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88" r:id="rId8"/>
    <p:sldId id="262" r:id="rId9"/>
    <p:sldId id="263" r:id="rId10"/>
    <p:sldId id="265" r:id="rId11"/>
    <p:sldId id="267" r:id="rId12"/>
    <p:sldId id="313" r:id="rId13"/>
    <p:sldId id="314" r:id="rId14"/>
    <p:sldId id="268" r:id="rId15"/>
    <p:sldId id="316" r:id="rId16"/>
    <p:sldId id="317" r:id="rId17"/>
    <p:sldId id="318" r:id="rId18"/>
    <p:sldId id="269" r:id="rId19"/>
    <p:sldId id="337" r:id="rId20"/>
    <p:sldId id="338" r:id="rId21"/>
    <p:sldId id="270" r:id="rId22"/>
    <p:sldId id="271" r:id="rId23"/>
    <p:sldId id="272" r:id="rId24"/>
    <p:sldId id="273" r:id="rId25"/>
    <p:sldId id="274" r:id="rId26"/>
    <p:sldId id="275" r:id="rId27"/>
    <p:sldId id="277" r:id="rId28"/>
    <p:sldId id="278" r:id="rId29"/>
    <p:sldId id="279" r:id="rId30"/>
    <p:sldId id="280" r:id="rId31"/>
    <p:sldId id="281" r:id="rId32"/>
    <p:sldId id="283" r:id="rId33"/>
    <p:sldId id="284" r:id="rId34"/>
    <p:sldId id="285"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jackielee.cn/posts/2f5be4ff.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G18</a:t>
            </a:r>
            <a:br>
              <a:rPr lang="en-US" altLang="zh-CN" dirty="0"/>
            </a:br>
            <a:r>
              <a:rPr lang="zh-CN" altLang="en-US" dirty="0"/>
              <a:t>专注包子</a:t>
            </a:r>
            <a:br>
              <a:rPr lang="en-US" altLang="zh-CN" dirty="0"/>
            </a:br>
            <a:r>
              <a:rPr lang="zh-CN" altLang="en-US" dirty="0"/>
              <a:t>项目计划</a:t>
            </a:r>
          </a:p>
        </p:txBody>
      </p:sp>
      <p:sp>
        <p:nvSpPr>
          <p:cNvPr id="3" name="副标题 2"/>
          <p:cNvSpPr>
            <a:spLocks noGrp="1"/>
          </p:cNvSpPr>
          <p:nvPr>
            <p:ph type="subTitle" idx="1"/>
          </p:nvPr>
        </p:nvSpPr>
        <p:spPr/>
        <p:txBody>
          <a:bodyPr/>
          <a:lstStyle/>
          <a:p>
            <a:r>
              <a:rPr lang="zh-CN" altLang="en-US" dirty="0"/>
              <a:t>原稿</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二、可行性分析报告</a:t>
            </a:r>
          </a:p>
        </p:txBody>
      </p:sp>
      <p:sp>
        <p:nvSpPr>
          <p:cNvPr id="3" name="内容占位符 2"/>
          <p:cNvSpPr>
            <a:spLocks noGrp="1"/>
          </p:cNvSpPr>
          <p:nvPr>
            <p:ph idx="1"/>
          </p:nvPr>
        </p:nvSpPr>
        <p:spPr/>
        <p:txBody>
          <a:bodyPr/>
          <a:lstStyle/>
          <a:p>
            <a:r>
              <a:rPr lang="zh-CN" altLang="en-US"/>
              <a:t>可行性分析报告里包含了：</a:t>
            </a:r>
          </a:p>
          <a:p>
            <a:pPr marL="0" indent="0">
              <a:buNone/>
            </a:pPr>
            <a:r>
              <a:rPr lang="en-US" altLang="zh-CN"/>
              <a:t>	</a:t>
            </a:r>
            <a:r>
              <a:rPr lang="zh-CN" altLang="en-US"/>
              <a:t>可行性分析</a:t>
            </a:r>
            <a:r>
              <a:rPr lang="en-US" altLang="zh-CN"/>
              <a:t>——</a:t>
            </a:r>
            <a:r>
              <a:rPr lang="zh-CN" altLang="en-US"/>
              <a:t>技术可行性</a:t>
            </a:r>
          </a:p>
          <a:p>
            <a:pPr marL="0" indent="0">
              <a:buNone/>
            </a:pPr>
            <a:r>
              <a:rPr lang="en-US" altLang="zh-CN"/>
              <a:t>	</a:t>
            </a:r>
            <a:r>
              <a:rPr lang="zh-CN" altLang="en-US">
                <a:sym typeface="+mn-ea"/>
              </a:rPr>
              <a:t>可行性分析</a:t>
            </a:r>
            <a:r>
              <a:rPr lang="en-US" altLang="zh-CN">
                <a:sym typeface="+mn-ea"/>
              </a:rPr>
              <a:t>——</a:t>
            </a:r>
            <a:r>
              <a:rPr lang="zh-CN" altLang="en-US">
                <a:sym typeface="+mn-ea"/>
              </a:rPr>
              <a:t>经济可行性</a:t>
            </a:r>
          </a:p>
          <a:p>
            <a:pPr marL="0" indent="0">
              <a:buNone/>
            </a:pPr>
            <a:r>
              <a:rPr lang="en-US" altLang="zh-CN">
                <a:sym typeface="+mn-ea"/>
              </a:rPr>
              <a:t>	</a:t>
            </a:r>
            <a:r>
              <a:rPr lang="zh-CN" altLang="en-US">
                <a:sym typeface="+mn-ea"/>
              </a:rPr>
              <a:t>可行性分析</a:t>
            </a:r>
            <a:r>
              <a:rPr lang="en-US" altLang="zh-CN">
                <a:sym typeface="+mn-ea"/>
              </a:rPr>
              <a:t>——</a:t>
            </a:r>
            <a:r>
              <a:rPr lang="zh-CN" altLang="en-US">
                <a:sym typeface="+mn-ea"/>
              </a:rPr>
              <a:t>操作可行性</a:t>
            </a:r>
          </a:p>
          <a:p>
            <a:pPr marL="0" indent="0">
              <a:buNone/>
            </a:pPr>
            <a:r>
              <a:rPr lang="en-US" altLang="zh-CN">
                <a:sym typeface="+mn-ea"/>
              </a:rPr>
              <a:t>	</a:t>
            </a:r>
            <a:r>
              <a:rPr lang="zh-CN" altLang="en-US">
                <a:sym typeface="+mn-ea"/>
              </a:rPr>
              <a:t>可行性分析</a:t>
            </a:r>
            <a:r>
              <a:rPr lang="en-US" altLang="zh-CN">
                <a:sym typeface="+mn-ea"/>
              </a:rPr>
              <a:t>——</a:t>
            </a:r>
            <a:r>
              <a:rPr lang="zh-CN" altLang="en-US">
                <a:sym typeface="+mn-ea"/>
              </a:rPr>
              <a:t>社会可行性</a:t>
            </a:r>
          </a:p>
          <a:p>
            <a:pPr marL="0" indent="0">
              <a:buNone/>
            </a:pPr>
            <a:r>
              <a:rPr lang="en-US" altLang="zh-CN">
                <a:sym typeface="+mn-ea"/>
              </a:rPr>
              <a:t>	</a:t>
            </a:r>
            <a:r>
              <a:rPr lang="zh-CN" altLang="en-US">
                <a:sym typeface="+mn-ea"/>
              </a:rPr>
              <a:t>可行性分析</a:t>
            </a:r>
            <a:r>
              <a:rPr lang="en-US" altLang="zh-CN">
                <a:sym typeface="+mn-ea"/>
              </a:rPr>
              <a:t>——</a:t>
            </a:r>
            <a:r>
              <a:rPr lang="zh-CN" altLang="en-US">
                <a:sym typeface="+mn-ea"/>
              </a:rPr>
              <a:t>法律可行性</a:t>
            </a:r>
          </a:p>
          <a:p>
            <a:pPr marL="457200" lvl="1" indent="0">
              <a:buNone/>
            </a:pPr>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技术可行性</a:t>
            </a:r>
          </a:p>
        </p:txBody>
      </p:sp>
      <p:sp>
        <p:nvSpPr>
          <p:cNvPr id="3" name="内容占位符 2"/>
          <p:cNvSpPr>
            <a:spLocks noGrp="1"/>
          </p:cNvSpPr>
          <p:nvPr>
            <p:ph idx="1"/>
          </p:nvPr>
        </p:nvSpPr>
        <p:spPr/>
        <p:txBody>
          <a:bodyPr/>
          <a:lstStyle/>
          <a:p>
            <a:r>
              <a:rPr lang="en-US" altLang="zh-CN"/>
              <a:t>1. </a:t>
            </a:r>
            <a:r>
              <a:rPr lang="zh-CN" altLang="en-US"/>
              <a:t>前端</a:t>
            </a:r>
          </a:p>
          <a:p>
            <a:r>
              <a:rPr lang="en-US" altLang="zh-CN"/>
              <a:t>2. </a:t>
            </a:r>
            <a:r>
              <a:rPr lang="zh-CN" altLang="en-US"/>
              <a:t>后端</a:t>
            </a:r>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技术可行性</a:t>
            </a:r>
            <a:endParaRPr lang="zh-CN" altLang="en-US"/>
          </a:p>
        </p:txBody>
      </p:sp>
      <p:sp>
        <p:nvSpPr>
          <p:cNvPr id="3" name="内容占位符 2"/>
          <p:cNvSpPr>
            <a:spLocks noGrp="1"/>
          </p:cNvSpPr>
          <p:nvPr>
            <p:ph idx="1"/>
          </p:nvPr>
        </p:nvSpPr>
        <p:spPr>
          <a:xfrm>
            <a:off x="838200" y="1691005"/>
            <a:ext cx="10515600" cy="4860925"/>
          </a:xfrm>
        </p:spPr>
        <p:txBody>
          <a:bodyPr>
            <a:normAutofit fontScale="97500" lnSpcReduction="10000"/>
          </a:bodyPr>
          <a:lstStyle/>
          <a:p>
            <a:pPr marL="0" indent="0">
              <a:buNone/>
            </a:pPr>
            <a:r>
              <a:rPr lang="en-US" altLang="zh-CN"/>
              <a:t>1.</a:t>
            </a:r>
            <a:r>
              <a:rPr lang="zh-CN" altLang="en-US"/>
              <a:t>前端：</a:t>
            </a:r>
            <a:endParaRPr lang="en-US" altLang="zh-CN"/>
          </a:p>
          <a:p>
            <a:pPr marL="457200" lvl="1" indent="0">
              <a:buNone/>
            </a:pPr>
            <a:r>
              <a:rPr lang="en-US" altLang="zh-CN"/>
              <a:t>开发工具：微信开发者工具</a:t>
            </a:r>
          </a:p>
          <a:p>
            <a:pPr marL="457200" lvl="1" indent="0">
              <a:buNone/>
            </a:pPr>
            <a:r>
              <a:rPr lang="en-US" altLang="zh-CN"/>
              <a:t>语言：js</a:t>
            </a:r>
          </a:p>
          <a:p>
            <a:pPr marL="0" indent="0">
              <a:buNone/>
            </a:pPr>
            <a:endParaRPr lang="en-US" altLang="zh-CN"/>
          </a:p>
          <a:p>
            <a:pPr marL="457200" lvl="1" indent="0">
              <a:buNone/>
            </a:pPr>
            <a:r>
              <a:rPr lang="zh-CN" altLang="en-US"/>
              <a:t>小程序前端开发：</a:t>
            </a:r>
          </a:p>
          <a:p>
            <a:pPr marL="0" indent="0">
              <a:buNone/>
            </a:pPr>
            <a:r>
              <a:rPr lang="en-US" altLang="zh-CN"/>
              <a:t>	</a:t>
            </a:r>
            <a:r>
              <a:rPr lang="zh-CN" altLang="en-US" sz="2445"/>
              <a:t>在腾讯的开发工具里，使用js语言，遵循腾讯小程序的开发文档规范进行代码编写。开发过程中可以编译、预览、真机调试等，可以使用各种插件，可以调用一些公共的api或者自己定义的后端接口，也可以使用腾讯提供的云函数。</a:t>
            </a:r>
            <a:endParaRPr lang="zh-CN" altLang="en-US"/>
          </a:p>
          <a:p>
            <a:pPr marL="0" indent="0">
              <a:buNone/>
            </a:pPr>
            <a:r>
              <a:rPr lang="en-US" altLang="zh-CN"/>
              <a:t>	</a:t>
            </a:r>
            <a:r>
              <a:rPr lang="zh-CN" altLang="en-US" sz="2445"/>
              <a:t>开发完成后就可以准备上线了，首先在开发者工具里将写好的代码上传，点击上传，定义版本号和注释，再到微信公众平台的版本管理提交审核，待审核通过了就表示上线成功了，就可以在微信中搜索到你的小程序进行访问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技术可行性</a:t>
            </a:r>
            <a:endParaRPr lang="zh-CN" altLang="en-US"/>
          </a:p>
        </p:txBody>
      </p:sp>
      <p:sp>
        <p:nvSpPr>
          <p:cNvPr id="3" name="内容占位符 2"/>
          <p:cNvSpPr>
            <a:spLocks noGrp="1"/>
          </p:cNvSpPr>
          <p:nvPr>
            <p:ph idx="1"/>
          </p:nvPr>
        </p:nvSpPr>
        <p:spPr>
          <a:xfrm>
            <a:off x="838200" y="1825625"/>
            <a:ext cx="10581005" cy="4446905"/>
          </a:xfrm>
        </p:spPr>
        <p:txBody>
          <a:bodyPr>
            <a:normAutofit/>
          </a:bodyPr>
          <a:lstStyle/>
          <a:p>
            <a:pPr marL="0" indent="0">
              <a:buNone/>
            </a:pPr>
            <a:r>
              <a:rPr lang="en-US" altLang="zh-CN"/>
              <a:t>2.</a:t>
            </a:r>
            <a:r>
              <a:rPr lang="zh-CN" altLang="en-US"/>
              <a:t>后端：</a:t>
            </a:r>
          </a:p>
          <a:p>
            <a:pPr marL="457200" lvl="1" indent="0">
              <a:buNone/>
            </a:pPr>
            <a:r>
              <a:rPr lang="zh-CN" altLang="en-US"/>
              <a:t>语言：</a:t>
            </a:r>
            <a:r>
              <a:rPr lang="en-US" altLang="zh-CN"/>
              <a:t>java</a:t>
            </a:r>
          </a:p>
          <a:p>
            <a:pPr marL="457200" lvl="1" indent="0">
              <a:buNone/>
            </a:pPr>
            <a:r>
              <a:rPr lang="zh-CN" altLang="en-US"/>
              <a:t>框架：SpringBoot</a:t>
            </a:r>
          </a:p>
          <a:p>
            <a:pPr marL="457200" lvl="1" indent="0">
              <a:buNone/>
            </a:pPr>
            <a:endParaRPr lang="zh-CN" altLang="en-US"/>
          </a:p>
          <a:p>
            <a:pPr marL="0" indent="0">
              <a:buNone/>
            </a:pPr>
            <a:r>
              <a:rPr lang="en-US" altLang="zh-CN"/>
              <a:t>	</a:t>
            </a:r>
            <a:r>
              <a:rPr lang="en-US" altLang="zh-CN" sz="2400"/>
              <a:t>最终的java代码打包成war包部署在云主机上的web服务器Tomcat中</a:t>
            </a:r>
            <a:r>
              <a:rPr lang="zh-CN" altLang="en-US" sz="2400"/>
              <a:t>。</a:t>
            </a:r>
          </a:p>
          <a:p>
            <a:pPr marL="0" indent="0">
              <a:buNone/>
            </a:pPr>
            <a:r>
              <a:rPr lang="en-US" altLang="zh-CN" sz="2400"/>
              <a:t>	</a:t>
            </a:r>
          </a:p>
          <a:p>
            <a:pPr marL="0" indent="0" algn="l">
              <a:buNone/>
            </a:pPr>
            <a:r>
              <a:rPr lang="en-US" altLang="zh-CN" sz="2400">
                <a:latin typeface="+mn-ea"/>
                <a:cs typeface="+mn-ea"/>
              </a:rPr>
              <a:t>	</a:t>
            </a:r>
            <a:r>
              <a:rPr lang="zh-CN" altLang="en-US" sz="2400">
                <a:latin typeface="+mn-ea"/>
                <a:cs typeface="+mn-ea"/>
                <a:sym typeface="+mn-ea"/>
              </a:rPr>
              <a:t>购买云服务器（服务器搭建第一步）</a:t>
            </a:r>
            <a:r>
              <a:rPr lang="en-US" altLang="zh-CN" sz="2400">
                <a:latin typeface="+mn-ea"/>
                <a:cs typeface="+mn-ea"/>
                <a:sym typeface="+mn-ea"/>
              </a:rPr>
              <a:t>:首先要存放后端程序代码，需要</a:t>
            </a:r>
          </a:p>
          <a:p>
            <a:pPr marL="0" indent="0" algn="l">
              <a:buNone/>
            </a:pPr>
            <a:r>
              <a:rPr lang="en-US" altLang="zh-CN" sz="2400">
                <a:latin typeface="+mn-ea"/>
                <a:cs typeface="+mn-ea"/>
                <a:sym typeface="+mn-ea"/>
              </a:rPr>
              <a:t>一台机器，自己的电脑虽然也可以，但是自己的电脑可不能保证24小时都开</a:t>
            </a:r>
          </a:p>
          <a:p>
            <a:pPr marL="0" indent="0" algn="l">
              <a:buNone/>
            </a:pPr>
            <a:r>
              <a:rPr lang="en-US" altLang="zh-CN" sz="2400">
                <a:latin typeface="+mn-ea"/>
                <a:cs typeface="+mn-ea"/>
                <a:sym typeface="+mn-ea"/>
              </a:rPr>
              <a:t>机且让外网能访问到，所以需要购买一台云服务器；其次，外网能访问到意味</a:t>
            </a:r>
          </a:p>
          <a:p>
            <a:pPr marL="0" indent="0" algn="l">
              <a:buNone/>
            </a:pPr>
            <a:r>
              <a:rPr lang="en-US" altLang="zh-CN" sz="2400">
                <a:latin typeface="+mn-ea"/>
                <a:cs typeface="+mn-ea"/>
                <a:sym typeface="+mn-ea"/>
              </a:rPr>
              <a:t>着需要一个公网IP，购买的云服务器会配套一个对应的IP地址</a:t>
            </a:r>
            <a:r>
              <a:rPr lang="zh-CN" altLang="en-US" sz="2400">
                <a:latin typeface="+mn-ea"/>
                <a:cs typeface="+mn-ea"/>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经济可行性</a:t>
            </a:r>
          </a:p>
        </p:txBody>
      </p:sp>
      <p:sp>
        <p:nvSpPr>
          <p:cNvPr id="3" name="内容占位符 2"/>
          <p:cNvSpPr>
            <a:spLocks noGrp="1"/>
          </p:cNvSpPr>
          <p:nvPr>
            <p:ph idx="1"/>
          </p:nvPr>
        </p:nvSpPr>
        <p:spPr/>
        <p:txBody>
          <a:bodyPr/>
          <a:lstStyle/>
          <a:p>
            <a:r>
              <a:rPr lang="en-US" altLang="zh-CN"/>
              <a:t>1. </a:t>
            </a:r>
            <a:r>
              <a:rPr lang="zh-CN" altLang="en-US"/>
              <a:t>基本硬件使用</a:t>
            </a:r>
          </a:p>
          <a:p>
            <a:r>
              <a:rPr lang="en-US" altLang="zh-CN"/>
              <a:t>2. </a:t>
            </a:r>
            <a:r>
              <a:rPr lang="zh-CN" altLang="en-US"/>
              <a:t>开发环境与环境使用</a:t>
            </a:r>
          </a:p>
          <a:p>
            <a:r>
              <a:rPr lang="en-US" altLang="zh-CN"/>
              <a:t>3. </a:t>
            </a:r>
            <a:r>
              <a:rPr lang="zh-CN" altLang="en-US"/>
              <a:t>云服务器租凭</a:t>
            </a:r>
          </a:p>
          <a:p>
            <a:r>
              <a:rPr lang="en-US" altLang="zh-CN"/>
              <a:t>4. </a:t>
            </a:r>
            <a:r>
              <a:rPr lang="zh-CN" altLang="en-US"/>
              <a:t>人力资源薪资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经济可行性</a:t>
            </a:r>
            <a:endParaRPr lang="zh-CN" altLang="en-US"/>
          </a:p>
        </p:txBody>
      </p:sp>
      <p:sp>
        <p:nvSpPr>
          <p:cNvPr id="3" name="内容占位符 2"/>
          <p:cNvSpPr>
            <a:spLocks noGrp="1"/>
          </p:cNvSpPr>
          <p:nvPr>
            <p:ph idx="1"/>
          </p:nvPr>
        </p:nvSpPr>
        <p:spPr>
          <a:xfrm>
            <a:off x="838200" y="1463675"/>
            <a:ext cx="10756900" cy="4955540"/>
          </a:xfrm>
        </p:spPr>
        <p:txBody>
          <a:bodyPr>
            <a:normAutofit/>
          </a:bodyPr>
          <a:lstStyle/>
          <a:p>
            <a:r>
              <a:rPr lang="zh-CN" altLang="en-US" sz="2400"/>
              <a:t>1．基础硬件使用：</a:t>
            </a:r>
          </a:p>
          <a:p>
            <a:pPr marL="0" indent="0">
              <a:buNone/>
            </a:pPr>
            <a:r>
              <a:rPr lang="en-US" altLang="zh-CN" sz="2400"/>
              <a:t>	</a:t>
            </a:r>
            <a:r>
              <a:rPr lang="zh-CN" altLang="en-US" sz="2400"/>
              <a:t>小组三人均配备有运行良好、网络状态正常的满足开发与测试最低配置的笔记本电脑与移动智能手机。</a:t>
            </a:r>
          </a:p>
          <a:p>
            <a:r>
              <a:rPr lang="zh-CN" altLang="en-US" sz="2400"/>
              <a:t>2．开发环境与软件使用： </a:t>
            </a:r>
          </a:p>
          <a:p>
            <a:pPr marL="0" indent="0">
              <a:buNone/>
            </a:pPr>
            <a:r>
              <a:rPr lang="zh-CN" altLang="en-US" sz="2400"/>
              <a:t>	集成开发环境软件：Intellij IDEA（学生资格非商业免费使用）、微信开发者工具（免费使用）</a:t>
            </a:r>
          </a:p>
          <a:p>
            <a:pPr marL="0" indent="0">
              <a:buNone/>
            </a:pPr>
            <a:r>
              <a:rPr lang="zh-CN" altLang="en-US" sz="2400"/>
              <a:t>	数据库相关：Mysql(开源免费)、PowerDesigner（免费）、Navicat(学生资格非商业免费使用)</a:t>
            </a:r>
          </a:p>
          <a:p>
            <a:pPr marL="0" indent="0">
              <a:buNone/>
            </a:pPr>
            <a:r>
              <a:rPr lang="zh-CN" altLang="en-US" sz="2400"/>
              <a:t>	线上沟通：微信（免费使用）、钉钉（免费使用）</a:t>
            </a:r>
          </a:p>
          <a:p>
            <a:pPr marL="0" indent="0">
              <a:buNone/>
            </a:pPr>
            <a:r>
              <a:rPr lang="zh-CN" altLang="en-US" sz="2400"/>
              <a:t>	版本管理：GitHub（免费使用）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经济可行性</a:t>
            </a:r>
            <a:endParaRPr lang="zh-CN" altLang="en-US"/>
          </a:p>
        </p:txBody>
      </p:sp>
      <p:sp>
        <p:nvSpPr>
          <p:cNvPr id="3" name="内容占位符 2"/>
          <p:cNvSpPr>
            <a:spLocks noGrp="1"/>
          </p:cNvSpPr>
          <p:nvPr>
            <p:ph idx="1"/>
          </p:nvPr>
        </p:nvSpPr>
        <p:spPr/>
        <p:txBody>
          <a:bodyPr/>
          <a:lstStyle/>
          <a:p>
            <a:r>
              <a:rPr lang="en-US" altLang="zh-CN"/>
              <a:t>3.</a:t>
            </a:r>
            <a:r>
              <a:rPr lang="zh-CN" altLang="en-US"/>
              <a:t>云服务器租凭：</a:t>
            </a:r>
          </a:p>
          <a:p>
            <a:pPr marL="0" indent="0">
              <a:buNone/>
            </a:pPr>
            <a:r>
              <a:rPr lang="en-US" altLang="zh-CN"/>
              <a:t>	校园云服务器租用（学生优惠 6月54元）</a:t>
            </a:r>
          </a:p>
          <a:p>
            <a:pPr marL="0" indent="0">
              <a:buNone/>
            </a:pPr>
            <a:r>
              <a:rPr lang="en-US" altLang="zh-CN"/>
              <a:t>	云数据库租用（学生优惠 6月18元）</a:t>
            </a:r>
          </a:p>
        </p:txBody>
      </p:sp>
      <p:pic>
        <p:nvPicPr>
          <p:cNvPr id="4" name="图片 -2147482624"/>
          <p:cNvPicPr>
            <a:picLocks noChangeAspect="1"/>
          </p:cNvPicPr>
          <p:nvPr/>
        </p:nvPicPr>
        <p:blipFill>
          <a:blip r:embed="rId2"/>
          <a:stretch>
            <a:fillRect/>
          </a:stretch>
        </p:blipFill>
        <p:spPr>
          <a:xfrm>
            <a:off x="1102360" y="3625215"/>
            <a:ext cx="7788275" cy="2699385"/>
          </a:xfrm>
          <a:prstGeom prst="rect">
            <a:avLst/>
          </a:prstGeom>
          <a:noFill/>
          <a:ln w="9525">
            <a:noFill/>
          </a:ln>
        </p:spPr>
      </p:pic>
      <p:pic>
        <p:nvPicPr>
          <p:cNvPr id="5" name="图片 1"/>
          <p:cNvPicPr>
            <a:picLocks noChangeAspect="1"/>
          </p:cNvPicPr>
          <p:nvPr/>
        </p:nvPicPr>
        <p:blipFill>
          <a:blip r:embed="rId3"/>
          <a:stretch>
            <a:fillRect/>
          </a:stretch>
        </p:blipFill>
        <p:spPr>
          <a:xfrm>
            <a:off x="9049385" y="2105025"/>
            <a:ext cx="2767965" cy="368681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经济可行性</a:t>
            </a:r>
            <a:endParaRPr lang="zh-CN" altLang="en-US"/>
          </a:p>
        </p:txBody>
      </p:sp>
      <p:sp>
        <p:nvSpPr>
          <p:cNvPr id="3" name="内容占位符 2"/>
          <p:cNvSpPr>
            <a:spLocks noGrp="1"/>
          </p:cNvSpPr>
          <p:nvPr>
            <p:ph idx="1"/>
          </p:nvPr>
        </p:nvSpPr>
        <p:spPr/>
        <p:txBody>
          <a:bodyPr/>
          <a:lstStyle/>
          <a:p>
            <a:r>
              <a:rPr lang="en-US" altLang="zh-CN"/>
              <a:t>4.</a:t>
            </a:r>
            <a:r>
              <a:rPr lang="zh-CN" altLang="en-US"/>
              <a:t>人力资源薪资：</a:t>
            </a:r>
          </a:p>
          <a:p>
            <a:endParaRPr lang="zh-CN" altLang="en-US"/>
          </a:p>
          <a:p>
            <a:pPr marL="0" indent="0">
              <a:buNone/>
            </a:pPr>
            <a:r>
              <a:rPr lang="en-US" altLang="zh-CN"/>
              <a:t>	据私营单位开发人员每小时薪资40.85元 ，小组成员3人，每日均工作3小时，并每周开会2*4小时，总人员周工作小时为87小时，从项目伊始至结束共111天，15.8周，总预算计为56,152.41元</a:t>
            </a:r>
            <a:r>
              <a:rPr lang="zh-CN" altLang="en-US"/>
              <a:t>。</a:t>
            </a:r>
          </a:p>
          <a:p>
            <a:pPr marL="0" indent="0">
              <a:buNone/>
            </a:pPr>
            <a:endParaRPr lang="zh-CN" altLang="en-US"/>
          </a:p>
          <a:p>
            <a:pPr marL="0" indent="0">
              <a:buNone/>
            </a:pPr>
            <a:r>
              <a:rPr lang="en-US" altLang="zh-CN"/>
              <a:t>	</a:t>
            </a:r>
            <a:r>
              <a:rPr lang="zh-CN" altLang="en-US"/>
              <a:t>经济经计算在项目计划开发可承受范围内，预分析可行。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操作可行性</a:t>
            </a:r>
          </a:p>
        </p:txBody>
      </p:sp>
      <p:sp>
        <p:nvSpPr>
          <p:cNvPr id="3" name="内容占位符 2"/>
          <p:cNvSpPr>
            <a:spLocks noGrp="1"/>
          </p:cNvSpPr>
          <p:nvPr>
            <p:ph idx="1"/>
          </p:nvPr>
        </p:nvSpPr>
        <p:spPr/>
        <p:txBody>
          <a:bodyPr/>
          <a:lstStyle/>
          <a:p>
            <a:r>
              <a:rPr lang="en-US" altLang="zh-CN"/>
              <a:t>1. </a:t>
            </a:r>
            <a:r>
              <a:rPr lang="zh-CN" altLang="en-US"/>
              <a:t>开发准备</a:t>
            </a:r>
          </a:p>
          <a:p>
            <a:r>
              <a:rPr lang="en-US" altLang="zh-CN"/>
              <a:t>2. </a:t>
            </a:r>
            <a:r>
              <a:rPr lang="zh-CN" altLang="en-US"/>
              <a:t>微信小程序准备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操作可行性</a:t>
            </a:r>
            <a:endParaRPr lang="zh-CN" altLang="en-US"/>
          </a:p>
        </p:txBody>
      </p:sp>
      <p:sp>
        <p:nvSpPr>
          <p:cNvPr id="3" name="内容占位符 2"/>
          <p:cNvSpPr>
            <a:spLocks noGrp="1"/>
          </p:cNvSpPr>
          <p:nvPr>
            <p:ph idx="1"/>
          </p:nvPr>
        </p:nvSpPr>
        <p:spPr>
          <a:xfrm>
            <a:off x="787400" y="1510030"/>
            <a:ext cx="10808970" cy="4667250"/>
          </a:xfrm>
        </p:spPr>
        <p:txBody>
          <a:bodyPr>
            <a:normAutofit fontScale="95000" lnSpcReduction="10000"/>
          </a:bodyPr>
          <a:lstStyle/>
          <a:p>
            <a:r>
              <a:rPr lang="en-US" altLang="zh-CN"/>
              <a:t>1.</a:t>
            </a:r>
            <a:r>
              <a:rPr lang="zh-CN" altLang="en-US"/>
              <a:t>开发准备：</a:t>
            </a:r>
          </a:p>
          <a:p>
            <a:pPr marL="0" indent="0">
              <a:buNone/>
            </a:pPr>
            <a:r>
              <a:rPr lang="en-US" altLang="zh-CN"/>
              <a:t>	云服务器租借：在腾讯云上购买学生优惠服务器，是可行操作。</a:t>
            </a:r>
          </a:p>
          <a:p>
            <a:pPr marL="0" indent="0">
              <a:buNone/>
            </a:pPr>
            <a:r>
              <a:rPr lang="en-US" altLang="zh-CN"/>
              <a:t>	服务器域名申请/购买：可通过腾讯云域名购买</a:t>
            </a:r>
            <a:r>
              <a:rPr lang="zh-CN" altLang="en-US"/>
              <a:t>。</a:t>
            </a:r>
            <a:endParaRPr lang="en-US" altLang="zh-CN"/>
          </a:p>
          <a:p>
            <a:pPr marL="0" indent="0">
              <a:buNone/>
            </a:pPr>
            <a:r>
              <a:rPr lang="en-US" altLang="zh-CN"/>
              <a:t>	域名备案：</a:t>
            </a:r>
            <a:r>
              <a:rPr lang="zh-CN" altLang="en-US"/>
              <a:t>（</a:t>
            </a:r>
            <a:r>
              <a:rPr lang="en-US" altLang="zh-CN"/>
              <a:t>备案过程详情参考：网站备案 </a:t>
            </a:r>
            <a:r>
              <a:rPr lang="zh-CN" altLang="en-US"/>
              <a:t>）</a:t>
            </a:r>
          </a:p>
          <a:p>
            <a:pPr marL="0" indent="0">
              <a:buNone/>
            </a:pPr>
            <a:r>
              <a:rPr lang="en-US" altLang="zh-CN"/>
              <a:t>		主要流程包括下面几个：</a:t>
            </a:r>
          </a:p>
          <a:p>
            <a:pPr marL="0" indent="0">
              <a:buNone/>
            </a:pPr>
            <a:r>
              <a:rPr lang="en-US" altLang="zh-CN"/>
              <a:t>		(1) 办理幕布拍照		</a:t>
            </a:r>
            <a:r>
              <a:rPr lang="en-US" altLang="zh-CN">
                <a:sym typeface="+mn-ea"/>
              </a:rPr>
              <a:t>(5) 上传材料</a:t>
            </a:r>
            <a:endParaRPr lang="en-US" altLang="zh-CN"/>
          </a:p>
          <a:p>
            <a:pPr marL="0" indent="0">
              <a:buNone/>
            </a:pPr>
            <a:r>
              <a:rPr lang="en-US" altLang="zh-CN"/>
              <a:t>		(2) 验证备案信息 		</a:t>
            </a:r>
            <a:r>
              <a:rPr lang="en-US" altLang="zh-CN">
                <a:sym typeface="+mn-ea"/>
              </a:rPr>
              <a:t>(6) 确认备案信息，提交初审</a:t>
            </a:r>
            <a:endParaRPr lang="en-US" altLang="zh-CN"/>
          </a:p>
          <a:p>
            <a:pPr marL="0" indent="0">
              <a:buNone/>
            </a:pPr>
            <a:r>
              <a:rPr lang="en-US" altLang="zh-CN"/>
              <a:t>		(3) 填写主体信息		</a:t>
            </a:r>
            <a:r>
              <a:rPr lang="en-US" altLang="zh-CN">
                <a:sym typeface="+mn-ea"/>
              </a:rPr>
              <a:t>(7) 通过审核，完成备案</a:t>
            </a:r>
            <a:endParaRPr lang="en-US" altLang="zh-CN"/>
          </a:p>
          <a:p>
            <a:pPr marL="0" indent="0">
              <a:buNone/>
            </a:pPr>
            <a:r>
              <a:rPr lang="en-US" altLang="zh-CN"/>
              <a:t>		(4) 填写网站信息  </a:t>
            </a:r>
          </a:p>
          <a:p>
            <a:pPr marL="0" indent="0">
              <a:buNone/>
            </a:pPr>
            <a:r>
              <a:rPr lang="en-US" altLang="zh-CN">
                <a:sym typeface="+mn-ea"/>
              </a:rPr>
              <a:t>	SSL证书购买：免费购买，流程清晰，是可行操作。</a:t>
            </a:r>
            <a:endParaRPr lang="en-US" altLang="zh-CN"/>
          </a:p>
          <a:p>
            <a:pPr marL="0" indent="0">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目录</a:t>
            </a:r>
          </a:p>
        </p:txBody>
      </p:sp>
      <p:sp>
        <p:nvSpPr>
          <p:cNvPr id="3" name="内容占位符 2"/>
          <p:cNvSpPr>
            <a:spLocks noGrp="1"/>
          </p:cNvSpPr>
          <p:nvPr>
            <p:ph idx="1"/>
          </p:nvPr>
        </p:nvSpPr>
        <p:spPr/>
        <p:txBody>
          <a:bodyPr/>
          <a:lstStyle/>
          <a:p>
            <a:r>
              <a:rPr lang="zh-CN" altLang="en-US" dirty="0"/>
              <a:t>一、</a:t>
            </a:r>
            <a:r>
              <a:rPr lang="en-US" altLang="zh-CN" dirty="0"/>
              <a:t> </a:t>
            </a:r>
            <a:r>
              <a:rPr lang="zh-CN" altLang="en-US" dirty="0"/>
              <a:t>项目概述</a:t>
            </a:r>
            <a:endParaRPr lang="en-US" altLang="zh-CN" dirty="0"/>
          </a:p>
          <a:p>
            <a:r>
              <a:rPr lang="zh-CN" altLang="en-US" dirty="0"/>
              <a:t>二、</a:t>
            </a:r>
            <a:r>
              <a:rPr lang="en-US" altLang="zh-CN" dirty="0"/>
              <a:t> </a:t>
            </a:r>
            <a:r>
              <a:rPr lang="zh-CN" altLang="en-US" dirty="0"/>
              <a:t>可行性分析报告</a:t>
            </a:r>
            <a:endParaRPr lang="en-US" altLang="zh-CN" dirty="0"/>
          </a:p>
          <a:p>
            <a:r>
              <a:rPr lang="zh-CN" altLang="en-US" dirty="0"/>
              <a:t>三、</a:t>
            </a:r>
            <a:r>
              <a:rPr lang="en-US" altLang="zh-CN" dirty="0"/>
              <a:t> </a:t>
            </a:r>
            <a:r>
              <a:rPr lang="zh-CN" altLang="en-US" dirty="0"/>
              <a:t>项目计划</a:t>
            </a:r>
          </a:p>
          <a:p>
            <a:pPr marL="914400" lvl="2" indent="0">
              <a:buNone/>
            </a:pPr>
            <a:r>
              <a:rPr lang="zh-CN" altLang="en-US" dirty="0">
                <a:sym typeface="+mn-ea"/>
              </a:rPr>
              <a:t>项目计划</a:t>
            </a:r>
          </a:p>
          <a:p>
            <a:pPr marL="914400" lvl="2" indent="0">
              <a:buNone/>
            </a:pPr>
            <a:r>
              <a:rPr lang="zh-CN" altLang="en-US" dirty="0">
                <a:sym typeface="+mn-ea"/>
              </a:rPr>
              <a:t>项目团队建设</a:t>
            </a:r>
          </a:p>
          <a:p>
            <a:pPr marL="0" lvl="2" indent="0">
              <a:buNone/>
            </a:pPr>
            <a:r>
              <a:rPr lang="en-US" altLang="zh-CN" dirty="0">
                <a:sym typeface="+mn-ea"/>
              </a:rPr>
              <a:t>	WBS</a:t>
            </a:r>
            <a:r>
              <a:rPr lang="zh-CN" altLang="en-US" dirty="0">
                <a:sym typeface="+mn-ea"/>
              </a:rPr>
              <a:t>图及甘特图</a:t>
            </a:r>
            <a:endParaRPr lang="zh-CN" altLang="en-US" dirty="0"/>
          </a:p>
          <a:p>
            <a:pPr marL="914400" lvl="2" indent="0">
              <a:buNone/>
            </a:pPr>
            <a:r>
              <a:rPr lang="zh-CN" altLang="en-US" dirty="0"/>
              <a:t>预算</a:t>
            </a:r>
          </a:p>
          <a:p>
            <a:pPr marL="914400" lvl="2" indent="0">
              <a:buNone/>
            </a:pPr>
            <a:r>
              <a:rPr lang="zh-CN" altLang="en-US" dirty="0"/>
              <a:t>会议纪要</a:t>
            </a:r>
          </a:p>
          <a:p>
            <a:pPr marL="914400" lvl="2" indent="0">
              <a:buNone/>
            </a:pPr>
            <a:r>
              <a:rPr lang="zh-CN" altLang="en-US" dirty="0"/>
              <a:t>绩效评价</a:t>
            </a:r>
          </a:p>
          <a:p>
            <a:pPr marL="914400" lvl="2" indent="0">
              <a:buNone/>
            </a:pPr>
            <a:r>
              <a:rPr lang="zh-CN" altLang="en-US" dirty="0"/>
              <a:t>参考文献</a:t>
            </a:r>
          </a:p>
        </p:txBody>
      </p:sp>
      <p:sp>
        <p:nvSpPr>
          <p:cNvPr id="5" name="矩形 4">
            <a:extLst>
              <a:ext uri="{FF2B5EF4-FFF2-40B4-BE49-F238E27FC236}">
                <a16:creationId xmlns:a16="http://schemas.microsoft.com/office/drawing/2014/main" id="{82DB4FD7-D51F-4D80-99CC-89770ABB626B}"/>
              </a:ext>
            </a:extLst>
          </p:cNvPr>
          <p:cNvSpPr/>
          <p:nvPr/>
        </p:nvSpPr>
        <p:spPr>
          <a:xfrm>
            <a:off x="11602916" y="2280504"/>
            <a:ext cx="589084" cy="229699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可行性分析</a:t>
            </a:r>
          </a:p>
        </p:txBody>
      </p:sp>
      <p:sp>
        <p:nvSpPr>
          <p:cNvPr id="7" name="矩形 6">
            <a:extLst>
              <a:ext uri="{FF2B5EF4-FFF2-40B4-BE49-F238E27FC236}">
                <a16:creationId xmlns:a16="http://schemas.microsoft.com/office/drawing/2014/main" id="{9D5FBB4D-4714-4DF2-934A-C84876FE4212}"/>
              </a:ext>
            </a:extLst>
          </p:cNvPr>
          <p:cNvSpPr/>
          <p:nvPr/>
        </p:nvSpPr>
        <p:spPr>
          <a:xfrm>
            <a:off x="11602916" y="0"/>
            <a:ext cx="589084" cy="22805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p>
        </p:txBody>
      </p:sp>
      <p:sp>
        <p:nvSpPr>
          <p:cNvPr id="9" name="矩形 8">
            <a:extLst>
              <a:ext uri="{FF2B5EF4-FFF2-40B4-BE49-F238E27FC236}">
                <a16:creationId xmlns:a16="http://schemas.microsoft.com/office/drawing/2014/main" id="{B79F9598-D5B3-4A3E-9ED6-4946E0492F93}"/>
              </a:ext>
            </a:extLst>
          </p:cNvPr>
          <p:cNvSpPr/>
          <p:nvPr/>
        </p:nvSpPr>
        <p:spPr>
          <a:xfrm>
            <a:off x="11602916" y="4577495"/>
            <a:ext cx="589084" cy="22805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项目计划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可行性分析</a:t>
            </a:r>
            <a:r>
              <a:rPr lang="en-US" altLang="zh-CN">
                <a:sym typeface="+mn-ea"/>
              </a:rPr>
              <a:t>——</a:t>
            </a:r>
            <a:r>
              <a:rPr lang="zh-CN" altLang="en-US">
                <a:sym typeface="+mn-ea"/>
              </a:rPr>
              <a:t>操作可行性</a:t>
            </a:r>
            <a:endParaRPr lang="zh-CN" altLang="en-US"/>
          </a:p>
        </p:txBody>
      </p:sp>
      <p:sp>
        <p:nvSpPr>
          <p:cNvPr id="3" name="内容占位符 2"/>
          <p:cNvSpPr>
            <a:spLocks noGrp="1"/>
          </p:cNvSpPr>
          <p:nvPr>
            <p:ph idx="1"/>
          </p:nvPr>
        </p:nvSpPr>
        <p:spPr/>
        <p:txBody>
          <a:bodyPr/>
          <a:lstStyle/>
          <a:p>
            <a:r>
              <a:rPr lang="en-US" altLang="zh-CN"/>
              <a:t>2.</a:t>
            </a:r>
            <a:r>
              <a:rPr lang="zh-CN" altLang="en-US">
                <a:sym typeface="+mn-ea"/>
              </a:rPr>
              <a:t>微信小程序准备</a:t>
            </a:r>
          </a:p>
          <a:p>
            <a:pPr marL="0" indent="0">
              <a:buNone/>
            </a:pPr>
            <a:r>
              <a:rPr lang="en-US" altLang="zh-CN">
                <a:sym typeface="+mn-ea"/>
              </a:rPr>
              <a:t>	</a:t>
            </a:r>
          </a:p>
          <a:p>
            <a:pPr marL="0" indent="0">
              <a:buNone/>
            </a:pPr>
            <a:r>
              <a:rPr lang="en-US" altLang="zh-CN">
                <a:sym typeface="+mn-ea"/>
              </a:rPr>
              <a:t>	</a:t>
            </a:r>
            <a:r>
              <a:rPr lang="en-US" altLang="zh-CN" sz="2400">
                <a:sym typeface="+mn-ea"/>
              </a:rPr>
              <a:t>微信小程序上线：符合法定法规的微信小程序均允许审核通过后上线至客户端，是可行操作。</a:t>
            </a:r>
          </a:p>
          <a:p>
            <a:pPr marL="0" indent="0">
              <a:buNone/>
            </a:pPr>
            <a:endParaRPr lang="en-US" altLang="zh-CN" sz="2400">
              <a:sym typeface="+mn-ea"/>
            </a:endParaRPr>
          </a:p>
          <a:p>
            <a:pPr marL="0" indent="0">
              <a:buNone/>
            </a:pPr>
            <a:r>
              <a:rPr lang="en-US" altLang="zh-CN" sz="2400">
                <a:sym typeface="+mn-ea"/>
              </a:rPr>
              <a:t>	界面设计操作简易：界面设计时会充分考虑用户的操作心理与习惯，使得操作简单便宜：数据录入迅速、规范、可靠；统计准确，具有易用性、灵活性、开放性与可视性等，这些基本都可以实现。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社会可行性</a:t>
            </a:r>
          </a:p>
        </p:txBody>
      </p:sp>
      <p:sp>
        <p:nvSpPr>
          <p:cNvPr id="3" name="内容占位符 2"/>
          <p:cNvSpPr>
            <a:spLocks noGrp="1"/>
          </p:cNvSpPr>
          <p:nvPr>
            <p:ph idx="1"/>
          </p:nvPr>
        </p:nvSpPr>
        <p:spPr/>
        <p:txBody>
          <a:bodyPr/>
          <a:lstStyle/>
          <a:p>
            <a:pPr marL="0" indent="0">
              <a:buNone/>
            </a:pPr>
            <a:r>
              <a:rPr lang="en-US" altLang="zh-CN"/>
              <a:t>	</a:t>
            </a:r>
            <a:r>
              <a:rPr lang="zh-CN" altLang="en-US"/>
              <a:t>碎片化信息时代中部分人违背了设计者的初衷，将时间花费</a:t>
            </a:r>
          </a:p>
          <a:p>
            <a:pPr marL="0" indent="0">
              <a:buNone/>
            </a:pPr>
            <a:r>
              <a:rPr lang="zh-CN" altLang="en-US"/>
              <a:t>在无用的信息查看获取，浪费了可用时间，降低了人们的专注度。</a:t>
            </a:r>
          </a:p>
          <a:p>
            <a:pPr marL="0" indent="0">
              <a:buNone/>
            </a:pPr>
            <a:r>
              <a:rPr lang="en-US" altLang="zh-CN"/>
              <a:t>	</a:t>
            </a:r>
          </a:p>
          <a:p>
            <a:pPr marL="0" indent="0">
              <a:buNone/>
            </a:pPr>
            <a:r>
              <a:rPr lang="en-US" altLang="zh-CN"/>
              <a:t>	</a:t>
            </a:r>
            <a:r>
              <a:rPr lang="zh-CN" altLang="en-US"/>
              <a:t>此软件旨在帮助使用者更好地保持专注，利用好时间，以帮</a:t>
            </a:r>
          </a:p>
          <a:p>
            <a:pPr marL="0" indent="0">
              <a:buNone/>
            </a:pPr>
            <a:r>
              <a:rPr lang="zh-CN" altLang="en-US"/>
              <a:t>助人类更好地管理自己的生活时间为设计初衷，是一个解决的社会</a:t>
            </a:r>
          </a:p>
          <a:p>
            <a:pPr marL="0" indent="0">
              <a:buNone/>
            </a:pPr>
            <a:r>
              <a:rPr lang="zh-CN" altLang="en-US"/>
              <a:t>问题可行出发点。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可行性分析</a:t>
            </a:r>
            <a:r>
              <a:rPr lang="en-US" altLang="zh-CN">
                <a:sym typeface="+mn-ea"/>
              </a:rPr>
              <a:t>——</a:t>
            </a:r>
            <a:r>
              <a:rPr lang="zh-CN" altLang="en-US">
                <a:sym typeface="+mn-ea"/>
              </a:rPr>
              <a:t>法律可行性</a:t>
            </a:r>
          </a:p>
        </p:txBody>
      </p:sp>
      <p:sp>
        <p:nvSpPr>
          <p:cNvPr id="3" name="内容占位符 2"/>
          <p:cNvSpPr>
            <a:spLocks noGrp="1"/>
          </p:cNvSpPr>
          <p:nvPr>
            <p:ph idx="1"/>
          </p:nvPr>
        </p:nvSpPr>
        <p:spPr/>
        <p:txBody>
          <a:bodyPr/>
          <a:lstStyle/>
          <a:p>
            <a:pPr marL="0" indent="0">
              <a:buNone/>
            </a:pPr>
            <a:r>
              <a:rPr lang="en-US" altLang="zh-CN"/>
              <a:t>	</a:t>
            </a:r>
            <a:r>
              <a:rPr lang="zh-CN" altLang="en-US"/>
              <a:t>该系统的开发将不会侵犯任何个人、集体、国家的利益，也不会违反国家的政策与法律。</a:t>
            </a:r>
          </a:p>
          <a:p>
            <a:pPr marL="0" indent="0">
              <a:buNone/>
            </a:pPr>
            <a:endParaRPr lang="zh-CN" altLang="en-US"/>
          </a:p>
          <a:p>
            <a:pPr marL="0" indent="0">
              <a:buNone/>
            </a:pPr>
            <a:r>
              <a:rPr lang="en-US" altLang="zh-CN"/>
              <a:t>	</a:t>
            </a:r>
            <a:r>
              <a:rPr lang="zh-CN" altLang="en-US"/>
              <a:t>该系统没有爬取外部数据相关操作，无信息法律上的问题。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三、项目计划</a:t>
            </a:r>
          </a:p>
        </p:txBody>
      </p:sp>
      <p:sp>
        <p:nvSpPr>
          <p:cNvPr id="3" name="内容占位符 2"/>
          <p:cNvSpPr>
            <a:spLocks noGrp="1"/>
          </p:cNvSpPr>
          <p:nvPr>
            <p:ph idx="1"/>
          </p:nvPr>
        </p:nvSpPr>
        <p:spPr/>
        <p:txBody>
          <a:bodyPr>
            <a:normAutofit lnSpcReduction="10000"/>
          </a:bodyPr>
          <a:lstStyle/>
          <a:p>
            <a:r>
              <a:rPr lang="zh-CN" altLang="en-US"/>
              <a:t>项目计划里包含了：</a:t>
            </a:r>
          </a:p>
          <a:p>
            <a:pPr marL="0" indent="0">
              <a:buNone/>
            </a:pPr>
            <a:r>
              <a:rPr lang="en-US" altLang="zh-CN"/>
              <a:t>	</a:t>
            </a:r>
            <a:r>
              <a:rPr lang="zh-CN" altLang="en-US"/>
              <a:t>项目计划：</a:t>
            </a:r>
            <a:r>
              <a:rPr lang="en-US" altLang="zh-CN"/>
              <a:t>{</a:t>
            </a:r>
            <a:r>
              <a:rPr lang="zh-CN" altLang="en-US"/>
              <a:t>参照模板、</a:t>
            </a:r>
            <a:r>
              <a:rPr lang="en-US" altLang="zh-CN"/>
              <a:t>WBS</a:t>
            </a:r>
            <a:r>
              <a:rPr lang="zh-CN" altLang="en-US"/>
              <a:t>结构</a:t>
            </a:r>
            <a:r>
              <a:rPr lang="en-US" altLang="zh-CN"/>
              <a:t>}</a:t>
            </a:r>
            <a:endParaRPr lang="zh-CN" altLang="en-US"/>
          </a:p>
          <a:p>
            <a:pPr marL="0" indent="0">
              <a:buNone/>
            </a:pPr>
            <a:r>
              <a:rPr lang="en-US" altLang="zh-CN"/>
              <a:t>	</a:t>
            </a:r>
            <a:r>
              <a:rPr lang="zh-CN" altLang="en-US"/>
              <a:t>项目团队建设：</a:t>
            </a:r>
            <a:r>
              <a:rPr lang="en-US" altLang="zh-CN"/>
              <a:t>{</a:t>
            </a:r>
            <a:r>
              <a:rPr lang="zh-CN" altLang="en-US"/>
              <a:t>项目大致分工、项目团队内部协作、项目团队外</a:t>
            </a:r>
            <a:r>
              <a:rPr lang="en-US" altLang="zh-CN"/>
              <a:t>	</a:t>
            </a:r>
            <a:r>
              <a:rPr lang="zh-CN" altLang="en-US"/>
              <a:t>部沟通与协作</a:t>
            </a:r>
            <a:r>
              <a:rPr lang="en-US" altLang="zh-CN"/>
              <a:t>}</a:t>
            </a:r>
          </a:p>
          <a:p>
            <a:pPr marL="0" indent="0">
              <a:buNone/>
            </a:pPr>
            <a:r>
              <a:rPr lang="en-US" altLang="zh-CN"/>
              <a:t>	</a:t>
            </a:r>
            <a:r>
              <a:rPr lang="zh-CN" altLang="en-US"/>
              <a:t>甘特图</a:t>
            </a:r>
          </a:p>
          <a:p>
            <a:pPr marL="0" indent="0">
              <a:buNone/>
            </a:pPr>
            <a:r>
              <a:rPr lang="en-US" altLang="zh-CN"/>
              <a:t>	</a:t>
            </a:r>
            <a:r>
              <a:rPr lang="zh-CN" altLang="en-US"/>
              <a:t>预算</a:t>
            </a:r>
          </a:p>
          <a:p>
            <a:pPr marL="0" indent="0">
              <a:buNone/>
            </a:pPr>
            <a:r>
              <a:rPr lang="en-US" altLang="zh-CN"/>
              <a:t>	</a:t>
            </a:r>
            <a:r>
              <a:rPr lang="zh-CN" altLang="en-US"/>
              <a:t>会议记录</a:t>
            </a:r>
          </a:p>
          <a:p>
            <a:pPr marL="0" indent="0">
              <a:buNone/>
            </a:pPr>
            <a:r>
              <a:rPr lang="en-US" altLang="zh-CN"/>
              <a:t>	</a:t>
            </a:r>
            <a:r>
              <a:rPr lang="zh-CN" altLang="en-US"/>
              <a:t>绩效评价</a:t>
            </a:r>
          </a:p>
          <a:p>
            <a:pPr marL="0" indent="0">
              <a:buNone/>
            </a:pPr>
            <a:r>
              <a:rPr lang="en-US" altLang="zh-CN"/>
              <a:t>	</a:t>
            </a:r>
            <a:r>
              <a:rPr lang="zh-CN" altLang="en-US"/>
              <a:t>参考文献</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项目计划</a:t>
            </a:r>
          </a:p>
        </p:txBody>
      </p:sp>
      <p:sp>
        <p:nvSpPr>
          <p:cNvPr id="3" name="内容占位符 2"/>
          <p:cNvSpPr>
            <a:spLocks noGrp="1"/>
          </p:cNvSpPr>
          <p:nvPr>
            <p:ph idx="1"/>
          </p:nvPr>
        </p:nvSpPr>
        <p:spPr/>
        <p:txBody>
          <a:bodyPr/>
          <a:lstStyle/>
          <a:p>
            <a:r>
              <a:rPr lang="zh-CN" altLang="en-US"/>
              <a:t>参考模板：</a:t>
            </a:r>
          </a:p>
          <a:p>
            <a:pPr marL="0" indent="0">
              <a:buNone/>
            </a:pPr>
            <a:r>
              <a:rPr lang="en-US" altLang="zh-CN"/>
              <a:t>	</a:t>
            </a:r>
            <a:r>
              <a:rPr lang="zh-CN" altLang="en-US"/>
              <a:t>《GB856T——88》国标文档</a:t>
            </a:r>
          </a:p>
        </p:txBody>
      </p:sp>
      <p:pic>
        <p:nvPicPr>
          <p:cNvPr id="4" name="图片 3"/>
          <p:cNvPicPr>
            <a:picLocks noChangeAspect="1"/>
          </p:cNvPicPr>
          <p:nvPr/>
        </p:nvPicPr>
        <p:blipFill>
          <a:blip r:embed="rId2"/>
          <a:stretch>
            <a:fillRect/>
          </a:stretch>
        </p:blipFill>
        <p:spPr>
          <a:xfrm>
            <a:off x="6541135" y="171450"/>
            <a:ext cx="5372100" cy="6515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8295"/>
            <a:ext cx="10515600" cy="1362710"/>
          </a:xfrm>
        </p:spPr>
        <p:txBody>
          <a:bodyPr/>
          <a:lstStyle/>
          <a:p>
            <a:r>
              <a:rPr lang="zh-CN" altLang="en-US"/>
              <a:t>项目计划</a:t>
            </a:r>
          </a:p>
        </p:txBody>
      </p:sp>
      <p:sp>
        <p:nvSpPr>
          <p:cNvPr id="3" name="内容占位符 2"/>
          <p:cNvSpPr>
            <a:spLocks noGrp="1"/>
          </p:cNvSpPr>
          <p:nvPr>
            <p:ph idx="1"/>
          </p:nvPr>
        </p:nvSpPr>
        <p:spPr>
          <a:xfrm>
            <a:off x="838200" y="1289685"/>
            <a:ext cx="10515600" cy="4887595"/>
          </a:xfrm>
        </p:spPr>
        <p:txBody>
          <a:bodyPr/>
          <a:lstStyle/>
          <a:p>
            <a:r>
              <a:rPr lang="en-US" altLang="zh-CN"/>
              <a:t>wbs</a:t>
            </a:r>
            <a:r>
              <a:rPr lang="zh-CN" altLang="en-US"/>
              <a:t>结构（Work Breakdown Structure）：</a:t>
            </a:r>
          </a:p>
          <a:p>
            <a:endParaRPr lang="zh-CN" altLang="en-US"/>
          </a:p>
        </p:txBody>
      </p:sp>
      <p:pic>
        <p:nvPicPr>
          <p:cNvPr id="4" name="图片 3"/>
          <p:cNvPicPr>
            <a:picLocks noChangeAspect="1"/>
          </p:cNvPicPr>
          <p:nvPr/>
        </p:nvPicPr>
        <p:blipFill>
          <a:blip r:embed="rId2"/>
          <a:stretch>
            <a:fillRect/>
          </a:stretch>
        </p:blipFill>
        <p:spPr>
          <a:xfrm>
            <a:off x="1268095" y="1691640"/>
            <a:ext cx="9655810" cy="50876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p>
        </p:txBody>
      </p:sp>
      <p:sp>
        <p:nvSpPr>
          <p:cNvPr id="3" name="内容占位符 2"/>
          <p:cNvSpPr>
            <a:spLocks noGrp="1"/>
          </p:cNvSpPr>
          <p:nvPr>
            <p:ph idx="1"/>
          </p:nvPr>
        </p:nvSpPr>
        <p:spPr/>
        <p:txBody>
          <a:bodyPr/>
          <a:lstStyle/>
          <a:p>
            <a:r>
              <a:rPr lang="en-US" altLang="zh-CN"/>
              <a:t>1. </a:t>
            </a:r>
            <a:r>
              <a:rPr lang="zh-CN" altLang="en-US"/>
              <a:t>项目大致分工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p>
        </p:txBody>
      </p:sp>
      <p:sp>
        <p:nvSpPr>
          <p:cNvPr id="3" name="内容占位符 2"/>
          <p:cNvSpPr>
            <a:spLocks noGrp="1"/>
          </p:cNvSpPr>
          <p:nvPr>
            <p:ph idx="1"/>
          </p:nvPr>
        </p:nvSpPr>
        <p:spPr/>
        <p:txBody>
          <a:bodyPr>
            <a:normAutofit fontScale="90000" lnSpcReduction="20000"/>
          </a:bodyPr>
          <a:lstStyle/>
          <a:p>
            <a:r>
              <a:rPr lang="en-US" altLang="zh-CN" dirty="0"/>
              <a:t>2. </a:t>
            </a:r>
            <a:r>
              <a:rPr lang="zh-CN" altLang="en-US" dirty="0"/>
              <a:t>项目团队内部协作：</a:t>
            </a:r>
            <a:endParaRPr lang="en-US" altLang="zh-CN" dirty="0"/>
          </a:p>
          <a:p>
            <a:pPr marL="0" indent="0">
              <a:lnSpc>
                <a:spcPct val="150000"/>
              </a:lnSpc>
              <a:buNone/>
            </a:pPr>
            <a:r>
              <a:rPr lang="en-US" altLang="zh-CN" dirty="0"/>
              <a:t>	(1)</a:t>
            </a:r>
            <a:r>
              <a:rPr lang="zh-CN" altLang="en-US" dirty="0"/>
              <a:t>协作模式：每周两次会议，主要为线下面谈，其次是网络联系（微信电话）</a:t>
            </a:r>
            <a:endParaRPr lang="en-US" altLang="zh-CN" dirty="0"/>
          </a:p>
          <a:p>
            <a:pPr marL="0" indent="0">
              <a:lnSpc>
                <a:spcPct val="150000"/>
              </a:lnSpc>
              <a:buNone/>
            </a:pPr>
            <a:r>
              <a:rPr lang="en-US" altLang="zh-CN" dirty="0"/>
              <a:t>	(2)</a:t>
            </a:r>
            <a:r>
              <a:rPr lang="zh-CN" altLang="en-US" dirty="0"/>
              <a:t>沟通方式：每周会议、微信等</a:t>
            </a:r>
            <a:endParaRPr lang="en-US" altLang="zh-CN" dirty="0"/>
          </a:p>
          <a:p>
            <a:pPr marL="0" indent="0">
              <a:lnSpc>
                <a:spcPct val="150000"/>
              </a:lnSpc>
              <a:buNone/>
            </a:pPr>
            <a:r>
              <a:rPr lang="en-US" altLang="zh-CN" dirty="0"/>
              <a:t>	(3)</a:t>
            </a:r>
            <a:r>
              <a:rPr lang="zh-CN" altLang="en-US" dirty="0"/>
              <a:t>邮件沟通：主送人为谢子文</a:t>
            </a:r>
            <a:endParaRPr lang="en-US" altLang="zh-CN" dirty="0"/>
          </a:p>
          <a:p>
            <a:pPr marL="0" indent="0">
              <a:lnSpc>
                <a:spcPct val="150000"/>
              </a:lnSpc>
              <a:buNone/>
            </a:pPr>
            <a:r>
              <a:rPr lang="en-US" altLang="zh-CN" dirty="0"/>
              <a:t>	(4)</a:t>
            </a:r>
            <a:r>
              <a:rPr lang="zh-CN" altLang="en-US" dirty="0"/>
              <a:t>工作进度审核：组长约定一周两次任务成果审核初审、二审时间，并在每周三</a:t>
            </a:r>
            <a:r>
              <a:rPr lang="en-US" altLang="zh-CN" dirty="0"/>
              <a:t>			/</a:t>
            </a:r>
            <a:r>
              <a:rPr lang="zh-CN" altLang="en-US" dirty="0"/>
              <a:t>五晚</a:t>
            </a:r>
            <a:r>
              <a:rPr lang="en-US" altLang="zh-CN" dirty="0"/>
              <a:t>10</a:t>
            </a:r>
            <a:r>
              <a:rPr lang="zh-CN" altLang="en-US" dirty="0"/>
              <a:t>：</a:t>
            </a:r>
            <a:r>
              <a:rPr lang="en-US" altLang="zh-CN" dirty="0"/>
              <a:t>00</a:t>
            </a:r>
            <a:r>
              <a:rPr lang="zh-CN" altLang="en-US" dirty="0"/>
              <a:t>前向组长报告学习进度和任务进度并作为组内绩效评</a:t>
            </a:r>
            <a:r>
              <a:rPr lang="en-US" altLang="zh-CN" dirty="0"/>
              <a:t>			</a:t>
            </a:r>
            <a:r>
              <a:rPr lang="zh-CN" altLang="en-US" dirty="0"/>
              <a:t>定的条件之一</a:t>
            </a:r>
            <a:endParaRPr lang="en-US"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项目团队建设</a:t>
            </a:r>
          </a:p>
        </p:txBody>
      </p:sp>
      <p:sp>
        <p:nvSpPr>
          <p:cNvPr id="3" name="内容占位符 2"/>
          <p:cNvSpPr>
            <a:spLocks noGrp="1"/>
          </p:cNvSpPr>
          <p:nvPr>
            <p:ph idx="1"/>
          </p:nvPr>
        </p:nvSpPr>
        <p:spPr>
          <a:xfrm>
            <a:off x="838200" y="1691005"/>
            <a:ext cx="10515600" cy="4677410"/>
          </a:xfrm>
        </p:spPr>
        <p:txBody>
          <a:bodyPr>
            <a:normAutofit fontScale="92500" lnSpcReduction="20000"/>
          </a:bodyPr>
          <a:lstStyle/>
          <a:p>
            <a:pPr marL="0" indent="0">
              <a:buNone/>
            </a:pPr>
            <a:r>
              <a:rPr lang="en-US" altLang="zh-CN" dirty="0"/>
              <a:t>3. </a:t>
            </a:r>
            <a:r>
              <a:rPr lang="zh-CN" altLang="en-US" dirty="0"/>
              <a:t>项目团队外部沟通与协作：</a:t>
            </a:r>
            <a:endParaRPr lang="en-US" altLang="zh-CN" dirty="0"/>
          </a:p>
          <a:p>
            <a:pPr marL="0" indent="0">
              <a:lnSpc>
                <a:spcPct val="150000"/>
              </a:lnSpc>
              <a:buNone/>
            </a:pPr>
            <a:r>
              <a:rPr lang="en-US" altLang="zh-CN" dirty="0"/>
              <a:t>	</a:t>
            </a:r>
            <a:r>
              <a:rPr lang="zh-CN" altLang="en-US" sz="2380" dirty="0"/>
              <a:t>与客户（老师）之间的沟通方式包括：</a:t>
            </a:r>
            <a:endParaRPr lang="en-US" altLang="zh-CN" dirty="0"/>
          </a:p>
          <a:p>
            <a:pPr marL="1371600" lvl="3" indent="0">
              <a:lnSpc>
                <a:spcPct val="150000"/>
              </a:lnSpc>
              <a:buNone/>
            </a:pPr>
            <a:r>
              <a:rPr lang="en-US" altLang="zh-CN" sz="2160" dirty="0"/>
              <a:t>(1)</a:t>
            </a:r>
            <a:r>
              <a:rPr lang="zh-CN" altLang="en-US" sz="2160" dirty="0"/>
              <a:t>正式沟通方式：</a:t>
            </a:r>
          </a:p>
          <a:p>
            <a:pPr marL="1371600" lvl="3" indent="0">
              <a:lnSpc>
                <a:spcPct val="150000"/>
              </a:lnSpc>
              <a:buNone/>
            </a:pPr>
            <a:r>
              <a:rPr lang="en-US" altLang="zh-CN" sz="2160" dirty="0"/>
              <a:t>	a. </a:t>
            </a:r>
            <a:r>
              <a:rPr lang="zh-CN" altLang="en-US" sz="2160" dirty="0"/>
              <a:t>评审会议</a:t>
            </a:r>
          </a:p>
          <a:p>
            <a:pPr marL="1371600" lvl="3" indent="0">
              <a:lnSpc>
                <a:spcPct val="150000"/>
              </a:lnSpc>
              <a:buNone/>
            </a:pPr>
            <a:r>
              <a:rPr lang="en-US" altLang="zh-CN" sz="2160" dirty="0"/>
              <a:t>	b. </a:t>
            </a:r>
            <a:r>
              <a:rPr lang="zh-CN" altLang="en-US" sz="2160" dirty="0"/>
              <a:t>执行情况报告，展示相关</a:t>
            </a:r>
            <a:r>
              <a:rPr lang="en-US" altLang="zh-CN" sz="2160" dirty="0"/>
              <a:t>ppt</a:t>
            </a:r>
          </a:p>
          <a:p>
            <a:pPr marL="1371600" lvl="3" indent="0">
              <a:lnSpc>
                <a:spcPct val="150000"/>
              </a:lnSpc>
              <a:buNone/>
            </a:pPr>
            <a:r>
              <a:rPr lang="en-US" altLang="zh-CN" sz="2160" dirty="0"/>
              <a:t>(2)</a:t>
            </a:r>
            <a:r>
              <a:rPr lang="zh-CN" altLang="en-US" sz="2160" dirty="0"/>
              <a:t>非正式沟通方式：线下面谈</a:t>
            </a:r>
            <a:endParaRPr lang="en-US" altLang="zh-CN" sz="2160" dirty="0"/>
          </a:p>
          <a:p>
            <a:pPr marL="0" indent="0">
              <a:lnSpc>
                <a:spcPct val="150000"/>
              </a:lnSpc>
              <a:buNone/>
            </a:pPr>
            <a:r>
              <a:rPr lang="en-US" altLang="zh-CN" dirty="0"/>
              <a:t>	</a:t>
            </a:r>
            <a:r>
              <a:rPr lang="zh-CN" altLang="en-US" sz="2380" dirty="0"/>
              <a:t>与典型用户之间的沟通方式包括：</a:t>
            </a:r>
            <a:endParaRPr lang="en-US" altLang="zh-CN" dirty="0"/>
          </a:p>
          <a:p>
            <a:pPr marL="1371600" lvl="3" indent="0">
              <a:lnSpc>
                <a:spcPct val="150000"/>
              </a:lnSpc>
              <a:buNone/>
            </a:pPr>
            <a:r>
              <a:rPr lang="en-US" altLang="zh-CN" sz="2160" dirty="0"/>
              <a:t>(1)</a:t>
            </a:r>
            <a:r>
              <a:rPr lang="zh-CN" altLang="en-US" sz="2160" dirty="0"/>
              <a:t>线上沟通：包括微信、</a:t>
            </a:r>
            <a:r>
              <a:rPr lang="en-US" altLang="zh-CN" sz="2160" dirty="0"/>
              <a:t>QQ</a:t>
            </a:r>
          </a:p>
          <a:p>
            <a:pPr marL="1371600" lvl="3" indent="0">
              <a:lnSpc>
                <a:spcPct val="150000"/>
              </a:lnSpc>
              <a:buNone/>
            </a:pPr>
            <a:r>
              <a:rPr lang="en-US" altLang="zh-CN" sz="2160" dirty="0"/>
              <a:t>(2)</a:t>
            </a:r>
            <a:r>
              <a:rPr lang="zh-CN" altLang="en-US" sz="2160" dirty="0"/>
              <a:t>线下面谈：地点：</a:t>
            </a:r>
            <a:r>
              <a:rPr lang="en-US" altLang="zh-CN" sz="2160" dirty="0"/>
              <a:t>UW</a:t>
            </a:r>
            <a:r>
              <a:rPr lang="zh-CN" altLang="en-US" sz="2160" dirty="0"/>
              <a:t>二楼露台</a:t>
            </a:r>
            <a:endParaRPr lang="en-US" altLang="zh-CN" sz="2160" dirty="0"/>
          </a:p>
          <a:p>
            <a:endParaRPr lang="zh-CN" altLang="en-US" sz="216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甘特图</a:t>
            </a:r>
          </a:p>
        </p:txBody>
      </p:sp>
      <p:pic>
        <p:nvPicPr>
          <p:cNvPr id="5" name="内容占位符 4"/>
          <p:cNvPicPr>
            <a:picLocks noGrp="1" noChangeAspect="1"/>
          </p:cNvPicPr>
          <p:nvPr>
            <p:ph idx="1"/>
          </p:nvPr>
        </p:nvPicPr>
        <p:blipFill>
          <a:blip r:embed="rId2"/>
          <a:stretch>
            <a:fillRect/>
          </a:stretch>
        </p:blipFill>
        <p:spPr>
          <a:xfrm>
            <a:off x="989965" y="1403350"/>
            <a:ext cx="10450195" cy="5194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一、项目概述</a:t>
            </a:r>
          </a:p>
        </p:txBody>
      </p:sp>
      <p:sp>
        <p:nvSpPr>
          <p:cNvPr id="3" name="内容占位符 2"/>
          <p:cNvSpPr>
            <a:spLocks noGrp="1"/>
          </p:cNvSpPr>
          <p:nvPr>
            <p:ph idx="1"/>
          </p:nvPr>
        </p:nvSpPr>
        <p:spPr/>
        <p:txBody>
          <a:bodyPr/>
          <a:lstStyle/>
          <a:p>
            <a:r>
              <a:rPr lang="zh-CN" altLang="en-US" dirty="0"/>
              <a:t>项目概述里有：</a:t>
            </a:r>
          </a:p>
          <a:p>
            <a:pPr marL="457200" lvl="1" indent="0">
              <a:buNone/>
            </a:pPr>
            <a:r>
              <a:rPr lang="zh-CN" altLang="en-US" dirty="0"/>
              <a:t>项目基本信息</a:t>
            </a:r>
          </a:p>
          <a:p>
            <a:pPr marL="457200" lvl="1" indent="0">
              <a:buNone/>
            </a:pPr>
            <a:r>
              <a:rPr lang="zh-CN" altLang="en-US" dirty="0"/>
              <a:t>项目用户</a:t>
            </a:r>
          </a:p>
          <a:p>
            <a:pPr marL="457200" lvl="1" indent="0">
              <a:buNone/>
            </a:pPr>
            <a:r>
              <a:rPr lang="zh-CN" altLang="en-US" dirty="0"/>
              <a:t>项目功能总述</a:t>
            </a:r>
          </a:p>
          <a:p>
            <a:pPr marL="457200" lvl="1" indent="0">
              <a:buNone/>
            </a:pPr>
            <a:r>
              <a:rPr lang="zh-CN" altLang="en-US" dirty="0"/>
              <a:t>项目技术实现</a:t>
            </a:r>
          </a:p>
          <a:p>
            <a:pPr marL="457200" lvl="1" indent="0">
              <a:buNone/>
            </a:pPr>
            <a:endParaRPr lang="zh-CN" altLang="en-US" dirty="0"/>
          </a:p>
        </p:txBody>
      </p:sp>
      <p:sp>
        <p:nvSpPr>
          <p:cNvPr id="18" name="矩形 17">
            <a:extLst>
              <a:ext uri="{FF2B5EF4-FFF2-40B4-BE49-F238E27FC236}">
                <a16:creationId xmlns:a16="http://schemas.microsoft.com/office/drawing/2014/main" id="{5D62B42F-1826-482E-915F-C636805F0806}"/>
              </a:ext>
            </a:extLst>
          </p:cNvPr>
          <p:cNvSpPr/>
          <p:nvPr/>
        </p:nvSpPr>
        <p:spPr>
          <a:xfrm>
            <a:off x="11602916" y="4577496"/>
            <a:ext cx="589084" cy="114849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91AFB1C-036A-422A-9552-F53FDFDB0B9C}"/>
              </a:ext>
            </a:extLst>
          </p:cNvPr>
          <p:cNvSpPr/>
          <p:nvPr/>
        </p:nvSpPr>
        <p:spPr>
          <a:xfrm>
            <a:off x="11602916" y="0"/>
            <a:ext cx="589084" cy="457749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p:txBody>
      </p:sp>
      <p:sp>
        <p:nvSpPr>
          <p:cNvPr id="22" name="矩形 21">
            <a:extLst>
              <a:ext uri="{FF2B5EF4-FFF2-40B4-BE49-F238E27FC236}">
                <a16:creationId xmlns:a16="http://schemas.microsoft.com/office/drawing/2014/main" id="{2623C392-B301-4ABC-AE36-2FFCEA532E87}"/>
              </a:ext>
            </a:extLst>
          </p:cNvPr>
          <p:cNvSpPr/>
          <p:nvPr/>
        </p:nvSpPr>
        <p:spPr>
          <a:xfrm>
            <a:off x="11602916" y="5725990"/>
            <a:ext cx="589084" cy="1132011"/>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预算</a:t>
            </a:r>
          </a:p>
        </p:txBody>
      </p:sp>
      <p:sp>
        <p:nvSpPr>
          <p:cNvPr id="3" name="内容占位符 2"/>
          <p:cNvSpPr>
            <a:spLocks noGrp="1"/>
          </p:cNvSpPr>
          <p:nvPr>
            <p:ph idx="1"/>
          </p:nvPr>
        </p:nvSpPr>
        <p:spPr>
          <a:xfrm>
            <a:off x="747395" y="1417320"/>
            <a:ext cx="10606405" cy="4759960"/>
          </a:xfrm>
        </p:spPr>
        <p:txBody>
          <a:bodyPr>
            <a:normAutofit/>
          </a:bodyPr>
          <a:lstStyle/>
          <a:p>
            <a:r>
              <a:rPr lang="en-US" altLang="zh-CN" dirty="0"/>
              <a:t>01 </a:t>
            </a:r>
            <a:r>
              <a:rPr lang="zh-CN" altLang="en-US" dirty="0"/>
              <a:t>设备成本</a:t>
            </a:r>
          </a:p>
          <a:p>
            <a:pPr marL="457200" lvl="1" indent="0">
              <a:buNone/>
            </a:pPr>
            <a:r>
              <a:rPr lang="en-US" altLang="zh-CN" dirty="0"/>
              <a:t>	</a:t>
            </a:r>
            <a:r>
              <a:rPr lang="zh-CN" altLang="en-US" dirty="0"/>
              <a:t>使用工具：微信开发者工具、GitHub、Microsoft Office、Microsoft Project、Axure、Power Designer、Navicat、钉钉、微信</a:t>
            </a:r>
          </a:p>
          <a:p>
            <a:pPr marL="457200" lvl="1" indent="0">
              <a:buNone/>
            </a:pPr>
            <a:r>
              <a:rPr lang="en-US" altLang="zh-CN" dirty="0"/>
              <a:t>	</a:t>
            </a:r>
            <a:endParaRPr lang="zh-CN" altLang="en-US" dirty="0"/>
          </a:p>
          <a:p>
            <a:pPr marL="457200" lvl="1" indent="0">
              <a:buNone/>
            </a:pPr>
            <a:r>
              <a:rPr lang="en-US" altLang="zh-CN" dirty="0"/>
              <a:t>	</a:t>
            </a:r>
            <a:r>
              <a:rPr lang="zh-CN" altLang="en-US" dirty="0"/>
              <a:t>开发设备：个人笔记本、实验室电脑</a:t>
            </a:r>
          </a:p>
          <a:p>
            <a:pPr marL="457200" lvl="1" indent="0">
              <a:buNone/>
            </a:pPr>
            <a:r>
              <a:rPr lang="en-US" altLang="zh-CN" dirty="0">
                <a:sym typeface="+mn-ea"/>
              </a:rPr>
              <a:t>	</a:t>
            </a:r>
            <a:r>
              <a:rPr lang="zh-CN" altLang="en-US" dirty="0">
                <a:sym typeface="+mn-ea"/>
              </a:rPr>
              <a:t>开发地点：</a:t>
            </a:r>
            <a:r>
              <a:rPr lang="en-US" altLang="zh-CN" dirty="0" err="1">
                <a:sym typeface="+mn-ea"/>
              </a:rPr>
              <a:t>uw</a:t>
            </a:r>
            <a:r>
              <a:rPr lang="zh-CN" altLang="en-US" dirty="0">
                <a:sym typeface="+mn-ea"/>
              </a:rPr>
              <a:t>露台，宿舍，理四，图书馆</a:t>
            </a:r>
            <a:endParaRPr lang="zh-CN" altLang="en-US" dirty="0"/>
          </a:p>
          <a:p>
            <a:pPr marL="457200" lvl="1" indent="0">
              <a:buNone/>
            </a:pPr>
            <a:r>
              <a:rPr lang="en-US" altLang="zh-CN" dirty="0"/>
              <a:t>	</a:t>
            </a:r>
            <a:r>
              <a:rPr lang="zh-CN" altLang="en-US" dirty="0"/>
              <a:t>计算机内存需求：2 GB RAM or more</a:t>
            </a:r>
          </a:p>
          <a:p>
            <a:pPr marL="457200" lvl="1" indent="0">
              <a:buNone/>
            </a:pPr>
            <a:r>
              <a:rPr lang="en-US" altLang="zh-CN" dirty="0"/>
              <a:t>	</a:t>
            </a:r>
            <a:r>
              <a:rPr lang="zh-CN" altLang="en-US" dirty="0"/>
              <a:t>显卡要求：Video card must be 256MB or more</a:t>
            </a:r>
          </a:p>
          <a:p>
            <a:pPr marL="457200" lvl="1" indent="0">
              <a:buNone/>
            </a:pPr>
            <a:r>
              <a:rPr lang="en-US" altLang="zh-CN" dirty="0"/>
              <a:t>	</a:t>
            </a:r>
            <a:r>
              <a:rPr lang="zh-CN" altLang="en-US" dirty="0"/>
              <a:t>操作系统：Windows® 10 32 / 64bit / 7 32 / 64bit / XP</a:t>
            </a:r>
          </a:p>
          <a:p>
            <a:pPr marL="457200" lvl="1" indent="0">
              <a:buNone/>
            </a:pPr>
            <a:r>
              <a:rPr lang="en-US" altLang="zh-CN" dirty="0"/>
              <a:t>	</a:t>
            </a:r>
            <a:r>
              <a:rPr lang="zh-CN" altLang="en-US" dirty="0"/>
              <a:t>处理器：Intel® Core™ 2 Duo E6600 or AMD Phenom™ X3 8750 processor or </a:t>
            </a:r>
            <a:r>
              <a:rPr lang="en-US" altLang="zh-CN" dirty="0"/>
              <a:t>		     </a:t>
            </a:r>
            <a:r>
              <a:rPr lang="zh-CN" altLang="en-US" dirty="0"/>
              <a:t>better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6695"/>
            <a:ext cx="10515600" cy="1325563"/>
          </a:xfrm>
        </p:spPr>
        <p:txBody>
          <a:bodyPr/>
          <a:lstStyle/>
          <a:p>
            <a:r>
              <a:rPr lang="zh-CN" altLang="en-US" dirty="0"/>
              <a:t>预算</a:t>
            </a:r>
          </a:p>
        </p:txBody>
      </p:sp>
      <p:sp>
        <p:nvSpPr>
          <p:cNvPr id="3" name="内容占位符 2"/>
          <p:cNvSpPr>
            <a:spLocks noGrp="1"/>
          </p:cNvSpPr>
          <p:nvPr>
            <p:ph idx="1"/>
          </p:nvPr>
        </p:nvSpPr>
        <p:spPr>
          <a:xfrm>
            <a:off x="838200" y="1432560"/>
            <a:ext cx="10515600" cy="5198745"/>
          </a:xfrm>
        </p:spPr>
        <p:txBody>
          <a:bodyPr>
            <a:normAutofit fontScale="95000"/>
          </a:bodyPr>
          <a:lstStyle/>
          <a:p>
            <a:r>
              <a:rPr lang="en-US" altLang="zh-CN" dirty="0"/>
              <a:t>02 </a:t>
            </a:r>
            <a:r>
              <a:rPr lang="zh-CN" altLang="en-US" dirty="0"/>
              <a:t>项目整体预算</a:t>
            </a:r>
          </a:p>
          <a:p>
            <a:pPr marL="0" indent="0">
              <a:buNone/>
            </a:pPr>
            <a:r>
              <a:rPr lang="en-US" altLang="zh-CN" dirty="0"/>
              <a:t>	</a:t>
            </a:r>
            <a:r>
              <a:rPr lang="en-US" altLang="zh-CN" dirty="0" err="1"/>
              <a:t>基本硬件：小组内三人每人的笔记本电脑均安装了合适的开发环境，网络通常，状态良好</a:t>
            </a:r>
            <a:r>
              <a:rPr lang="en-US" altLang="zh-CN" dirty="0"/>
              <a:t>。</a:t>
            </a:r>
          </a:p>
          <a:p>
            <a:pPr marL="0" indent="0">
              <a:buNone/>
            </a:pPr>
            <a:r>
              <a:rPr lang="en-US" altLang="zh-CN" dirty="0"/>
              <a:t>	</a:t>
            </a:r>
            <a:r>
              <a:rPr lang="en-US" altLang="zh-CN" dirty="0" err="1"/>
              <a:t>开发软件均使用开源或通过教育认证予以个人学习免费使用</a:t>
            </a:r>
            <a:r>
              <a:rPr lang="en-US" altLang="zh-CN" dirty="0"/>
              <a:t>。</a:t>
            </a:r>
          </a:p>
          <a:p>
            <a:pPr marL="0" indent="0">
              <a:buNone/>
            </a:pPr>
            <a:r>
              <a:rPr lang="en-US" altLang="zh-CN" dirty="0"/>
              <a:t>	</a:t>
            </a:r>
            <a:r>
              <a:rPr lang="en-US" altLang="zh-CN" dirty="0" err="1"/>
              <a:t>开发成本</a:t>
            </a:r>
            <a:r>
              <a:rPr lang="en-US" altLang="zh-CN" dirty="0"/>
              <a:t>：	腾讯云服务器1核2G租用6月 54元</a:t>
            </a:r>
          </a:p>
          <a:p>
            <a:pPr marL="0" indent="0">
              <a:buNone/>
            </a:pPr>
            <a:r>
              <a:rPr lang="en-US" altLang="zh-CN" dirty="0"/>
              <a:t>			50G云数据库MySql 6月 18元</a:t>
            </a:r>
          </a:p>
          <a:p>
            <a:pPr marL="0" indent="0">
              <a:buNone/>
            </a:pPr>
            <a:r>
              <a:rPr lang="en-US" altLang="zh-CN" dirty="0"/>
              <a:t>	</a:t>
            </a:r>
            <a:r>
              <a:rPr lang="en-US" altLang="zh-CN" dirty="0" err="1"/>
              <a:t>人力资源薪资</a:t>
            </a:r>
            <a:r>
              <a:rPr lang="en-US" altLang="zh-CN" dirty="0"/>
              <a:t>：</a:t>
            </a:r>
          </a:p>
          <a:p>
            <a:pPr marL="0" indent="0">
              <a:buNone/>
            </a:pPr>
            <a:r>
              <a:rPr lang="en-US" altLang="zh-CN" dirty="0"/>
              <a:t>		据私营单位开发人员每小时薪资40.85元 ，小组成员3人，每日均工作3小时，并每周开会2*4小时，总人员周工作小时为87小时，从项目伊始至结束共111天，15.8周，总预算计为56,152.41元</a:t>
            </a:r>
            <a:r>
              <a:rPr lang="zh-CN" altLang="en-US" dirty="0"/>
              <a:t>，</a:t>
            </a:r>
            <a:r>
              <a:rPr lang="en-US" altLang="zh-CN" dirty="0"/>
              <a:t>总设计资金计算为56224.41元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会议记录</a:t>
            </a:r>
          </a:p>
        </p:txBody>
      </p:sp>
      <p:sp>
        <p:nvSpPr>
          <p:cNvPr id="3" name="内容占位符 2"/>
          <p:cNvSpPr>
            <a:spLocks noGrp="1"/>
          </p:cNvSpPr>
          <p:nvPr>
            <p:ph idx="1"/>
          </p:nvPr>
        </p:nvSpPr>
        <p:spPr/>
        <p:txBody>
          <a:bodyPr/>
          <a:lstStyle/>
          <a:p>
            <a:pPr marL="0" indent="0">
              <a:buNone/>
            </a:pPr>
            <a:endParaRPr lang="zh-CN" altLang="en-US" sz="2000" dirty="0"/>
          </a:p>
          <a:p>
            <a:pPr marL="0" indent="0">
              <a:buNone/>
            </a:pPr>
            <a:r>
              <a:rPr lang="zh-CN" altLang="en-US" sz="2000" dirty="0"/>
              <a:t>每周都有开会，并且将相关文档和会议纪要上传至</a:t>
            </a:r>
            <a:r>
              <a:rPr lang="en-US" altLang="zh-CN" sz="2000" dirty="0"/>
              <a:t>GitHub</a:t>
            </a:r>
          </a:p>
        </p:txBody>
      </p:sp>
      <p:pic>
        <p:nvPicPr>
          <p:cNvPr id="5" name="内容占位符 3"/>
          <p:cNvPicPr>
            <a:picLocks noChangeAspect="1"/>
          </p:cNvPicPr>
          <p:nvPr/>
        </p:nvPicPr>
        <p:blipFill>
          <a:blip r:embed="rId2"/>
          <a:stretch>
            <a:fillRect/>
          </a:stretch>
        </p:blipFill>
        <p:spPr>
          <a:xfrm>
            <a:off x="7361555" y="716915"/>
            <a:ext cx="4652645" cy="5702935"/>
          </a:xfrm>
          <a:prstGeom prst="rect">
            <a:avLst/>
          </a:prstGeom>
        </p:spPr>
      </p:pic>
      <p:pic>
        <p:nvPicPr>
          <p:cNvPr id="6" name="图片 5"/>
          <p:cNvPicPr>
            <a:picLocks noChangeAspect="1"/>
          </p:cNvPicPr>
          <p:nvPr/>
        </p:nvPicPr>
        <p:blipFill>
          <a:blip r:embed="rId3"/>
          <a:stretch>
            <a:fillRect/>
          </a:stretch>
        </p:blipFill>
        <p:spPr>
          <a:xfrm>
            <a:off x="535940" y="2966720"/>
            <a:ext cx="7010400" cy="27844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绩效评价（打分）</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normAutofit lnSpcReduction="10000"/>
          </a:bodyPr>
          <a:lstStyle/>
          <a:p>
            <a:r>
              <a:rPr lang="zh-CN" altLang="en-US" dirty="0"/>
              <a:t>[1] 《软件工程导论》清华大学出版社，张海藩、牟永敏编著</a:t>
            </a:r>
          </a:p>
          <a:p>
            <a:r>
              <a:rPr lang="zh-CN" altLang="en-US" dirty="0"/>
              <a:t>[2] 《产品分析：Forest 专注森林》：http://www.woshipm.com/evaluating/1053804.html</a:t>
            </a:r>
          </a:p>
          <a:p>
            <a:r>
              <a:rPr lang="zh-CN" altLang="en-US" dirty="0"/>
              <a:t>[3] 微信开发者工具https://developers.weixin.qq.com/miniprogram/dev/framework/quickstart/getstart.html</a:t>
            </a:r>
          </a:p>
          <a:p>
            <a:r>
              <a:rPr lang="zh-CN" altLang="en-US" dirty="0"/>
              <a:t>[4] 《微信小程序开发零基础入门》 电子工业出版社</a:t>
            </a:r>
          </a:p>
          <a:p>
            <a:r>
              <a:rPr lang="zh-CN" altLang="en-US" dirty="0"/>
              <a:t>[5]《GB856T——88》国标文档</a:t>
            </a:r>
            <a:endParaRPr lang="en-US" altLang="zh-CN" dirty="0"/>
          </a:p>
          <a:p>
            <a:r>
              <a:rPr lang="en-US" altLang="zh-CN" dirty="0"/>
              <a:t>[6]</a:t>
            </a:r>
            <a:r>
              <a:rPr lang="zh-CN" altLang="zh-CN" dirty="0"/>
              <a:t>从</a:t>
            </a:r>
            <a:r>
              <a:rPr lang="en-US" altLang="zh-CN" dirty="0"/>
              <a:t>0</a:t>
            </a:r>
            <a:r>
              <a:rPr lang="zh-CN" altLang="zh-CN" dirty="0"/>
              <a:t>开始搭建微信小程序</a:t>
            </a:r>
            <a:r>
              <a:rPr lang="en-US" altLang="zh-CN" dirty="0"/>
              <a:t>(</a:t>
            </a:r>
            <a:r>
              <a:rPr lang="zh-CN" altLang="zh-CN" dirty="0"/>
              <a:t>前后端</a:t>
            </a:r>
            <a:r>
              <a:rPr lang="en-US" altLang="zh-CN" dirty="0"/>
              <a:t>)</a:t>
            </a:r>
            <a:r>
              <a:rPr lang="zh-CN" altLang="zh-CN" dirty="0"/>
              <a:t>的全过程 </a:t>
            </a:r>
            <a:r>
              <a:rPr lang="en-US" altLang="zh-CN" dirty="0"/>
              <a:t>| </a:t>
            </a:r>
            <a:r>
              <a:rPr lang="zh-CN" altLang="zh-CN" dirty="0"/>
              <a:t>随猿记</a:t>
            </a:r>
          </a:p>
          <a:p>
            <a:pPr marL="0" indent="0">
              <a:buNone/>
            </a:pPr>
            <a:r>
              <a:rPr lang="en-US" altLang="zh-CN" u="sng" dirty="0">
                <a:hlinkClick r:id="rId2"/>
              </a:rPr>
              <a:t>http://www.jackielee.cn/posts/2f5be4ff.html</a:t>
            </a:r>
            <a:endParaRPr lang="zh-CN" altLang="zh-CN"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93273" y="3013501"/>
            <a:ext cx="2605454" cy="830997"/>
          </a:xfrm>
          <a:prstGeom prst="rect">
            <a:avLst/>
          </a:prstGeom>
          <a:noFill/>
        </p:spPr>
        <p:txBody>
          <a:bodyPr wrap="square" rtlCol="0">
            <a:spAutoFit/>
          </a:bodyPr>
          <a:lstStyle/>
          <a:p>
            <a:r>
              <a:rPr lang="en-US" altLang="zh-CN" sz="4800" dirty="0">
                <a:latin typeface="微软雅黑 Light" panose="020B0502040204020203" pitchFamily="34" charset="-122"/>
                <a:ea typeface="微软雅黑 Light" panose="020B0502040204020203" pitchFamily="34" charset="-122"/>
              </a:rPr>
              <a:t>Thanks.</a:t>
            </a:r>
            <a:endParaRPr lang="zh-CN" altLang="en-US" sz="48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项目基本信息</a:t>
            </a:r>
          </a:p>
        </p:txBody>
      </p:sp>
      <p:sp>
        <p:nvSpPr>
          <p:cNvPr id="3" name="内容占位符 2"/>
          <p:cNvSpPr>
            <a:spLocks noGrp="1"/>
          </p:cNvSpPr>
          <p:nvPr>
            <p:ph idx="1"/>
          </p:nvPr>
        </p:nvSpPr>
        <p:spPr>
          <a:xfrm>
            <a:off x="838200" y="1469536"/>
            <a:ext cx="10515600" cy="4866005"/>
          </a:xfrm>
        </p:spPr>
        <p:txBody>
          <a:bodyPr/>
          <a:lstStyle/>
          <a:p>
            <a:r>
              <a:rPr lang="en-US" altLang="zh-CN" dirty="0"/>
              <a:t>(1)</a:t>
            </a:r>
            <a:r>
              <a:rPr lang="zh-CN" altLang="en-US" dirty="0"/>
              <a:t>项目的任务提出者</a:t>
            </a:r>
          </a:p>
          <a:p>
            <a:pPr marL="0" lvl="1" indent="0">
              <a:buNone/>
            </a:pPr>
            <a:r>
              <a:rPr lang="en-US" altLang="zh-CN" dirty="0">
                <a:sym typeface="+mn-ea"/>
              </a:rPr>
              <a:t>	</a:t>
            </a:r>
            <a:r>
              <a:rPr lang="zh-CN" altLang="en-US" dirty="0">
                <a:sym typeface="+mn-ea"/>
              </a:rPr>
              <a:t>杨枨</a:t>
            </a:r>
            <a:endParaRPr lang="en-US" altLang="zh-CN" dirty="0"/>
          </a:p>
          <a:p>
            <a:endParaRPr lang="zh-CN" altLang="en-US" dirty="0"/>
          </a:p>
          <a:p>
            <a:r>
              <a:rPr lang="en-US" altLang="zh-CN" dirty="0"/>
              <a:t>(2)</a:t>
            </a:r>
            <a:r>
              <a:rPr lang="zh-CN" altLang="en-US" dirty="0"/>
              <a:t>项目的开发者及联系方式</a:t>
            </a:r>
          </a:p>
          <a:p>
            <a:pPr marL="457200" lvl="1" indent="0">
              <a:buNone/>
            </a:pPr>
            <a:r>
              <a:rPr lang="en-US" altLang="zh-CN" dirty="0"/>
              <a:t>	</a:t>
            </a:r>
            <a:r>
              <a:rPr lang="zh-CN" altLang="en-US" dirty="0"/>
              <a:t>谢子文：</a:t>
            </a:r>
            <a:r>
              <a:rPr lang="en-US" altLang="zh-CN" dirty="0"/>
              <a:t>13656654236</a:t>
            </a:r>
            <a:endParaRPr lang="zh-CN" altLang="en-US" dirty="0"/>
          </a:p>
          <a:p>
            <a:pPr marL="457200" lvl="1" indent="0">
              <a:buNone/>
            </a:pPr>
            <a:r>
              <a:rPr lang="en-US" altLang="zh-CN" dirty="0"/>
              <a:t>	</a:t>
            </a:r>
            <a:r>
              <a:rPr lang="zh-CN" altLang="en-US" dirty="0"/>
              <a:t>黄馨：</a:t>
            </a:r>
          </a:p>
          <a:p>
            <a:pPr marL="457200" lvl="1" indent="0">
              <a:buNone/>
            </a:pPr>
            <a:r>
              <a:rPr lang="en-US" altLang="zh-CN" dirty="0"/>
              <a:t>	</a:t>
            </a:r>
            <a:r>
              <a:rPr lang="zh-CN" altLang="en-US" dirty="0"/>
              <a:t>梁泽生：</a:t>
            </a:r>
          </a:p>
          <a:p>
            <a:endParaRPr lang="zh-CN" altLang="en-US" dirty="0"/>
          </a:p>
          <a:p>
            <a:r>
              <a:rPr lang="en-US" altLang="zh-CN" dirty="0"/>
              <a:t>(3)</a:t>
            </a:r>
            <a:r>
              <a:rPr lang="zh-CN" altLang="en-US" dirty="0"/>
              <a:t>标准、条约和约定</a:t>
            </a:r>
          </a:p>
          <a:p>
            <a:pPr marL="457200" lvl="1" indent="0">
              <a:buNone/>
            </a:pPr>
            <a:r>
              <a:rPr lang="en-US" altLang="zh-CN" dirty="0"/>
              <a:t>	</a:t>
            </a:r>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endParaRPr lang="zh-CN" altLang="en-US" dirty="0"/>
          </a:p>
          <a:p>
            <a:pPr lvl="1"/>
            <a:endParaRPr lang="en-US" altLang="zh-CN" dirty="0"/>
          </a:p>
        </p:txBody>
      </p:sp>
      <p:sp>
        <p:nvSpPr>
          <p:cNvPr id="5" name="矩形 4">
            <a:extLst>
              <a:ext uri="{FF2B5EF4-FFF2-40B4-BE49-F238E27FC236}">
                <a16:creationId xmlns:a16="http://schemas.microsoft.com/office/drawing/2014/main" id="{4397D53F-AD62-4F81-B00B-C5AB517BB50B}"/>
              </a:ext>
            </a:extLst>
          </p:cNvPr>
          <p:cNvSpPr/>
          <p:nvPr/>
        </p:nvSpPr>
        <p:spPr>
          <a:xfrm>
            <a:off x="11602916" y="4577496"/>
            <a:ext cx="589084" cy="11484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AA66819-4A37-4064-8CCD-39C57A28F918}"/>
              </a:ext>
            </a:extLst>
          </p:cNvPr>
          <p:cNvSpPr/>
          <p:nvPr/>
        </p:nvSpPr>
        <p:spPr>
          <a:xfrm>
            <a:off x="11602916" y="0"/>
            <a:ext cx="589084" cy="4577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a:p>
            <a:pPr algn="ctr"/>
            <a:r>
              <a:rPr lang="en-US" altLang="zh-CN" dirty="0"/>
              <a:t>|</a:t>
            </a:r>
          </a:p>
          <a:p>
            <a:pPr algn="ctr"/>
            <a:r>
              <a:rPr lang="zh-CN" altLang="en-US" dirty="0"/>
              <a:t>项目基本信息</a:t>
            </a:r>
          </a:p>
        </p:txBody>
      </p:sp>
      <p:sp>
        <p:nvSpPr>
          <p:cNvPr id="9" name="矩形 8">
            <a:extLst>
              <a:ext uri="{FF2B5EF4-FFF2-40B4-BE49-F238E27FC236}">
                <a16:creationId xmlns:a16="http://schemas.microsoft.com/office/drawing/2014/main" id="{B62C6273-5FAD-4DB8-ADEA-807C6D357E4D}"/>
              </a:ext>
            </a:extLst>
          </p:cNvPr>
          <p:cNvSpPr/>
          <p:nvPr/>
        </p:nvSpPr>
        <p:spPr>
          <a:xfrm>
            <a:off x="11602916" y="5725989"/>
            <a:ext cx="589084" cy="11320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项目基本信息</a:t>
            </a:r>
          </a:p>
        </p:txBody>
      </p:sp>
      <p:sp>
        <p:nvSpPr>
          <p:cNvPr id="3" name="内容占位符 2"/>
          <p:cNvSpPr>
            <a:spLocks noGrp="1"/>
          </p:cNvSpPr>
          <p:nvPr>
            <p:ph idx="1"/>
          </p:nvPr>
        </p:nvSpPr>
        <p:spPr/>
        <p:txBody>
          <a:bodyPr>
            <a:normAutofit/>
          </a:bodyPr>
          <a:lstStyle/>
          <a:p>
            <a:r>
              <a:rPr lang="en-US" altLang="zh-CN"/>
              <a:t>(4)</a:t>
            </a:r>
            <a:r>
              <a:rPr lang="zh-CN" altLang="en-US"/>
              <a:t>验收标准：项目软件要求的各项功能均可实现，使用者对小程</a:t>
            </a:r>
            <a:r>
              <a:rPr lang="en-US" altLang="zh-CN"/>
              <a:t>	</a:t>
            </a:r>
            <a:r>
              <a:rPr lang="zh-CN" altLang="en-US"/>
              <a:t>序使用反馈良好。</a:t>
            </a:r>
          </a:p>
          <a:p>
            <a:pPr marL="0" indent="0">
              <a:buNone/>
            </a:pPr>
            <a:r>
              <a:rPr lang="en-US" altLang="zh-CN"/>
              <a:t>	</a:t>
            </a:r>
            <a:endParaRPr lang="zh-CN" altLang="en-US"/>
          </a:p>
          <a:p>
            <a:r>
              <a:rPr lang="en-US" altLang="zh-CN"/>
              <a:t>(5) </a:t>
            </a:r>
            <a:r>
              <a:rPr lang="zh-CN" altLang="en-US"/>
              <a:t>完成项目的最迟期限：2021年1月12日前，1月12日项目总结报</a:t>
            </a:r>
            <a:r>
              <a:rPr lang="en-US" altLang="zh-CN"/>
              <a:t>	</a:t>
            </a:r>
            <a:r>
              <a:rPr lang="zh-CN" altLang="en-US"/>
              <a:t>告、总评审ppt。</a:t>
            </a:r>
          </a:p>
          <a:p>
            <a:endParaRPr lang="zh-CN" altLang="en-US"/>
          </a:p>
          <a:p>
            <a:r>
              <a:rPr lang="en-US" altLang="zh-CN"/>
              <a:t>(6) </a:t>
            </a:r>
            <a:r>
              <a:rPr lang="zh-CN" altLang="en-US"/>
              <a:t>本计划的批准者和批准日期：</a:t>
            </a:r>
          </a:p>
          <a:p>
            <a:pPr marL="0" indent="0">
              <a:buNone/>
            </a:pPr>
            <a:r>
              <a:rPr lang="en-US" altLang="zh-CN"/>
              <a:t>		</a:t>
            </a:r>
            <a:r>
              <a:rPr lang="zh-CN" altLang="en-US"/>
              <a:t>批准者：杨枨</a:t>
            </a:r>
          </a:p>
          <a:p>
            <a:pPr marL="0" indent="0">
              <a:buNone/>
            </a:pPr>
            <a:r>
              <a:rPr lang="en-US" altLang="zh-CN"/>
              <a:t>	</a:t>
            </a:r>
            <a:r>
              <a:rPr lang="zh-CN" altLang="en-US"/>
              <a:t>	批准日期：2020年10月29日</a:t>
            </a:r>
          </a:p>
          <a:p>
            <a:pPr marL="457200" lvl="1" indent="0">
              <a:buNone/>
            </a:pPr>
            <a:endParaRPr lang="zh-CN" altLang="en-US"/>
          </a:p>
        </p:txBody>
      </p:sp>
      <p:sp>
        <p:nvSpPr>
          <p:cNvPr id="5" name="矩形 4">
            <a:extLst>
              <a:ext uri="{FF2B5EF4-FFF2-40B4-BE49-F238E27FC236}">
                <a16:creationId xmlns:a16="http://schemas.microsoft.com/office/drawing/2014/main" id="{D39DA2CD-8990-4A3B-A026-A3CE13FD65D5}"/>
              </a:ext>
            </a:extLst>
          </p:cNvPr>
          <p:cNvSpPr/>
          <p:nvPr/>
        </p:nvSpPr>
        <p:spPr>
          <a:xfrm>
            <a:off x="11602916" y="4577496"/>
            <a:ext cx="589084" cy="11484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A4CC4B1-6002-42CD-A8AF-62AFA97DE6A8}"/>
              </a:ext>
            </a:extLst>
          </p:cNvPr>
          <p:cNvSpPr/>
          <p:nvPr/>
        </p:nvSpPr>
        <p:spPr>
          <a:xfrm>
            <a:off x="11602916" y="0"/>
            <a:ext cx="589084" cy="4577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a:p>
            <a:pPr algn="ctr"/>
            <a:r>
              <a:rPr lang="en-US" altLang="zh-CN" dirty="0"/>
              <a:t>|</a:t>
            </a:r>
          </a:p>
          <a:p>
            <a:pPr algn="ctr"/>
            <a:r>
              <a:rPr lang="zh-CN" altLang="en-US" dirty="0"/>
              <a:t>项目基本信息</a:t>
            </a:r>
          </a:p>
        </p:txBody>
      </p:sp>
      <p:sp>
        <p:nvSpPr>
          <p:cNvPr id="9" name="矩形 8">
            <a:extLst>
              <a:ext uri="{FF2B5EF4-FFF2-40B4-BE49-F238E27FC236}">
                <a16:creationId xmlns:a16="http://schemas.microsoft.com/office/drawing/2014/main" id="{8A8F6AB7-ACA3-4969-B0E0-2E1C62CA5BB5}"/>
              </a:ext>
            </a:extLst>
          </p:cNvPr>
          <p:cNvSpPr/>
          <p:nvPr/>
        </p:nvSpPr>
        <p:spPr>
          <a:xfrm>
            <a:off x="11602916" y="5725989"/>
            <a:ext cx="589084" cy="11320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项目用户</a:t>
            </a:r>
          </a:p>
        </p:txBody>
      </p:sp>
      <p:sp>
        <p:nvSpPr>
          <p:cNvPr id="3" name="内容占位符 2"/>
          <p:cNvSpPr>
            <a:spLocks noGrp="1"/>
          </p:cNvSpPr>
          <p:nvPr>
            <p:ph idx="1"/>
          </p:nvPr>
        </p:nvSpPr>
        <p:spPr/>
        <p:txBody>
          <a:bodyPr/>
          <a:lstStyle/>
          <a:p>
            <a:r>
              <a:rPr lang="zh-CN" altLang="en-US" dirty="0"/>
              <a:t>用户群体：</a:t>
            </a:r>
          </a:p>
          <a:p>
            <a:pPr marL="457200" lvl="1" indent="0">
              <a:buNone/>
            </a:pPr>
            <a:r>
              <a:rPr lang="en-US" altLang="zh-CN" dirty="0"/>
              <a:t>	</a:t>
            </a:r>
            <a:r>
              <a:rPr lang="zh-CN" altLang="en-US" dirty="0"/>
              <a:t>面向自制力不强，需要外力帮助监督不玩手机、</a:t>
            </a:r>
            <a:endParaRPr lang="en-US" altLang="zh-CN" dirty="0"/>
          </a:p>
          <a:p>
            <a:pPr marL="457200" lvl="1" indent="0">
              <a:buNone/>
            </a:pPr>
            <a:r>
              <a:rPr lang="zh-CN" altLang="en-US" dirty="0"/>
              <a:t>或者想要专注学习和工作的人们。</a:t>
            </a:r>
          </a:p>
          <a:p>
            <a:pPr marL="0" indent="0">
              <a:buNone/>
            </a:pPr>
            <a:r>
              <a:rPr lang="en-US" altLang="zh-CN" dirty="0"/>
              <a:t>		</a:t>
            </a:r>
            <a:endParaRPr lang="zh-CN" altLang="en-US" dirty="0"/>
          </a:p>
        </p:txBody>
      </p:sp>
      <p:sp>
        <p:nvSpPr>
          <p:cNvPr id="5" name="矩形 4">
            <a:extLst>
              <a:ext uri="{FF2B5EF4-FFF2-40B4-BE49-F238E27FC236}">
                <a16:creationId xmlns:a16="http://schemas.microsoft.com/office/drawing/2014/main" id="{65C4C753-5ED2-48CF-9093-3BC5D6D37354}"/>
              </a:ext>
            </a:extLst>
          </p:cNvPr>
          <p:cNvSpPr/>
          <p:nvPr/>
        </p:nvSpPr>
        <p:spPr>
          <a:xfrm>
            <a:off x="11602916" y="4577496"/>
            <a:ext cx="589084" cy="11484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0D662A4-18CE-4BBC-8E5B-B95D8AAE833F}"/>
              </a:ext>
            </a:extLst>
          </p:cNvPr>
          <p:cNvSpPr/>
          <p:nvPr/>
        </p:nvSpPr>
        <p:spPr>
          <a:xfrm>
            <a:off x="11602916" y="0"/>
            <a:ext cx="589084" cy="4577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a:p>
            <a:pPr algn="ctr"/>
            <a:r>
              <a:rPr lang="en-US" altLang="zh-CN" dirty="0"/>
              <a:t>|</a:t>
            </a:r>
          </a:p>
          <a:p>
            <a:pPr algn="ctr"/>
            <a:r>
              <a:rPr lang="zh-CN" altLang="en-US" dirty="0"/>
              <a:t>项目用户</a:t>
            </a:r>
          </a:p>
        </p:txBody>
      </p:sp>
      <p:sp>
        <p:nvSpPr>
          <p:cNvPr id="9" name="矩形 8">
            <a:extLst>
              <a:ext uri="{FF2B5EF4-FFF2-40B4-BE49-F238E27FC236}">
                <a16:creationId xmlns:a16="http://schemas.microsoft.com/office/drawing/2014/main" id="{02E06F12-E6F7-467A-82DC-2D7544191A0B}"/>
              </a:ext>
            </a:extLst>
          </p:cNvPr>
          <p:cNvSpPr/>
          <p:nvPr/>
        </p:nvSpPr>
        <p:spPr>
          <a:xfrm>
            <a:off x="11602916" y="5725989"/>
            <a:ext cx="589084" cy="11320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项目产品</a:t>
            </a:r>
          </a:p>
        </p:txBody>
      </p:sp>
      <p:graphicFrame>
        <p:nvGraphicFramePr>
          <p:cNvPr id="4" name="表格 3"/>
          <p:cNvGraphicFramePr/>
          <p:nvPr>
            <p:custDataLst>
              <p:tags r:id="rId1"/>
            </p:custDataLst>
          </p:nvPr>
        </p:nvGraphicFramePr>
        <p:xfrm>
          <a:off x="1346200" y="3074035"/>
          <a:ext cx="9240520" cy="1492250"/>
        </p:xfrm>
        <a:graphic>
          <a:graphicData uri="http://schemas.openxmlformats.org/drawingml/2006/table">
            <a:tbl>
              <a:tblPr firstRow="1" bandRow="1">
                <a:tableStyleId>{5940675A-B579-460E-94D1-54222C63F5DA}</a:tableStyleId>
              </a:tblPr>
              <a:tblGrid>
                <a:gridCol w="2858770">
                  <a:extLst>
                    <a:ext uri="{9D8B030D-6E8A-4147-A177-3AD203B41FA5}">
                      <a16:colId xmlns:a16="http://schemas.microsoft.com/office/drawing/2014/main" val="20000"/>
                    </a:ext>
                  </a:extLst>
                </a:gridCol>
                <a:gridCol w="6381750">
                  <a:extLst>
                    <a:ext uri="{9D8B030D-6E8A-4147-A177-3AD203B41FA5}">
                      <a16:colId xmlns:a16="http://schemas.microsoft.com/office/drawing/2014/main" val="20001"/>
                    </a:ext>
                  </a:extLst>
                </a:gridCol>
              </a:tblGrid>
              <a:tr h="707390">
                <a:tc>
                  <a:txBody>
                    <a:bodyPr/>
                    <a:lstStyle/>
                    <a:p>
                      <a:pPr indent="0">
                        <a:buNone/>
                      </a:pPr>
                      <a:r>
                        <a:rPr lang="en-US" sz="3200" b="0">
                          <a:latin typeface="宋体" panose="02010600030101010101" pitchFamily="2" charset="-122"/>
                          <a:ea typeface="宋体" panose="02010600030101010101" pitchFamily="2" charset="-122"/>
                          <a:cs typeface="宋体" panose="02010600030101010101" pitchFamily="2" charset="-122"/>
                        </a:rPr>
                        <a:t>产品名称</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3200" b="0">
                          <a:latin typeface="宋体" panose="02010600030101010101" pitchFamily="2" charset="-122"/>
                          <a:ea typeface="宋体" panose="02010600030101010101" pitchFamily="2" charset="-122"/>
                          <a:cs typeface="宋体" panose="02010600030101010101" pitchFamily="2" charset="-122"/>
                        </a:rPr>
                        <a:t>专注包子</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4860">
                <a:tc>
                  <a:txBody>
                    <a:bodyPr/>
                    <a:lstStyle/>
                    <a:p>
                      <a:pPr indent="0">
                        <a:buNone/>
                      </a:pPr>
                      <a:r>
                        <a:rPr lang="en-US" sz="3200" b="0">
                          <a:latin typeface="宋体" panose="02010600030101010101" pitchFamily="2" charset="-122"/>
                          <a:ea typeface="宋体" panose="02010600030101010101" pitchFamily="2" charset="-122"/>
                          <a:cs typeface="宋体" panose="02010600030101010101" pitchFamily="2" charset="-122"/>
                        </a:rPr>
                        <a:t>开发语言</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3200" b="0">
                          <a:latin typeface="Times New Roman" panose="02020603050405020304" charset="0"/>
                          <a:cs typeface="Times New Roman" panose="02020603050405020304" charset="0"/>
                        </a:rPr>
                        <a:t>JAVA</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SQL</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JS</a:t>
                      </a:r>
                      <a:r>
                        <a:rPr lang="en-US" sz="3200" b="0">
                          <a:latin typeface="宋体" panose="02010600030101010101" pitchFamily="2" charset="-122"/>
                          <a:ea typeface="宋体" panose="02010600030101010101" pitchFamily="2" charset="-122"/>
                          <a:cs typeface="宋体" panose="02010600030101010101" pitchFamily="2" charset="-122"/>
                        </a:rPr>
                        <a:t>，</a:t>
                      </a:r>
                      <a:r>
                        <a:rPr lang="en-US" sz="3200" b="0">
                          <a:latin typeface="Times New Roman" panose="02020603050405020304" charset="0"/>
                          <a:cs typeface="Times New Roman" panose="02020603050405020304" charset="0"/>
                        </a:rPr>
                        <a:t>HTML</a:t>
                      </a:r>
                      <a:r>
                        <a:rPr lang="en-US" sz="3200" b="0">
                          <a:latin typeface="宋体" panose="02010600030101010101" pitchFamily="2" charset="-122"/>
                          <a:ea typeface="宋体" panose="02010600030101010101" pitchFamily="2" charset="-122"/>
                          <a:cs typeface="宋体" panose="02010600030101010101" pitchFamily="2" charset="-122"/>
                        </a:rPr>
                        <a:t>，W</a:t>
                      </a:r>
                      <a:r>
                        <a:rPr lang="en-US" sz="3200" b="0">
                          <a:latin typeface="Times New Roman" panose="02020603050405020304" charset="0"/>
                          <a:cs typeface="Times New Roman" panose="02020603050405020304" charset="0"/>
                        </a:rPr>
                        <a:t>XSS</a:t>
                      </a:r>
                      <a:endParaRPr lang="en-US" altLang="en-US" sz="32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959F6024-E5F3-4312-8CD8-5FAF8D177B49}"/>
              </a:ext>
            </a:extLst>
          </p:cNvPr>
          <p:cNvSpPr/>
          <p:nvPr/>
        </p:nvSpPr>
        <p:spPr>
          <a:xfrm>
            <a:off x="11602916" y="4577496"/>
            <a:ext cx="589084" cy="11484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29F2EC7-76B4-401E-BE15-433AE3F359B1}"/>
              </a:ext>
            </a:extLst>
          </p:cNvPr>
          <p:cNvSpPr/>
          <p:nvPr/>
        </p:nvSpPr>
        <p:spPr>
          <a:xfrm>
            <a:off x="11602916" y="0"/>
            <a:ext cx="589084" cy="4577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a:p>
            <a:pPr algn="ctr"/>
            <a:r>
              <a:rPr lang="en-US" altLang="zh-CN" dirty="0"/>
              <a:t>|</a:t>
            </a:r>
          </a:p>
          <a:p>
            <a:pPr algn="ctr"/>
            <a:r>
              <a:rPr lang="zh-CN" altLang="en-US" dirty="0"/>
              <a:t>项目基本信息</a:t>
            </a:r>
          </a:p>
        </p:txBody>
      </p:sp>
      <p:sp>
        <p:nvSpPr>
          <p:cNvPr id="9" name="矩形 8">
            <a:extLst>
              <a:ext uri="{FF2B5EF4-FFF2-40B4-BE49-F238E27FC236}">
                <a16:creationId xmlns:a16="http://schemas.microsoft.com/office/drawing/2014/main" id="{9532D0BB-7EC3-4730-9C2E-92CE4B59309E}"/>
              </a:ext>
            </a:extLst>
          </p:cNvPr>
          <p:cNvSpPr/>
          <p:nvPr/>
        </p:nvSpPr>
        <p:spPr>
          <a:xfrm>
            <a:off x="11602916" y="5725989"/>
            <a:ext cx="589084" cy="11320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项目功能总述</a:t>
            </a:r>
          </a:p>
        </p:txBody>
      </p:sp>
      <p:graphicFrame>
        <p:nvGraphicFramePr>
          <p:cNvPr id="4" name="表格 3"/>
          <p:cNvGraphicFramePr/>
          <p:nvPr>
            <p:custDataLst>
              <p:tags r:id="rId1"/>
            </p:custDataLst>
            <p:extLst>
              <p:ext uri="{D42A27DB-BD31-4B8C-83A1-F6EECF244321}">
                <p14:modId xmlns:p14="http://schemas.microsoft.com/office/powerpoint/2010/main" val="1618007195"/>
              </p:ext>
            </p:extLst>
          </p:nvPr>
        </p:nvGraphicFramePr>
        <p:xfrm>
          <a:off x="838199" y="2017200"/>
          <a:ext cx="10618177" cy="3632200"/>
        </p:xfrm>
        <a:graphic>
          <a:graphicData uri="http://schemas.openxmlformats.org/drawingml/2006/table">
            <a:tbl>
              <a:tblPr firstRow="1" bandRow="1">
                <a:tableStyleId>{5940675A-B579-460E-94D1-54222C63F5DA}</a:tableStyleId>
              </a:tblPr>
              <a:tblGrid>
                <a:gridCol w="2778170">
                  <a:extLst>
                    <a:ext uri="{9D8B030D-6E8A-4147-A177-3AD203B41FA5}">
                      <a16:colId xmlns:a16="http://schemas.microsoft.com/office/drawing/2014/main" val="20000"/>
                    </a:ext>
                  </a:extLst>
                </a:gridCol>
                <a:gridCol w="7840007">
                  <a:extLst>
                    <a:ext uri="{9D8B030D-6E8A-4147-A177-3AD203B41FA5}">
                      <a16:colId xmlns:a16="http://schemas.microsoft.com/office/drawing/2014/main" val="20001"/>
                    </a:ext>
                  </a:extLst>
                </a:gridCol>
              </a:tblGrid>
              <a:tr h="363220">
                <a:tc>
                  <a:txBody>
                    <a:bodyPr/>
                    <a:lstStyle/>
                    <a:p>
                      <a:pPr indent="0" algn="ctr">
                        <a:buNone/>
                      </a:pPr>
                      <a:r>
                        <a:rPr lang="en-US" sz="2200" b="0">
                          <a:latin typeface="宋体" panose="02010600030101010101" pitchFamily="2" charset="-122"/>
                          <a:ea typeface="宋体" panose="02010600030101010101" pitchFamily="2" charset="-122"/>
                          <a:cs typeface="宋体" panose="02010600030101010101" pitchFamily="2" charset="-122"/>
                        </a:rPr>
                        <a:t>主要功能</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2200" b="0" dirty="0" err="1">
                          <a:latin typeface="宋体" panose="02010600030101010101" pitchFamily="2" charset="-122"/>
                          <a:ea typeface="宋体" panose="02010600030101010101" pitchFamily="2" charset="-122"/>
                          <a:cs typeface="宋体" panose="02010600030101010101" pitchFamily="2" charset="-122"/>
                        </a:rPr>
                        <a:t>详细说明</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r h="363220">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注册用户</a:t>
                      </a:r>
                      <a:r>
                        <a:rPr lang="zh-CN" altLang="en-US" sz="2200" b="0" dirty="0">
                          <a:latin typeface="宋体" panose="02010600030101010101" pitchFamily="2" charset="-122"/>
                          <a:ea typeface="宋体" panose="02010600030101010101" pitchFamily="2" charset="-122"/>
                          <a:cs typeface="宋体" panose="02010600030101010101" pitchFamily="2" charset="-122"/>
                        </a:rPr>
                        <a:t>（联网）</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注册用户，将用户账号保存在云端</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主界面计时器</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用户可自行调节时间长度，然后开始专注计时</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预设功能</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可提前设计几个时间集，直接开始专注计时</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统计总览</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可以总览用户一周、一个月或者一年的成果记录</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时间历程</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一条时间轴，记录每一次的活动</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220">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个性化商店</a:t>
                      </a:r>
                      <a:r>
                        <a:rPr lang="zh-CN" altLang="en-US" sz="2200" b="0" dirty="0">
                          <a:latin typeface="宋体" panose="02010600030101010101" pitchFamily="2" charset="-122"/>
                          <a:ea typeface="宋体" panose="02010600030101010101" pitchFamily="2" charset="-122"/>
                          <a:cs typeface="宋体" panose="02010600030101010101" pitchFamily="2" charset="-122"/>
                        </a:rPr>
                        <a:t>（联网）</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商店，可以购买不同的蒸品（例如包子、蒸饺、馒头等）</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排行榜（联网）</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连上网络，可与世界各地的人比较排名和专注度</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惩罚-损毁</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专注时间开始后切换手机界面或手动停止计时器，损毁包子</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3220">
                <a:tc>
                  <a:txBody>
                    <a:bodyPr/>
                    <a:lstStyle/>
                    <a:p>
                      <a:pPr indent="0">
                        <a:buNone/>
                      </a:pPr>
                      <a:r>
                        <a:rPr lang="en-US" sz="2200" b="0">
                          <a:latin typeface="宋体" panose="02010600030101010101" pitchFamily="2" charset="-122"/>
                          <a:ea typeface="宋体" panose="02010600030101010101" pitchFamily="2" charset="-122"/>
                          <a:cs typeface="宋体" panose="02010600030101010101" pitchFamily="2" charset="-122"/>
                        </a:rPr>
                        <a:t>成就-嘉奖</a:t>
                      </a:r>
                      <a:endParaRPr lang="en-US" altLang="en-US" sz="2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200" b="0" dirty="0" err="1">
                          <a:latin typeface="宋体" panose="02010600030101010101" pitchFamily="2" charset="-122"/>
                          <a:ea typeface="宋体" panose="02010600030101010101" pitchFamily="2" charset="-122"/>
                          <a:cs typeface="宋体" panose="02010600030101010101" pitchFamily="2" charset="-122"/>
                        </a:rPr>
                        <a:t>成就</a:t>
                      </a:r>
                      <a:r>
                        <a:rPr lang="zh-CN" altLang="en-US" sz="2200" b="0" dirty="0">
                          <a:latin typeface="宋体" panose="02010600030101010101" pitchFamily="2" charset="-122"/>
                          <a:ea typeface="宋体" panose="02010600030101010101" pitchFamily="2" charset="-122"/>
                          <a:cs typeface="宋体" panose="02010600030101010101" pitchFamily="2" charset="-122"/>
                        </a:rPr>
                        <a:t>伴随着丰富的</a:t>
                      </a:r>
                      <a:r>
                        <a:rPr lang="en-US" sz="2200" b="0" dirty="0" err="1">
                          <a:latin typeface="宋体" panose="02010600030101010101" pitchFamily="2" charset="-122"/>
                          <a:ea typeface="宋体" panose="02010600030101010101" pitchFamily="2" charset="-122"/>
                          <a:cs typeface="宋体" panose="02010600030101010101" pitchFamily="2" charset="-122"/>
                        </a:rPr>
                        <a:t>奖励</a:t>
                      </a:r>
                      <a:endParaRPr lang="en-US" altLang="en-US" sz="2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矩形 2">
            <a:extLst>
              <a:ext uri="{FF2B5EF4-FFF2-40B4-BE49-F238E27FC236}">
                <a16:creationId xmlns:a16="http://schemas.microsoft.com/office/drawing/2014/main" id="{29FEEA10-2FD6-48CA-B8F5-8BA7B4D8A7CA}"/>
              </a:ext>
            </a:extLst>
          </p:cNvPr>
          <p:cNvSpPr/>
          <p:nvPr/>
        </p:nvSpPr>
        <p:spPr>
          <a:xfrm>
            <a:off x="11602916" y="4577496"/>
            <a:ext cx="589084" cy="11484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63278EA-E6FB-44D2-A584-27FF548B7208}"/>
              </a:ext>
            </a:extLst>
          </p:cNvPr>
          <p:cNvSpPr/>
          <p:nvPr/>
        </p:nvSpPr>
        <p:spPr>
          <a:xfrm>
            <a:off x="11602916" y="0"/>
            <a:ext cx="589084" cy="4577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a:p>
            <a:pPr algn="ctr"/>
            <a:r>
              <a:rPr lang="en-US" altLang="zh-CN" dirty="0"/>
              <a:t>|</a:t>
            </a:r>
          </a:p>
          <a:p>
            <a:pPr algn="ctr"/>
            <a:r>
              <a:rPr lang="zh-CN" altLang="en-US" dirty="0"/>
              <a:t>项目功能总述</a:t>
            </a:r>
          </a:p>
        </p:txBody>
      </p:sp>
      <p:sp>
        <p:nvSpPr>
          <p:cNvPr id="9" name="矩形 8">
            <a:extLst>
              <a:ext uri="{FF2B5EF4-FFF2-40B4-BE49-F238E27FC236}">
                <a16:creationId xmlns:a16="http://schemas.microsoft.com/office/drawing/2014/main" id="{AD689E30-E99E-4BFD-9490-533EA69F64EF}"/>
              </a:ext>
            </a:extLst>
          </p:cNvPr>
          <p:cNvSpPr/>
          <p:nvPr/>
        </p:nvSpPr>
        <p:spPr>
          <a:xfrm>
            <a:off x="11602916" y="5725989"/>
            <a:ext cx="589084" cy="11320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项目技术实现</a:t>
            </a:r>
          </a:p>
        </p:txBody>
      </p:sp>
      <p:sp>
        <p:nvSpPr>
          <p:cNvPr id="3" name="内容占位符 2"/>
          <p:cNvSpPr>
            <a:spLocks noGrp="1"/>
          </p:cNvSpPr>
          <p:nvPr>
            <p:ph idx="1"/>
          </p:nvPr>
        </p:nvSpPr>
        <p:spPr/>
        <p:txBody>
          <a:bodyPr/>
          <a:lstStyle/>
          <a:p>
            <a:pPr marL="457200" lvl="1" indent="0">
              <a:buNone/>
            </a:pPr>
            <a:endParaRPr lang="zh-CN" altLang="en-US"/>
          </a:p>
          <a:p>
            <a:pPr marL="457200" lvl="1" indent="0">
              <a:buNone/>
            </a:pPr>
            <a:endParaRPr lang="zh-CN" altLang="en-US"/>
          </a:p>
        </p:txBody>
      </p:sp>
      <p:graphicFrame>
        <p:nvGraphicFramePr>
          <p:cNvPr id="4" name="表格 3"/>
          <p:cNvGraphicFramePr/>
          <p:nvPr>
            <p:custDataLst>
              <p:tags r:id="rId1"/>
            </p:custDataLst>
          </p:nvPr>
        </p:nvGraphicFramePr>
        <p:xfrm>
          <a:off x="1589405" y="1825625"/>
          <a:ext cx="8891270" cy="3962400"/>
        </p:xfrm>
        <a:graphic>
          <a:graphicData uri="http://schemas.openxmlformats.org/drawingml/2006/table">
            <a:tbl>
              <a:tblPr firstRow="1" bandRow="1">
                <a:tableStyleId>{5940675A-B579-460E-94D1-54222C63F5DA}</a:tableStyleId>
              </a:tblPr>
              <a:tblGrid>
                <a:gridCol w="4443730">
                  <a:extLst>
                    <a:ext uri="{9D8B030D-6E8A-4147-A177-3AD203B41FA5}">
                      <a16:colId xmlns:a16="http://schemas.microsoft.com/office/drawing/2014/main" val="20000"/>
                    </a:ext>
                  </a:extLst>
                </a:gridCol>
                <a:gridCol w="4447540">
                  <a:extLst>
                    <a:ext uri="{9D8B030D-6E8A-4147-A177-3AD203B41FA5}">
                      <a16:colId xmlns:a16="http://schemas.microsoft.com/office/drawing/2014/main" val="20001"/>
                    </a:ext>
                  </a:extLst>
                </a:gridCol>
              </a:tblGrid>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功能开发</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具体工具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extLst>
                  <a:ext uri="{0D108BD9-81ED-4DB2-BD59-A6C34878D82A}">
                    <a16:rowId xmlns:a16="http://schemas.microsoft.com/office/drawing/2014/main" val="10000"/>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前端</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微信开发者工具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W</a:t>
                      </a:r>
                      <a:r>
                        <a:rPr lang="en-US" sz="2800" b="0">
                          <a:latin typeface="Times New Roman" panose="02020603050405020304" charset="0"/>
                          <a:cs typeface="Times New Roman" panose="02020603050405020304" charset="0"/>
                        </a:rPr>
                        <a:t>e</a:t>
                      </a:r>
                      <a:r>
                        <a:rPr lang="en-US" sz="2800" b="0">
                          <a:latin typeface="宋体" panose="02010600030101010101" pitchFamily="2" charset="-122"/>
                          <a:ea typeface="宋体" panose="02010600030101010101" pitchFamily="2" charset="-122"/>
                          <a:cs typeface="宋体" panose="02010600030101010101" pitchFamily="2" charset="-122"/>
                        </a:rPr>
                        <a:t>b框架</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S</a:t>
                      </a:r>
                      <a:r>
                        <a:rPr lang="en-US" sz="2800" b="0">
                          <a:latin typeface="Times New Roman" panose="02020603050405020304" charset="0"/>
                          <a:cs typeface="Times New Roman" panose="02020603050405020304" charset="0"/>
                        </a:rPr>
                        <a:t>pring Boot</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W</a:t>
                      </a:r>
                      <a:r>
                        <a:rPr lang="en-US" sz="2800" b="0">
                          <a:latin typeface="Times New Roman" panose="02020603050405020304" charset="0"/>
                          <a:cs typeface="Times New Roman" panose="02020603050405020304" charset="0"/>
                        </a:rPr>
                        <a:t>eb</a:t>
                      </a:r>
                      <a:r>
                        <a:rPr lang="en-US" sz="2800" b="0">
                          <a:latin typeface="宋体" panose="02010600030101010101" pitchFamily="2" charset="-122"/>
                          <a:ea typeface="宋体" panose="02010600030101010101" pitchFamily="2" charset="-122"/>
                          <a:cs typeface="宋体" panose="02010600030101010101" pitchFamily="2" charset="-122"/>
                        </a:rPr>
                        <a:t>服务器</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T</a:t>
                      </a:r>
                      <a:r>
                        <a:rPr lang="en-US" sz="2800" b="0">
                          <a:latin typeface="Times New Roman" panose="02020603050405020304" charset="0"/>
                          <a:cs typeface="Times New Roman" panose="02020603050405020304" charset="0"/>
                        </a:rPr>
                        <a:t>omcat</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构建工具</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M</a:t>
                      </a:r>
                      <a:r>
                        <a:rPr lang="en-US" sz="2800" b="0">
                          <a:latin typeface="Times New Roman" panose="02020603050405020304" charset="0"/>
                          <a:cs typeface="Times New Roman" panose="02020603050405020304" charset="0"/>
                        </a:rPr>
                        <a:t>aven</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数据库</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N</a:t>
                      </a:r>
                      <a:r>
                        <a:rPr lang="en-US" sz="2800" b="0">
                          <a:latin typeface="Times New Roman" panose="02020603050405020304" charset="0"/>
                          <a:cs typeface="Times New Roman" panose="02020603050405020304" charset="0"/>
                        </a:rPr>
                        <a:t>avicat, MySQL</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数据库设计</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P</a:t>
                      </a:r>
                      <a:r>
                        <a:rPr lang="en-US" sz="2800" b="0">
                          <a:latin typeface="Times New Roman" panose="02020603050405020304" charset="0"/>
                          <a:cs typeface="Times New Roman" panose="02020603050405020304" charset="0"/>
                        </a:rPr>
                        <a:t>owerDesigner</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53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版本管理</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g</a:t>
                      </a:r>
                      <a:r>
                        <a:rPr lang="en-US" sz="2800" b="0">
                          <a:latin typeface="Times New Roman" panose="02020603050405020304" charset="0"/>
                          <a:cs typeface="Times New Roman" panose="02020603050405020304" charset="0"/>
                        </a:rPr>
                        <a:t>ithub</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70B38F24-261E-4ECD-8208-9F497A634CA7}"/>
              </a:ext>
            </a:extLst>
          </p:cNvPr>
          <p:cNvSpPr/>
          <p:nvPr/>
        </p:nvSpPr>
        <p:spPr>
          <a:xfrm>
            <a:off x="11602916" y="4577496"/>
            <a:ext cx="589084" cy="11484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AB46184-E746-4875-BA76-33E2C9973950}"/>
              </a:ext>
            </a:extLst>
          </p:cNvPr>
          <p:cNvSpPr/>
          <p:nvPr/>
        </p:nvSpPr>
        <p:spPr>
          <a:xfrm>
            <a:off x="11602916" y="0"/>
            <a:ext cx="589084" cy="4577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项目概述</a:t>
            </a:r>
            <a:endParaRPr lang="en-US" altLang="zh-CN" dirty="0"/>
          </a:p>
          <a:p>
            <a:pPr algn="ctr"/>
            <a:r>
              <a:rPr lang="en-US" altLang="zh-CN" dirty="0"/>
              <a:t>|</a:t>
            </a:r>
          </a:p>
          <a:p>
            <a:pPr algn="ctr"/>
            <a:r>
              <a:rPr lang="zh-CN" altLang="en-US" dirty="0"/>
              <a:t>项目技术实现</a:t>
            </a:r>
          </a:p>
        </p:txBody>
      </p:sp>
      <p:sp>
        <p:nvSpPr>
          <p:cNvPr id="10" name="矩形 9">
            <a:extLst>
              <a:ext uri="{FF2B5EF4-FFF2-40B4-BE49-F238E27FC236}">
                <a16:creationId xmlns:a16="http://schemas.microsoft.com/office/drawing/2014/main" id="{5D598C7E-B63E-4A08-8B49-F7BAE8B8ADCF}"/>
              </a:ext>
            </a:extLst>
          </p:cNvPr>
          <p:cNvSpPr/>
          <p:nvPr/>
        </p:nvSpPr>
        <p:spPr>
          <a:xfrm>
            <a:off x="11602916" y="5725989"/>
            <a:ext cx="589084" cy="11320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42e17df-dac4-4272-96fc-7d7318b7b18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03268fa-d616-4c0c-8d88-6c3a61fbd29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30b15aa-aa88-4c63-afb2-31db48d7ec7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1745</Words>
  <Application>Microsoft Office PowerPoint</Application>
  <PresentationFormat>宽屏</PresentationFormat>
  <Paragraphs>255</Paragraphs>
  <Slides>35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宋体</vt:lpstr>
      <vt:lpstr>微软雅黑</vt:lpstr>
      <vt:lpstr>微软雅黑 Light</vt:lpstr>
      <vt:lpstr>Arial</vt:lpstr>
      <vt:lpstr>Calibri</vt:lpstr>
      <vt:lpstr>Times New Roman</vt:lpstr>
      <vt:lpstr>Office 主题</vt:lpstr>
      <vt:lpstr>G18 专注包子 项目计划</vt:lpstr>
      <vt:lpstr>目录</vt:lpstr>
      <vt:lpstr>一、项目概述</vt:lpstr>
      <vt:lpstr>项目基本信息</vt:lpstr>
      <vt:lpstr>项目基本信息</vt:lpstr>
      <vt:lpstr>项目用户</vt:lpstr>
      <vt:lpstr>项目产品</vt:lpstr>
      <vt:lpstr>项目功能总述</vt:lpstr>
      <vt:lpstr>项目技术实现</vt:lpstr>
      <vt:lpstr>二、可行性分析报告</vt:lpstr>
      <vt:lpstr>可行性分析——技术可行性</vt:lpstr>
      <vt:lpstr>可行性分析——技术可行性</vt:lpstr>
      <vt:lpstr>可行性分析——技术可行性</vt:lpstr>
      <vt:lpstr>可行性分析——经济可行性</vt:lpstr>
      <vt:lpstr>可行性分析——经济可行性</vt:lpstr>
      <vt:lpstr>可行性分析——经济可行性</vt:lpstr>
      <vt:lpstr>可行性分析——经济可行性</vt:lpstr>
      <vt:lpstr>可行性分析——操作可行性</vt:lpstr>
      <vt:lpstr>可行性分析——操作可行性</vt:lpstr>
      <vt:lpstr>可行性分析——操作可行性</vt:lpstr>
      <vt:lpstr>可行性分析——社会可行性</vt:lpstr>
      <vt:lpstr>可行性分析——法律可行性</vt:lpstr>
      <vt:lpstr>三、项目计划</vt:lpstr>
      <vt:lpstr>项目计划</vt:lpstr>
      <vt:lpstr>项目计划</vt:lpstr>
      <vt:lpstr>项目团队建设</vt:lpstr>
      <vt:lpstr>项目团队建设</vt:lpstr>
      <vt:lpstr>项目团队建设</vt:lpstr>
      <vt:lpstr>甘特图</vt:lpstr>
      <vt:lpstr>预算</vt:lpstr>
      <vt:lpstr>预算</vt:lpstr>
      <vt:lpstr>会议记录</vt:lpstr>
      <vt:lpstr>绩效评价（打分）</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安东尼</dc:creator>
  <cp:lastModifiedBy>谢 子文</cp:lastModifiedBy>
  <cp:revision>34</cp:revision>
  <dcterms:created xsi:type="dcterms:W3CDTF">2020-10-27T11:01:00Z</dcterms:created>
  <dcterms:modified xsi:type="dcterms:W3CDTF">2020-10-29T03:24:49Z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