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83" r:id="rId5"/>
    <p:sldId id="284" r:id="rId6"/>
    <p:sldId id="285" r:id="rId7"/>
    <p:sldId id="258" r:id="rId8"/>
    <p:sldId id="260" r:id="rId9"/>
    <p:sldId id="261" r:id="rId10"/>
    <p:sldId id="263" r:id="rId11"/>
    <p:sldId id="262" r:id="rId12"/>
    <p:sldId id="267" r:id="rId13"/>
    <p:sldId id="269" r:id="rId14"/>
    <p:sldId id="270" r:id="rId15"/>
    <p:sldId id="271" r:id="rId16"/>
    <p:sldId id="272" r:id="rId17"/>
    <p:sldId id="277" r:id="rId18"/>
    <p:sldId id="278" r:id="rId19"/>
    <p:sldId id="279" r:id="rId20"/>
    <p:sldId id="286" r:id="rId21"/>
    <p:sldId id="281" r:id="rId22"/>
    <p:sldId id="287" r:id="rId23"/>
    <p:sldId id="280"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74" d="100"/>
          <a:sy n="74" d="100"/>
        </p:scale>
        <p:origin x="1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FE24C43-B2A0-40D9-8F0A-110DF0F35233}" type="datetimeFigureOut">
              <a:rPr lang="zh-CN" altLang="en-US" smtClean="0"/>
              <a:t>2019/3/20</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4D9B893-FCAC-4D6B-87E8-8AD1511BE041}"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267676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E24C43-B2A0-40D9-8F0A-110DF0F35233}" type="datetimeFigureOut">
              <a:rPr lang="zh-CN" altLang="en-US" smtClean="0"/>
              <a:t>2019/3/20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D9B893-FCAC-4D6B-87E8-8AD1511BE041}" type="slidenum">
              <a:rPr lang="zh-CN" altLang="en-US" smtClean="0"/>
              <a:t>‹#›</a:t>
            </a:fld>
            <a:endParaRPr lang="zh-CN" altLang="en-US"/>
          </a:p>
        </p:txBody>
      </p:sp>
    </p:spTree>
    <p:extLst>
      <p:ext uri="{BB962C8B-B14F-4D97-AF65-F5344CB8AC3E}">
        <p14:creationId xmlns:p14="http://schemas.microsoft.com/office/powerpoint/2010/main" val="7264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E24C43-B2A0-40D9-8F0A-110DF0F35233}" type="datetimeFigureOut">
              <a:rPr lang="zh-CN" altLang="en-US" smtClean="0"/>
              <a:t>2019/3/20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D9B893-FCAC-4D6B-87E8-8AD1511BE041}" type="slidenum">
              <a:rPr lang="zh-CN" altLang="en-US" smtClean="0"/>
              <a:t>‹#›</a:t>
            </a:fld>
            <a:endParaRPr lang="zh-CN" altLang="en-US"/>
          </a:p>
        </p:txBody>
      </p:sp>
    </p:spTree>
    <p:extLst>
      <p:ext uri="{BB962C8B-B14F-4D97-AF65-F5344CB8AC3E}">
        <p14:creationId xmlns:p14="http://schemas.microsoft.com/office/powerpoint/2010/main" val="180027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E24C43-B2A0-40D9-8F0A-110DF0F35233}" type="datetimeFigureOut">
              <a:rPr lang="zh-CN" altLang="en-US" smtClean="0"/>
              <a:t>2019/3/20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D9B893-FCAC-4D6B-87E8-8AD1511BE041}" type="slidenum">
              <a:rPr lang="zh-CN" altLang="en-US" smtClean="0"/>
              <a:t>‹#›</a:t>
            </a:fld>
            <a:endParaRPr lang="zh-CN" altLang="en-US"/>
          </a:p>
        </p:txBody>
      </p:sp>
    </p:spTree>
    <p:extLst>
      <p:ext uri="{BB962C8B-B14F-4D97-AF65-F5344CB8AC3E}">
        <p14:creationId xmlns:p14="http://schemas.microsoft.com/office/powerpoint/2010/main" val="171287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FE24C43-B2A0-40D9-8F0A-110DF0F35233}" type="datetimeFigureOut">
              <a:rPr lang="zh-CN" altLang="en-US" smtClean="0"/>
              <a:t>2019/3/20</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4D9B893-FCAC-4D6B-87E8-8AD1511BE041}"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200838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FE24C43-B2A0-40D9-8F0A-110DF0F35233}" type="datetimeFigureOut">
              <a:rPr lang="zh-CN" altLang="en-US" smtClean="0"/>
              <a:t>2019/3/20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4D9B893-FCAC-4D6B-87E8-8AD1511BE041}" type="slidenum">
              <a:rPr lang="zh-CN" altLang="en-US" smtClean="0"/>
              <a:t>‹#›</a:t>
            </a:fld>
            <a:endParaRPr lang="zh-CN" altLang="en-US"/>
          </a:p>
        </p:txBody>
      </p:sp>
    </p:spTree>
    <p:extLst>
      <p:ext uri="{BB962C8B-B14F-4D97-AF65-F5344CB8AC3E}">
        <p14:creationId xmlns:p14="http://schemas.microsoft.com/office/powerpoint/2010/main" val="71767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FE24C43-B2A0-40D9-8F0A-110DF0F35233}" type="datetimeFigureOut">
              <a:rPr lang="zh-CN" altLang="en-US" smtClean="0"/>
              <a:t>2019/3/20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4D9B893-FCAC-4D6B-87E8-8AD1511BE041}" type="slidenum">
              <a:rPr lang="zh-CN" altLang="en-US" smtClean="0"/>
              <a:t>‹#›</a:t>
            </a:fld>
            <a:endParaRPr lang="zh-CN" altLang="en-US"/>
          </a:p>
        </p:txBody>
      </p:sp>
    </p:spTree>
    <p:extLst>
      <p:ext uri="{BB962C8B-B14F-4D97-AF65-F5344CB8AC3E}">
        <p14:creationId xmlns:p14="http://schemas.microsoft.com/office/powerpoint/2010/main" val="207054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E24C43-B2A0-40D9-8F0A-110DF0F35233}" type="datetimeFigureOut">
              <a:rPr lang="zh-CN" altLang="en-US" smtClean="0"/>
              <a:t>2019/3/20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4D9B893-FCAC-4D6B-87E8-8AD1511BE041}" type="slidenum">
              <a:rPr lang="zh-CN" altLang="en-US" smtClean="0"/>
              <a:t>‹#›</a:t>
            </a:fld>
            <a:endParaRPr lang="zh-CN" altLang="en-US"/>
          </a:p>
        </p:txBody>
      </p:sp>
    </p:spTree>
    <p:extLst>
      <p:ext uri="{BB962C8B-B14F-4D97-AF65-F5344CB8AC3E}">
        <p14:creationId xmlns:p14="http://schemas.microsoft.com/office/powerpoint/2010/main" val="322675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24C43-B2A0-40D9-8F0A-110DF0F35233}" type="datetimeFigureOut">
              <a:rPr lang="zh-CN" altLang="en-US" smtClean="0"/>
              <a:t>2019/3/20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4D9B893-FCAC-4D6B-87E8-8AD1511BE041}" type="slidenum">
              <a:rPr lang="zh-CN" altLang="en-US" smtClean="0"/>
              <a:t>‹#›</a:t>
            </a:fld>
            <a:endParaRPr lang="zh-CN" altLang="en-US"/>
          </a:p>
        </p:txBody>
      </p:sp>
    </p:spTree>
    <p:extLst>
      <p:ext uri="{BB962C8B-B14F-4D97-AF65-F5344CB8AC3E}">
        <p14:creationId xmlns:p14="http://schemas.microsoft.com/office/powerpoint/2010/main" val="47346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E24C43-B2A0-40D9-8F0A-110DF0F35233}" type="datetimeFigureOut">
              <a:rPr lang="zh-CN" altLang="en-US" smtClean="0"/>
              <a:t>2019/3/20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4D9B893-FCAC-4D6B-87E8-8AD1511BE041}"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651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E24C43-B2A0-40D9-8F0A-110DF0F35233}" type="datetimeFigureOut">
              <a:rPr lang="zh-CN" altLang="en-US" smtClean="0"/>
              <a:t>2019/3/20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4D9B893-FCAC-4D6B-87E8-8AD1511BE041}"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75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FE24C43-B2A0-40D9-8F0A-110DF0F35233}" type="datetimeFigureOut">
              <a:rPr lang="zh-CN" altLang="en-US" smtClean="0"/>
              <a:t>2019/3/20</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4D9B893-FCAC-4D6B-87E8-8AD1511BE041}"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9016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ciencenet.cn/bbs/showpost.aspx?id=33230" TargetMode="External"/><Relationship Id="rId2" Type="http://schemas.openxmlformats.org/officeDocument/2006/relationships/hyperlink" Target="http://infolab.stanford.edu/~wid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s.stanford.edu/people/widom/paper-writ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s.stanford.edu/people/widom/paper-writin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s.stanford.edu/people/widom/paper-writing.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s.stanford.edu/people/widom/paper-writing.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Writing tips</a:t>
            </a:r>
            <a:endParaRPr lang="zh-CN" altLang="en-US" dirty="0"/>
          </a:p>
        </p:txBody>
      </p:sp>
      <p:sp>
        <p:nvSpPr>
          <p:cNvPr id="3" name="副标题 2"/>
          <p:cNvSpPr>
            <a:spLocks noGrp="1"/>
          </p:cNvSpPr>
          <p:nvPr>
            <p:ph type="subTitle" idx="1"/>
          </p:nvPr>
        </p:nvSpPr>
        <p:spPr/>
        <p:txBody>
          <a:bodyPr/>
          <a:lstStyle/>
          <a:p>
            <a:r>
              <a:rPr lang="en-US" altLang="zh-CN" dirty="0" smtClean="0"/>
              <a:t>Yin Lin</a:t>
            </a:r>
          </a:p>
          <a:p>
            <a:r>
              <a:rPr lang="en-US" altLang="zh-CN" dirty="0" smtClean="0"/>
              <a:t>2019/3/20</a:t>
            </a:r>
            <a:endParaRPr lang="zh-CN" altLang="en-US" dirty="0"/>
          </a:p>
        </p:txBody>
      </p:sp>
    </p:spTree>
    <p:extLst>
      <p:ext uri="{BB962C8B-B14F-4D97-AF65-F5344CB8AC3E}">
        <p14:creationId xmlns:p14="http://schemas.microsoft.com/office/powerpoint/2010/main" val="159869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3577" y="271732"/>
            <a:ext cx="6478438" cy="642668"/>
          </a:xfrm>
        </p:spPr>
        <p:txBody>
          <a:bodyPr>
            <a:normAutofit fontScale="90000"/>
          </a:bodyPr>
          <a:lstStyle/>
          <a:p>
            <a:r>
              <a:rPr lang="zh-CN" altLang="en-US" dirty="0" smtClean="0">
                <a:latin typeface="幼圆" panose="02010509060101010101" pitchFamily="49" charset="-122"/>
                <a:ea typeface="幼圆" panose="02010509060101010101" pitchFamily="49" charset="-122"/>
              </a:rPr>
              <a:t>连词的分类讲解</a:t>
            </a:r>
            <a:endParaRPr lang="zh-CN" altLang="en-US"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233577" y="1138687"/>
            <a:ext cx="9601200" cy="3581400"/>
          </a:xfrm>
        </p:spPr>
        <p:txBody>
          <a:bodyPr>
            <a:noAutofit/>
          </a:bodyPr>
          <a:lstStyle/>
          <a:p>
            <a:r>
              <a:rPr lang="zh-CN" altLang="en-US" sz="2800" dirty="0"/>
              <a:t>因果关系：</a:t>
            </a:r>
            <a:r>
              <a:rPr lang="en-US" altLang="zh-CN" sz="2800" dirty="0" smtClean="0"/>
              <a:t>because/ for/ since </a:t>
            </a:r>
            <a:r>
              <a:rPr lang="en-US" altLang="zh-CN" sz="2800" dirty="0"/>
              <a:t>(because</a:t>
            </a:r>
            <a:r>
              <a:rPr lang="zh-CN" altLang="en-US" sz="2800" dirty="0"/>
              <a:t>引导的状语从句在主句前面时需要逗号，后面时则不加逗号</a:t>
            </a:r>
            <a:r>
              <a:rPr lang="en-US" altLang="zh-CN" sz="2800" dirty="0"/>
              <a:t>), </a:t>
            </a:r>
            <a:r>
              <a:rPr lang="en-US" altLang="zh-CN" sz="2800" dirty="0" smtClean="0"/>
              <a:t>thus (</a:t>
            </a:r>
            <a:r>
              <a:rPr lang="zh-CN" altLang="en-US" sz="2800" dirty="0" smtClean="0"/>
              <a:t>可以是副词</a:t>
            </a:r>
            <a:r>
              <a:rPr lang="en-US" altLang="zh-CN" sz="2800" dirty="0" smtClean="0"/>
              <a:t>or</a:t>
            </a:r>
            <a:r>
              <a:rPr lang="zh-CN" altLang="en-US" sz="2800" dirty="0" smtClean="0"/>
              <a:t>连词</a:t>
            </a:r>
            <a:r>
              <a:rPr lang="en-US" altLang="zh-CN" sz="2800" dirty="0" smtClean="0"/>
              <a:t>), so</a:t>
            </a:r>
            <a:endParaRPr lang="en-US" altLang="zh-CN" sz="2800" dirty="0"/>
          </a:p>
          <a:p>
            <a:r>
              <a:rPr lang="zh-CN" altLang="en-US" sz="2800" dirty="0" smtClean="0"/>
              <a:t>目的关系</a:t>
            </a:r>
            <a:r>
              <a:rPr lang="en-US" altLang="zh-CN" sz="2800" dirty="0" smtClean="0"/>
              <a:t>: in order that, so that, for fear, in case</a:t>
            </a:r>
          </a:p>
          <a:p>
            <a:r>
              <a:rPr lang="zh-CN" altLang="en-US" sz="2800" dirty="0" smtClean="0"/>
              <a:t>让步转折关系</a:t>
            </a:r>
            <a:r>
              <a:rPr lang="en-US" altLang="zh-CN" sz="2800" dirty="0" smtClean="0"/>
              <a:t>: but/yet, although/while, in sprite of/ despite, however/ nevertheless (</a:t>
            </a:r>
            <a:r>
              <a:rPr lang="zh-CN" altLang="en-US" sz="2800" dirty="0" smtClean="0"/>
              <a:t>副词</a:t>
            </a:r>
            <a:r>
              <a:rPr lang="en-US" altLang="zh-CN" sz="2800" dirty="0" smtClean="0"/>
              <a:t>), on one hand, on the other hand</a:t>
            </a:r>
          </a:p>
          <a:p>
            <a:r>
              <a:rPr lang="zh-CN" altLang="en-US" sz="2800" dirty="0" smtClean="0"/>
              <a:t>并列</a:t>
            </a:r>
            <a:r>
              <a:rPr lang="en-US" altLang="zh-CN" sz="2800" dirty="0" smtClean="0"/>
              <a:t>/</a:t>
            </a:r>
            <a:r>
              <a:rPr lang="zh-CN" altLang="en-US" sz="2800" dirty="0" smtClean="0"/>
              <a:t>递进关系</a:t>
            </a:r>
            <a:r>
              <a:rPr lang="en-US" altLang="zh-CN" sz="2800" dirty="0" smtClean="0"/>
              <a:t>: either or, </a:t>
            </a:r>
            <a:r>
              <a:rPr lang="en-US" altLang="zh-CN" sz="2800" dirty="0" err="1" smtClean="0"/>
              <a:t>futhermore</a:t>
            </a:r>
            <a:r>
              <a:rPr lang="en-US" altLang="zh-CN" sz="2800" dirty="0" smtClean="0"/>
              <a:t>, </a:t>
            </a:r>
          </a:p>
          <a:p>
            <a:r>
              <a:rPr lang="zh-CN" altLang="en-US" sz="2800" dirty="0"/>
              <a:t>举例</a:t>
            </a:r>
            <a:r>
              <a:rPr lang="zh-CN" altLang="en-US" sz="2800" dirty="0" smtClean="0"/>
              <a:t>子： </a:t>
            </a:r>
            <a:r>
              <a:rPr lang="en-US" altLang="zh-CN" sz="2800" dirty="0" smtClean="0"/>
              <a:t>a few methods, for instance method A, are focus on xxx</a:t>
            </a:r>
          </a:p>
          <a:p>
            <a:endParaRPr lang="zh-CN" altLang="en-US" sz="2800" dirty="0"/>
          </a:p>
        </p:txBody>
      </p:sp>
    </p:spTree>
    <p:extLst>
      <p:ext uri="{BB962C8B-B14F-4D97-AF65-F5344CB8AC3E}">
        <p14:creationId xmlns:p14="http://schemas.microsoft.com/office/powerpoint/2010/main" val="423447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8083" y="314864"/>
            <a:ext cx="9601200" cy="832449"/>
          </a:xfrm>
        </p:spPr>
        <p:txBody>
          <a:bodyPr>
            <a:normAutofit/>
          </a:bodyPr>
          <a:lstStyle/>
          <a:p>
            <a:r>
              <a:rPr lang="zh-CN" altLang="en-US" sz="4000" dirty="0" smtClean="0">
                <a:latin typeface="幼圆" panose="02010509060101010101" pitchFamily="49" charset="-122"/>
                <a:ea typeface="幼圆" panose="02010509060101010101" pitchFamily="49" charset="-122"/>
              </a:rPr>
              <a:t>一些常见的外来词 </a:t>
            </a:r>
            <a:r>
              <a:rPr lang="en-US" altLang="zh-CN" sz="4000" dirty="0" smtClean="0">
                <a:latin typeface="幼圆" panose="02010509060101010101" pitchFamily="49" charset="-122"/>
                <a:ea typeface="幼圆" panose="02010509060101010101" pitchFamily="49" charset="-122"/>
              </a:rPr>
              <a:t>or </a:t>
            </a:r>
            <a:r>
              <a:rPr lang="zh-CN" altLang="en-US" sz="4000" dirty="0" smtClean="0">
                <a:latin typeface="幼圆" panose="02010509060101010101" pitchFamily="49" charset="-122"/>
                <a:ea typeface="幼圆" panose="02010509060101010101" pitchFamily="49" charset="-122"/>
              </a:rPr>
              <a:t>缩写词</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380226" y="1216324"/>
            <a:ext cx="9601200" cy="5098211"/>
          </a:xfrm>
        </p:spPr>
        <p:txBody>
          <a:bodyPr>
            <a:normAutofit/>
          </a:bodyPr>
          <a:lstStyle/>
          <a:p>
            <a:r>
              <a:rPr lang="en-US" altLang="zh-CN" dirty="0"/>
              <a:t>s</a:t>
            </a:r>
            <a:r>
              <a:rPr lang="en-US" altLang="zh-CN" dirty="0" smtClean="0"/>
              <a:t>tate of art </a:t>
            </a:r>
            <a:r>
              <a:rPr lang="zh-CN" altLang="en-US" dirty="0" smtClean="0"/>
              <a:t>在当前最为广泛采用和接受的方法</a:t>
            </a:r>
            <a:endParaRPr lang="en-US" altLang="zh-CN" dirty="0" smtClean="0"/>
          </a:p>
          <a:p>
            <a:r>
              <a:rPr lang="en-US" altLang="zh-CN" dirty="0"/>
              <a:t>o</a:t>
            </a:r>
            <a:r>
              <a:rPr lang="en-US" altLang="zh-CN" dirty="0" smtClean="0"/>
              <a:t>n the fly </a:t>
            </a:r>
            <a:r>
              <a:rPr lang="zh-CN" altLang="en-US" dirty="0" smtClean="0"/>
              <a:t>在运行中</a:t>
            </a:r>
            <a:endParaRPr lang="en-US" altLang="zh-CN" dirty="0" smtClean="0"/>
          </a:p>
          <a:p>
            <a:r>
              <a:rPr lang="en-US" altLang="zh-CN" dirty="0"/>
              <a:t>a</a:t>
            </a:r>
            <a:r>
              <a:rPr lang="en-US" altLang="zh-CN" dirty="0" smtClean="0"/>
              <a:t>d hoc </a:t>
            </a:r>
            <a:r>
              <a:rPr lang="zh-CN" altLang="en-US" dirty="0" smtClean="0"/>
              <a:t>随意的</a:t>
            </a:r>
            <a:endParaRPr lang="en-US" altLang="zh-CN" dirty="0" smtClean="0"/>
          </a:p>
          <a:p>
            <a:r>
              <a:rPr lang="en-US" altLang="zh-CN" dirty="0"/>
              <a:t>i.e</a:t>
            </a:r>
            <a:r>
              <a:rPr lang="en-US" altLang="zh-CN" dirty="0" smtClean="0"/>
              <a:t>. = that is</a:t>
            </a:r>
          </a:p>
          <a:p>
            <a:r>
              <a:rPr lang="en-US" altLang="zh-CN" dirty="0"/>
              <a:t>e</a:t>
            </a:r>
            <a:r>
              <a:rPr lang="en-US" altLang="zh-CN" dirty="0" smtClean="0"/>
              <a:t>.g. = for example</a:t>
            </a:r>
          </a:p>
          <a:p>
            <a:r>
              <a:rPr lang="en-US" altLang="zh-CN" dirty="0"/>
              <a:t>e</a:t>
            </a:r>
            <a:r>
              <a:rPr lang="en-US" altLang="zh-CN" dirty="0" smtClean="0"/>
              <a:t>tc.	</a:t>
            </a:r>
            <a:r>
              <a:rPr lang="zh-CN" altLang="en-US" dirty="0" smtClean="0"/>
              <a:t>一般用</a:t>
            </a:r>
            <a:r>
              <a:rPr lang="en-US" altLang="zh-CN" dirty="0" smtClean="0"/>
              <a:t>etc.</a:t>
            </a:r>
            <a:r>
              <a:rPr lang="zh-CN" altLang="en-US" dirty="0" smtClean="0"/>
              <a:t>的情况是列举的省略的部分非常地显而易见</a:t>
            </a:r>
            <a:r>
              <a:rPr lang="en-US" altLang="zh-CN" dirty="0" smtClean="0"/>
              <a:t>; The odd numbers contains 1, 3, 5, 7, etc..</a:t>
            </a:r>
          </a:p>
          <a:p>
            <a:pPr marL="0" indent="0">
              <a:buNone/>
            </a:pPr>
            <a:endParaRPr lang="en-US" altLang="zh-CN" dirty="0" smtClean="0"/>
          </a:p>
        </p:txBody>
      </p:sp>
    </p:spTree>
    <p:extLst>
      <p:ext uri="{BB962C8B-B14F-4D97-AF65-F5344CB8AC3E}">
        <p14:creationId xmlns:p14="http://schemas.microsoft.com/office/powerpoint/2010/main" val="271749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1485900"/>
          </a:xfrm>
        </p:spPr>
        <p:txBody>
          <a:bodyPr>
            <a:normAutofit/>
          </a:bodyPr>
          <a:lstStyle/>
          <a:p>
            <a:r>
              <a:rPr lang="zh-CN" altLang="en-US" sz="4000" dirty="0" smtClean="0">
                <a:latin typeface="幼圆" panose="02010509060101010101" pitchFamily="49" charset="-122"/>
                <a:ea typeface="幼圆" panose="02010509060101010101" pitchFamily="49" charset="-122"/>
              </a:rPr>
              <a:t>关于数字，时间，和单位</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1152704"/>
            <a:ext cx="10820400" cy="5817439"/>
          </a:xfrm>
        </p:spPr>
        <p:txBody>
          <a:bodyPr>
            <a:normAutofit fontScale="92500" lnSpcReduction="20000"/>
          </a:bodyPr>
          <a:lstStyle/>
          <a:p>
            <a:r>
              <a:rPr lang="zh-CN" altLang="en-US" dirty="0" smtClean="0"/>
              <a:t>数字：</a:t>
            </a:r>
            <a:endParaRPr lang="en-US" altLang="zh-CN" dirty="0"/>
          </a:p>
          <a:p>
            <a:pPr lvl="1"/>
            <a:r>
              <a:rPr lang="en-US" altLang="zh-CN" dirty="0" smtClean="0"/>
              <a:t>1-9</a:t>
            </a:r>
            <a:r>
              <a:rPr lang="zh-CN" altLang="en-US" dirty="0" smtClean="0"/>
              <a:t>的数字用</a:t>
            </a:r>
            <a:r>
              <a:rPr lang="en-US" altLang="zh-CN" dirty="0" smtClean="0"/>
              <a:t>one-night</a:t>
            </a:r>
            <a:r>
              <a:rPr lang="zh-CN" altLang="en-US" dirty="0" smtClean="0"/>
              <a:t>表示，</a:t>
            </a:r>
            <a:r>
              <a:rPr lang="en-US" altLang="zh-CN" dirty="0" smtClean="0"/>
              <a:t>10</a:t>
            </a:r>
            <a:r>
              <a:rPr lang="zh-CN" altLang="en-US" dirty="0" smtClean="0"/>
              <a:t>以上用</a:t>
            </a:r>
            <a:r>
              <a:rPr lang="en-US" altLang="zh-CN" dirty="0" smtClean="0"/>
              <a:t>digit</a:t>
            </a:r>
            <a:r>
              <a:rPr lang="zh-CN" altLang="en-US" dirty="0" smtClean="0"/>
              <a:t>表示，并且大的数字采用千分位表示，紧邻的数字一个用拼写一个用</a:t>
            </a:r>
            <a:r>
              <a:rPr lang="en-US" altLang="zh-CN" dirty="0" smtClean="0"/>
              <a:t>digit.</a:t>
            </a:r>
          </a:p>
          <a:p>
            <a:pPr marL="987552" lvl="2" indent="0">
              <a:buNone/>
            </a:pPr>
            <a:r>
              <a:rPr lang="en-US" altLang="zh-CN" dirty="0" smtClean="0"/>
              <a:t>e.g. 400,000,000;   seven 16-year-old boys</a:t>
            </a:r>
          </a:p>
          <a:p>
            <a:pPr lvl="1"/>
            <a:r>
              <a:rPr lang="zh-CN" altLang="en-US" dirty="0" smtClean="0"/>
              <a:t>开头不能用阿拉伯数字，表示世纪的数字不用阿拉伯数字</a:t>
            </a:r>
            <a:endParaRPr lang="en-US" altLang="zh-CN" dirty="0" smtClean="0"/>
          </a:p>
          <a:p>
            <a:pPr marL="530352" lvl="1" indent="0">
              <a:buNone/>
            </a:pPr>
            <a:r>
              <a:rPr lang="en-US" altLang="zh-CN" dirty="0" smtClean="0"/>
              <a:t>      e.g. Sixteen people agree that</a:t>
            </a:r>
          </a:p>
          <a:p>
            <a:pPr lvl="1"/>
            <a:r>
              <a:rPr lang="zh-CN" altLang="en-US" dirty="0" smtClean="0"/>
              <a:t>百分数 </a:t>
            </a:r>
            <a:r>
              <a:rPr lang="en-US" altLang="zh-CN" dirty="0" smtClean="0"/>
              <a:t>(decimals): </a:t>
            </a:r>
          </a:p>
          <a:p>
            <a:pPr lvl="2"/>
            <a:r>
              <a:rPr lang="en-US" altLang="zh-CN" dirty="0" smtClean="0"/>
              <a:t>12 percent of, 12% of the (</a:t>
            </a:r>
            <a:r>
              <a:rPr lang="zh-CN" altLang="en-US" dirty="0" smtClean="0"/>
              <a:t>最好把</a:t>
            </a:r>
            <a:r>
              <a:rPr lang="en-US" altLang="zh-CN" dirty="0" smtClean="0"/>
              <a:t>percent</a:t>
            </a:r>
            <a:r>
              <a:rPr lang="zh-CN" altLang="en-US" dirty="0" smtClean="0"/>
              <a:t>拼出来）</a:t>
            </a:r>
            <a:endParaRPr lang="en-US" altLang="zh-CN" dirty="0" smtClean="0"/>
          </a:p>
          <a:p>
            <a:pPr lvl="1"/>
            <a:r>
              <a:rPr lang="zh-CN" altLang="en-US" dirty="0" smtClean="0"/>
              <a:t>分数 </a:t>
            </a:r>
            <a:r>
              <a:rPr lang="en-US" altLang="zh-CN" dirty="0" smtClean="0"/>
              <a:t>(fractions, numerator, denominator): </a:t>
            </a:r>
          </a:p>
          <a:p>
            <a:pPr lvl="2"/>
            <a:r>
              <a:rPr lang="zh-CN" altLang="en-US" dirty="0" smtClean="0"/>
              <a:t>序数词</a:t>
            </a:r>
            <a:r>
              <a:rPr lang="en-US" altLang="zh-CN" dirty="0" smtClean="0"/>
              <a:t>+</a:t>
            </a:r>
            <a:r>
              <a:rPr lang="zh-CN" altLang="en-US" dirty="0" smtClean="0"/>
              <a:t>基数词 </a:t>
            </a:r>
            <a:r>
              <a:rPr lang="en-US" altLang="zh-CN" dirty="0" smtClean="0"/>
              <a:t>(half, quarter</a:t>
            </a:r>
            <a:r>
              <a:rPr lang="zh-CN" altLang="en-US" dirty="0" smtClean="0"/>
              <a:t>除外</a:t>
            </a:r>
            <a:r>
              <a:rPr lang="en-US" altLang="zh-CN" dirty="0" smtClean="0"/>
              <a:t>)</a:t>
            </a:r>
            <a:r>
              <a:rPr lang="zh-CN" altLang="en-US" dirty="0" smtClean="0"/>
              <a:t> </a:t>
            </a:r>
            <a:r>
              <a:rPr lang="en-US" altLang="zh-CN" dirty="0"/>
              <a:t>o</a:t>
            </a:r>
            <a:r>
              <a:rPr lang="en-US" altLang="zh-CN" dirty="0" smtClean="0"/>
              <a:t>ne-third, a third, two-thirds</a:t>
            </a:r>
          </a:p>
          <a:p>
            <a:pPr lvl="2"/>
            <a:r>
              <a:rPr lang="zh-CN" altLang="en-US" dirty="0" smtClean="0"/>
              <a:t>倍数</a:t>
            </a:r>
            <a:r>
              <a:rPr lang="en-US" altLang="zh-CN" dirty="0" smtClean="0"/>
              <a:t>: a fivefold, tenfold increase</a:t>
            </a:r>
          </a:p>
          <a:p>
            <a:pPr lvl="1"/>
            <a:r>
              <a:rPr lang="zh-CN" altLang="en-US" dirty="0" smtClean="0"/>
              <a:t>描述数字的变化</a:t>
            </a:r>
            <a:endParaRPr lang="en-US" altLang="zh-CN" dirty="0" smtClean="0"/>
          </a:p>
          <a:p>
            <a:pPr lvl="2"/>
            <a:r>
              <a:rPr lang="en-US" altLang="zh-CN" dirty="0"/>
              <a:t>Increase by nice percent, nice percent </a:t>
            </a:r>
            <a:r>
              <a:rPr lang="en-US" altLang="zh-CN" dirty="0" smtClean="0"/>
              <a:t>increase</a:t>
            </a:r>
          </a:p>
          <a:p>
            <a:pPr lvl="2"/>
            <a:r>
              <a:rPr lang="en-US" altLang="zh-CN" dirty="0" smtClean="0"/>
              <a:t>Xxx doubled as xxx, twice, three times as many as …</a:t>
            </a:r>
          </a:p>
          <a:p>
            <a:pPr lvl="1"/>
            <a:r>
              <a:rPr lang="zh-CN" altLang="en-US" dirty="0"/>
              <a:t>其他</a:t>
            </a:r>
            <a:endParaRPr lang="en-US" altLang="zh-CN" dirty="0" smtClean="0"/>
          </a:p>
          <a:p>
            <a:pPr lvl="2"/>
            <a:r>
              <a:rPr lang="en-US" altLang="zh-CN" dirty="0" smtClean="0"/>
              <a:t>Million:  six million people –vs- millions of people</a:t>
            </a:r>
          </a:p>
          <a:p>
            <a:pPr lvl="2"/>
            <a:r>
              <a:rPr lang="en-US" altLang="zh-CN" dirty="0" smtClean="0"/>
              <a:t>few (</a:t>
            </a:r>
            <a:r>
              <a:rPr lang="zh-CN" altLang="en-US" dirty="0" smtClean="0"/>
              <a:t>几乎没有</a:t>
            </a:r>
            <a:r>
              <a:rPr lang="en-US" altLang="zh-CN" dirty="0" smtClean="0"/>
              <a:t>), a few (</a:t>
            </a:r>
            <a:r>
              <a:rPr lang="zh-CN" altLang="en-US" dirty="0"/>
              <a:t>可数</a:t>
            </a:r>
            <a:r>
              <a:rPr lang="zh-CN" altLang="en-US" dirty="0" smtClean="0"/>
              <a:t>名词</a:t>
            </a:r>
            <a:r>
              <a:rPr lang="en-US" altLang="zh-CN" dirty="0" smtClean="0"/>
              <a:t>), several, various, dozens of (30-60), scores of (60-100), </a:t>
            </a:r>
          </a:p>
          <a:p>
            <a:pPr lvl="2"/>
            <a:r>
              <a:rPr lang="en-US" altLang="zh-CN" dirty="0" smtClean="0"/>
              <a:t>a small minority (5-20%), a minority (20%-40%), a significant minority (40-50%), a small majority (50-60%), a majority, a large majority</a:t>
            </a:r>
          </a:p>
          <a:p>
            <a:pPr marL="530352" lvl="1" indent="0">
              <a:buNone/>
            </a:pPr>
            <a:r>
              <a:rPr lang="en-US" altLang="zh-CN" dirty="0" smtClean="0"/>
              <a:t>	</a:t>
            </a:r>
          </a:p>
          <a:p>
            <a:pPr lvl="1"/>
            <a:endParaRPr lang="en-US" altLang="zh-CN" dirty="0" smtClean="0"/>
          </a:p>
        </p:txBody>
      </p:sp>
    </p:spTree>
    <p:extLst>
      <p:ext uri="{BB962C8B-B14F-4D97-AF65-F5344CB8AC3E}">
        <p14:creationId xmlns:p14="http://schemas.microsoft.com/office/powerpoint/2010/main" val="277146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1485900"/>
          </a:xfrm>
        </p:spPr>
        <p:txBody>
          <a:bodyPr>
            <a:normAutofit/>
          </a:bodyPr>
          <a:lstStyle/>
          <a:p>
            <a:r>
              <a:rPr lang="zh-CN" altLang="en-US" sz="4000" dirty="0" smtClean="0">
                <a:latin typeface="幼圆" panose="02010509060101010101" pitchFamily="49" charset="-122"/>
                <a:ea typeface="幼圆" panose="02010509060101010101" pitchFamily="49" charset="-122"/>
              </a:rPr>
              <a:t>关于数字，时间，和单位</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1152704"/>
            <a:ext cx="10820400" cy="5817439"/>
          </a:xfrm>
        </p:spPr>
        <p:txBody>
          <a:bodyPr>
            <a:normAutofit/>
          </a:bodyPr>
          <a:lstStyle/>
          <a:p>
            <a:r>
              <a:rPr lang="zh-CN" altLang="en-US" dirty="0"/>
              <a:t>时间</a:t>
            </a:r>
            <a:r>
              <a:rPr lang="zh-CN" altLang="en-US" dirty="0" smtClean="0"/>
              <a:t>：</a:t>
            </a:r>
            <a:endParaRPr lang="en-US" altLang="zh-CN" dirty="0"/>
          </a:p>
          <a:p>
            <a:pPr lvl="1"/>
            <a:r>
              <a:rPr lang="zh-CN" altLang="en-US" dirty="0" smtClean="0"/>
              <a:t>关于时间的介词</a:t>
            </a:r>
            <a:endParaRPr lang="en-US" altLang="zh-CN" dirty="0" smtClean="0"/>
          </a:p>
          <a:p>
            <a:pPr lvl="2"/>
            <a:r>
              <a:rPr lang="en-US" altLang="zh-CN" dirty="0" smtClean="0"/>
              <a:t>at – </a:t>
            </a:r>
            <a:r>
              <a:rPr lang="zh-CN" altLang="en-US" dirty="0" smtClean="0"/>
              <a:t>某时刻 </a:t>
            </a:r>
            <a:r>
              <a:rPr lang="en-US" altLang="zh-CN" dirty="0" smtClean="0"/>
              <a:t>( at that moment, at sunrise)</a:t>
            </a:r>
            <a:r>
              <a:rPr lang="zh-CN" altLang="en-US" dirty="0" smtClean="0"/>
              <a:t>；节日或者年龄 </a:t>
            </a:r>
            <a:r>
              <a:rPr lang="en-US" altLang="zh-CN" dirty="0" smtClean="0"/>
              <a:t>( at the age of ten, at Christmas)</a:t>
            </a:r>
          </a:p>
          <a:p>
            <a:pPr lvl="2"/>
            <a:r>
              <a:rPr lang="en-US" altLang="zh-CN" dirty="0" smtClean="0"/>
              <a:t>on – </a:t>
            </a:r>
            <a:r>
              <a:rPr lang="zh-CN" altLang="en-US" dirty="0" smtClean="0"/>
              <a:t>某日或者与某日连用的时间段 </a:t>
            </a:r>
            <a:r>
              <a:rPr lang="en-US" altLang="zh-CN" dirty="0" smtClean="0"/>
              <a:t>( on Friday afternoon, on Christmas Day)</a:t>
            </a:r>
          </a:p>
          <a:p>
            <a:pPr lvl="2"/>
            <a:r>
              <a:rPr lang="en-US" altLang="zh-CN" dirty="0"/>
              <a:t>i</a:t>
            </a:r>
            <a:r>
              <a:rPr lang="en-US" altLang="zh-CN" dirty="0" smtClean="0"/>
              <a:t>n – </a:t>
            </a:r>
            <a:r>
              <a:rPr lang="zh-CN" altLang="en-US" dirty="0" smtClean="0"/>
              <a:t>年，月，季节，世纪，年代，与定冠词连用的一天中的某个时间段 </a:t>
            </a:r>
            <a:r>
              <a:rPr lang="en-US" altLang="zh-CN" dirty="0" smtClean="0"/>
              <a:t>(in the morning)</a:t>
            </a:r>
          </a:p>
          <a:p>
            <a:pPr lvl="1"/>
            <a:r>
              <a:rPr lang="zh-CN" altLang="en-US" dirty="0" smtClean="0"/>
              <a:t>时间的表示方法</a:t>
            </a:r>
            <a:endParaRPr lang="en-US" altLang="zh-CN" dirty="0" smtClean="0"/>
          </a:p>
          <a:p>
            <a:pPr lvl="2"/>
            <a:r>
              <a:rPr lang="en-US" altLang="zh-CN" dirty="0" smtClean="0"/>
              <a:t>July 22-24, 2018 </a:t>
            </a:r>
            <a:r>
              <a:rPr lang="zh-CN" altLang="en-US" dirty="0" smtClean="0"/>
              <a:t>（月份，日期 </a:t>
            </a:r>
            <a:r>
              <a:rPr lang="en-US" altLang="zh-CN" dirty="0" smtClean="0"/>
              <a:t>– </a:t>
            </a:r>
            <a:r>
              <a:rPr lang="zh-CN" altLang="en-US" dirty="0" smtClean="0"/>
              <a:t>基数词就可以，年） </a:t>
            </a:r>
            <a:r>
              <a:rPr lang="en-US" altLang="zh-CN" dirty="0" smtClean="0"/>
              <a:t>-- </a:t>
            </a:r>
            <a:r>
              <a:rPr lang="zh-CN" altLang="en-US" dirty="0" smtClean="0"/>
              <a:t>月份缩写 （特殊 </a:t>
            </a:r>
            <a:r>
              <a:rPr lang="en-US" altLang="zh-CN" dirty="0" smtClean="0"/>
              <a:t>May, Sept.)</a:t>
            </a:r>
          </a:p>
          <a:p>
            <a:pPr lvl="1"/>
            <a:r>
              <a:rPr lang="zh-CN" altLang="en-US" dirty="0" smtClean="0"/>
              <a:t>时间和时态</a:t>
            </a:r>
            <a:endParaRPr lang="en-US" altLang="zh-CN" dirty="0" smtClean="0"/>
          </a:p>
          <a:p>
            <a:pPr lvl="2"/>
            <a:r>
              <a:rPr lang="en-US" altLang="zh-CN" dirty="0" smtClean="0"/>
              <a:t>During  </a:t>
            </a:r>
            <a:r>
              <a:rPr lang="zh-CN" altLang="en-US" dirty="0" smtClean="0"/>
              <a:t>包括进行时，过去时，完成时都可以</a:t>
            </a:r>
            <a:endParaRPr lang="en-US" altLang="zh-CN" dirty="0" smtClean="0"/>
          </a:p>
          <a:p>
            <a:pPr lvl="2"/>
            <a:r>
              <a:rPr lang="en-US" altLang="zh-CN" dirty="0" smtClean="0"/>
              <a:t>Since – </a:t>
            </a:r>
            <a:r>
              <a:rPr lang="zh-CN" altLang="en-US" dirty="0" smtClean="0"/>
              <a:t>时间点</a:t>
            </a:r>
            <a:r>
              <a:rPr lang="en-US" altLang="zh-CN" dirty="0" smtClean="0"/>
              <a:t>/ for – </a:t>
            </a:r>
            <a:r>
              <a:rPr lang="zh-CN" altLang="en-US" dirty="0" smtClean="0"/>
              <a:t>时间段（主句用完成时，从句过去时</a:t>
            </a:r>
            <a:r>
              <a:rPr lang="en-US" altLang="zh-CN" dirty="0" smtClean="0"/>
              <a:t>) </a:t>
            </a:r>
          </a:p>
          <a:p>
            <a:pPr lvl="2"/>
            <a:r>
              <a:rPr lang="en-US" altLang="zh-CN" dirty="0" smtClean="0"/>
              <a:t>Currently </a:t>
            </a:r>
            <a:r>
              <a:rPr lang="zh-CN" altLang="en-US" dirty="0" smtClean="0"/>
              <a:t>完成时</a:t>
            </a:r>
            <a:r>
              <a:rPr lang="en-US" altLang="zh-CN" dirty="0" smtClean="0"/>
              <a:t>/ </a:t>
            </a:r>
            <a:r>
              <a:rPr lang="zh-CN" altLang="en-US" dirty="0" smtClean="0"/>
              <a:t>现在时都可以</a:t>
            </a:r>
            <a:r>
              <a:rPr lang="en-US" altLang="zh-CN" dirty="0" smtClean="0"/>
              <a:t>, recently </a:t>
            </a:r>
            <a:r>
              <a:rPr lang="zh-CN" altLang="en-US" dirty="0" smtClean="0"/>
              <a:t>过去时，多与完成时连用</a:t>
            </a:r>
            <a:endParaRPr lang="en-US" altLang="zh-CN" dirty="0" smtClean="0"/>
          </a:p>
          <a:p>
            <a:pPr lvl="2"/>
            <a:r>
              <a:rPr lang="en-US" altLang="zh-CN" dirty="0" smtClean="0"/>
              <a:t>By </a:t>
            </a:r>
            <a:r>
              <a:rPr lang="zh-CN" altLang="en-US" dirty="0" smtClean="0"/>
              <a:t>在此之前</a:t>
            </a:r>
            <a:endParaRPr lang="en-US" altLang="zh-CN" dirty="0" smtClean="0"/>
          </a:p>
          <a:p>
            <a:pPr lvl="2"/>
            <a:r>
              <a:rPr lang="en-US" altLang="zh-CN" dirty="0" smtClean="0"/>
              <a:t>Until </a:t>
            </a:r>
            <a:r>
              <a:rPr lang="zh-CN" altLang="en-US" dirty="0" smtClean="0"/>
              <a:t>直到</a:t>
            </a:r>
            <a:r>
              <a:rPr lang="en-US" altLang="zh-CN" dirty="0" smtClean="0"/>
              <a:t>xxx</a:t>
            </a:r>
            <a:r>
              <a:rPr lang="zh-CN" altLang="en-US" dirty="0" smtClean="0"/>
              <a:t>时刻</a:t>
            </a:r>
            <a:endParaRPr lang="en-US" altLang="zh-CN" dirty="0" smtClean="0"/>
          </a:p>
          <a:p>
            <a:pPr lvl="2"/>
            <a:r>
              <a:rPr lang="en-US" altLang="zh-CN" dirty="0" smtClean="0"/>
              <a:t>After/ Before + doing </a:t>
            </a:r>
            <a:r>
              <a:rPr lang="zh-CN" altLang="en-US" dirty="0" smtClean="0"/>
              <a:t>在</a:t>
            </a:r>
            <a:r>
              <a:rPr lang="en-US" altLang="zh-CN" dirty="0" smtClean="0"/>
              <a:t>xxx</a:t>
            </a:r>
            <a:r>
              <a:rPr lang="zh-CN" altLang="en-US" dirty="0" smtClean="0"/>
              <a:t>之前，后面用</a:t>
            </a:r>
            <a:endParaRPr lang="en-US" altLang="zh-CN" dirty="0" smtClean="0"/>
          </a:p>
          <a:p>
            <a:pPr lvl="2"/>
            <a:r>
              <a:rPr lang="en-US" altLang="zh-CN" dirty="0" smtClean="0"/>
              <a:t>Two month later, earlier </a:t>
            </a:r>
            <a:r>
              <a:rPr lang="zh-CN" altLang="en-US" dirty="0" smtClean="0"/>
              <a:t>过去时</a:t>
            </a:r>
            <a:r>
              <a:rPr lang="en-US" altLang="zh-CN" dirty="0" smtClean="0"/>
              <a:t> </a:t>
            </a:r>
          </a:p>
        </p:txBody>
      </p:sp>
    </p:spTree>
    <p:extLst>
      <p:ext uri="{BB962C8B-B14F-4D97-AF65-F5344CB8AC3E}">
        <p14:creationId xmlns:p14="http://schemas.microsoft.com/office/powerpoint/2010/main" val="2598027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1485900"/>
          </a:xfrm>
        </p:spPr>
        <p:txBody>
          <a:bodyPr>
            <a:normAutofit/>
          </a:bodyPr>
          <a:lstStyle/>
          <a:p>
            <a:r>
              <a:rPr lang="zh-CN" altLang="en-US" sz="4000" dirty="0" smtClean="0">
                <a:latin typeface="幼圆" panose="02010509060101010101" pitchFamily="49" charset="-122"/>
                <a:ea typeface="幼圆" panose="02010509060101010101" pitchFamily="49" charset="-122"/>
              </a:rPr>
              <a:t>关于数字，时间，和单位</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1152704"/>
            <a:ext cx="10820400" cy="5817439"/>
          </a:xfrm>
        </p:spPr>
        <p:txBody>
          <a:bodyPr>
            <a:normAutofit/>
          </a:bodyPr>
          <a:lstStyle/>
          <a:p>
            <a:r>
              <a:rPr lang="zh-CN" altLang="en-US" dirty="0"/>
              <a:t>单位</a:t>
            </a:r>
            <a:r>
              <a:rPr lang="zh-CN" altLang="en-US" dirty="0" smtClean="0"/>
              <a:t>：</a:t>
            </a:r>
            <a:endParaRPr lang="en-US" altLang="zh-CN" dirty="0" smtClean="0"/>
          </a:p>
          <a:p>
            <a:pPr lvl="1"/>
            <a:r>
              <a:rPr lang="zh-CN" altLang="en-US" dirty="0"/>
              <a:t>除了</a:t>
            </a:r>
            <a:r>
              <a:rPr lang="en-US" altLang="zh-CN" dirty="0"/>
              <a:t>%, $, </a:t>
            </a:r>
            <a:r>
              <a:rPr lang="zh-CN" altLang="en-US" dirty="0"/>
              <a:t>和角度单位</a:t>
            </a:r>
            <a:r>
              <a:rPr lang="en-US" altLang="zh-CN" dirty="0"/>
              <a:t>o, ‘, “</a:t>
            </a:r>
            <a:r>
              <a:rPr lang="zh-CN" altLang="en-US" dirty="0"/>
              <a:t>之外，使用其他量度或时间单位时，数字和单位之间必须有</a:t>
            </a:r>
            <a:r>
              <a:rPr lang="zh-CN" altLang="en-US" dirty="0" smtClean="0"/>
              <a:t>空格</a:t>
            </a:r>
            <a:endParaRPr lang="en-US" altLang="zh-CN" dirty="0" smtClean="0"/>
          </a:p>
          <a:p>
            <a:pPr lvl="2"/>
            <a:r>
              <a:rPr lang="en-US" altLang="zh-CN" dirty="0"/>
              <a:t>e.g. 45% , 45°, $250 , 50 </a:t>
            </a:r>
            <a:r>
              <a:rPr lang="en-US" altLang="zh-CN" dirty="0" smtClean="0"/>
              <a:t>cm</a:t>
            </a:r>
          </a:p>
          <a:p>
            <a:pPr marL="987552" lvl="2" indent="0">
              <a:buNone/>
            </a:pPr>
            <a:endParaRPr lang="en-US" altLang="zh-CN" dirty="0" smtClean="0"/>
          </a:p>
          <a:p>
            <a:pPr lvl="1"/>
            <a:r>
              <a:rPr lang="zh-CN" altLang="en-US" dirty="0"/>
              <a:t>单位不是接在具体数字之后时，将单位拼写出来，除非是在句子的开头或者标题中，否则不要</a:t>
            </a:r>
            <a:r>
              <a:rPr lang="zh-CN" altLang="en-US" dirty="0" smtClean="0"/>
              <a:t>大写</a:t>
            </a:r>
            <a:endParaRPr lang="en-US" altLang="zh-CN" dirty="0" smtClean="0"/>
          </a:p>
          <a:p>
            <a:pPr lvl="2"/>
            <a:r>
              <a:rPr lang="en-US" altLang="zh-CN" dirty="0"/>
              <a:t>e</a:t>
            </a:r>
            <a:r>
              <a:rPr lang="en-US" altLang="zh-CN" dirty="0" smtClean="0"/>
              <a:t>.g. five minutes</a:t>
            </a:r>
          </a:p>
          <a:p>
            <a:pPr marL="987552" lvl="2" indent="0">
              <a:buNone/>
            </a:pPr>
            <a:endParaRPr lang="en-US" altLang="zh-CN" dirty="0" smtClean="0"/>
          </a:p>
          <a:p>
            <a:pPr marL="987552" lvl="2" indent="0">
              <a:buNone/>
            </a:pPr>
            <a:endParaRPr lang="en-US" altLang="zh-CN" dirty="0" smtClean="0"/>
          </a:p>
          <a:p>
            <a:pPr marL="530352" lvl="1" indent="0">
              <a:buNone/>
            </a:pPr>
            <a:r>
              <a:rPr lang="en-US" altLang="zh-CN" dirty="0"/>
              <a:t>	</a:t>
            </a:r>
            <a:endParaRPr lang="en-US" altLang="zh-CN" dirty="0" smtClean="0"/>
          </a:p>
        </p:txBody>
      </p:sp>
    </p:spTree>
    <p:extLst>
      <p:ext uri="{BB962C8B-B14F-4D97-AF65-F5344CB8AC3E}">
        <p14:creationId xmlns:p14="http://schemas.microsoft.com/office/powerpoint/2010/main" val="135479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444260"/>
          </a:xfrm>
        </p:spPr>
        <p:txBody>
          <a:bodyPr>
            <a:normAutofit fontScale="90000"/>
          </a:bodyPr>
          <a:lstStyle/>
          <a:p>
            <a:r>
              <a:rPr lang="zh-CN" altLang="en-US" sz="4000" dirty="0" smtClean="0">
                <a:latin typeface="幼圆" panose="02010509060101010101" pitchFamily="49" charset="-122"/>
                <a:ea typeface="幼圆" panose="02010509060101010101" pitchFamily="49" charset="-122"/>
              </a:rPr>
              <a:t>图表的绘制</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830532"/>
            <a:ext cx="5917721" cy="6081622"/>
          </a:xfrm>
        </p:spPr>
        <p:txBody>
          <a:bodyPr>
            <a:normAutofit lnSpcReduction="10000"/>
          </a:bodyPr>
          <a:lstStyle/>
          <a:p>
            <a:r>
              <a:rPr lang="zh-CN" altLang="en-US" dirty="0" smtClean="0"/>
              <a:t>图表格的绘制和配色</a:t>
            </a:r>
            <a:endParaRPr lang="en-US" altLang="zh-CN" dirty="0" smtClean="0"/>
          </a:p>
          <a:p>
            <a:pPr lvl="1"/>
            <a:r>
              <a:rPr lang="zh-CN" altLang="en-US" dirty="0" smtClean="0"/>
              <a:t>应该多在图上加注释</a:t>
            </a:r>
            <a:endParaRPr lang="en-US" altLang="zh-CN" dirty="0"/>
          </a:p>
          <a:p>
            <a:pPr lvl="1"/>
            <a:r>
              <a:rPr lang="zh-CN" altLang="en-US" dirty="0" smtClean="0"/>
              <a:t>除了颜色之外，用线形也能区分开</a:t>
            </a:r>
            <a:endParaRPr lang="en-US" altLang="zh-CN" dirty="0" smtClean="0"/>
          </a:p>
          <a:p>
            <a:pPr lvl="1"/>
            <a:r>
              <a:rPr lang="zh-CN" altLang="en-US" dirty="0" smtClean="0"/>
              <a:t>用深浅明暗变焦明显的颜色</a:t>
            </a:r>
            <a:endParaRPr lang="en-US" altLang="zh-CN" dirty="0" smtClean="0"/>
          </a:p>
          <a:p>
            <a:pPr lvl="1"/>
            <a:r>
              <a:rPr lang="en-US" altLang="zh-CN" dirty="0"/>
              <a:t>Excel2LaTeX</a:t>
            </a:r>
            <a:r>
              <a:rPr lang="zh-CN" altLang="en-US" dirty="0"/>
              <a:t>插件</a:t>
            </a:r>
          </a:p>
          <a:p>
            <a:pPr marL="530352" lvl="1" indent="0">
              <a:buNone/>
            </a:pPr>
            <a:r>
              <a:rPr lang="zh-CN" altLang="en-US" dirty="0"/>
              <a:t>  </a:t>
            </a:r>
            <a:r>
              <a:rPr lang="en-US" altLang="zh-CN" dirty="0"/>
              <a:t>- https://github.com/krlmlr/Excel2LaTeX</a:t>
            </a:r>
          </a:p>
          <a:p>
            <a:r>
              <a:rPr lang="zh-CN" altLang="en-US" dirty="0" smtClean="0"/>
              <a:t>图表的注释</a:t>
            </a:r>
            <a:endParaRPr lang="en-US" altLang="zh-CN" dirty="0" smtClean="0"/>
          </a:p>
          <a:p>
            <a:pPr lvl="1"/>
            <a:r>
              <a:rPr lang="zh-CN" altLang="en-US" dirty="0" smtClean="0"/>
              <a:t>在图表下面会有一句话来阐述图标的含义</a:t>
            </a:r>
            <a:endParaRPr lang="en-US" altLang="zh-CN" dirty="0" smtClean="0"/>
          </a:p>
          <a:p>
            <a:pPr marL="530352" lvl="1" indent="0">
              <a:buNone/>
            </a:pPr>
            <a:r>
              <a:rPr lang="en-US" altLang="zh-CN" dirty="0" smtClean="0"/>
              <a:t>	</a:t>
            </a:r>
            <a:r>
              <a:rPr lang="zh-CN" altLang="en-US" dirty="0" smtClean="0"/>
              <a:t>不要出现</a:t>
            </a:r>
            <a:r>
              <a:rPr lang="en-US" altLang="zh-CN" dirty="0"/>
              <a:t> </a:t>
            </a:r>
            <a:r>
              <a:rPr lang="en-US" altLang="zh-CN" dirty="0" smtClean="0"/>
              <a:t>a/ the</a:t>
            </a:r>
            <a:r>
              <a:rPr lang="zh-CN" altLang="en-US" dirty="0" smtClean="0"/>
              <a:t>等没有含义的多余词汇；首字母大写，</a:t>
            </a:r>
            <a:endParaRPr lang="en-US" altLang="zh-CN" dirty="0" smtClean="0"/>
          </a:p>
          <a:p>
            <a:pPr marL="530352" lvl="1" indent="0">
              <a:buNone/>
            </a:pPr>
            <a:r>
              <a:rPr lang="zh-CN" altLang="en-US" dirty="0" smtClean="0"/>
              <a:t>或者是实词大写，保持一致</a:t>
            </a:r>
            <a:r>
              <a:rPr lang="en-US" altLang="zh-CN" dirty="0" smtClean="0"/>
              <a:t>.</a:t>
            </a:r>
          </a:p>
          <a:p>
            <a:pPr marL="530352" lvl="1" indent="0">
              <a:buNone/>
            </a:pPr>
            <a:r>
              <a:rPr lang="en-US" altLang="zh-CN" dirty="0"/>
              <a:t>	</a:t>
            </a:r>
            <a:endParaRPr lang="en-US" altLang="zh-CN" dirty="0" smtClean="0"/>
          </a:p>
          <a:p>
            <a:r>
              <a:rPr lang="zh-CN" altLang="en-US" dirty="0" smtClean="0"/>
              <a:t>引用</a:t>
            </a:r>
            <a:endParaRPr lang="en-US" altLang="zh-CN" dirty="0" smtClean="0"/>
          </a:p>
          <a:p>
            <a:pPr lvl="1"/>
            <a:r>
              <a:rPr lang="en-US" altLang="zh-CN" dirty="0" smtClean="0"/>
              <a:t>figure</a:t>
            </a:r>
            <a:r>
              <a:rPr lang="zh-CN" altLang="en-US" dirty="0" smtClean="0"/>
              <a:t>或者</a:t>
            </a:r>
            <a:r>
              <a:rPr lang="en-US" altLang="zh-CN" dirty="0" err="1" smtClean="0"/>
              <a:t>tarbular</a:t>
            </a:r>
            <a:r>
              <a:rPr lang="zh-CN" altLang="en-US" dirty="0" smtClean="0"/>
              <a:t>后面加</a:t>
            </a:r>
            <a:r>
              <a:rPr lang="en-US" altLang="zh-CN" dirty="0" smtClean="0"/>
              <a:t>\</a:t>
            </a:r>
            <a:r>
              <a:rPr lang="en-US" altLang="zh-CN" dirty="0" err="1" smtClean="0"/>
              <a:t>lable</a:t>
            </a:r>
            <a:r>
              <a:rPr lang="en-US" altLang="zh-CN" dirty="0" smtClean="0"/>
              <a:t>{</a:t>
            </a:r>
            <a:r>
              <a:rPr lang="en-US" altLang="zh-CN" dirty="0" err="1" smtClean="0"/>
              <a:t>tbl:indexing</a:t>
            </a:r>
            <a:r>
              <a:rPr lang="en-US" altLang="zh-CN" dirty="0" smtClean="0"/>
              <a:t>}, </a:t>
            </a:r>
            <a:endParaRPr lang="en-US" altLang="zh-CN" dirty="0"/>
          </a:p>
          <a:p>
            <a:pPr lvl="1"/>
            <a:r>
              <a:rPr lang="zh-CN" altLang="en-US" dirty="0" smtClean="0"/>
              <a:t>引用的时候就是</a:t>
            </a:r>
            <a:endParaRPr lang="en-US" altLang="zh-CN" dirty="0" smtClean="0"/>
          </a:p>
          <a:p>
            <a:pPr lvl="2"/>
            <a:r>
              <a:rPr lang="en-US" altLang="zh-CN" dirty="0" smtClean="0"/>
              <a:t>Fig.~\ref{</a:t>
            </a:r>
            <a:r>
              <a:rPr lang="en-US" altLang="zh-CN" dirty="0" err="1" smtClean="0"/>
              <a:t>fig:sdn</a:t>
            </a:r>
            <a:r>
              <a:rPr lang="en-US" altLang="zh-CN" dirty="0" smtClean="0"/>
              <a:t>}, Table~\ref{</a:t>
            </a:r>
            <a:r>
              <a:rPr lang="en-US" altLang="zh-CN" dirty="0" err="1" smtClean="0"/>
              <a:t>tbl:indexing</a:t>
            </a:r>
            <a:r>
              <a:rPr lang="en-US" altLang="zh-CN" dirty="0" smtClean="0"/>
              <a:t>}</a:t>
            </a:r>
          </a:p>
        </p:txBody>
      </p:sp>
      <p:pic>
        <p:nvPicPr>
          <p:cNvPr id="4" name="图片 3"/>
          <p:cNvPicPr>
            <a:picLocks noChangeAspect="1"/>
          </p:cNvPicPr>
          <p:nvPr/>
        </p:nvPicPr>
        <p:blipFill>
          <a:blip r:embed="rId2"/>
          <a:stretch>
            <a:fillRect/>
          </a:stretch>
        </p:blipFill>
        <p:spPr>
          <a:xfrm>
            <a:off x="7151295" y="98665"/>
            <a:ext cx="4615133" cy="4092172"/>
          </a:xfrm>
          <a:prstGeom prst="rect">
            <a:avLst/>
          </a:prstGeom>
        </p:spPr>
      </p:pic>
      <p:pic>
        <p:nvPicPr>
          <p:cNvPr id="5" name="图片 4"/>
          <p:cNvPicPr>
            <a:picLocks noChangeAspect="1"/>
          </p:cNvPicPr>
          <p:nvPr/>
        </p:nvPicPr>
        <p:blipFill>
          <a:blip r:embed="rId3"/>
          <a:stretch>
            <a:fillRect/>
          </a:stretch>
        </p:blipFill>
        <p:spPr>
          <a:xfrm>
            <a:off x="7117322" y="4248825"/>
            <a:ext cx="4683078" cy="2663329"/>
          </a:xfrm>
          <a:prstGeom prst="rect">
            <a:avLst/>
          </a:prstGeom>
        </p:spPr>
      </p:pic>
    </p:spTree>
    <p:extLst>
      <p:ext uri="{BB962C8B-B14F-4D97-AF65-F5344CB8AC3E}">
        <p14:creationId xmlns:p14="http://schemas.microsoft.com/office/powerpoint/2010/main" val="170658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444260"/>
          </a:xfrm>
        </p:spPr>
        <p:txBody>
          <a:bodyPr>
            <a:normAutofit fontScale="90000"/>
          </a:bodyPr>
          <a:lstStyle/>
          <a:p>
            <a:r>
              <a:rPr lang="zh-CN" altLang="en-US" sz="4000" dirty="0" smtClean="0">
                <a:latin typeface="幼圆" panose="02010509060101010101" pitchFamily="49" charset="-122"/>
                <a:ea typeface="幼圆" panose="02010509060101010101" pitchFamily="49" charset="-122"/>
              </a:rPr>
              <a:t>人名和缩写</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1031935"/>
            <a:ext cx="10820400" cy="5066941"/>
          </a:xfrm>
        </p:spPr>
        <p:txBody>
          <a:bodyPr>
            <a:normAutofit/>
          </a:bodyPr>
          <a:lstStyle/>
          <a:p>
            <a:r>
              <a:rPr lang="zh-CN" altLang="en-US" dirty="0" smtClean="0"/>
              <a:t>通常来说只写姓；全名缩写是名首字母</a:t>
            </a:r>
            <a:r>
              <a:rPr lang="en-US" altLang="zh-CN" dirty="0" smtClean="0"/>
              <a:t>.+</a:t>
            </a:r>
            <a:r>
              <a:rPr lang="zh-CN" altLang="en-US" dirty="0" smtClean="0"/>
              <a:t>姓 （</a:t>
            </a:r>
            <a:r>
              <a:rPr lang="en-US" altLang="zh-CN" dirty="0" smtClean="0"/>
              <a:t>Y. Lin</a:t>
            </a:r>
            <a:r>
              <a:rPr lang="zh-CN" altLang="en-US" dirty="0" smtClean="0"/>
              <a:t>）；全名的话是</a:t>
            </a:r>
            <a:r>
              <a:rPr lang="en-US" altLang="zh-CN" dirty="0" smtClean="0"/>
              <a:t>Lin, Yin </a:t>
            </a:r>
            <a:r>
              <a:rPr lang="zh-CN" altLang="en-US" dirty="0" smtClean="0"/>
              <a:t>先姓后名</a:t>
            </a:r>
            <a:endParaRPr lang="en-US" altLang="zh-CN" dirty="0" smtClean="0"/>
          </a:p>
          <a:p>
            <a:r>
              <a:rPr lang="en-US" altLang="zh-CN" dirty="0" smtClean="0"/>
              <a:t>et al. </a:t>
            </a:r>
            <a:r>
              <a:rPr lang="zh-CN" altLang="en-US" dirty="0" smtClean="0"/>
              <a:t>表示等等， </a:t>
            </a:r>
            <a:r>
              <a:rPr lang="en-US" altLang="zh-CN" dirty="0" smtClean="0"/>
              <a:t>Lin et al. claim that …</a:t>
            </a:r>
          </a:p>
          <a:p>
            <a:endParaRPr lang="en-US" altLang="zh-CN" dirty="0"/>
          </a:p>
          <a:p>
            <a:r>
              <a:rPr lang="zh-CN" altLang="en-US" dirty="0" smtClean="0"/>
              <a:t>缩写的规则：</a:t>
            </a:r>
            <a:endParaRPr lang="en-US" altLang="zh-CN" dirty="0" smtClean="0"/>
          </a:p>
          <a:p>
            <a:pPr lvl="1"/>
            <a:r>
              <a:rPr lang="zh-CN" altLang="en-US" dirty="0"/>
              <a:t>一个词或词组在文中出现三次或以上才可以用缩写，否则需要写出全称。出现的次数是</a:t>
            </a:r>
            <a:r>
              <a:rPr lang="zh-CN" altLang="en-US" dirty="0" smtClean="0"/>
              <a:t>在每个</a:t>
            </a:r>
            <a:r>
              <a:rPr lang="en-US" altLang="zh-CN" dirty="0" smtClean="0"/>
              <a:t>section</a:t>
            </a:r>
            <a:r>
              <a:rPr lang="zh-CN" altLang="en-US" dirty="0" smtClean="0"/>
              <a:t>中分别</a:t>
            </a:r>
            <a:r>
              <a:rPr lang="zh-CN" altLang="en-US" dirty="0"/>
              <a:t>计算的。</a:t>
            </a:r>
            <a:endParaRPr lang="en-US" altLang="zh-CN" dirty="0" smtClean="0"/>
          </a:p>
          <a:p>
            <a:pPr lvl="1"/>
            <a:r>
              <a:rPr lang="zh-CN" altLang="en-US" dirty="0"/>
              <a:t> 缩略语在文中第一次出现时需要定义。这里所谓第一次，也</a:t>
            </a:r>
            <a:r>
              <a:rPr lang="zh-CN" altLang="en-US" dirty="0" smtClean="0"/>
              <a:t>是在每个</a:t>
            </a:r>
            <a:r>
              <a:rPr lang="en-US" altLang="zh-CN" dirty="0" smtClean="0"/>
              <a:t>section</a:t>
            </a:r>
            <a:r>
              <a:rPr lang="zh-CN" altLang="en-US" dirty="0" smtClean="0"/>
              <a:t>中分别</a:t>
            </a:r>
            <a:r>
              <a:rPr lang="zh-CN" altLang="en-US" dirty="0"/>
              <a:t>计算的</a:t>
            </a:r>
            <a:r>
              <a:rPr lang="zh-CN" altLang="en-US" dirty="0" smtClean="0"/>
              <a:t>。</a:t>
            </a:r>
            <a:endParaRPr lang="en-US" altLang="zh-CN" dirty="0" smtClean="0"/>
          </a:p>
          <a:p>
            <a:pPr lvl="1"/>
            <a:r>
              <a:rPr lang="zh-CN" altLang="en-US" dirty="0"/>
              <a:t>缩略语代表的是名词的单数形式，我们在后面加 </a:t>
            </a:r>
            <a:r>
              <a:rPr lang="en-US" altLang="zh-CN" dirty="0"/>
              <a:t>s(</a:t>
            </a:r>
            <a:r>
              <a:rPr lang="zh-CN" altLang="en-US" dirty="0"/>
              <a:t>或者加 </a:t>
            </a:r>
            <a:r>
              <a:rPr lang="en-US" altLang="zh-CN" dirty="0" err="1"/>
              <a:t>es</a:t>
            </a:r>
            <a:r>
              <a:rPr lang="en-US" altLang="zh-CN" dirty="0"/>
              <a:t> </a:t>
            </a:r>
            <a:r>
              <a:rPr lang="zh-CN" altLang="en-US" dirty="0"/>
              <a:t>如果缩略语的最后一个字母是 </a:t>
            </a:r>
            <a:r>
              <a:rPr lang="en-US" altLang="zh-CN" dirty="0"/>
              <a:t>s)</a:t>
            </a:r>
            <a:r>
              <a:rPr lang="zh-CN" altLang="en-US" dirty="0"/>
              <a:t>来表示</a:t>
            </a:r>
            <a:r>
              <a:rPr lang="zh-CN" altLang="en-US" dirty="0" smtClean="0"/>
              <a:t>复数 （</a:t>
            </a:r>
            <a:r>
              <a:rPr lang="en-US" altLang="zh-CN" dirty="0" smtClean="0"/>
              <a:t>DCNs)</a:t>
            </a:r>
            <a:r>
              <a:rPr lang="zh-CN" altLang="en-US" dirty="0" smtClean="0"/>
              <a:t>，</a:t>
            </a:r>
            <a:r>
              <a:rPr lang="zh-CN" altLang="en-US" dirty="0"/>
              <a:t>如果缩写本身最后一个字母是</a:t>
            </a:r>
            <a:r>
              <a:rPr lang="en-US" altLang="zh-CN" dirty="0" smtClean="0"/>
              <a:t>s</a:t>
            </a:r>
            <a:r>
              <a:rPr lang="zh-CN" altLang="en-US" dirty="0" smtClean="0"/>
              <a:t>，</a:t>
            </a:r>
            <a:r>
              <a:rPr lang="zh-CN" altLang="en-US" dirty="0"/>
              <a:t>比如 </a:t>
            </a:r>
            <a:r>
              <a:rPr lang="en-US" altLang="zh-CN" dirty="0" err="1"/>
              <a:t>bispectral</a:t>
            </a:r>
            <a:r>
              <a:rPr lang="en-US" altLang="zh-CN" dirty="0"/>
              <a:t> index </a:t>
            </a:r>
            <a:r>
              <a:rPr lang="zh-CN" altLang="en-US" dirty="0"/>
              <a:t>经常缩写为 </a:t>
            </a:r>
            <a:r>
              <a:rPr lang="en-US" altLang="zh-CN" dirty="0"/>
              <a:t>BIS</a:t>
            </a:r>
            <a:r>
              <a:rPr lang="zh-CN" altLang="en-US" dirty="0"/>
              <a:t>，但是用 </a:t>
            </a:r>
            <a:r>
              <a:rPr lang="en-US" altLang="zh-CN" dirty="0" err="1"/>
              <a:t>BISes</a:t>
            </a:r>
            <a:r>
              <a:rPr lang="en-US" altLang="zh-CN" dirty="0"/>
              <a:t> </a:t>
            </a:r>
            <a:r>
              <a:rPr lang="zh-CN" altLang="en-US" dirty="0"/>
              <a:t>来代表 </a:t>
            </a:r>
            <a:r>
              <a:rPr lang="en-US" altLang="zh-CN" dirty="0" err="1"/>
              <a:t>bispectral</a:t>
            </a:r>
            <a:r>
              <a:rPr lang="en-US" altLang="zh-CN" dirty="0"/>
              <a:t> indexes </a:t>
            </a:r>
            <a:r>
              <a:rPr lang="zh-CN" altLang="en-US" dirty="0"/>
              <a:t>读起来很不方便，所以通常会换一种写法，可以用</a:t>
            </a:r>
            <a:r>
              <a:rPr lang="en-US" altLang="zh-CN" dirty="0"/>
              <a:t>BIS value</a:t>
            </a:r>
            <a:r>
              <a:rPr lang="zh-CN" altLang="en-US" dirty="0"/>
              <a:t>来表示单数，用</a:t>
            </a:r>
            <a:r>
              <a:rPr lang="en-US" altLang="zh-CN" dirty="0"/>
              <a:t>BIS values</a:t>
            </a:r>
            <a:r>
              <a:rPr lang="zh-CN" altLang="en-US" dirty="0"/>
              <a:t>来表示</a:t>
            </a:r>
            <a:r>
              <a:rPr lang="zh-CN" altLang="en-US" dirty="0" smtClean="0"/>
              <a:t>复数</a:t>
            </a:r>
          </a:p>
          <a:p>
            <a:pPr marL="987552" lvl="2" indent="0">
              <a:buNone/>
            </a:pPr>
            <a:endParaRPr lang="en-US" altLang="zh-CN" dirty="0" smtClean="0"/>
          </a:p>
        </p:txBody>
      </p:sp>
    </p:spTree>
    <p:extLst>
      <p:ext uri="{BB962C8B-B14F-4D97-AF65-F5344CB8AC3E}">
        <p14:creationId xmlns:p14="http://schemas.microsoft.com/office/powerpoint/2010/main" val="111343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444260"/>
          </a:xfrm>
        </p:spPr>
        <p:txBody>
          <a:bodyPr>
            <a:normAutofit fontScale="90000"/>
          </a:bodyPr>
          <a:lstStyle/>
          <a:p>
            <a:r>
              <a:rPr lang="zh-CN" altLang="en-US" sz="4000" dirty="0" smtClean="0">
                <a:latin typeface="幼圆" panose="02010509060101010101" pitchFamily="49" charset="-122"/>
                <a:ea typeface="幼圆" panose="02010509060101010101" pitchFamily="49" charset="-122"/>
              </a:rPr>
              <a:t>引用的格式</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1031935"/>
            <a:ext cx="10820400" cy="5066941"/>
          </a:xfrm>
        </p:spPr>
        <p:txBody>
          <a:bodyPr>
            <a:normAutofit/>
          </a:bodyPr>
          <a:lstStyle/>
          <a:p>
            <a:r>
              <a:rPr lang="zh-CN" altLang="en-US" dirty="0" smtClean="0"/>
              <a:t>通常来说只写姓；全名缩写是名首字母</a:t>
            </a:r>
            <a:r>
              <a:rPr lang="en-US" altLang="zh-CN" dirty="0" smtClean="0"/>
              <a:t>.+</a:t>
            </a:r>
            <a:r>
              <a:rPr lang="zh-CN" altLang="en-US" dirty="0" smtClean="0"/>
              <a:t>姓 （</a:t>
            </a:r>
            <a:r>
              <a:rPr lang="en-US" altLang="zh-CN" dirty="0" smtClean="0"/>
              <a:t>Y. Lin</a:t>
            </a:r>
            <a:r>
              <a:rPr lang="zh-CN" altLang="en-US" dirty="0" smtClean="0"/>
              <a:t>）；全名的话是</a:t>
            </a:r>
            <a:r>
              <a:rPr lang="en-US" altLang="zh-CN" dirty="0" smtClean="0"/>
              <a:t>Lin, Yin </a:t>
            </a:r>
            <a:r>
              <a:rPr lang="zh-CN" altLang="en-US" dirty="0" smtClean="0"/>
              <a:t>先姓后名</a:t>
            </a:r>
            <a:endParaRPr lang="en-US" altLang="zh-CN" dirty="0" smtClean="0"/>
          </a:p>
          <a:p>
            <a:r>
              <a:rPr lang="en-US" altLang="zh-CN" dirty="0" smtClean="0"/>
              <a:t>et al. </a:t>
            </a:r>
            <a:r>
              <a:rPr lang="zh-CN" altLang="en-US" dirty="0" smtClean="0"/>
              <a:t>表示等等， </a:t>
            </a:r>
            <a:r>
              <a:rPr lang="en-US" altLang="zh-CN" dirty="0" smtClean="0"/>
              <a:t>Lin et al. claim that …</a:t>
            </a:r>
          </a:p>
          <a:p>
            <a:endParaRPr lang="en-US" altLang="zh-CN" dirty="0"/>
          </a:p>
          <a:p>
            <a:r>
              <a:rPr lang="zh-CN" altLang="en-US" dirty="0" smtClean="0"/>
              <a:t>缩写的规则：</a:t>
            </a:r>
            <a:endParaRPr lang="en-US" altLang="zh-CN" dirty="0" smtClean="0"/>
          </a:p>
          <a:p>
            <a:pPr lvl="1"/>
            <a:r>
              <a:rPr lang="zh-CN" altLang="en-US" dirty="0"/>
              <a:t>一个词或词组在文中出现三次或以上才可以用缩写，否则需要写出全称。出现的次数是</a:t>
            </a:r>
            <a:r>
              <a:rPr lang="zh-CN" altLang="en-US" dirty="0" smtClean="0"/>
              <a:t>在每个</a:t>
            </a:r>
            <a:r>
              <a:rPr lang="en-US" altLang="zh-CN" dirty="0" smtClean="0"/>
              <a:t>section</a:t>
            </a:r>
            <a:r>
              <a:rPr lang="zh-CN" altLang="en-US" dirty="0" smtClean="0"/>
              <a:t>中分别</a:t>
            </a:r>
            <a:r>
              <a:rPr lang="zh-CN" altLang="en-US" dirty="0"/>
              <a:t>计算的。</a:t>
            </a:r>
            <a:endParaRPr lang="en-US" altLang="zh-CN" dirty="0" smtClean="0"/>
          </a:p>
          <a:p>
            <a:pPr lvl="1"/>
            <a:r>
              <a:rPr lang="zh-CN" altLang="en-US" dirty="0"/>
              <a:t> 缩略语在文中第一次出现时需要定义。这里所谓第一次，也</a:t>
            </a:r>
            <a:r>
              <a:rPr lang="zh-CN" altLang="en-US" dirty="0" smtClean="0"/>
              <a:t>是在每个</a:t>
            </a:r>
            <a:r>
              <a:rPr lang="en-US" altLang="zh-CN" dirty="0" smtClean="0"/>
              <a:t>section</a:t>
            </a:r>
            <a:r>
              <a:rPr lang="zh-CN" altLang="en-US" dirty="0" smtClean="0"/>
              <a:t>中分别</a:t>
            </a:r>
            <a:r>
              <a:rPr lang="zh-CN" altLang="en-US" dirty="0"/>
              <a:t>计算的</a:t>
            </a:r>
            <a:r>
              <a:rPr lang="zh-CN" altLang="en-US" dirty="0" smtClean="0"/>
              <a:t>。</a:t>
            </a:r>
            <a:endParaRPr lang="en-US" altLang="zh-CN" dirty="0" smtClean="0"/>
          </a:p>
          <a:p>
            <a:pPr lvl="1"/>
            <a:r>
              <a:rPr lang="zh-CN" altLang="en-US" dirty="0"/>
              <a:t>缩略语代表的是名词的单数形式，我们在后面加 </a:t>
            </a:r>
            <a:r>
              <a:rPr lang="en-US" altLang="zh-CN" dirty="0"/>
              <a:t>s(</a:t>
            </a:r>
            <a:r>
              <a:rPr lang="zh-CN" altLang="en-US" dirty="0"/>
              <a:t>或者加 </a:t>
            </a:r>
            <a:r>
              <a:rPr lang="en-US" altLang="zh-CN" dirty="0" err="1"/>
              <a:t>es</a:t>
            </a:r>
            <a:r>
              <a:rPr lang="en-US" altLang="zh-CN" dirty="0"/>
              <a:t> </a:t>
            </a:r>
            <a:r>
              <a:rPr lang="zh-CN" altLang="en-US" dirty="0"/>
              <a:t>如果缩略语的最后一个字母是 </a:t>
            </a:r>
            <a:r>
              <a:rPr lang="en-US" altLang="zh-CN" dirty="0"/>
              <a:t>s)</a:t>
            </a:r>
            <a:r>
              <a:rPr lang="zh-CN" altLang="en-US" dirty="0"/>
              <a:t>来表示</a:t>
            </a:r>
            <a:r>
              <a:rPr lang="zh-CN" altLang="en-US" dirty="0" smtClean="0"/>
              <a:t>复数 （</a:t>
            </a:r>
            <a:r>
              <a:rPr lang="en-US" altLang="zh-CN" dirty="0" smtClean="0"/>
              <a:t>DCNs)</a:t>
            </a:r>
            <a:r>
              <a:rPr lang="zh-CN" altLang="en-US" dirty="0" smtClean="0"/>
              <a:t>，</a:t>
            </a:r>
            <a:r>
              <a:rPr lang="zh-CN" altLang="en-US" dirty="0"/>
              <a:t>如果缩写本身最后一个字母是</a:t>
            </a:r>
            <a:r>
              <a:rPr lang="en-US" altLang="zh-CN" dirty="0" smtClean="0"/>
              <a:t>s</a:t>
            </a:r>
            <a:r>
              <a:rPr lang="zh-CN" altLang="en-US" dirty="0" smtClean="0"/>
              <a:t>，</a:t>
            </a:r>
            <a:r>
              <a:rPr lang="zh-CN" altLang="en-US" dirty="0"/>
              <a:t>比如 </a:t>
            </a:r>
            <a:r>
              <a:rPr lang="en-US" altLang="zh-CN" dirty="0" err="1"/>
              <a:t>bispectral</a:t>
            </a:r>
            <a:r>
              <a:rPr lang="en-US" altLang="zh-CN" dirty="0"/>
              <a:t> index </a:t>
            </a:r>
            <a:r>
              <a:rPr lang="zh-CN" altLang="en-US" dirty="0"/>
              <a:t>经常缩写为 </a:t>
            </a:r>
            <a:r>
              <a:rPr lang="en-US" altLang="zh-CN" dirty="0"/>
              <a:t>BIS</a:t>
            </a:r>
            <a:r>
              <a:rPr lang="zh-CN" altLang="en-US" dirty="0"/>
              <a:t>，但是用 </a:t>
            </a:r>
            <a:r>
              <a:rPr lang="en-US" altLang="zh-CN" dirty="0" err="1"/>
              <a:t>BISes</a:t>
            </a:r>
            <a:r>
              <a:rPr lang="en-US" altLang="zh-CN" dirty="0"/>
              <a:t> </a:t>
            </a:r>
            <a:r>
              <a:rPr lang="zh-CN" altLang="en-US" dirty="0"/>
              <a:t>来代表 </a:t>
            </a:r>
            <a:r>
              <a:rPr lang="en-US" altLang="zh-CN" dirty="0" err="1"/>
              <a:t>bispectral</a:t>
            </a:r>
            <a:r>
              <a:rPr lang="en-US" altLang="zh-CN" dirty="0"/>
              <a:t> indexes </a:t>
            </a:r>
            <a:r>
              <a:rPr lang="zh-CN" altLang="en-US" dirty="0"/>
              <a:t>读起来很不方便，所以通常会换一种写法，可以用</a:t>
            </a:r>
            <a:r>
              <a:rPr lang="en-US" altLang="zh-CN" dirty="0"/>
              <a:t>BIS value</a:t>
            </a:r>
            <a:r>
              <a:rPr lang="zh-CN" altLang="en-US" dirty="0"/>
              <a:t>来表示单数，用</a:t>
            </a:r>
            <a:r>
              <a:rPr lang="en-US" altLang="zh-CN" dirty="0"/>
              <a:t>BIS values</a:t>
            </a:r>
            <a:r>
              <a:rPr lang="zh-CN" altLang="en-US" dirty="0"/>
              <a:t>来表示</a:t>
            </a:r>
            <a:r>
              <a:rPr lang="zh-CN" altLang="en-US" dirty="0" smtClean="0"/>
              <a:t>复数</a:t>
            </a:r>
          </a:p>
          <a:p>
            <a:pPr marL="987552" lvl="2" indent="0">
              <a:buNone/>
            </a:pPr>
            <a:endParaRPr lang="en-US" altLang="zh-CN" dirty="0" smtClean="0"/>
          </a:p>
        </p:txBody>
      </p:sp>
    </p:spTree>
    <p:extLst>
      <p:ext uri="{BB962C8B-B14F-4D97-AF65-F5344CB8AC3E}">
        <p14:creationId xmlns:p14="http://schemas.microsoft.com/office/powerpoint/2010/main" val="382485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444260"/>
          </a:xfrm>
        </p:spPr>
        <p:txBody>
          <a:bodyPr>
            <a:normAutofit fontScale="90000"/>
          </a:bodyPr>
          <a:lstStyle/>
          <a:p>
            <a:r>
              <a:rPr lang="en-US" altLang="zh-CN" sz="4000" dirty="0" smtClean="0">
                <a:latin typeface="幼圆" panose="02010509060101010101" pitchFamily="49" charset="-122"/>
                <a:ea typeface="幼圆" panose="02010509060101010101" pitchFamily="49" charset="-122"/>
              </a:rPr>
              <a:t>Footnote,</a:t>
            </a:r>
            <a:r>
              <a:rPr lang="zh-CN" altLang="en-US" sz="4000" dirty="0" smtClean="0">
                <a:latin typeface="幼圆" panose="02010509060101010101" pitchFamily="49" charset="-122"/>
                <a:ea typeface="幼圆" panose="02010509060101010101" pitchFamily="49" charset="-122"/>
              </a:rPr>
              <a:t>和其他</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911166"/>
            <a:ext cx="11040283" cy="5946834"/>
          </a:xfrm>
        </p:spPr>
        <p:txBody>
          <a:bodyPr>
            <a:normAutofit/>
          </a:bodyPr>
          <a:lstStyle/>
          <a:p>
            <a:r>
              <a:rPr lang="zh-CN" altLang="en-US" dirty="0" smtClean="0"/>
              <a:t>什么时候用</a:t>
            </a:r>
            <a:r>
              <a:rPr lang="en-US" altLang="zh-CN" dirty="0" smtClean="0"/>
              <a:t>footnote</a:t>
            </a:r>
            <a:r>
              <a:rPr lang="zh-CN" altLang="en-US" dirty="0" smtClean="0"/>
              <a:t>，什么时候用</a:t>
            </a:r>
            <a:r>
              <a:rPr lang="en-US" altLang="zh-CN" dirty="0" smtClean="0"/>
              <a:t>citation:</a:t>
            </a:r>
          </a:p>
          <a:p>
            <a:pPr marL="530352" lvl="1" indent="0">
              <a:buNone/>
            </a:pPr>
            <a:r>
              <a:rPr lang="zh-CN" altLang="en-US" b="1" i="0" dirty="0" smtClean="0"/>
              <a:t>脚注</a:t>
            </a:r>
            <a:r>
              <a:rPr lang="zh-CN" altLang="en-US" i="0" dirty="0"/>
              <a:t>是指你文章但中完全引用别人的东西，而</a:t>
            </a:r>
            <a:r>
              <a:rPr lang="zh-CN" altLang="en-US" b="1" i="0" dirty="0"/>
              <a:t>参考</a:t>
            </a:r>
            <a:r>
              <a:rPr lang="zh-CN" altLang="en-US" i="0" dirty="0"/>
              <a:t>是你看了那些资料对你写论文有启发的有帮助的。 </a:t>
            </a:r>
            <a:r>
              <a:rPr lang="zh-CN" altLang="en-US" b="1" i="0" dirty="0"/>
              <a:t>脚注</a:t>
            </a:r>
            <a:r>
              <a:rPr lang="zh-CN" altLang="en-US" i="0" dirty="0"/>
              <a:t>是标注在每一页的下面，</a:t>
            </a:r>
            <a:r>
              <a:rPr lang="zh-CN" altLang="en-US" b="1" i="0" dirty="0"/>
              <a:t>参考文献</a:t>
            </a:r>
            <a:r>
              <a:rPr lang="zh-CN" altLang="en-US" i="0" dirty="0"/>
              <a:t>是放在论文后面的</a:t>
            </a:r>
            <a:r>
              <a:rPr lang="zh-CN" altLang="en-US" i="0" dirty="0" smtClean="0"/>
              <a:t>。</a:t>
            </a:r>
            <a:endParaRPr lang="en-US" altLang="zh-CN" i="0" dirty="0" smtClean="0"/>
          </a:p>
          <a:p>
            <a:pPr marL="530352" lvl="1" indent="0">
              <a:buNone/>
            </a:pPr>
            <a:endParaRPr lang="en-US" altLang="zh-CN" dirty="0" smtClean="0"/>
          </a:p>
          <a:p>
            <a:r>
              <a:rPr lang="en-US" altLang="zh-CN" dirty="0" smtClean="0"/>
              <a:t>Footnote</a:t>
            </a:r>
            <a:r>
              <a:rPr lang="zh-CN" altLang="en-US" dirty="0" smtClean="0"/>
              <a:t>的写法：</a:t>
            </a:r>
            <a:endParaRPr lang="en-US" altLang="zh-CN" dirty="0" smtClean="0"/>
          </a:p>
          <a:p>
            <a:pPr lvl="1"/>
            <a:r>
              <a:rPr lang="zh-CN" altLang="en-US" dirty="0"/>
              <a:t>脚注或称注脚（英语：</a:t>
            </a:r>
            <a:r>
              <a:rPr lang="en-US" altLang="zh-CN" dirty="0"/>
              <a:t>footnote</a:t>
            </a:r>
            <a:r>
              <a:rPr lang="zh-CN" altLang="en-US" dirty="0"/>
              <a:t>），用于：</a:t>
            </a:r>
          </a:p>
          <a:p>
            <a:pPr marL="530352" lvl="1" indent="0">
              <a:buNone/>
            </a:pPr>
            <a:r>
              <a:rPr lang="en-US" altLang="zh-CN" dirty="0"/>
              <a:t>	</a:t>
            </a:r>
            <a:r>
              <a:rPr lang="zh-CN" altLang="en-US" dirty="0"/>
              <a:t>为条目正文补充注解（解释性加注）</a:t>
            </a:r>
          </a:p>
          <a:p>
            <a:pPr marL="530352" lvl="1" indent="0">
              <a:buNone/>
            </a:pPr>
            <a:r>
              <a:rPr lang="en-US" altLang="zh-CN" dirty="0"/>
              <a:t>	</a:t>
            </a:r>
            <a:r>
              <a:rPr lang="zh-CN" altLang="en-US" dirty="0"/>
              <a:t>标明被引用于正文或注解的数据源</a:t>
            </a:r>
            <a:endParaRPr lang="en-US" altLang="zh-CN" dirty="0"/>
          </a:p>
          <a:p>
            <a:endParaRPr lang="en-US" altLang="zh-CN" dirty="0" smtClean="0"/>
          </a:p>
          <a:p>
            <a:r>
              <a:rPr lang="en-US" altLang="zh-CN" dirty="0" smtClean="0"/>
              <a:t>Citation</a:t>
            </a:r>
            <a:r>
              <a:rPr lang="zh-CN" altLang="en-US" dirty="0" smtClean="0"/>
              <a:t>的写法</a:t>
            </a:r>
            <a:r>
              <a:rPr lang="zh-CN" altLang="en-US" dirty="0" smtClean="0">
                <a:sym typeface="Wingdings" panose="05000000000000000000" pitchFamily="2" charset="2"/>
              </a:rPr>
              <a:t>：（最重要：保持一致！！</a:t>
            </a:r>
            <a:r>
              <a:rPr lang="zh-CN" altLang="en-US" dirty="0" smtClean="0"/>
              <a:t>）</a:t>
            </a:r>
            <a:endParaRPr lang="en-US" altLang="zh-CN" dirty="0" smtClean="0"/>
          </a:p>
          <a:p>
            <a:pPr lvl="1"/>
            <a:r>
              <a:rPr lang="zh-CN" altLang="en-US" dirty="0" smtClean="0"/>
              <a:t>一般可以从</a:t>
            </a:r>
            <a:r>
              <a:rPr lang="en-US" altLang="zh-CN" dirty="0" smtClean="0"/>
              <a:t>Google Scholar</a:t>
            </a:r>
            <a:r>
              <a:rPr lang="zh-CN" altLang="en-US" dirty="0" smtClean="0"/>
              <a:t>里面导出：</a:t>
            </a:r>
            <a:endParaRPr lang="en-US" altLang="zh-CN" dirty="0" smtClean="0"/>
          </a:p>
          <a:p>
            <a:pPr lvl="1"/>
            <a:r>
              <a:rPr lang="zh-CN" altLang="en-US" dirty="0" smtClean="0"/>
              <a:t>但是并不是完全正确的，需要进行一定的修改，方法：编辑器进入</a:t>
            </a:r>
            <a:r>
              <a:rPr lang="en-US" altLang="zh-CN" dirty="0" smtClean="0"/>
              <a:t>.bib</a:t>
            </a:r>
            <a:r>
              <a:rPr lang="zh-CN" altLang="en-US" dirty="0" smtClean="0"/>
              <a:t>文件修改</a:t>
            </a:r>
            <a:endParaRPr lang="en-US" altLang="zh-CN" dirty="0"/>
          </a:p>
          <a:p>
            <a:pPr lvl="1"/>
            <a:r>
              <a:rPr lang="zh-CN" altLang="en-US" dirty="0" smtClean="0"/>
              <a:t>多种</a:t>
            </a:r>
            <a:r>
              <a:rPr lang="en-US" altLang="zh-CN" dirty="0" smtClean="0"/>
              <a:t>reference</a:t>
            </a:r>
            <a:r>
              <a:rPr lang="zh-CN" altLang="en-US" dirty="0" smtClean="0"/>
              <a:t>的格式：参考高老师之前的课件</a:t>
            </a:r>
            <a:endParaRPr lang="en-US" altLang="zh-CN" dirty="0" smtClean="0"/>
          </a:p>
          <a:p>
            <a:pPr lvl="2"/>
            <a:endParaRPr lang="en-US" altLang="zh-CN" dirty="0" smtClean="0"/>
          </a:p>
          <a:p>
            <a:pPr lvl="1"/>
            <a:endParaRPr lang="en-US" altLang="zh-CN" dirty="0"/>
          </a:p>
        </p:txBody>
      </p:sp>
      <p:pic>
        <p:nvPicPr>
          <p:cNvPr id="4" name="图片 3"/>
          <p:cNvPicPr>
            <a:picLocks noChangeAspect="1"/>
          </p:cNvPicPr>
          <p:nvPr/>
        </p:nvPicPr>
        <p:blipFill>
          <a:blip r:embed="rId2"/>
          <a:stretch>
            <a:fillRect/>
          </a:stretch>
        </p:blipFill>
        <p:spPr>
          <a:xfrm>
            <a:off x="6915804" y="2328631"/>
            <a:ext cx="5185528" cy="2510788"/>
          </a:xfrm>
          <a:prstGeom prst="rect">
            <a:avLst/>
          </a:prstGeom>
        </p:spPr>
      </p:pic>
    </p:spTree>
    <p:extLst>
      <p:ext uri="{BB962C8B-B14F-4D97-AF65-F5344CB8AC3E}">
        <p14:creationId xmlns:p14="http://schemas.microsoft.com/office/powerpoint/2010/main" val="69440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444260"/>
          </a:xfrm>
        </p:spPr>
        <p:txBody>
          <a:bodyPr>
            <a:normAutofit fontScale="90000"/>
          </a:bodyPr>
          <a:lstStyle/>
          <a:p>
            <a:r>
              <a:rPr lang="zh-CN" altLang="en-US" sz="4000" dirty="0" smtClean="0">
                <a:latin typeface="幼圆" panose="02010509060101010101" pitchFamily="49" charset="-122"/>
                <a:ea typeface="幼圆" panose="02010509060101010101" pitchFamily="49" charset="-122"/>
              </a:rPr>
              <a:t>常见的错误</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1031935"/>
            <a:ext cx="10820400" cy="5066941"/>
          </a:xfrm>
        </p:spPr>
        <p:txBody>
          <a:bodyPr>
            <a:normAutofit/>
          </a:bodyPr>
          <a:lstStyle/>
          <a:p>
            <a:r>
              <a:rPr lang="zh-CN" altLang="en-US" dirty="0" smtClean="0"/>
              <a:t>过长的句子</a:t>
            </a:r>
            <a:endParaRPr lang="en-US" altLang="zh-CN" dirty="0" smtClean="0"/>
          </a:p>
          <a:p>
            <a:pPr lvl="1"/>
            <a:r>
              <a:rPr lang="zh-CN" altLang="en-US" dirty="0" smtClean="0"/>
              <a:t>避免长句可以</a:t>
            </a:r>
            <a:r>
              <a:rPr lang="zh-CN" altLang="en-US" dirty="0"/>
              <a:t>把每个句子限定为一个或两个主题。</a:t>
            </a:r>
            <a:r>
              <a:rPr lang="zh-CN" altLang="en-US" dirty="0" smtClean="0"/>
              <a:t>如果确实</a:t>
            </a:r>
            <a:r>
              <a:rPr lang="zh-CN" altLang="en-US" dirty="0"/>
              <a:t>想用一个句子来强调几个主题之间的关系，这时应该使用</a:t>
            </a:r>
            <a:r>
              <a:rPr lang="zh-CN" altLang="en-US" dirty="0" smtClean="0"/>
              <a:t>分号，在列举的情况下可以使用长句，但是最好用表格。</a:t>
            </a:r>
            <a:endParaRPr lang="en-US" altLang="zh-CN" dirty="0" smtClean="0"/>
          </a:p>
          <a:p>
            <a:pPr lvl="1"/>
            <a:endParaRPr lang="en-US" altLang="zh-CN" dirty="0" smtClean="0"/>
          </a:p>
          <a:p>
            <a:r>
              <a:rPr lang="zh-CN" altLang="en-US" dirty="0"/>
              <a:t>在一个句子中，先写目的、地点或原因，再写</a:t>
            </a:r>
            <a:r>
              <a:rPr lang="zh-CN" altLang="en-US" dirty="0" smtClean="0"/>
              <a:t>主题</a:t>
            </a:r>
            <a:endParaRPr lang="en-US" altLang="zh-CN" dirty="0" smtClean="0"/>
          </a:p>
          <a:p>
            <a:pPr lvl="1"/>
            <a:r>
              <a:rPr lang="zh-CN" altLang="en-US" dirty="0"/>
              <a:t>中国作者在引出主题之前，习惯于首先陈述目的、地点、原因、例子或条件（在句子中用作先行状语）。这样做的效果却是，降低了主题思想的重要性，并使读者认为作者喜欢兜圈子。正确的做法是，把主题放在句子的开始，然后说明地点、原因等等</a:t>
            </a:r>
            <a:endParaRPr lang="en-US" altLang="zh-CN" dirty="0"/>
          </a:p>
          <a:p>
            <a:pPr marL="530352" lvl="1" indent="0">
              <a:buNone/>
            </a:pPr>
            <a:endParaRPr lang="en-US" altLang="zh-CN" dirty="0" smtClean="0"/>
          </a:p>
          <a:p>
            <a:r>
              <a:rPr lang="zh-CN" altLang="en-US" dirty="0"/>
              <a:t>将长</a:t>
            </a:r>
            <a:r>
              <a:rPr lang="zh-CN" altLang="en-US" dirty="0" smtClean="0"/>
              <a:t>句改为短句：</a:t>
            </a:r>
            <a:endParaRPr lang="zh-CN" altLang="en-US" dirty="0"/>
          </a:p>
        </p:txBody>
      </p:sp>
    </p:spTree>
    <p:extLst>
      <p:ext uri="{BB962C8B-B14F-4D97-AF65-F5344CB8AC3E}">
        <p14:creationId xmlns:p14="http://schemas.microsoft.com/office/powerpoint/2010/main" val="18093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772064"/>
          </a:xfrm>
        </p:spPr>
        <p:txBody>
          <a:bodyPr/>
          <a:lstStyle/>
          <a:p>
            <a:r>
              <a:rPr lang="en-US" altLang="zh-CN" dirty="0" smtClean="0"/>
              <a:t>Contents</a:t>
            </a:r>
            <a:endParaRPr lang="zh-CN" altLang="en-US" dirty="0"/>
          </a:p>
        </p:txBody>
      </p:sp>
      <p:sp>
        <p:nvSpPr>
          <p:cNvPr id="3" name="内容占位符 2"/>
          <p:cNvSpPr>
            <a:spLocks noGrp="1"/>
          </p:cNvSpPr>
          <p:nvPr>
            <p:ph idx="1"/>
          </p:nvPr>
        </p:nvSpPr>
        <p:spPr>
          <a:xfrm>
            <a:off x="1371600" y="1570008"/>
            <a:ext cx="9601200" cy="5072332"/>
          </a:xfrm>
        </p:spPr>
        <p:txBody>
          <a:bodyPr>
            <a:normAutofit/>
          </a:bodyPr>
          <a:lstStyle/>
          <a:p>
            <a:r>
              <a:rPr lang="zh-CN" altLang="en-US" dirty="0" smtClean="0">
                <a:latin typeface="幼圆" panose="02010509060101010101" pitchFamily="49" charset="-122"/>
                <a:ea typeface="幼圆" panose="02010509060101010101" pitchFamily="49" charset="-122"/>
              </a:rPr>
              <a:t>文章结构，时态</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文章常用词汇</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单位，数字，时间</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画图，表格，和图注</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人名，缩写</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关于</a:t>
            </a:r>
            <a:r>
              <a:rPr lang="en-US" altLang="zh-CN" dirty="0" smtClean="0">
                <a:latin typeface="幼圆" panose="02010509060101010101" pitchFamily="49" charset="-122"/>
                <a:ea typeface="幼圆" panose="02010509060101010101" pitchFamily="49" charset="-122"/>
              </a:rPr>
              <a:t>footnote, reference</a:t>
            </a:r>
            <a:r>
              <a:rPr lang="zh-CN" altLang="en-US" dirty="0" smtClean="0">
                <a:latin typeface="幼圆" panose="02010509060101010101" pitchFamily="49" charset="-122"/>
                <a:ea typeface="幼圆" panose="02010509060101010101" pitchFamily="49" charset="-122"/>
              </a:rPr>
              <a:t>的使用</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常见的问题</a:t>
            </a:r>
            <a:endParaRPr lang="en-US" altLang="zh-CN" dirty="0" smtClean="0">
              <a:latin typeface="幼圆" panose="02010509060101010101" pitchFamily="49" charset="-122"/>
              <a:ea typeface="幼圆" panose="02010509060101010101" pitchFamily="49" charset="-122"/>
            </a:endParaRPr>
          </a:p>
          <a:p>
            <a:r>
              <a:rPr lang="zh-CN" altLang="en-US" dirty="0" smtClean="0">
                <a:latin typeface="幼圆" panose="02010509060101010101" pitchFamily="49" charset="-122"/>
                <a:ea typeface="幼圆" panose="02010509060101010101" pitchFamily="49" charset="-122"/>
              </a:rPr>
              <a:t>特殊种类的书写（</a:t>
            </a:r>
            <a:r>
              <a:rPr lang="en-US" altLang="zh-CN" dirty="0" smtClean="0">
                <a:latin typeface="幼圆" panose="02010509060101010101" pitchFamily="49" charset="-122"/>
                <a:ea typeface="幼圆" panose="02010509060101010101" pitchFamily="49" charset="-122"/>
              </a:rPr>
              <a:t>how to write review)</a:t>
            </a:r>
            <a:endParaRPr lang="en-US" altLang="zh-CN" dirty="0">
              <a:latin typeface="幼圆" panose="02010509060101010101" pitchFamily="49" charset="-122"/>
              <a:ea typeface="幼圆" panose="02010509060101010101" pitchFamily="49" charset="-122"/>
            </a:endParaRPr>
          </a:p>
        </p:txBody>
      </p:sp>
      <p:sp>
        <p:nvSpPr>
          <p:cNvPr id="4" name="文本框 3"/>
          <p:cNvSpPr txBox="1"/>
          <p:nvPr/>
        </p:nvSpPr>
        <p:spPr>
          <a:xfrm>
            <a:off x="7470477" y="756968"/>
            <a:ext cx="4088920" cy="5509200"/>
          </a:xfrm>
          <a:prstGeom prst="rect">
            <a:avLst/>
          </a:prstGeom>
          <a:noFill/>
        </p:spPr>
        <p:txBody>
          <a:bodyPr wrap="square" rtlCol="0">
            <a:spAutoFit/>
          </a:bodyPr>
          <a:lstStyle/>
          <a:p>
            <a:r>
              <a:rPr lang="en-US" altLang="zh-CN" sz="2400" dirty="0" smtClean="0"/>
              <a:t>Before everything:</a:t>
            </a:r>
          </a:p>
          <a:p>
            <a:r>
              <a:rPr lang="en-US" altLang="zh-CN" sz="2400" dirty="0" smtClean="0"/>
              <a:t> </a:t>
            </a:r>
          </a:p>
          <a:p>
            <a:pPr marL="342900" indent="-342900">
              <a:buFont typeface="Arial" panose="020B0604020202020204" pitchFamily="34" charset="0"/>
              <a:buChar char="•"/>
            </a:pPr>
            <a:r>
              <a:rPr lang="zh-CN" altLang="en-US" sz="2800" dirty="0" smtClean="0"/>
              <a:t>养成标点符号后面打空格的习惯</a:t>
            </a:r>
            <a:r>
              <a:rPr lang="en-US" altLang="zh-CN" sz="2800" dirty="0" smtClean="0"/>
              <a:t>!</a:t>
            </a:r>
          </a:p>
          <a:p>
            <a:pPr marL="342900" indent="-342900">
              <a:buFont typeface="Arial" panose="020B0604020202020204" pitchFamily="34" charset="0"/>
              <a:buChar char="•"/>
            </a:pPr>
            <a:endParaRPr lang="en-US" altLang="zh-CN" sz="2800" dirty="0" smtClean="0"/>
          </a:p>
          <a:p>
            <a:pPr marL="342900" indent="-342900">
              <a:buFont typeface="Arial" panose="020B0604020202020204" pitchFamily="34" charset="0"/>
              <a:buChar char="•"/>
            </a:pPr>
            <a:r>
              <a:rPr lang="en-US" altLang="zh-CN" sz="2800" dirty="0"/>
              <a:t>Latex</a:t>
            </a:r>
            <a:r>
              <a:rPr lang="zh-CN" altLang="en-US" sz="2800" dirty="0"/>
              <a:t>会在“句号</a:t>
            </a:r>
            <a:r>
              <a:rPr lang="en-US" altLang="zh-CN" sz="2800" dirty="0"/>
              <a:t>+</a:t>
            </a:r>
            <a:r>
              <a:rPr lang="zh-CN" altLang="en-US" sz="2800" dirty="0"/>
              <a:t>空格”的字符组合后使用句末空格，如果不想作为句末，则句号后的空格应为显式空格“</a:t>
            </a:r>
            <a:r>
              <a:rPr lang="en-US" altLang="zh-CN" sz="2800" dirty="0"/>
              <a:t>\ ”</a:t>
            </a:r>
          </a:p>
          <a:p>
            <a:r>
              <a:rPr lang="en-US" altLang="zh-CN" sz="2800" dirty="0"/>
              <a:t>  - </a:t>
            </a:r>
            <a:r>
              <a:rPr lang="zh-CN" altLang="en-US" sz="2800" dirty="0"/>
              <a:t>例如： </a:t>
            </a:r>
            <a:r>
              <a:rPr lang="en-US" altLang="zh-CN" sz="2800" dirty="0"/>
              <a:t>" </a:t>
            </a:r>
            <a:r>
              <a:rPr lang="en-US" altLang="zh-CN" sz="2800" dirty="0" smtClean="0"/>
              <a:t>Lin </a:t>
            </a:r>
            <a:r>
              <a:rPr lang="en-US" altLang="zh-CN" sz="2800" dirty="0"/>
              <a:t>et al.\ claim that… " </a:t>
            </a:r>
            <a:r>
              <a:rPr lang="zh-CN" altLang="en-US" sz="2800" dirty="0"/>
              <a:t>， </a:t>
            </a:r>
            <a:r>
              <a:rPr lang="en-US" altLang="zh-CN" sz="2800" dirty="0"/>
              <a:t>" e.g.\ " </a:t>
            </a:r>
          </a:p>
          <a:p>
            <a:endParaRPr lang="en-US" altLang="zh-CN" sz="2400" dirty="0" smtClean="0"/>
          </a:p>
        </p:txBody>
      </p:sp>
      <p:sp>
        <p:nvSpPr>
          <p:cNvPr id="5" name="文本框 4"/>
          <p:cNvSpPr txBox="1"/>
          <p:nvPr/>
        </p:nvSpPr>
        <p:spPr>
          <a:xfrm>
            <a:off x="1371600" y="5638646"/>
            <a:ext cx="11240220" cy="1631216"/>
          </a:xfrm>
          <a:prstGeom prst="rect">
            <a:avLst/>
          </a:prstGeom>
          <a:noFill/>
        </p:spPr>
        <p:txBody>
          <a:bodyPr wrap="square" rtlCol="0">
            <a:spAutoFit/>
          </a:bodyPr>
          <a:lstStyle/>
          <a:p>
            <a:r>
              <a:rPr lang="en-US" altLang="zh-CN" dirty="0" smtClean="0"/>
              <a:t>Reference: </a:t>
            </a:r>
          </a:p>
          <a:p>
            <a:r>
              <a:rPr lang="en-US" altLang="zh-CN" sz="1400" dirty="0" smtClean="0"/>
              <a:t>Tips </a:t>
            </a:r>
            <a:r>
              <a:rPr lang="en-US" altLang="zh-CN" sz="1400" dirty="0"/>
              <a:t>for Writing Technical </a:t>
            </a:r>
            <a:r>
              <a:rPr lang="en-US" altLang="zh-CN" sz="1400" dirty="0" smtClean="0"/>
              <a:t>Papers </a:t>
            </a:r>
            <a:r>
              <a:rPr lang="en-US" altLang="zh-CN" sz="1400" dirty="0" smtClean="0">
                <a:hlinkClick r:id="rId2"/>
              </a:rPr>
              <a:t>Jennifer </a:t>
            </a:r>
            <a:r>
              <a:rPr lang="en-US" altLang="zh-CN" sz="1400" dirty="0" err="1">
                <a:hlinkClick r:id="rId2"/>
              </a:rPr>
              <a:t>Widom</a:t>
            </a:r>
            <a:r>
              <a:rPr lang="en-US" altLang="zh-CN" sz="1400" dirty="0"/>
              <a:t>, January </a:t>
            </a:r>
            <a:r>
              <a:rPr lang="en-US" altLang="zh-CN" sz="1400" dirty="0" smtClean="0"/>
              <a:t>2006</a:t>
            </a:r>
          </a:p>
          <a:p>
            <a:r>
              <a:rPr lang="en-US" altLang="zh-CN" sz="1400" dirty="0" smtClean="0"/>
              <a:t>Academic Writing (A handbook for international students) , Stephen Bailey</a:t>
            </a:r>
          </a:p>
          <a:p>
            <a:r>
              <a:rPr lang="en-US" altLang="zh-CN" dirty="0" smtClean="0"/>
              <a:t>《</a:t>
            </a:r>
            <a:r>
              <a:rPr lang="zh-CN" altLang="en-US" sz="1400" dirty="0"/>
              <a:t>美国教授对中国学生写英文文章的建议</a:t>
            </a:r>
            <a:r>
              <a:rPr lang="en-US" altLang="zh-CN" sz="1400" dirty="0"/>
              <a:t>》</a:t>
            </a:r>
            <a:r>
              <a:rPr lang="zh-CN" altLang="en-US" sz="1400" dirty="0"/>
              <a:t>（</a:t>
            </a:r>
            <a:r>
              <a:rPr lang="en-US" altLang="zh-CN" sz="1400" dirty="0">
                <a:hlinkClick r:id="rId3"/>
              </a:rPr>
              <a:t>http://www.sciencenet.cn:80/bbs/showpost.aspx?id=33230</a:t>
            </a:r>
            <a:r>
              <a:rPr lang="zh-CN" altLang="en-US" sz="1400" dirty="0"/>
              <a:t>）</a:t>
            </a:r>
            <a:endParaRPr lang="en-US" altLang="zh-CN" sz="1400" dirty="0"/>
          </a:p>
          <a:p>
            <a:endParaRPr lang="en-US" altLang="zh-CN" sz="1400" dirty="0"/>
          </a:p>
          <a:p>
            <a:endParaRPr lang="zh-CN" altLang="en-US" dirty="0"/>
          </a:p>
        </p:txBody>
      </p:sp>
    </p:spTree>
    <p:extLst>
      <p:ext uri="{BB962C8B-B14F-4D97-AF65-F5344CB8AC3E}">
        <p14:creationId xmlns:p14="http://schemas.microsoft.com/office/powerpoint/2010/main" val="238147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444260"/>
          </a:xfrm>
        </p:spPr>
        <p:txBody>
          <a:bodyPr>
            <a:normAutofit fontScale="90000"/>
          </a:bodyPr>
          <a:lstStyle/>
          <a:p>
            <a:r>
              <a:rPr lang="zh-CN" altLang="en-US" sz="4000" dirty="0" smtClean="0">
                <a:latin typeface="幼圆" panose="02010509060101010101" pitchFamily="49" charset="-122"/>
                <a:ea typeface="幼圆" panose="02010509060101010101" pitchFamily="49" charset="-122"/>
              </a:rPr>
              <a:t>常见的错误</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1031935"/>
            <a:ext cx="10820400" cy="5066941"/>
          </a:xfrm>
        </p:spPr>
        <p:txBody>
          <a:bodyPr>
            <a:normAutofit/>
          </a:bodyPr>
          <a:lstStyle/>
          <a:p>
            <a:r>
              <a:rPr lang="zh-CN" altLang="en-US" dirty="0" smtClean="0"/>
              <a:t>将长句改为短句</a:t>
            </a:r>
            <a:endParaRPr lang="en-US" altLang="zh-CN" dirty="0" smtClean="0"/>
          </a:p>
          <a:p>
            <a:pPr marL="530352" lvl="1" indent="0">
              <a:buNone/>
            </a:pPr>
            <a:r>
              <a:rPr lang="en-US" altLang="zh-CN" dirty="0" smtClean="0"/>
              <a:t>Incorrect: “</a:t>
            </a:r>
            <a:r>
              <a:rPr lang="en-US" altLang="zh-CN" dirty="0"/>
              <a:t>In order to reduce the sweep cycle and the number of mobile sensors required, we propose a route scheduling problem in this paper, which is to consider the effect of sensing range in sweep coverage problems.”</a:t>
            </a:r>
          </a:p>
          <a:p>
            <a:pPr marL="530352" lvl="1" indent="0">
              <a:buNone/>
            </a:pPr>
            <a:r>
              <a:rPr lang="en-US" altLang="zh-CN" dirty="0" smtClean="0"/>
              <a:t>Correct: “</a:t>
            </a:r>
            <a:r>
              <a:rPr lang="en-US" altLang="zh-CN" dirty="0"/>
              <a:t>This paper proposes a route scheduling problem that aims to reduce sweep cycle and the number of mobile sensors required. In addition, this problem also considers the effect of sensing range in sweep coverage problems</a:t>
            </a:r>
            <a:r>
              <a:rPr lang="en-US" altLang="zh-CN" dirty="0" smtClean="0"/>
              <a:t>.”</a:t>
            </a:r>
          </a:p>
          <a:p>
            <a:pPr marL="530352" lvl="1" indent="0">
              <a:buNone/>
            </a:pPr>
            <a:endParaRPr lang="en-US" altLang="zh-CN" dirty="0"/>
          </a:p>
          <a:p>
            <a:pPr marL="530352" lvl="1" indent="0">
              <a:buNone/>
            </a:pPr>
            <a:r>
              <a:rPr lang="en-US" altLang="zh-CN" dirty="0"/>
              <a:t>Incorrect</a:t>
            </a:r>
            <a:r>
              <a:rPr lang="en-US" altLang="zh-CN" dirty="0" smtClean="0"/>
              <a:t>: “</a:t>
            </a:r>
            <a:r>
              <a:rPr lang="en-US" altLang="zh-CN" dirty="0"/>
              <a:t>To maintain the optimal TE policies, the control plane requires solving an optimization problem at a fixed time interval, which can usually be formulated as the variants of the classical multi-commodity flow (MCF) problem [5].”</a:t>
            </a:r>
          </a:p>
          <a:p>
            <a:pPr marL="530352" lvl="1" indent="0">
              <a:buNone/>
            </a:pPr>
            <a:r>
              <a:rPr lang="en-US" altLang="zh-CN" dirty="0" smtClean="0"/>
              <a:t>Correct: “</a:t>
            </a:r>
            <a:r>
              <a:rPr lang="en-US" altLang="zh-CN" dirty="0"/>
              <a:t>The control plane solves an optimization problem in a fixed time interval by maintaining optimal TE policies. This problem can be formulated as a variant of the classical multi-commodity flow (MCF) problem [5].”</a:t>
            </a:r>
          </a:p>
        </p:txBody>
      </p:sp>
    </p:spTree>
    <p:extLst>
      <p:ext uri="{BB962C8B-B14F-4D97-AF65-F5344CB8AC3E}">
        <p14:creationId xmlns:p14="http://schemas.microsoft.com/office/powerpoint/2010/main" val="302328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107831"/>
            <a:ext cx="9601200" cy="444260"/>
          </a:xfrm>
        </p:spPr>
        <p:txBody>
          <a:bodyPr>
            <a:normAutofit fontScale="90000"/>
          </a:bodyPr>
          <a:lstStyle/>
          <a:p>
            <a:r>
              <a:rPr lang="zh-CN" altLang="en-US" sz="4000" dirty="0" smtClean="0">
                <a:latin typeface="幼圆" panose="02010509060101010101" pitchFamily="49" charset="-122"/>
                <a:ea typeface="幼圆" panose="02010509060101010101" pitchFamily="49" charset="-122"/>
              </a:rPr>
              <a:t>常见的错误</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845388" y="905774"/>
            <a:ext cx="11130951" cy="6633714"/>
          </a:xfrm>
        </p:spPr>
        <p:txBody>
          <a:bodyPr>
            <a:normAutofit/>
          </a:bodyPr>
          <a:lstStyle/>
          <a:p>
            <a:r>
              <a:rPr lang="zh-CN" altLang="en-US" dirty="0" smtClean="0"/>
              <a:t>过于经常使用第一人称</a:t>
            </a:r>
            <a:r>
              <a:rPr lang="en-US" altLang="zh-CN" dirty="0" smtClean="0"/>
              <a:t>, </a:t>
            </a:r>
            <a:r>
              <a:rPr lang="zh-CN" altLang="en-US" dirty="0" smtClean="0"/>
              <a:t>可以采用第三人称和被动语态使得描述更为客观可信。</a:t>
            </a:r>
            <a:endParaRPr lang="en-US" altLang="zh-CN" dirty="0" smtClean="0"/>
          </a:p>
          <a:p>
            <a:pPr lvl="1"/>
            <a:r>
              <a:rPr lang="en-US" altLang="zh-CN" dirty="0" smtClean="0"/>
              <a:t>Example:</a:t>
            </a:r>
          </a:p>
          <a:p>
            <a:pPr lvl="2"/>
            <a:r>
              <a:rPr lang="zh-CN" altLang="en-US" dirty="0" smtClean="0"/>
              <a:t>我</a:t>
            </a:r>
            <a:r>
              <a:rPr lang="zh-CN" altLang="en-US" dirty="0"/>
              <a:t>今天穿黑色，显得庄重沉稳</a:t>
            </a:r>
            <a:r>
              <a:rPr lang="zh-CN" altLang="en-US" dirty="0" smtClean="0"/>
              <a:t>。</a:t>
            </a:r>
            <a:endParaRPr lang="en-US" altLang="zh-CN" dirty="0" smtClean="0"/>
          </a:p>
          <a:p>
            <a:pPr lvl="2"/>
            <a:r>
              <a:rPr lang="zh-CN" altLang="en-US" dirty="0" smtClean="0"/>
              <a:t>为</a:t>
            </a:r>
            <a:r>
              <a:rPr lang="zh-CN" altLang="en-US" dirty="0"/>
              <a:t>体现庄重沉稳，衣服颜色定为黑色</a:t>
            </a:r>
            <a:r>
              <a:rPr lang="zh-CN" altLang="en-US" dirty="0" smtClean="0"/>
              <a:t>。</a:t>
            </a:r>
            <a:endParaRPr lang="en-US" altLang="zh-CN" dirty="0"/>
          </a:p>
          <a:p>
            <a:pPr marL="987552" lvl="2" indent="0">
              <a:buNone/>
            </a:pPr>
            <a:endParaRPr lang="en-US" altLang="zh-CN" dirty="0" smtClean="0"/>
          </a:p>
          <a:p>
            <a:r>
              <a:rPr lang="zh-CN" altLang="en-US" dirty="0" smtClean="0"/>
              <a:t>把状语放在主语前面使用</a:t>
            </a:r>
            <a:endParaRPr lang="en-US" altLang="zh-CN" dirty="0" smtClean="0"/>
          </a:p>
          <a:p>
            <a:pPr lvl="1"/>
            <a:r>
              <a:rPr lang="zh-CN" altLang="en-US" dirty="0" smtClean="0"/>
              <a:t>在阐述</a:t>
            </a:r>
            <a:r>
              <a:rPr lang="en-US" altLang="zh-CN" dirty="0" smtClean="0"/>
              <a:t>methods, purpose, location, time</a:t>
            </a:r>
            <a:r>
              <a:rPr lang="zh-CN" altLang="en-US" dirty="0" smtClean="0"/>
              <a:t>之前先说明做了什么工作</a:t>
            </a:r>
            <a:endParaRPr lang="en-US" altLang="zh-CN" dirty="0" smtClean="0"/>
          </a:p>
          <a:p>
            <a:pPr marL="987552" lvl="2" indent="0">
              <a:buNone/>
            </a:pPr>
            <a:r>
              <a:rPr lang="en-US" altLang="zh-CN" dirty="0" smtClean="0"/>
              <a:t>Incorrect: “</a:t>
            </a:r>
            <a:r>
              <a:rPr lang="en-US" altLang="zh-CN" dirty="0"/>
              <a:t>In this paper, to find the route for the mobile sensors with a large sensing range, we propose four route scheduling algorithms, ROSE, G-ROSE, E-ROSE, and D-ROSE, respectively.”</a:t>
            </a:r>
          </a:p>
          <a:p>
            <a:pPr marL="987552" lvl="2" indent="0">
              <a:buNone/>
            </a:pPr>
            <a:r>
              <a:rPr lang="en-US" altLang="zh-CN" dirty="0" smtClean="0"/>
              <a:t>Correct: “</a:t>
            </a:r>
            <a:r>
              <a:rPr lang="en-US" altLang="zh-CN" dirty="0"/>
              <a:t>This papers proposes four route scheduling algorithms: ROSE, G-ROSE, E-ROSE, and D-ROSE, to find routes for mobile sensors that have large sensing range.”</a:t>
            </a:r>
            <a:endParaRPr lang="zh-CN" altLang="en-US" dirty="0" smtClean="0"/>
          </a:p>
        </p:txBody>
      </p:sp>
    </p:spTree>
    <p:extLst>
      <p:ext uri="{BB962C8B-B14F-4D97-AF65-F5344CB8AC3E}">
        <p14:creationId xmlns:p14="http://schemas.microsoft.com/office/powerpoint/2010/main" val="410263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336" y="452887"/>
            <a:ext cx="9601200" cy="470140"/>
          </a:xfrm>
        </p:spPr>
        <p:txBody>
          <a:bodyPr>
            <a:normAutofit fontScale="90000"/>
          </a:bodyPr>
          <a:lstStyle/>
          <a:p>
            <a:r>
              <a:rPr lang="zh-CN" altLang="en-US" sz="3600" dirty="0">
                <a:latin typeface="幼圆" panose="02010509060101010101" pitchFamily="49" charset="-122"/>
                <a:ea typeface="幼圆" panose="02010509060101010101" pitchFamily="49" charset="-122"/>
              </a:rPr>
              <a:t>常见的错误</a:t>
            </a:r>
            <a:endParaRPr lang="zh-CN" altLang="en-US" sz="3600" dirty="0"/>
          </a:p>
        </p:txBody>
      </p:sp>
      <p:sp>
        <p:nvSpPr>
          <p:cNvPr id="3" name="内容占位符 2"/>
          <p:cNvSpPr>
            <a:spLocks noGrp="1"/>
          </p:cNvSpPr>
          <p:nvPr>
            <p:ph idx="1"/>
          </p:nvPr>
        </p:nvSpPr>
        <p:spPr>
          <a:xfrm>
            <a:off x="1181819" y="1121434"/>
            <a:ext cx="10325819" cy="5633049"/>
          </a:xfrm>
        </p:spPr>
        <p:txBody>
          <a:bodyPr>
            <a:normAutofit lnSpcReduction="10000"/>
          </a:bodyPr>
          <a:lstStyle/>
          <a:p>
            <a:r>
              <a:rPr lang="en-US" altLang="zh-CN" dirty="0"/>
              <a:t>Which, that </a:t>
            </a:r>
            <a:r>
              <a:rPr lang="zh-CN" altLang="en-US" dirty="0"/>
              <a:t>的错误和泛滥使用</a:t>
            </a:r>
            <a:endParaRPr lang="en-US" altLang="zh-CN" dirty="0"/>
          </a:p>
          <a:p>
            <a:pPr lvl="1"/>
            <a:r>
              <a:rPr lang="en-US" altLang="zh-CN" dirty="0"/>
              <a:t>Which</a:t>
            </a:r>
            <a:r>
              <a:rPr lang="zh-CN" altLang="en-US" dirty="0"/>
              <a:t>开头的是非限制性从句，而</a:t>
            </a:r>
            <a:r>
              <a:rPr lang="en-US" altLang="zh-CN" dirty="0"/>
              <a:t>that</a:t>
            </a:r>
            <a:r>
              <a:rPr lang="zh-CN" altLang="en-US" dirty="0"/>
              <a:t>开头的是限制性从句</a:t>
            </a:r>
            <a:r>
              <a:rPr lang="zh-CN" altLang="en-US" dirty="0" smtClean="0"/>
              <a:t>：</a:t>
            </a:r>
            <a:endParaRPr lang="en-US" altLang="zh-CN" dirty="0" smtClean="0"/>
          </a:p>
          <a:p>
            <a:pPr marL="530352" lvl="1" indent="0">
              <a:buNone/>
            </a:pPr>
            <a:r>
              <a:rPr lang="en-US" altLang="zh-CN" dirty="0"/>
              <a:t>Breast cancer, which is diagnosed in about 1.5  million people each year worldwide, is a devastating disease.</a:t>
            </a:r>
          </a:p>
          <a:p>
            <a:pPr marL="530352" lvl="1" indent="0">
              <a:buNone/>
            </a:pPr>
            <a:r>
              <a:rPr lang="en-US" altLang="zh-CN" dirty="0"/>
              <a:t>Breast cancers that are hormone receptor-positive  usually respond well to hormonal therapy.</a:t>
            </a:r>
          </a:p>
          <a:p>
            <a:pPr marL="530352" lvl="1" indent="0">
              <a:buNone/>
            </a:pPr>
            <a:r>
              <a:rPr lang="en-US" altLang="zh-CN" dirty="0"/>
              <a:t>        </a:t>
            </a:r>
            <a:r>
              <a:rPr lang="zh-CN" altLang="en-US" dirty="0"/>
              <a:t>第一句里</a:t>
            </a:r>
            <a:r>
              <a:rPr lang="en-US" altLang="zh-CN" dirty="0"/>
              <a:t>which is  diagnosed in about 1.5 million people each year worldwide</a:t>
            </a:r>
            <a:r>
              <a:rPr lang="zh-CN" altLang="en-US" dirty="0"/>
              <a:t>是个非限制性从句，</a:t>
            </a:r>
            <a:r>
              <a:rPr lang="en-US" altLang="zh-CN" dirty="0"/>
              <a:t>which</a:t>
            </a:r>
            <a:r>
              <a:rPr lang="zh-CN" altLang="en-US" dirty="0"/>
              <a:t>代表的是所有的乳腺癌。这个从句告诉我们一些关于乳腺癌的额外信息，</a:t>
            </a:r>
            <a:r>
              <a:rPr lang="zh-CN" altLang="en-US" dirty="0">
                <a:solidFill>
                  <a:srgbClr val="0070C0"/>
                </a:solidFill>
              </a:rPr>
              <a:t>去掉这个从句也不影响主句的意思</a:t>
            </a:r>
            <a:r>
              <a:rPr lang="zh-CN" altLang="en-US" dirty="0"/>
              <a:t>。第二句里</a:t>
            </a:r>
            <a:r>
              <a:rPr lang="en-US" altLang="zh-CN" dirty="0"/>
              <a:t>that</a:t>
            </a:r>
            <a:r>
              <a:rPr lang="zh-CN" altLang="en-US" dirty="0"/>
              <a:t>是个限制性从句，</a:t>
            </a:r>
            <a:r>
              <a:rPr lang="en-US" altLang="zh-CN" dirty="0"/>
              <a:t>that</a:t>
            </a:r>
            <a:r>
              <a:rPr lang="zh-CN" altLang="en-US" dirty="0"/>
              <a:t>专指某种乳腺癌，而不是所有的乳腺癌。去掉这个从句就会改变主句的含义，变成所有的乳腺癌都对激素疗法响应良好了。</a:t>
            </a:r>
            <a:endParaRPr lang="en-US" altLang="zh-CN" dirty="0"/>
          </a:p>
          <a:p>
            <a:pPr lvl="2"/>
            <a:endParaRPr lang="en-US" altLang="zh-CN" dirty="0"/>
          </a:p>
          <a:p>
            <a:pPr lvl="1"/>
            <a:r>
              <a:rPr lang="en-US" altLang="zh-CN" i="0" dirty="0" smtClean="0"/>
              <a:t>which</a:t>
            </a:r>
            <a:r>
              <a:rPr lang="zh-CN" altLang="en-US" i="0" dirty="0"/>
              <a:t>开头的从句前后都要有逗号和主句隔开，而</a:t>
            </a:r>
            <a:r>
              <a:rPr lang="en-US" altLang="zh-CN" i="0" dirty="0"/>
              <a:t>that</a:t>
            </a:r>
            <a:r>
              <a:rPr lang="zh-CN" altLang="en-US" i="0" dirty="0"/>
              <a:t>开头的从句不能用逗号隔开</a:t>
            </a:r>
            <a:r>
              <a:rPr lang="zh-CN" altLang="en-US" i="0" dirty="0" smtClean="0"/>
              <a:t>。</a:t>
            </a:r>
            <a:endParaRPr lang="en-US" altLang="zh-CN" i="0" dirty="0" smtClean="0"/>
          </a:p>
          <a:p>
            <a:pPr marL="530352" lvl="1" indent="0">
              <a:buNone/>
            </a:pPr>
            <a:endParaRPr lang="en-US" altLang="zh-CN" i="0" dirty="0" smtClean="0"/>
          </a:p>
          <a:p>
            <a:pPr lvl="1"/>
            <a:r>
              <a:rPr lang="zh-CN" altLang="en-US" i="0" dirty="0"/>
              <a:t>如果前面要加一个介词（</a:t>
            </a:r>
            <a:r>
              <a:rPr lang="en-US" altLang="zh-CN" i="0" dirty="0"/>
              <a:t>on, in, at,  from, by</a:t>
            </a:r>
            <a:r>
              <a:rPr lang="zh-CN" altLang="en-US" i="0" dirty="0"/>
              <a:t>等），就只能用</a:t>
            </a:r>
            <a:r>
              <a:rPr lang="en-US" altLang="zh-CN" i="0" dirty="0"/>
              <a:t>which</a:t>
            </a:r>
            <a:r>
              <a:rPr lang="zh-CN" altLang="en-US" i="0" dirty="0"/>
              <a:t>而不能用</a:t>
            </a:r>
            <a:r>
              <a:rPr lang="en-US" altLang="zh-CN" i="0" dirty="0"/>
              <a:t>that</a:t>
            </a:r>
            <a:r>
              <a:rPr lang="zh-CN" altLang="en-US" i="0" dirty="0"/>
              <a:t>了。这种情况下非限制性从句和限制性从句的区别靠逗号来显示。</a:t>
            </a:r>
            <a:endParaRPr lang="en-US" altLang="zh-CN" dirty="0"/>
          </a:p>
          <a:p>
            <a:pPr marL="530352" lvl="1" indent="0">
              <a:buNone/>
            </a:pPr>
            <a:r>
              <a:rPr lang="zh-CN" altLang="en-US" dirty="0"/>
              <a:t> </a:t>
            </a:r>
            <a:endParaRPr lang="en-US" altLang="zh-CN" dirty="0" smtClean="0"/>
          </a:p>
        </p:txBody>
      </p:sp>
    </p:spTree>
    <p:extLst>
      <p:ext uri="{BB962C8B-B14F-4D97-AF65-F5344CB8AC3E}">
        <p14:creationId xmlns:p14="http://schemas.microsoft.com/office/powerpoint/2010/main" val="22545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049" y="228600"/>
            <a:ext cx="9601200" cy="444260"/>
          </a:xfrm>
        </p:spPr>
        <p:txBody>
          <a:bodyPr>
            <a:normAutofit fontScale="90000"/>
          </a:bodyPr>
          <a:lstStyle/>
          <a:p>
            <a:r>
              <a:rPr lang="zh-CN" altLang="en-US" sz="4000" dirty="0" smtClean="0">
                <a:latin typeface="幼圆" panose="02010509060101010101" pitchFamily="49" charset="-122"/>
                <a:ea typeface="幼圆" panose="02010509060101010101" pitchFamily="49" charset="-122"/>
              </a:rPr>
              <a:t>常见的错误</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061049" y="1043797"/>
            <a:ext cx="10820400" cy="5426016"/>
          </a:xfrm>
        </p:spPr>
        <p:txBody>
          <a:bodyPr>
            <a:normAutofit fontScale="92500" lnSpcReduction="10000"/>
          </a:bodyPr>
          <a:lstStyle/>
          <a:p>
            <a:r>
              <a:rPr lang="en-US" altLang="zh-CN" dirty="0" smtClean="0"/>
              <a:t>Which, that </a:t>
            </a:r>
            <a:r>
              <a:rPr lang="zh-CN" altLang="en-US" dirty="0" smtClean="0"/>
              <a:t>指代不明引起混淆。</a:t>
            </a:r>
            <a:endParaRPr lang="en-US" altLang="zh-CN" dirty="0" smtClean="0"/>
          </a:p>
          <a:p>
            <a:r>
              <a:rPr lang="en-US" altLang="zh-CN" dirty="0" smtClean="0"/>
              <a:t>Respectively, respective </a:t>
            </a:r>
            <a:r>
              <a:rPr lang="zh-CN" altLang="en-US" dirty="0" smtClean="0"/>
              <a:t>通常用在句末。</a:t>
            </a:r>
            <a:endParaRPr lang="en-US" altLang="zh-CN" dirty="0" smtClean="0"/>
          </a:p>
          <a:p>
            <a:r>
              <a:rPr lang="en-US" altLang="zh-CN" dirty="0" smtClean="0"/>
              <a:t>In this paper, in this study </a:t>
            </a:r>
            <a:r>
              <a:rPr lang="zh-CN" altLang="en-US" dirty="0" smtClean="0"/>
              <a:t>不能使用次数过多，只限定于在</a:t>
            </a:r>
            <a:r>
              <a:rPr lang="en-US" altLang="zh-CN" dirty="0" smtClean="0"/>
              <a:t>introduction</a:t>
            </a:r>
            <a:r>
              <a:rPr lang="zh-CN" altLang="en-US" dirty="0" smtClean="0"/>
              <a:t>和</a:t>
            </a:r>
            <a:r>
              <a:rPr lang="en-US" altLang="zh-CN" dirty="0" smtClean="0"/>
              <a:t>conclusion</a:t>
            </a:r>
            <a:r>
              <a:rPr lang="zh-CN" altLang="en-US" dirty="0" smtClean="0"/>
              <a:t>中，以及在</a:t>
            </a:r>
            <a:r>
              <a:rPr lang="en-US" altLang="zh-CN" dirty="0" smtClean="0"/>
              <a:t>mention</a:t>
            </a:r>
            <a:r>
              <a:rPr lang="zh-CN" altLang="en-US" dirty="0" smtClean="0"/>
              <a:t>到别人的工作的时使用。</a:t>
            </a:r>
            <a:endParaRPr lang="en-US" altLang="zh-CN" dirty="0" smtClean="0"/>
          </a:p>
          <a:p>
            <a:r>
              <a:rPr lang="zh-CN" altLang="en-US" dirty="0" smtClean="0"/>
              <a:t>所有数字的符号要使用</a:t>
            </a:r>
            <a:r>
              <a:rPr lang="en-US" altLang="zh-CN" dirty="0" smtClean="0"/>
              <a:t>$a$</a:t>
            </a:r>
            <a:r>
              <a:rPr lang="zh-CN" altLang="en-US" dirty="0" smtClean="0"/>
              <a:t>，使其变为斜体，与其他字母区分开。</a:t>
            </a:r>
            <a:endParaRPr lang="en-US" altLang="zh-CN" dirty="0" smtClean="0"/>
          </a:p>
          <a:p>
            <a:r>
              <a:rPr lang="zh-CN" altLang="en-US" dirty="0" smtClean="0"/>
              <a:t>重复</a:t>
            </a:r>
            <a:endParaRPr lang="en-US" altLang="zh-CN" dirty="0" smtClean="0"/>
          </a:p>
          <a:p>
            <a:pPr lvl="1"/>
            <a:r>
              <a:rPr lang="en-US" altLang="zh-CN" dirty="0"/>
              <a:t>Such as A, B, C, etc..</a:t>
            </a:r>
          </a:p>
          <a:p>
            <a:pPr lvl="1"/>
            <a:r>
              <a:rPr lang="en-US" altLang="zh-CN" dirty="0"/>
              <a:t>Research work, output result, simulation result, arrangement </a:t>
            </a:r>
            <a:r>
              <a:rPr lang="en-US" altLang="zh-CN" dirty="0" smtClean="0"/>
              <a:t>plan</a:t>
            </a:r>
          </a:p>
          <a:p>
            <a:r>
              <a:rPr lang="zh-CN" altLang="en-US" dirty="0" smtClean="0"/>
              <a:t>一些</a:t>
            </a:r>
            <a:r>
              <a:rPr lang="zh-CN" altLang="en-US" dirty="0"/>
              <a:t>单词的单复数形式相同，所以不需要再加</a:t>
            </a:r>
            <a:r>
              <a:rPr lang="en-US" altLang="zh-CN" dirty="0"/>
              <a:t>s</a:t>
            </a:r>
            <a:r>
              <a:rPr lang="zh-CN" altLang="en-US" dirty="0"/>
              <a:t>把它们变为复数形式，例如：</a:t>
            </a:r>
            <a:r>
              <a:rPr lang="en-US" altLang="zh-CN" dirty="0" err="1"/>
              <a:t>literatue</a:t>
            </a:r>
            <a:r>
              <a:rPr lang="en-US" altLang="zh-CN" dirty="0"/>
              <a:t>, equipment, staff, </a:t>
            </a:r>
            <a:r>
              <a:rPr lang="en-US" altLang="zh-CN" dirty="0" smtClean="0"/>
              <a:t>faculty</a:t>
            </a:r>
            <a:r>
              <a:rPr lang="zh-CN" altLang="en-US" dirty="0" smtClean="0"/>
              <a:t>。</a:t>
            </a:r>
            <a:endParaRPr lang="en-US" altLang="zh-CN" dirty="0" smtClean="0"/>
          </a:p>
          <a:p>
            <a:r>
              <a:rPr lang="zh-CN" altLang="en-US" dirty="0"/>
              <a:t>绝对不要以单词的缩写形式（如</a:t>
            </a:r>
            <a:r>
              <a:rPr lang="en-US" altLang="zh-CN" dirty="0"/>
              <a:t>Fig.</a:t>
            </a:r>
            <a:r>
              <a:rPr lang="zh-CN" altLang="en-US" dirty="0"/>
              <a:t>）或阿拉伯数字</a:t>
            </a:r>
            <a:r>
              <a:rPr lang="en-US" altLang="zh-CN" dirty="0"/>
              <a:t>(</a:t>
            </a:r>
            <a:r>
              <a:rPr lang="zh-CN" altLang="en-US" dirty="0"/>
              <a:t>如</a:t>
            </a:r>
            <a:r>
              <a:rPr lang="en-US" altLang="zh-CN" dirty="0"/>
              <a:t>8)</a:t>
            </a:r>
            <a:r>
              <a:rPr lang="zh-CN" altLang="en-US" dirty="0"/>
              <a:t>开头写英文</a:t>
            </a:r>
            <a:r>
              <a:rPr lang="zh-CN" altLang="en-US" dirty="0" smtClean="0"/>
              <a:t>句子。</a:t>
            </a:r>
            <a:endParaRPr lang="en-US" altLang="zh-CN" dirty="0" smtClean="0"/>
          </a:p>
          <a:p>
            <a:r>
              <a:rPr lang="zh-CN" altLang="en-US" dirty="0"/>
              <a:t>不要写“</a:t>
            </a:r>
            <a:r>
              <a:rPr lang="en-US" altLang="zh-CN" dirty="0"/>
              <a:t>by this way”</a:t>
            </a:r>
            <a:r>
              <a:rPr lang="zh-CN" altLang="en-US" dirty="0"/>
              <a:t>，取而代之的应该是“</a:t>
            </a:r>
            <a:r>
              <a:rPr lang="en-US" altLang="zh-CN" dirty="0"/>
              <a:t>by doing this” </a:t>
            </a:r>
            <a:r>
              <a:rPr lang="zh-CN" altLang="en-US" dirty="0"/>
              <a:t>或“</a:t>
            </a:r>
            <a:r>
              <a:rPr lang="en-US" altLang="zh-CN" dirty="0"/>
              <a:t>using this method”</a:t>
            </a:r>
            <a:r>
              <a:rPr lang="zh-CN" altLang="en-US" dirty="0" smtClean="0"/>
              <a:t>。</a:t>
            </a:r>
            <a:endParaRPr lang="en-US" altLang="zh-CN" dirty="0" smtClean="0"/>
          </a:p>
          <a:p>
            <a:r>
              <a:rPr lang="zh-CN" altLang="en-US" dirty="0"/>
              <a:t>千万不要在句子的开头写“</a:t>
            </a:r>
            <a:r>
              <a:rPr lang="en-US" altLang="zh-CN" dirty="0"/>
              <a:t>how to ……”</a:t>
            </a:r>
            <a:r>
              <a:rPr lang="zh-CN" altLang="en-US" dirty="0"/>
              <a:t>（也不要这样讲</a:t>
            </a:r>
            <a:r>
              <a:rPr lang="zh-CN" altLang="en-US" dirty="0" smtClean="0"/>
              <a:t>），不要用</a:t>
            </a:r>
            <a:r>
              <a:rPr lang="zh-CN" altLang="en-US" dirty="0"/>
              <a:t>“ </a:t>
            </a:r>
            <a:r>
              <a:rPr lang="en-US" altLang="zh-CN" dirty="0" smtClean="0"/>
              <a:t>that is to say”,</a:t>
            </a:r>
            <a:r>
              <a:rPr lang="zh-CN" altLang="en-US" dirty="0"/>
              <a:t> “ </a:t>
            </a:r>
            <a:r>
              <a:rPr lang="en-US" altLang="zh-CN" dirty="0" smtClean="0"/>
              <a:t>namely”, “too”</a:t>
            </a:r>
          </a:p>
          <a:p>
            <a:r>
              <a:rPr lang="zh-CN" altLang="en-US" dirty="0"/>
              <a:t>要这样写：“</a:t>
            </a:r>
            <a:r>
              <a:rPr lang="en-US" altLang="zh-CN" dirty="0"/>
              <a:t>the results are shown in Figure 2”</a:t>
            </a:r>
            <a:r>
              <a:rPr lang="zh-CN" altLang="en-US" dirty="0"/>
              <a:t>，而不是“</a:t>
            </a:r>
            <a:r>
              <a:rPr lang="en-US" altLang="zh-CN" dirty="0"/>
              <a:t>the results are showed as Figure 2”</a:t>
            </a:r>
            <a:r>
              <a:rPr lang="zh-CN" altLang="en-US" dirty="0" smtClean="0"/>
              <a:t>。</a:t>
            </a:r>
            <a:endParaRPr lang="zh-CN" altLang="en-US" dirty="0"/>
          </a:p>
        </p:txBody>
      </p:sp>
    </p:spTree>
    <p:extLst>
      <p:ext uri="{BB962C8B-B14F-4D97-AF65-F5344CB8AC3E}">
        <p14:creationId xmlns:p14="http://schemas.microsoft.com/office/powerpoint/2010/main" val="1940934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Paper Review: How to </a:t>
            </a:r>
            <a:r>
              <a:rPr lang="en-US" dirty="0" smtClean="0"/>
              <a:t>Handle</a:t>
            </a:r>
            <a:br>
              <a:rPr lang="en-US" dirty="0" smtClean="0"/>
            </a:br>
            <a:r>
              <a:rPr lang="en-US" dirty="0"/>
              <a:t>	</a:t>
            </a:r>
            <a:r>
              <a:rPr lang="en-US" dirty="0" smtClean="0"/>
              <a:t>			</a:t>
            </a:r>
            <a:r>
              <a:rPr lang="en-US" sz="2200" dirty="0">
                <a:solidFill>
                  <a:srgbClr val="00B0F0"/>
                </a:solidFill>
              </a:rPr>
              <a:t> </a:t>
            </a:r>
            <a:r>
              <a:rPr lang="en-US" sz="2200" dirty="0" smtClean="0">
                <a:solidFill>
                  <a:srgbClr val="00B0F0"/>
                </a:solidFill>
              </a:rPr>
              <a:t>          </a:t>
            </a:r>
            <a:r>
              <a:rPr lang="en-US" altLang="zh-CN" sz="2200" dirty="0" smtClean="0">
                <a:solidFill>
                  <a:srgbClr val="00B0F0"/>
                </a:solidFill>
              </a:rPr>
              <a:t>——s</a:t>
            </a:r>
            <a:r>
              <a:rPr lang="en-US" sz="2200" dirty="0" smtClean="0">
                <a:solidFill>
                  <a:srgbClr val="00B0F0"/>
                </a:solidFill>
              </a:rPr>
              <a:t>ource</a:t>
            </a:r>
            <a:r>
              <a:rPr lang="zh-CN" altLang="en-US" sz="2200" dirty="0" smtClean="0">
                <a:solidFill>
                  <a:srgbClr val="00B0F0"/>
                </a:solidFill>
              </a:rPr>
              <a:t>：</a:t>
            </a:r>
            <a:r>
              <a:rPr lang="en-US" altLang="zh-CN" sz="2200" dirty="0" smtClean="0">
                <a:solidFill>
                  <a:srgbClr val="00B0F0"/>
                </a:solidFill>
              </a:rPr>
              <a:t>Professor Gennady </a:t>
            </a:r>
            <a:r>
              <a:rPr lang="en-US" altLang="zh-CN" sz="2200" dirty="0" err="1">
                <a:solidFill>
                  <a:srgbClr val="00B0F0"/>
                </a:solidFill>
              </a:rPr>
              <a:t>Pekhimenko</a:t>
            </a:r>
            <a:r>
              <a:rPr lang="en-US" altLang="zh-CN" sz="2700" dirty="0"/>
              <a:t/>
            </a:r>
            <a:br>
              <a:rPr lang="en-US" altLang="zh-CN" sz="2700" dirty="0"/>
            </a:br>
            <a:endParaRPr lang="en-US" dirty="0"/>
          </a:p>
        </p:txBody>
      </p:sp>
      <p:sp>
        <p:nvSpPr>
          <p:cNvPr id="3" name="Content Placeholder 2"/>
          <p:cNvSpPr>
            <a:spLocks noGrp="1"/>
          </p:cNvSpPr>
          <p:nvPr>
            <p:ph idx="1"/>
          </p:nvPr>
        </p:nvSpPr>
        <p:spPr>
          <a:xfrm>
            <a:off x="1371600" y="1842183"/>
            <a:ext cx="8522897" cy="4813510"/>
          </a:xfrm>
        </p:spPr>
        <p:txBody>
          <a:bodyPr>
            <a:noAutofit/>
          </a:bodyPr>
          <a:lstStyle/>
          <a:p>
            <a:pPr marL="457200" indent="-457200">
              <a:buFont typeface="+mj-lt"/>
              <a:buAutoNum type="arabicPeriod"/>
            </a:pPr>
            <a:r>
              <a:rPr lang="en-US" sz="2400" dirty="0"/>
              <a:t>Brief summary</a:t>
            </a:r>
          </a:p>
          <a:p>
            <a:pPr lvl="1"/>
            <a:r>
              <a:rPr lang="en-US" sz="2400" dirty="0">
                <a:ea typeface="ＭＳ Ｐゴシック" charset="0"/>
                <a:cs typeface="ＭＳ Ｐゴシック" charset="0"/>
              </a:rPr>
              <a:t>What is the problem the paper is trying to solve?</a:t>
            </a:r>
          </a:p>
          <a:p>
            <a:pPr lvl="1"/>
            <a:r>
              <a:rPr lang="en-US" sz="2400" dirty="0">
                <a:ea typeface="ＭＳ Ｐゴシック" charset="0"/>
                <a:cs typeface="ＭＳ Ｐゴシック" charset="0"/>
              </a:rPr>
              <a:t>What are the key ideas of the paper? Key insights?</a:t>
            </a:r>
          </a:p>
          <a:p>
            <a:pPr lvl="1"/>
            <a:r>
              <a:rPr lang="en-US" sz="2400" dirty="0">
                <a:ea typeface="ＭＳ Ｐゴシック" charset="0"/>
                <a:cs typeface="ＭＳ Ｐゴシック" charset="0"/>
              </a:rPr>
              <a:t>What is the key contribution to literature at the time it was written?</a:t>
            </a:r>
          </a:p>
          <a:p>
            <a:pPr lvl="1"/>
            <a:r>
              <a:rPr lang="en-US" sz="2400" dirty="0">
                <a:ea typeface="ＭＳ Ｐゴシック" charset="0"/>
                <a:cs typeface="ＭＳ Ｐゴシック" charset="0"/>
              </a:rPr>
              <a:t>What are the most important things you take out from it?</a:t>
            </a:r>
          </a:p>
          <a:p>
            <a:pPr marL="457200" lvl="1" indent="0">
              <a:buNone/>
            </a:pPr>
            <a:endParaRPr lang="en-US" sz="2400" dirty="0">
              <a:ea typeface="ＭＳ Ｐゴシック" charset="0"/>
              <a:cs typeface="ＭＳ Ｐゴシック" charset="0"/>
            </a:endParaRPr>
          </a:p>
          <a:p>
            <a:pPr marL="457200" indent="-457200">
              <a:buFont typeface="+mj-lt"/>
              <a:buAutoNum type="arabicPeriod"/>
            </a:pPr>
            <a:r>
              <a:rPr lang="en-US" sz="2400" dirty="0"/>
              <a:t>Strengths </a:t>
            </a:r>
            <a:endParaRPr lang="en-US" sz="2400" dirty="0" smtClean="0"/>
          </a:p>
          <a:p>
            <a:pPr marL="0" indent="0">
              <a:buNone/>
            </a:pPr>
            <a:r>
              <a:rPr lang="en-US" sz="2400" dirty="0">
                <a:ea typeface="ＭＳ Ｐゴシック" charset="0"/>
                <a:cs typeface="ＭＳ Ｐゴシック" charset="0"/>
              </a:rPr>
              <a:t>	</a:t>
            </a:r>
            <a:r>
              <a:rPr lang="en-US" sz="2400" dirty="0" smtClean="0">
                <a:ea typeface="ＭＳ Ｐゴシック" charset="0"/>
                <a:cs typeface="ＭＳ Ｐゴシック" charset="0"/>
              </a:rPr>
              <a:t>Does </a:t>
            </a:r>
            <a:r>
              <a:rPr lang="en-US" sz="2400" dirty="0">
                <a:ea typeface="ＭＳ Ｐゴシック" charset="0"/>
                <a:cs typeface="ＭＳ Ｐゴシック" charset="0"/>
              </a:rPr>
              <a:t>the paper solve the problem well?</a:t>
            </a:r>
          </a:p>
          <a:p>
            <a:pPr marL="457200" indent="-457200">
              <a:buFont typeface="+mj-lt"/>
              <a:buAutoNum type="arabicPeriod"/>
            </a:pPr>
            <a:endParaRPr lang="en-US" sz="2400" dirty="0"/>
          </a:p>
        </p:txBody>
      </p:sp>
      <p:sp>
        <p:nvSpPr>
          <p:cNvPr id="4" name="Slide Number Placeholder 3"/>
          <p:cNvSpPr>
            <a:spLocks noGrp="1"/>
          </p:cNvSpPr>
          <p:nvPr>
            <p:ph type="sldNum" sz="quarter" idx="12"/>
          </p:nvPr>
        </p:nvSpPr>
        <p:spPr/>
        <p:txBody>
          <a:bodyPr/>
          <a:lstStyle/>
          <a:p>
            <a:pPr defTabSz="914400">
              <a:defRPr/>
            </a:pPr>
            <a:fld id="{323594FA-E141-4234-AE05-360401972BE7}" type="slidenum">
              <a:rPr lang="en-US" altLang="en-US" sz="2000">
                <a:solidFill>
                  <a:prstClr val="black">
                    <a:tint val="75000"/>
                  </a:prstClr>
                </a:solidFill>
                <a:latin typeface="Calibri"/>
              </a:rPr>
              <a:pPr defTabSz="914400">
                <a:defRPr/>
              </a:pPr>
              <a:t>24</a:t>
            </a:fld>
            <a:endParaRPr lang="en-US" altLang="en-US" sz="2000" dirty="0">
              <a:solidFill>
                <a:prstClr val="black">
                  <a:tint val="75000"/>
                </a:prstClr>
              </a:solidFill>
              <a:latin typeface="Calibri"/>
            </a:endParaRPr>
          </a:p>
        </p:txBody>
      </p:sp>
    </p:spTree>
    <p:extLst>
      <p:ext uri="{BB962C8B-B14F-4D97-AF65-F5344CB8AC3E}">
        <p14:creationId xmlns:p14="http://schemas.microsoft.com/office/powerpoint/2010/main" val="2138387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Reviews (2)</a:t>
            </a:r>
          </a:p>
        </p:txBody>
      </p:sp>
      <p:sp>
        <p:nvSpPr>
          <p:cNvPr id="3" name="Content Placeholder 2"/>
          <p:cNvSpPr>
            <a:spLocks noGrp="1"/>
          </p:cNvSpPr>
          <p:nvPr>
            <p:ph idx="1"/>
          </p:nvPr>
        </p:nvSpPr>
        <p:spPr>
          <a:xfrm>
            <a:off x="1371600" y="1428750"/>
            <a:ext cx="9868619" cy="4770407"/>
          </a:xfrm>
        </p:spPr>
        <p:txBody>
          <a:bodyPr>
            <a:normAutofit fontScale="77500" lnSpcReduction="20000"/>
          </a:bodyPr>
          <a:lstStyle/>
          <a:p>
            <a:pPr marL="0" indent="0">
              <a:buNone/>
            </a:pPr>
            <a:r>
              <a:rPr lang="en-US" sz="2400" dirty="0"/>
              <a:t>3. Weaknesses (most important ones)</a:t>
            </a:r>
          </a:p>
          <a:p>
            <a:pPr marL="457200" lvl="1" indent="0">
              <a:buNone/>
            </a:pPr>
            <a:r>
              <a:rPr lang="en-US" sz="2400" dirty="0">
                <a:ea typeface="ＭＳ Ｐゴシック" charset="0"/>
                <a:cs typeface="ＭＳ Ｐゴシック" charset="0"/>
              </a:rPr>
              <a:t>This is where you should </a:t>
            </a:r>
            <a:r>
              <a:rPr lang="en-US" sz="2400" b="1" dirty="0">
                <a:solidFill>
                  <a:srgbClr val="0033CC"/>
                </a:solidFill>
                <a:ea typeface="ＭＳ Ｐゴシック" charset="0"/>
                <a:cs typeface="ＭＳ Ｐゴシック" charset="0"/>
              </a:rPr>
              <a:t>think critically</a:t>
            </a:r>
            <a:r>
              <a:rPr lang="en-US" sz="2400" dirty="0">
                <a:ea typeface="ＭＳ Ｐゴシック" charset="0"/>
                <a:cs typeface="ＭＳ Ｐゴシック" charset="0"/>
              </a:rPr>
              <a:t>. Every paper/idea has a weakness. This does not mean the paper is necessarily bad. It means there is room for improvement and future research can accomplish this. </a:t>
            </a:r>
            <a:endParaRPr lang="en-US" sz="2400" dirty="0" smtClean="0">
              <a:ea typeface="ＭＳ Ｐゴシック" charset="0"/>
              <a:cs typeface="ＭＳ Ｐゴシック" charset="0"/>
            </a:endParaRPr>
          </a:p>
          <a:p>
            <a:pPr marL="457200" lvl="1" indent="0">
              <a:lnSpc>
                <a:spcPct val="120000"/>
              </a:lnSpc>
              <a:buNone/>
            </a:pPr>
            <a:r>
              <a:rPr lang="en-US" altLang="zh-CN" sz="2400" dirty="0"/>
              <a:t>Implementation:</a:t>
            </a:r>
            <a:r>
              <a:rPr lang="zh-CN" altLang="en-US" sz="2400" dirty="0"/>
              <a:t>限制条件，什么前提情况下才能</a:t>
            </a:r>
            <a:r>
              <a:rPr lang="en-US" sz="2400" dirty="0"/>
              <a:t>work;</a:t>
            </a:r>
            <a:r>
              <a:rPr lang="zh-CN" altLang="en-US" sz="2400" dirty="0"/>
              <a:t>付出什么代价，损失一些其他性能？时间换空间</a:t>
            </a:r>
            <a:r>
              <a:rPr lang="en-US" altLang="zh-CN" sz="2400" dirty="0"/>
              <a:t>; </a:t>
            </a:r>
            <a:r>
              <a:rPr lang="zh-CN" altLang="en-US" sz="2400" dirty="0"/>
              <a:t>可能遇到什么问题？</a:t>
            </a:r>
            <a:r>
              <a:rPr lang="en-US" altLang="zh-CN" sz="2400" dirty="0"/>
              <a:t>;</a:t>
            </a:r>
            <a:r>
              <a:rPr lang="zh-CN" altLang="en-US" sz="2400" dirty="0"/>
              <a:t>是否</a:t>
            </a:r>
            <a:r>
              <a:rPr lang="en-US" sz="2400" dirty="0"/>
              <a:t>applicable</a:t>
            </a:r>
            <a:r>
              <a:rPr lang="zh-CN" altLang="en-US" sz="2400" dirty="0"/>
              <a:t>到更大的场景中变得更</a:t>
            </a:r>
            <a:r>
              <a:rPr lang="en-US" sz="2400" dirty="0"/>
              <a:t>general</a:t>
            </a:r>
            <a:r>
              <a:rPr lang="zh-CN" altLang="en-US" sz="2400" dirty="0" smtClean="0"/>
              <a:t>一些？离散</a:t>
            </a:r>
            <a:r>
              <a:rPr lang="en-US" altLang="zh-CN" sz="2400" dirty="0" smtClean="0"/>
              <a:t>-</a:t>
            </a:r>
            <a:r>
              <a:rPr lang="zh-CN" altLang="en-US" sz="2400" dirty="0" smtClean="0"/>
              <a:t>连续</a:t>
            </a:r>
            <a:r>
              <a:rPr lang="en-US" altLang="zh-CN" sz="2400" dirty="0" smtClean="0"/>
              <a:t>; </a:t>
            </a:r>
            <a:r>
              <a:rPr lang="zh-CN" altLang="en-US" sz="2400" dirty="0"/>
              <a:t>理论分析能不能把</a:t>
            </a:r>
            <a:r>
              <a:rPr lang="en-US" sz="2400" dirty="0"/>
              <a:t>overhead bound</a:t>
            </a:r>
            <a:r>
              <a:rPr lang="zh-CN" altLang="en-US" sz="2400" dirty="0"/>
              <a:t>住； </a:t>
            </a:r>
            <a:r>
              <a:rPr lang="en-US" sz="2400" dirty="0"/>
              <a:t>evaluation baseline</a:t>
            </a:r>
            <a:r>
              <a:rPr lang="zh-CN" altLang="en-US" sz="2400" dirty="0"/>
              <a:t>不好，</a:t>
            </a:r>
          </a:p>
          <a:p>
            <a:pPr marL="457200" lvl="1" indent="0">
              <a:lnSpc>
                <a:spcPct val="120000"/>
              </a:lnSpc>
              <a:buNone/>
            </a:pPr>
            <a:r>
              <a:rPr lang="en-US" sz="2400" dirty="0"/>
              <a:t>Motivation:</a:t>
            </a:r>
            <a:r>
              <a:rPr lang="zh-CN" altLang="en-US" sz="2400" dirty="0"/>
              <a:t>有没有比较</a:t>
            </a:r>
            <a:r>
              <a:rPr lang="en-US" sz="2400" dirty="0"/>
              <a:t>intuitive</a:t>
            </a:r>
            <a:r>
              <a:rPr lang="zh-CN" altLang="en-US" sz="2400" dirty="0"/>
              <a:t>的方法来解决这个问题？是否有多重约束？系统能否</a:t>
            </a:r>
            <a:r>
              <a:rPr lang="en-US" sz="2400" dirty="0"/>
              <a:t>automatic</a:t>
            </a:r>
            <a:r>
              <a:rPr lang="zh-CN" altLang="en-US" sz="2400" dirty="0"/>
              <a:t>的优化</a:t>
            </a:r>
            <a:r>
              <a:rPr lang="zh-CN" altLang="en-US" sz="2400" dirty="0" smtClean="0"/>
              <a:t>？能不能解决更为</a:t>
            </a:r>
            <a:r>
              <a:rPr lang="en-US" altLang="zh-CN" sz="2400" dirty="0" smtClean="0"/>
              <a:t>general</a:t>
            </a:r>
            <a:r>
              <a:rPr lang="zh-CN" altLang="en-US" sz="2400" dirty="0" smtClean="0"/>
              <a:t>的问题？</a:t>
            </a:r>
            <a:endParaRPr lang="en-US" sz="2400" dirty="0"/>
          </a:p>
          <a:p>
            <a:pPr marL="57150" indent="0">
              <a:buNone/>
            </a:pPr>
            <a:r>
              <a:rPr lang="en-US" sz="2400" dirty="0"/>
              <a:t>4. Can you do (much) better? Present your thoughts/ideas</a:t>
            </a:r>
            <a:r>
              <a:rPr lang="en-US" sz="2400" dirty="0" smtClean="0"/>
              <a:t>.</a:t>
            </a:r>
          </a:p>
          <a:p>
            <a:pPr marL="57150" indent="0">
              <a:buNone/>
            </a:pPr>
            <a:r>
              <a:rPr lang="en-US" sz="2400" i="1" dirty="0"/>
              <a:t> </a:t>
            </a:r>
            <a:r>
              <a:rPr lang="en-US" sz="2400" i="1" dirty="0" smtClean="0"/>
              <a:t>       </a:t>
            </a:r>
            <a:r>
              <a:rPr lang="zh-CN" altLang="en-US" sz="2400" i="1" dirty="0" smtClean="0"/>
              <a:t>寻找问题的时候应该从</a:t>
            </a:r>
            <a:r>
              <a:rPr lang="en-US" altLang="zh-CN" sz="2400" i="1" dirty="0" smtClean="0"/>
              <a:t>user</a:t>
            </a:r>
            <a:r>
              <a:rPr lang="zh-CN" altLang="en-US" sz="2400" i="1" dirty="0" smtClean="0"/>
              <a:t>的角度来考虑这个问题，在寻求解决方法的时候应该从作者的角度考虑可行性的问题。</a:t>
            </a:r>
            <a:endParaRPr lang="en-US" sz="2400" i="1" dirty="0"/>
          </a:p>
          <a:p>
            <a:pPr marL="0" indent="0">
              <a:buNone/>
            </a:pPr>
            <a:r>
              <a:rPr lang="en-US" sz="2400" dirty="0"/>
              <a:t> 5. What have you learned/enjoyed/disliked in the paper? Why? </a:t>
            </a:r>
          </a:p>
          <a:p>
            <a:pPr marL="0" indent="0">
              <a:buNone/>
            </a:pPr>
            <a:r>
              <a:rPr lang="en-US" sz="2400" dirty="0" smtClean="0"/>
              <a:t>          </a:t>
            </a:r>
            <a:r>
              <a:rPr lang="zh-CN" altLang="en-US" sz="2400" i="1" dirty="0" smtClean="0"/>
              <a:t>可以从文章结构写作，实验，作者解决的问题的意义，作者采用的方法</a:t>
            </a:r>
            <a:endParaRPr lang="en-US" sz="2400" i="1" dirty="0"/>
          </a:p>
          <a:p>
            <a:pPr marL="0" indent="0">
              <a:buNone/>
            </a:pPr>
            <a:r>
              <a:rPr lang="en-US" sz="2400" dirty="0"/>
              <a:t>Review should be short and concise (~ ½ a page to 1 page maximum)</a:t>
            </a:r>
          </a:p>
          <a:p>
            <a:pPr marL="457200" indent="-457200">
              <a:buFont typeface="+mj-lt"/>
              <a:buAutoNum type="arabicPeriod"/>
            </a:pPr>
            <a:endParaRPr lang="en-US" sz="2400" dirty="0"/>
          </a:p>
          <a:p>
            <a:endParaRPr lang="en-US" dirty="0"/>
          </a:p>
        </p:txBody>
      </p:sp>
      <p:sp>
        <p:nvSpPr>
          <p:cNvPr id="4" name="Slide Number Placeholder 3"/>
          <p:cNvSpPr>
            <a:spLocks noGrp="1"/>
          </p:cNvSpPr>
          <p:nvPr>
            <p:ph type="sldNum" sz="quarter" idx="12"/>
          </p:nvPr>
        </p:nvSpPr>
        <p:spPr/>
        <p:txBody>
          <a:bodyPr/>
          <a:lstStyle/>
          <a:p>
            <a:pPr defTabSz="914400">
              <a:defRPr/>
            </a:pPr>
            <a:fld id="{323594FA-E141-4234-AE05-360401972BE7}" type="slidenum">
              <a:rPr lang="en-US" altLang="en-US" sz="2000">
                <a:solidFill>
                  <a:prstClr val="black">
                    <a:tint val="75000"/>
                  </a:prstClr>
                </a:solidFill>
                <a:latin typeface="Calibri"/>
              </a:rPr>
              <a:pPr defTabSz="914400">
                <a:defRPr/>
              </a:pPr>
              <a:t>25</a:t>
            </a:fld>
            <a:endParaRPr lang="en-US" altLang="en-US" sz="2000" dirty="0">
              <a:solidFill>
                <a:prstClr val="black">
                  <a:tint val="75000"/>
                </a:prstClr>
              </a:solidFill>
              <a:latin typeface="Calibri"/>
            </a:endParaRPr>
          </a:p>
        </p:txBody>
      </p:sp>
    </p:spTree>
    <p:extLst>
      <p:ext uri="{BB962C8B-B14F-4D97-AF65-F5344CB8AC3E}">
        <p14:creationId xmlns:p14="http://schemas.microsoft.com/office/powerpoint/2010/main" val="359370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226" y="288985"/>
            <a:ext cx="9601200" cy="1485900"/>
          </a:xfrm>
        </p:spPr>
        <p:txBody>
          <a:bodyPr/>
          <a:lstStyle/>
          <a:p>
            <a:r>
              <a:rPr lang="en-US" dirty="0"/>
              <a:t>Advice on Reviewing</a:t>
            </a:r>
          </a:p>
        </p:txBody>
      </p:sp>
      <p:sp>
        <p:nvSpPr>
          <p:cNvPr id="3" name="Content Placeholder 2"/>
          <p:cNvSpPr>
            <a:spLocks noGrp="1"/>
          </p:cNvSpPr>
          <p:nvPr>
            <p:ph idx="1"/>
          </p:nvPr>
        </p:nvSpPr>
        <p:spPr>
          <a:xfrm>
            <a:off x="1474308" y="1121435"/>
            <a:ext cx="8540960" cy="5149969"/>
          </a:xfrm>
        </p:spPr>
        <p:txBody>
          <a:bodyPr>
            <a:noAutofit/>
          </a:bodyPr>
          <a:lstStyle/>
          <a:p>
            <a:r>
              <a:rPr lang="en-US" sz="2400" dirty="0"/>
              <a:t>When doing the reviews, be </a:t>
            </a:r>
            <a:r>
              <a:rPr lang="en-US" sz="2400" dirty="0">
                <a:solidFill>
                  <a:srgbClr val="0033CC"/>
                </a:solidFill>
              </a:rPr>
              <a:t>very critical</a:t>
            </a:r>
          </a:p>
          <a:p>
            <a:endParaRPr lang="en-US" sz="2400" dirty="0"/>
          </a:p>
          <a:p>
            <a:r>
              <a:rPr lang="en-US" sz="2400" dirty="0"/>
              <a:t>Always think about </a:t>
            </a:r>
            <a:r>
              <a:rPr lang="en-US" sz="2400" dirty="0">
                <a:solidFill>
                  <a:srgbClr val="0033CC"/>
                </a:solidFill>
              </a:rPr>
              <a:t>better ways of solving</a:t>
            </a:r>
            <a:r>
              <a:rPr lang="en-US" sz="2400" dirty="0">
                <a:solidFill>
                  <a:srgbClr val="FF0000"/>
                </a:solidFill>
              </a:rPr>
              <a:t> </a:t>
            </a:r>
            <a:r>
              <a:rPr lang="en-US" sz="2400" dirty="0"/>
              <a:t>the problem or related problems</a:t>
            </a:r>
          </a:p>
          <a:p>
            <a:endParaRPr lang="en-US" sz="2400" dirty="0"/>
          </a:p>
          <a:p>
            <a:r>
              <a:rPr lang="en-US" sz="2400" dirty="0"/>
              <a:t>Do </a:t>
            </a:r>
            <a:r>
              <a:rPr lang="en-US" sz="2400" dirty="0">
                <a:solidFill>
                  <a:srgbClr val="0033CC"/>
                </a:solidFill>
              </a:rPr>
              <a:t>background reading</a:t>
            </a:r>
          </a:p>
          <a:p>
            <a:pPr lvl="1"/>
            <a:r>
              <a:rPr lang="en-US" sz="2400" dirty="0">
                <a:ea typeface="ＭＳ Ｐゴシック" charset="0"/>
              </a:rPr>
              <a:t>Reviewing a paper/talk is the best way of learning about a research problem/topic</a:t>
            </a:r>
          </a:p>
          <a:p>
            <a:pPr lvl="1"/>
            <a:endParaRPr lang="en-US" sz="2400" dirty="0"/>
          </a:p>
          <a:p>
            <a:r>
              <a:rPr lang="en-US" sz="2400" dirty="0"/>
              <a:t>Think about forming a literature survey topic or a </a:t>
            </a:r>
            <a:r>
              <a:rPr lang="en-US" sz="2400" dirty="0">
                <a:solidFill>
                  <a:srgbClr val="0033CC"/>
                </a:solidFill>
              </a:rPr>
              <a:t>research proposal based on the paper</a:t>
            </a:r>
            <a:r>
              <a:rPr lang="en-US" sz="2400" dirty="0">
                <a:solidFill>
                  <a:srgbClr val="FF0000"/>
                </a:solidFill>
              </a:rPr>
              <a:t> </a:t>
            </a:r>
            <a:r>
              <a:rPr lang="en-US" sz="2400" dirty="0"/>
              <a:t>(for future studies)</a:t>
            </a:r>
          </a:p>
          <a:p>
            <a:endParaRPr lang="en-US" sz="2400" dirty="0"/>
          </a:p>
        </p:txBody>
      </p:sp>
      <p:sp>
        <p:nvSpPr>
          <p:cNvPr id="4" name="Slide Number Placeholder 3"/>
          <p:cNvSpPr>
            <a:spLocks noGrp="1"/>
          </p:cNvSpPr>
          <p:nvPr>
            <p:ph type="sldNum" sz="quarter" idx="12"/>
          </p:nvPr>
        </p:nvSpPr>
        <p:spPr/>
        <p:txBody>
          <a:bodyPr/>
          <a:lstStyle/>
          <a:p>
            <a:pPr defTabSz="914400">
              <a:defRPr/>
            </a:pPr>
            <a:fld id="{323594FA-E141-4234-AE05-360401972BE7}" type="slidenum">
              <a:rPr lang="en-US" altLang="en-US" sz="2000">
                <a:solidFill>
                  <a:prstClr val="black">
                    <a:tint val="75000"/>
                  </a:prstClr>
                </a:solidFill>
                <a:latin typeface="Calibri"/>
              </a:rPr>
              <a:pPr defTabSz="914400">
                <a:defRPr/>
              </a:pPr>
              <a:t>26</a:t>
            </a:fld>
            <a:endParaRPr lang="en-US" altLang="en-US" sz="2000" dirty="0">
              <a:solidFill>
                <a:prstClr val="black">
                  <a:tint val="75000"/>
                </a:prstClr>
              </a:solidFill>
              <a:latin typeface="Calibri"/>
            </a:endParaRPr>
          </a:p>
        </p:txBody>
      </p:sp>
    </p:spTree>
    <p:extLst>
      <p:ext uri="{BB962C8B-B14F-4D97-AF65-F5344CB8AC3E}">
        <p14:creationId xmlns:p14="http://schemas.microsoft.com/office/powerpoint/2010/main" val="16376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8083" y="314864"/>
            <a:ext cx="9601200" cy="1194759"/>
          </a:xfrm>
        </p:spPr>
        <p:txBody>
          <a:bodyPr>
            <a:normAutofit fontScale="90000"/>
          </a:bodyPr>
          <a:lstStyle/>
          <a:p>
            <a:r>
              <a:rPr lang="zh-CN" altLang="en-US" sz="3600" dirty="0" smtClean="0">
                <a:latin typeface="幼圆" panose="02010509060101010101" pitchFamily="49" charset="-122"/>
                <a:ea typeface="幼圆" panose="02010509060101010101" pitchFamily="49" charset="-122"/>
              </a:rPr>
              <a:t>文章结构</a:t>
            </a:r>
            <a:r>
              <a:rPr lang="en-US" altLang="zh-CN" sz="4000" dirty="0">
                <a:latin typeface="幼圆" panose="02010509060101010101" pitchFamily="49" charset="-122"/>
                <a:ea typeface="幼圆" panose="02010509060101010101" pitchFamily="49" charset="-122"/>
              </a:rPr>
              <a:t/>
            </a:r>
            <a:br>
              <a:rPr lang="en-US" altLang="zh-CN" sz="4000" dirty="0">
                <a:latin typeface="幼圆" panose="02010509060101010101" pitchFamily="49" charset="-122"/>
                <a:ea typeface="幼圆" panose="02010509060101010101" pitchFamily="49" charset="-122"/>
              </a:rPr>
            </a:br>
            <a:r>
              <a:rPr lang="en-US" altLang="zh-CN" sz="1600" dirty="0">
                <a:latin typeface="幼圆" panose="02010509060101010101" pitchFamily="49" charset="-122"/>
                <a:ea typeface="幼圆" panose="02010509060101010101" pitchFamily="49" charset="-122"/>
              </a:rPr>
              <a:t>source: Jennifer </a:t>
            </a:r>
            <a:r>
              <a:rPr lang="en-US" altLang="zh-CN" sz="1600" dirty="0" err="1" smtClean="0">
                <a:latin typeface="幼圆" panose="02010509060101010101" pitchFamily="49" charset="-122"/>
                <a:ea typeface="幼圆" panose="02010509060101010101" pitchFamily="49" charset="-122"/>
              </a:rPr>
              <a:t>Widom</a:t>
            </a:r>
            <a:r>
              <a:rPr lang="en-US" altLang="zh-CN" sz="1600" dirty="0" smtClean="0">
                <a:latin typeface="幼圆" panose="02010509060101010101" pitchFamily="49" charset="-122"/>
                <a:ea typeface="幼圆" panose="02010509060101010101" pitchFamily="49" charset="-122"/>
              </a:rPr>
              <a:t> (Stanford </a:t>
            </a:r>
            <a:r>
              <a:rPr lang="en-US" altLang="zh-CN" sz="1600" dirty="0" err="1" smtClean="0">
                <a:latin typeface="幼圆" panose="02010509060101010101" pitchFamily="49" charset="-122"/>
                <a:ea typeface="幼圆" panose="02010509060101010101" pitchFamily="49" charset="-122"/>
              </a:rPr>
              <a:t>InfoLab</a:t>
            </a:r>
            <a:r>
              <a:rPr lang="en-US" altLang="zh-CN" sz="1600" dirty="0" smtClean="0">
                <a:latin typeface="幼圆" panose="02010509060101010101" pitchFamily="49" charset="-122"/>
                <a:ea typeface="幼圆" panose="02010509060101010101" pitchFamily="49" charset="-122"/>
              </a:rPr>
              <a:t>) </a:t>
            </a:r>
            <a:r>
              <a:rPr lang="en-US" altLang="zh-CN" sz="1600" dirty="0" smtClean="0">
                <a:hlinkClick r:id="rId2"/>
              </a:rPr>
              <a:t>https</a:t>
            </a:r>
            <a:r>
              <a:rPr lang="en-US" altLang="zh-CN" sz="1600" dirty="0">
                <a:hlinkClick r:id="rId2"/>
              </a:rPr>
              <a:t>://cs.stanford.edu/people/widom/paper-writing.html</a:t>
            </a:r>
            <a:r>
              <a:rPr lang="en-US" altLang="zh-CN" sz="4000" dirty="0" smtClean="0">
                <a:latin typeface="幼圆" panose="02010509060101010101" pitchFamily="49" charset="-122"/>
                <a:ea typeface="幼圆" panose="02010509060101010101" pitchFamily="49" charset="-122"/>
              </a:rPr>
              <a:t> </a:t>
            </a:r>
            <a:br>
              <a:rPr lang="en-US" altLang="zh-CN" sz="4000" dirty="0" smtClean="0">
                <a:latin typeface="幼圆" panose="02010509060101010101" pitchFamily="49" charset="-122"/>
                <a:ea typeface="幼圆" panose="02010509060101010101" pitchFamily="49" charset="-122"/>
              </a:rPr>
            </a:b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268083" y="1285336"/>
            <a:ext cx="9601200" cy="5460521"/>
          </a:xfrm>
        </p:spPr>
        <p:txBody>
          <a:bodyPr>
            <a:normAutofit/>
          </a:bodyPr>
          <a:lstStyle/>
          <a:p>
            <a:r>
              <a:rPr lang="en-US" altLang="zh-CN" dirty="0" smtClean="0"/>
              <a:t>Title</a:t>
            </a:r>
            <a:r>
              <a:rPr lang="en-US" altLang="zh-CN" smtClean="0"/>
              <a:t>: </a:t>
            </a:r>
            <a:endParaRPr lang="en-US" altLang="zh-CN" sz="1600"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Abstract:</a:t>
            </a:r>
          </a:p>
          <a:p>
            <a:pPr lvl="1"/>
            <a:r>
              <a:rPr lang="zh-CN" altLang="en-US" dirty="0" smtClean="0"/>
              <a:t>问题背景以及动机 （不能与</a:t>
            </a:r>
            <a:r>
              <a:rPr lang="en-US" altLang="zh-CN" dirty="0" smtClean="0"/>
              <a:t>introduction</a:t>
            </a:r>
            <a:r>
              <a:rPr lang="zh-CN" altLang="en-US" dirty="0" smtClean="0"/>
              <a:t>和</a:t>
            </a:r>
            <a:r>
              <a:rPr lang="en-US" altLang="zh-CN" dirty="0" smtClean="0"/>
              <a:t>related work</a:t>
            </a:r>
            <a:r>
              <a:rPr lang="zh-CN" altLang="en-US" dirty="0" smtClean="0"/>
              <a:t>里面的重复），方法描述，主要贡献，实验结果</a:t>
            </a:r>
            <a:endParaRPr lang="en-US" altLang="zh-CN" dirty="0" smtClean="0"/>
          </a:p>
          <a:p>
            <a:pPr lvl="1"/>
            <a:r>
              <a:rPr lang="en-US" altLang="zh-CN" i="0" dirty="0"/>
              <a:t>State the problem, your approach and solution, and the main contributions of the paper. Include little if any background and motivation. Be factual but comprehensive. </a:t>
            </a:r>
            <a:r>
              <a:rPr lang="en-US" altLang="zh-CN" b="1" i="0" u="sng" dirty="0"/>
              <a:t>The material in the abstract should not be repeated later word for word in the paper.</a:t>
            </a:r>
            <a:endParaRPr lang="zh-CN" altLang="en-US" b="1" u="sng" dirty="0"/>
          </a:p>
        </p:txBody>
      </p:sp>
      <p:pic>
        <p:nvPicPr>
          <p:cNvPr id="4" name="图片 3"/>
          <p:cNvPicPr>
            <a:picLocks noChangeAspect="1"/>
          </p:cNvPicPr>
          <p:nvPr/>
        </p:nvPicPr>
        <p:blipFill>
          <a:blip r:embed="rId3"/>
          <a:stretch>
            <a:fillRect/>
          </a:stretch>
        </p:blipFill>
        <p:spPr>
          <a:xfrm>
            <a:off x="2275802" y="1737504"/>
            <a:ext cx="7585762" cy="2575704"/>
          </a:xfrm>
          <a:prstGeom prst="rect">
            <a:avLst/>
          </a:prstGeom>
        </p:spPr>
      </p:pic>
    </p:spTree>
    <p:extLst>
      <p:ext uri="{BB962C8B-B14F-4D97-AF65-F5344CB8AC3E}">
        <p14:creationId xmlns:p14="http://schemas.microsoft.com/office/powerpoint/2010/main" val="9681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8083" y="314864"/>
            <a:ext cx="9601200" cy="1194759"/>
          </a:xfrm>
        </p:spPr>
        <p:txBody>
          <a:bodyPr>
            <a:normAutofit fontScale="90000"/>
          </a:bodyPr>
          <a:lstStyle/>
          <a:p>
            <a:r>
              <a:rPr lang="zh-CN" altLang="en-US" sz="3600" dirty="0" smtClean="0">
                <a:latin typeface="幼圆" panose="02010509060101010101" pitchFamily="49" charset="-122"/>
                <a:ea typeface="幼圆" panose="02010509060101010101" pitchFamily="49" charset="-122"/>
              </a:rPr>
              <a:t>文章结构</a:t>
            </a:r>
            <a:r>
              <a:rPr lang="en-US" altLang="zh-CN" sz="4000" dirty="0">
                <a:latin typeface="幼圆" panose="02010509060101010101" pitchFamily="49" charset="-122"/>
                <a:ea typeface="幼圆" panose="02010509060101010101" pitchFamily="49" charset="-122"/>
              </a:rPr>
              <a:t/>
            </a:r>
            <a:br>
              <a:rPr lang="en-US" altLang="zh-CN" sz="4000" dirty="0">
                <a:latin typeface="幼圆" panose="02010509060101010101" pitchFamily="49" charset="-122"/>
                <a:ea typeface="幼圆" panose="02010509060101010101" pitchFamily="49" charset="-122"/>
              </a:rPr>
            </a:br>
            <a:r>
              <a:rPr lang="en-US" altLang="zh-CN" sz="1600" dirty="0">
                <a:latin typeface="幼圆" panose="02010509060101010101" pitchFamily="49" charset="-122"/>
                <a:ea typeface="幼圆" panose="02010509060101010101" pitchFamily="49" charset="-122"/>
              </a:rPr>
              <a:t>source: Jennifer </a:t>
            </a:r>
            <a:r>
              <a:rPr lang="en-US" altLang="zh-CN" sz="1600" dirty="0" err="1" smtClean="0">
                <a:latin typeface="幼圆" panose="02010509060101010101" pitchFamily="49" charset="-122"/>
                <a:ea typeface="幼圆" panose="02010509060101010101" pitchFamily="49" charset="-122"/>
              </a:rPr>
              <a:t>Widom</a:t>
            </a:r>
            <a:r>
              <a:rPr lang="en-US" altLang="zh-CN" sz="1600" dirty="0" smtClean="0">
                <a:latin typeface="幼圆" panose="02010509060101010101" pitchFamily="49" charset="-122"/>
                <a:ea typeface="幼圆" panose="02010509060101010101" pitchFamily="49" charset="-122"/>
              </a:rPr>
              <a:t> (Stanford </a:t>
            </a:r>
            <a:r>
              <a:rPr lang="en-US" altLang="zh-CN" sz="1600" dirty="0" err="1" smtClean="0">
                <a:latin typeface="幼圆" panose="02010509060101010101" pitchFamily="49" charset="-122"/>
                <a:ea typeface="幼圆" panose="02010509060101010101" pitchFamily="49" charset="-122"/>
              </a:rPr>
              <a:t>InfoLab</a:t>
            </a:r>
            <a:r>
              <a:rPr lang="en-US" altLang="zh-CN" sz="1600" dirty="0" smtClean="0">
                <a:latin typeface="幼圆" panose="02010509060101010101" pitchFamily="49" charset="-122"/>
                <a:ea typeface="幼圆" panose="02010509060101010101" pitchFamily="49" charset="-122"/>
              </a:rPr>
              <a:t>) </a:t>
            </a:r>
            <a:r>
              <a:rPr lang="en-US" altLang="zh-CN" sz="1600" dirty="0" smtClean="0">
                <a:hlinkClick r:id="rId2"/>
              </a:rPr>
              <a:t>https</a:t>
            </a:r>
            <a:r>
              <a:rPr lang="en-US" altLang="zh-CN" sz="1600" dirty="0">
                <a:hlinkClick r:id="rId2"/>
              </a:rPr>
              <a:t>://cs.stanford.edu/people/widom/paper-writing.html</a:t>
            </a:r>
            <a:r>
              <a:rPr lang="en-US" altLang="zh-CN" sz="4000" dirty="0" smtClean="0">
                <a:latin typeface="幼圆" panose="02010509060101010101" pitchFamily="49" charset="-122"/>
                <a:ea typeface="幼圆" panose="02010509060101010101" pitchFamily="49" charset="-122"/>
              </a:rPr>
              <a:t> </a:t>
            </a:r>
            <a:br>
              <a:rPr lang="en-US" altLang="zh-CN" sz="4000" dirty="0" smtClean="0">
                <a:latin typeface="幼圆" panose="02010509060101010101" pitchFamily="49" charset="-122"/>
                <a:ea typeface="幼圆" panose="02010509060101010101" pitchFamily="49" charset="-122"/>
              </a:rPr>
            </a:b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268082" y="1397479"/>
            <a:ext cx="10377577" cy="5460521"/>
          </a:xfrm>
        </p:spPr>
        <p:txBody>
          <a:bodyPr>
            <a:normAutofit/>
          </a:bodyPr>
          <a:lstStyle/>
          <a:p>
            <a:r>
              <a:rPr lang="en-US" altLang="zh-CN" dirty="0" smtClean="0"/>
              <a:t>Introduction: </a:t>
            </a:r>
            <a:r>
              <a:rPr lang="zh-CN" altLang="en-US" dirty="0" smtClean="0"/>
              <a:t>非常重要的部分，因为评审人会根据这个部分判断你的论文的贡献，并在阅读</a:t>
            </a:r>
            <a:r>
              <a:rPr lang="en-US" altLang="zh-CN" dirty="0" smtClean="0"/>
              <a:t>main body</a:t>
            </a:r>
            <a:r>
              <a:rPr lang="zh-CN" altLang="en-US" dirty="0" smtClean="0"/>
              <a:t>的时候来验证自己的判断。</a:t>
            </a:r>
            <a:endParaRPr lang="en-US" altLang="zh-CN" dirty="0" smtClean="0"/>
          </a:p>
          <a:p>
            <a:pPr marL="0" indent="0">
              <a:buNone/>
            </a:pPr>
            <a:r>
              <a:rPr lang="zh-CN" altLang="en-US" dirty="0" smtClean="0"/>
              <a:t>     应该回答以下</a:t>
            </a:r>
            <a:r>
              <a:rPr lang="en-US" altLang="zh-CN" dirty="0" smtClean="0"/>
              <a:t>5</a:t>
            </a:r>
            <a:r>
              <a:rPr lang="zh-CN" altLang="en-US" dirty="0" smtClean="0"/>
              <a:t>个问题：</a:t>
            </a:r>
            <a:endParaRPr lang="en-US" altLang="zh-CN" dirty="0" smtClean="0"/>
          </a:p>
          <a:p>
            <a:pPr lvl="1"/>
            <a:r>
              <a:rPr lang="en-US" altLang="zh-CN" dirty="0"/>
              <a:t>What is the problem?</a:t>
            </a:r>
          </a:p>
          <a:p>
            <a:pPr lvl="1"/>
            <a:r>
              <a:rPr lang="en-US" altLang="zh-CN" dirty="0"/>
              <a:t>Why is it interesting and important?</a:t>
            </a:r>
          </a:p>
          <a:p>
            <a:pPr lvl="1"/>
            <a:r>
              <a:rPr lang="en-US" altLang="zh-CN" dirty="0"/>
              <a:t>Why is it hard? (E.g., why do naive approaches fail?)</a:t>
            </a:r>
          </a:p>
          <a:p>
            <a:pPr lvl="1"/>
            <a:r>
              <a:rPr lang="en-US" altLang="zh-CN" dirty="0"/>
              <a:t>Why hasn't it been solved before? (Or, what's wrong with previous proposed solutions? How does mine differ?)</a:t>
            </a:r>
          </a:p>
          <a:p>
            <a:pPr lvl="1"/>
            <a:r>
              <a:rPr lang="en-US" altLang="zh-CN" dirty="0"/>
              <a:t>What are the key components of my approach and results? Also include any specific limitations</a:t>
            </a:r>
            <a:r>
              <a:rPr lang="en-US" altLang="zh-CN" dirty="0" smtClean="0"/>
              <a:t>.</a:t>
            </a:r>
          </a:p>
          <a:p>
            <a:pPr marL="530352" lvl="1" indent="0">
              <a:buNone/>
            </a:pPr>
            <a:endParaRPr lang="en-US" altLang="zh-CN" dirty="0" smtClean="0"/>
          </a:p>
          <a:p>
            <a:pPr marL="530352" lvl="1" indent="0">
              <a:buNone/>
            </a:pPr>
            <a:r>
              <a:rPr lang="zh-CN" altLang="en-US" dirty="0" smtClean="0"/>
              <a:t>通常在</a:t>
            </a:r>
            <a:r>
              <a:rPr lang="en-US" altLang="zh-CN" dirty="0" smtClean="0"/>
              <a:t>introduction</a:t>
            </a:r>
            <a:r>
              <a:rPr lang="zh-CN" altLang="en-US" dirty="0" smtClean="0"/>
              <a:t>的最后会用</a:t>
            </a:r>
            <a:r>
              <a:rPr lang="en-US" altLang="zh-CN" dirty="0" smtClean="0"/>
              <a:t>bullet point</a:t>
            </a:r>
            <a:r>
              <a:rPr lang="zh-CN" altLang="en-US" dirty="0" smtClean="0"/>
              <a:t>的形式来总结出论文的</a:t>
            </a:r>
            <a:r>
              <a:rPr lang="en-US" altLang="zh-CN" dirty="0" smtClean="0"/>
              <a:t>contribution</a:t>
            </a:r>
            <a:r>
              <a:rPr lang="zh-CN" altLang="en-US" dirty="0" smtClean="0"/>
              <a:t>以及介绍出未来的文章组织结构。</a:t>
            </a:r>
            <a:endParaRPr lang="zh-CN" altLang="en-US" dirty="0"/>
          </a:p>
        </p:txBody>
      </p:sp>
    </p:spTree>
    <p:extLst>
      <p:ext uri="{BB962C8B-B14F-4D97-AF65-F5344CB8AC3E}">
        <p14:creationId xmlns:p14="http://schemas.microsoft.com/office/powerpoint/2010/main" val="324558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8083" y="314864"/>
            <a:ext cx="9601200" cy="1194759"/>
          </a:xfrm>
        </p:spPr>
        <p:txBody>
          <a:bodyPr>
            <a:normAutofit fontScale="90000"/>
          </a:bodyPr>
          <a:lstStyle/>
          <a:p>
            <a:r>
              <a:rPr lang="zh-CN" altLang="en-US" sz="3600" dirty="0" smtClean="0">
                <a:latin typeface="幼圆" panose="02010509060101010101" pitchFamily="49" charset="-122"/>
                <a:ea typeface="幼圆" panose="02010509060101010101" pitchFamily="49" charset="-122"/>
              </a:rPr>
              <a:t>文章结构</a:t>
            </a:r>
            <a:r>
              <a:rPr lang="en-US" altLang="zh-CN" sz="4000" dirty="0">
                <a:latin typeface="幼圆" panose="02010509060101010101" pitchFamily="49" charset="-122"/>
                <a:ea typeface="幼圆" panose="02010509060101010101" pitchFamily="49" charset="-122"/>
              </a:rPr>
              <a:t/>
            </a:r>
            <a:br>
              <a:rPr lang="en-US" altLang="zh-CN" sz="4000" dirty="0">
                <a:latin typeface="幼圆" panose="02010509060101010101" pitchFamily="49" charset="-122"/>
                <a:ea typeface="幼圆" panose="02010509060101010101" pitchFamily="49" charset="-122"/>
              </a:rPr>
            </a:br>
            <a:r>
              <a:rPr lang="en-US" altLang="zh-CN" sz="1600" dirty="0">
                <a:latin typeface="幼圆" panose="02010509060101010101" pitchFamily="49" charset="-122"/>
                <a:ea typeface="幼圆" panose="02010509060101010101" pitchFamily="49" charset="-122"/>
              </a:rPr>
              <a:t>source: Jennifer </a:t>
            </a:r>
            <a:r>
              <a:rPr lang="en-US" altLang="zh-CN" sz="1600" dirty="0" err="1" smtClean="0">
                <a:latin typeface="幼圆" panose="02010509060101010101" pitchFamily="49" charset="-122"/>
                <a:ea typeface="幼圆" panose="02010509060101010101" pitchFamily="49" charset="-122"/>
              </a:rPr>
              <a:t>Widom</a:t>
            </a:r>
            <a:r>
              <a:rPr lang="en-US" altLang="zh-CN" sz="1600" dirty="0" smtClean="0">
                <a:latin typeface="幼圆" panose="02010509060101010101" pitchFamily="49" charset="-122"/>
                <a:ea typeface="幼圆" panose="02010509060101010101" pitchFamily="49" charset="-122"/>
              </a:rPr>
              <a:t> (Stanford </a:t>
            </a:r>
            <a:r>
              <a:rPr lang="en-US" altLang="zh-CN" sz="1600" dirty="0" err="1" smtClean="0">
                <a:latin typeface="幼圆" panose="02010509060101010101" pitchFamily="49" charset="-122"/>
                <a:ea typeface="幼圆" panose="02010509060101010101" pitchFamily="49" charset="-122"/>
              </a:rPr>
              <a:t>InfoLab</a:t>
            </a:r>
            <a:r>
              <a:rPr lang="en-US" altLang="zh-CN" sz="1600" dirty="0" smtClean="0">
                <a:latin typeface="幼圆" panose="02010509060101010101" pitchFamily="49" charset="-122"/>
                <a:ea typeface="幼圆" panose="02010509060101010101" pitchFamily="49" charset="-122"/>
              </a:rPr>
              <a:t>) </a:t>
            </a:r>
            <a:r>
              <a:rPr lang="en-US" altLang="zh-CN" sz="1600" dirty="0" smtClean="0">
                <a:hlinkClick r:id="rId2"/>
              </a:rPr>
              <a:t>https</a:t>
            </a:r>
            <a:r>
              <a:rPr lang="en-US" altLang="zh-CN" sz="1600" dirty="0">
                <a:hlinkClick r:id="rId2"/>
              </a:rPr>
              <a:t>://cs.stanford.edu/people/widom/paper-writing.html</a:t>
            </a:r>
            <a:r>
              <a:rPr lang="en-US" altLang="zh-CN" sz="4000" dirty="0" smtClean="0">
                <a:latin typeface="幼圆" panose="02010509060101010101" pitchFamily="49" charset="-122"/>
                <a:ea typeface="幼圆" panose="02010509060101010101" pitchFamily="49" charset="-122"/>
              </a:rPr>
              <a:t> </a:t>
            </a:r>
            <a:br>
              <a:rPr lang="en-US" altLang="zh-CN" sz="4000" dirty="0" smtClean="0">
                <a:latin typeface="幼圆" panose="02010509060101010101" pitchFamily="49" charset="-122"/>
                <a:ea typeface="幼圆" panose="02010509060101010101" pitchFamily="49" charset="-122"/>
              </a:rPr>
            </a:b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268083" y="1509623"/>
            <a:ext cx="10377577" cy="5460521"/>
          </a:xfrm>
        </p:spPr>
        <p:txBody>
          <a:bodyPr>
            <a:normAutofit/>
          </a:bodyPr>
          <a:lstStyle/>
          <a:p>
            <a:r>
              <a:rPr lang="en-US" altLang="zh-CN" dirty="0" smtClean="0"/>
              <a:t>Related Work</a:t>
            </a:r>
            <a:r>
              <a:rPr lang="zh-CN" altLang="en-US" dirty="0" smtClean="0"/>
              <a:t>：</a:t>
            </a:r>
            <a:endParaRPr lang="en-US" altLang="zh-CN" dirty="0" smtClean="0"/>
          </a:p>
          <a:p>
            <a:pPr lvl="1"/>
            <a:r>
              <a:rPr lang="zh-CN" altLang="en-US" dirty="0"/>
              <a:t>添加的位置没有固定的要求，要是</a:t>
            </a:r>
            <a:r>
              <a:rPr lang="en-US" altLang="zh-CN" dirty="0"/>
              <a:t>Related Work</a:t>
            </a:r>
            <a:r>
              <a:rPr lang="zh-CN" altLang="en-US" dirty="0"/>
              <a:t>能够对问题的背景起到比较好的解释作用，或者是作者采用了非常创新的方法，对以前的方法起到很好的批判效果，则可以放到</a:t>
            </a:r>
            <a:r>
              <a:rPr lang="en-US" altLang="zh-CN" dirty="0"/>
              <a:t>Section2</a:t>
            </a:r>
            <a:r>
              <a:rPr lang="zh-CN" altLang="en-US" dirty="0"/>
              <a:t>；要是</a:t>
            </a:r>
            <a:r>
              <a:rPr lang="en-US" altLang="zh-CN" dirty="0"/>
              <a:t>Related Work</a:t>
            </a:r>
            <a:r>
              <a:rPr lang="zh-CN" altLang="en-US" dirty="0"/>
              <a:t>是能够与文中采用的算法，方法有一定的对比</a:t>
            </a:r>
            <a:r>
              <a:rPr lang="en-US" altLang="zh-CN" dirty="0"/>
              <a:t>or</a:t>
            </a:r>
            <a:r>
              <a:rPr lang="zh-CN" altLang="en-US" dirty="0"/>
              <a:t>总结的作用，则放在倒数第二段，即</a:t>
            </a:r>
            <a:r>
              <a:rPr lang="en-US" altLang="zh-CN" dirty="0"/>
              <a:t>conclusion</a:t>
            </a:r>
            <a:r>
              <a:rPr lang="zh-CN" altLang="en-US" dirty="0"/>
              <a:t>的前面</a:t>
            </a:r>
            <a:r>
              <a:rPr lang="zh-CN" altLang="en-US" dirty="0" smtClean="0"/>
              <a:t>。</a:t>
            </a:r>
            <a:endParaRPr lang="en-US" altLang="zh-CN" dirty="0" smtClean="0"/>
          </a:p>
          <a:p>
            <a:pPr marL="530352" lvl="1" indent="0">
              <a:buNone/>
            </a:pPr>
            <a:endParaRPr lang="en-US" altLang="zh-CN" dirty="0" smtClean="0"/>
          </a:p>
          <a:p>
            <a:r>
              <a:rPr lang="en-US" altLang="zh-CN" dirty="0" smtClean="0"/>
              <a:t>Body:</a:t>
            </a:r>
          </a:p>
          <a:p>
            <a:pPr lvl="1"/>
            <a:r>
              <a:rPr lang="zh-CN" altLang="en-US" dirty="0"/>
              <a:t>两</a:t>
            </a:r>
            <a:r>
              <a:rPr lang="zh-CN" altLang="en-US" dirty="0" smtClean="0"/>
              <a:t>个重要</a:t>
            </a:r>
            <a:r>
              <a:rPr lang="en-US" altLang="zh-CN" dirty="0" smtClean="0"/>
              <a:t>tips: (1)</a:t>
            </a:r>
            <a:r>
              <a:rPr lang="zh-CN" altLang="en-US" dirty="0" smtClean="0"/>
              <a:t>一定要在文章的第三页之内</a:t>
            </a:r>
            <a:r>
              <a:rPr lang="en-US" altLang="zh-CN" dirty="0" smtClean="0"/>
              <a:t>(1/4</a:t>
            </a:r>
            <a:r>
              <a:rPr lang="zh-CN" altLang="en-US" dirty="0" smtClean="0"/>
              <a:t>的全文之前），有个对</a:t>
            </a:r>
            <a:r>
              <a:rPr lang="en-US" altLang="zh-CN" dirty="0" err="1" smtClean="0"/>
              <a:t>proprose</a:t>
            </a:r>
            <a:r>
              <a:rPr lang="zh-CN" altLang="en-US" dirty="0" smtClean="0"/>
              <a:t>的</a:t>
            </a:r>
            <a:r>
              <a:rPr lang="en-US" altLang="zh-CN" dirty="0" smtClean="0"/>
              <a:t>method </a:t>
            </a:r>
            <a:r>
              <a:rPr lang="zh-CN" altLang="en-US" dirty="0" smtClean="0"/>
              <a:t>的总述 </a:t>
            </a:r>
            <a:r>
              <a:rPr lang="en-US" altLang="zh-CN" dirty="0" smtClean="0"/>
              <a:t>(2) </a:t>
            </a:r>
            <a:r>
              <a:rPr lang="zh-CN" altLang="en-US" dirty="0" smtClean="0"/>
              <a:t>每个小部分</a:t>
            </a:r>
            <a:r>
              <a:rPr lang="en-US" altLang="zh-CN" dirty="0" smtClean="0"/>
              <a:t>should tell a story, </a:t>
            </a:r>
            <a:r>
              <a:rPr lang="zh-CN" altLang="en-US" dirty="0" smtClean="0"/>
              <a:t>不是关于你怎么做的，而是关于怎么</a:t>
            </a:r>
            <a:r>
              <a:rPr lang="en-US" altLang="zh-CN" dirty="0" smtClean="0"/>
              <a:t>lead to the result</a:t>
            </a:r>
            <a:r>
              <a:rPr lang="zh-CN" altLang="en-US" dirty="0" smtClean="0"/>
              <a:t>的。</a:t>
            </a:r>
            <a:endParaRPr lang="en-US" altLang="zh-CN" dirty="0" smtClean="0"/>
          </a:p>
          <a:p>
            <a:pPr lvl="1"/>
            <a:r>
              <a:rPr lang="en-US" altLang="zh-CN" dirty="0" smtClean="0"/>
              <a:t>Body</a:t>
            </a:r>
            <a:r>
              <a:rPr lang="zh-CN" altLang="en-US" dirty="0" smtClean="0"/>
              <a:t>的开始可以有的成分</a:t>
            </a:r>
            <a:endParaRPr lang="en-US" altLang="zh-CN" dirty="0"/>
          </a:p>
          <a:p>
            <a:pPr lvl="2"/>
            <a:r>
              <a:rPr lang="en-US" altLang="zh-CN" dirty="0"/>
              <a:t>Running example: </a:t>
            </a:r>
            <a:r>
              <a:rPr lang="zh-CN" altLang="en-US" dirty="0"/>
              <a:t>更好地阐述所要解决的问题</a:t>
            </a:r>
            <a:endParaRPr lang="en-US" altLang="zh-CN" dirty="0"/>
          </a:p>
          <a:p>
            <a:pPr lvl="2"/>
            <a:r>
              <a:rPr lang="en-US" altLang="zh-CN" dirty="0"/>
              <a:t>Preliminaries: </a:t>
            </a:r>
            <a:r>
              <a:rPr lang="zh-CN" altLang="en-US" dirty="0"/>
              <a:t>把</a:t>
            </a:r>
            <a:r>
              <a:rPr lang="en-US" altLang="zh-CN" dirty="0"/>
              <a:t>notation</a:t>
            </a:r>
            <a:r>
              <a:rPr lang="zh-CN" altLang="en-US" dirty="0"/>
              <a:t>和</a:t>
            </a:r>
            <a:r>
              <a:rPr lang="en-US" altLang="zh-CN" dirty="0"/>
              <a:t>terminology</a:t>
            </a:r>
            <a:r>
              <a:rPr lang="zh-CN" altLang="en-US" dirty="0"/>
              <a:t>解释</a:t>
            </a:r>
            <a:r>
              <a:rPr lang="zh-CN" altLang="en-US" dirty="0" smtClean="0"/>
              <a:t>清楚</a:t>
            </a:r>
            <a:endParaRPr lang="en-US" altLang="zh-CN" dirty="0" smtClean="0"/>
          </a:p>
          <a:p>
            <a:pPr lvl="1"/>
            <a:r>
              <a:rPr lang="zh-CN" altLang="en-US" dirty="0" smtClean="0"/>
              <a:t>文章的阐述方法：</a:t>
            </a:r>
            <a:r>
              <a:rPr lang="en-US" altLang="zh-CN" dirty="0" smtClean="0"/>
              <a:t>top-down</a:t>
            </a:r>
            <a:r>
              <a:rPr lang="zh-CN" altLang="en-US" dirty="0" smtClean="0"/>
              <a:t>， 分解法描述各个小的</a:t>
            </a:r>
            <a:r>
              <a:rPr lang="en-US" altLang="zh-CN" dirty="0" smtClean="0"/>
              <a:t>part.</a:t>
            </a:r>
          </a:p>
        </p:txBody>
      </p:sp>
    </p:spTree>
    <p:extLst>
      <p:ext uri="{BB962C8B-B14F-4D97-AF65-F5344CB8AC3E}">
        <p14:creationId xmlns:p14="http://schemas.microsoft.com/office/powerpoint/2010/main" val="155984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8083" y="314864"/>
            <a:ext cx="9601200" cy="1194759"/>
          </a:xfrm>
        </p:spPr>
        <p:txBody>
          <a:bodyPr>
            <a:normAutofit fontScale="90000"/>
          </a:bodyPr>
          <a:lstStyle/>
          <a:p>
            <a:r>
              <a:rPr lang="zh-CN" altLang="en-US" sz="3600" dirty="0" smtClean="0">
                <a:latin typeface="幼圆" panose="02010509060101010101" pitchFamily="49" charset="-122"/>
                <a:ea typeface="幼圆" panose="02010509060101010101" pitchFamily="49" charset="-122"/>
              </a:rPr>
              <a:t>文章结构</a:t>
            </a:r>
            <a:r>
              <a:rPr lang="en-US" altLang="zh-CN" sz="4000" dirty="0">
                <a:latin typeface="幼圆" panose="02010509060101010101" pitchFamily="49" charset="-122"/>
                <a:ea typeface="幼圆" panose="02010509060101010101" pitchFamily="49" charset="-122"/>
              </a:rPr>
              <a:t/>
            </a:r>
            <a:br>
              <a:rPr lang="en-US" altLang="zh-CN" sz="4000" dirty="0">
                <a:latin typeface="幼圆" panose="02010509060101010101" pitchFamily="49" charset="-122"/>
                <a:ea typeface="幼圆" panose="02010509060101010101" pitchFamily="49" charset="-122"/>
              </a:rPr>
            </a:br>
            <a:r>
              <a:rPr lang="en-US" altLang="zh-CN" sz="1600" dirty="0">
                <a:latin typeface="幼圆" panose="02010509060101010101" pitchFamily="49" charset="-122"/>
                <a:ea typeface="幼圆" panose="02010509060101010101" pitchFamily="49" charset="-122"/>
              </a:rPr>
              <a:t>source: Jennifer </a:t>
            </a:r>
            <a:r>
              <a:rPr lang="en-US" altLang="zh-CN" sz="1600" dirty="0" err="1" smtClean="0">
                <a:latin typeface="幼圆" panose="02010509060101010101" pitchFamily="49" charset="-122"/>
                <a:ea typeface="幼圆" panose="02010509060101010101" pitchFamily="49" charset="-122"/>
              </a:rPr>
              <a:t>Widom</a:t>
            </a:r>
            <a:r>
              <a:rPr lang="en-US" altLang="zh-CN" sz="1600" dirty="0" smtClean="0">
                <a:latin typeface="幼圆" panose="02010509060101010101" pitchFamily="49" charset="-122"/>
                <a:ea typeface="幼圆" panose="02010509060101010101" pitchFamily="49" charset="-122"/>
              </a:rPr>
              <a:t> (Stanford </a:t>
            </a:r>
            <a:r>
              <a:rPr lang="en-US" altLang="zh-CN" sz="1600" dirty="0" err="1" smtClean="0">
                <a:latin typeface="幼圆" panose="02010509060101010101" pitchFamily="49" charset="-122"/>
                <a:ea typeface="幼圆" panose="02010509060101010101" pitchFamily="49" charset="-122"/>
              </a:rPr>
              <a:t>InfoLab</a:t>
            </a:r>
            <a:r>
              <a:rPr lang="en-US" altLang="zh-CN" sz="1600" dirty="0" smtClean="0">
                <a:latin typeface="幼圆" panose="02010509060101010101" pitchFamily="49" charset="-122"/>
                <a:ea typeface="幼圆" panose="02010509060101010101" pitchFamily="49" charset="-122"/>
              </a:rPr>
              <a:t>) </a:t>
            </a:r>
            <a:r>
              <a:rPr lang="en-US" altLang="zh-CN" sz="1600" dirty="0" smtClean="0">
                <a:hlinkClick r:id="rId2"/>
              </a:rPr>
              <a:t>https</a:t>
            </a:r>
            <a:r>
              <a:rPr lang="en-US" altLang="zh-CN" sz="1600" dirty="0">
                <a:hlinkClick r:id="rId2"/>
              </a:rPr>
              <a:t>://cs.stanford.edu/people/widom/paper-writing.html</a:t>
            </a:r>
            <a:r>
              <a:rPr lang="en-US" altLang="zh-CN" sz="4000" dirty="0" smtClean="0">
                <a:latin typeface="幼圆" panose="02010509060101010101" pitchFamily="49" charset="-122"/>
                <a:ea typeface="幼圆" panose="02010509060101010101" pitchFamily="49" charset="-122"/>
              </a:rPr>
              <a:t> </a:t>
            </a:r>
            <a:br>
              <a:rPr lang="en-US" altLang="zh-CN" sz="4000" dirty="0" smtClean="0">
                <a:latin typeface="幼圆" panose="02010509060101010101" pitchFamily="49" charset="-122"/>
                <a:ea typeface="幼圆" panose="02010509060101010101" pitchFamily="49" charset="-122"/>
              </a:rPr>
            </a:b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337095" y="1293964"/>
            <a:ext cx="10377577" cy="4390844"/>
          </a:xfrm>
        </p:spPr>
        <p:txBody>
          <a:bodyPr>
            <a:normAutofit fontScale="92500" lnSpcReduction="10000"/>
          </a:bodyPr>
          <a:lstStyle/>
          <a:p>
            <a:r>
              <a:rPr lang="en-US" altLang="zh-CN" dirty="0" smtClean="0"/>
              <a:t>Experiment</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Conclusion: </a:t>
            </a:r>
            <a:r>
              <a:rPr lang="zh-CN" altLang="en-US" dirty="0" smtClean="0"/>
              <a:t>不是对</a:t>
            </a:r>
            <a:r>
              <a:rPr lang="en-US" altLang="zh-CN" dirty="0" smtClean="0"/>
              <a:t>abstract</a:t>
            </a:r>
            <a:r>
              <a:rPr lang="zh-CN" altLang="en-US" dirty="0" smtClean="0"/>
              <a:t>或者</a:t>
            </a:r>
            <a:r>
              <a:rPr lang="en-US" altLang="zh-CN" dirty="0" smtClean="0"/>
              <a:t>introduction</a:t>
            </a:r>
            <a:r>
              <a:rPr lang="zh-CN" altLang="en-US" dirty="0" smtClean="0"/>
              <a:t>的总结，应该涵盖到关于</a:t>
            </a:r>
            <a:r>
              <a:rPr lang="en-US" altLang="zh-CN" dirty="0" smtClean="0"/>
              <a:t>methods, experiment results</a:t>
            </a:r>
            <a:r>
              <a:rPr lang="zh-CN" altLang="en-US" dirty="0" smtClean="0"/>
              <a:t>的总结和描述。</a:t>
            </a:r>
            <a:endParaRPr lang="en-US" altLang="zh-CN" dirty="0" smtClean="0"/>
          </a:p>
          <a:p>
            <a:r>
              <a:rPr lang="en-US" altLang="zh-CN" dirty="0" smtClean="0"/>
              <a:t>Feature work: </a:t>
            </a:r>
          </a:p>
          <a:p>
            <a:pPr lvl="1"/>
            <a:endParaRPr lang="en-US" altLang="zh-CN" dirty="0" smtClean="0"/>
          </a:p>
          <a:p>
            <a:pPr lvl="1"/>
            <a:endParaRPr lang="en-US" altLang="zh-CN" dirty="0" smtClean="0"/>
          </a:p>
        </p:txBody>
      </p:sp>
      <p:pic>
        <p:nvPicPr>
          <p:cNvPr id="4" name="图片 3"/>
          <p:cNvPicPr>
            <a:picLocks noChangeAspect="1"/>
          </p:cNvPicPr>
          <p:nvPr/>
        </p:nvPicPr>
        <p:blipFill>
          <a:blip r:embed="rId3"/>
          <a:stretch>
            <a:fillRect/>
          </a:stretch>
        </p:blipFill>
        <p:spPr>
          <a:xfrm>
            <a:off x="2239184" y="1628235"/>
            <a:ext cx="7267126" cy="2756760"/>
          </a:xfrm>
          <a:prstGeom prst="rect">
            <a:avLst/>
          </a:prstGeom>
        </p:spPr>
      </p:pic>
      <p:pic>
        <p:nvPicPr>
          <p:cNvPr id="5" name="图片 4"/>
          <p:cNvPicPr>
            <a:picLocks noChangeAspect="1"/>
          </p:cNvPicPr>
          <p:nvPr/>
        </p:nvPicPr>
        <p:blipFill>
          <a:blip r:embed="rId4"/>
          <a:stretch>
            <a:fillRect/>
          </a:stretch>
        </p:blipFill>
        <p:spPr>
          <a:xfrm>
            <a:off x="976544" y="5442012"/>
            <a:ext cx="11215456" cy="1221896"/>
          </a:xfrm>
          <a:prstGeom prst="rect">
            <a:avLst/>
          </a:prstGeom>
        </p:spPr>
      </p:pic>
    </p:spTree>
    <p:extLst>
      <p:ext uri="{BB962C8B-B14F-4D97-AF65-F5344CB8AC3E}">
        <p14:creationId xmlns:p14="http://schemas.microsoft.com/office/powerpoint/2010/main" val="374046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8083" y="314864"/>
            <a:ext cx="9601200" cy="832449"/>
          </a:xfrm>
        </p:spPr>
        <p:txBody>
          <a:bodyPr>
            <a:normAutofit/>
          </a:bodyPr>
          <a:lstStyle/>
          <a:p>
            <a:r>
              <a:rPr lang="zh-CN" altLang="en-US" sz="4000" dirty="0" smtClean="0">
                <a:latin typeface="幼圆" panose="02010509060101010101" pitchFamily="49" charset="-122"/>
                <a:ea typeface="幼圆" panose="02010509060101010101" pitchFamily="49" charset="-122"/>
              </a:rPr>
              <a:t>文章常用时态</a:t>
            </a:r>
            <a:endParaRPr lang="zh-CN" altLang="en-US" sz="40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380226" y="1216324"/>
            <a:ext cx="9601200" cy="5098211"/>
          </a:xfrm>
        </p:spPr>
        <p:txBody>
          <a:bodyPr>
            <a:normAutofit fontScale="92500" lnSpcReduction="20000"/>
          </a:bodyPr>
          <a:lstStyle/>
          <a:p>
            <a:r>
              <a:rPr lang="zh-CN" altLang="en-US" dirty="0" smtClean="0"/>
              <a:t>论文常用的时态是：以</a:t>
            </a:r>
            <a:r>
              <a:rPr lang="zh-CN" altLang="en-US" b="1" dirty="0" smtClean="0"/>
              <a:t>一般现在时</a:t>
            </a:r>
            <a:r>
              <a:rPr lang="zh-CN" altLang="en-US" dirty="0" smtClean="0"/>
              <a:t>为主</a:t>
            </a:r>
            <a:endParaRPr lang="en-US" altLang="zh-CN" dirty="0" smtClean="0"/>
          </a:p>
          <a:p>
            <a:r>
              <a:rPr lang="zh-CN" altLang="en-US" dirty="0" smtClean="0"/>
              <a:t>在叙述背景知识</a:t>
            </a:r>
            <a:r>
              <a:rPr lang="en-US" altLang="zh-CN" dirty="0"/>
              <a:t> </a:t>
            </a:r>
            <a:r>
              <a:rPr lang="zh-CN" altLang="en-US" dirty="0" smtClean="0"/>
              <a:t>或者</a:t>
            </a:r>
            <a:r>
              <a:rPr lang="en-US" altLang="zh-CN" dirty="0" smtClean="0"/>
              <a:t>(introduction) </a:t>
            </a:r>
            <a:r>
              <a:rPr lang="zh-CN" altLang="en-US" dirty="0" smtClean="0"/>
              <a:t>的时候用</a:t>
            </a:r>
            <a:r>
              <a:rPr lang="zh-CN" altLang="en-US" u="sng" dirty="0" smtClean="0"/>
              <a:t>一般现在时</a:t>
            </a:r>
            <a:r>
              <a:rPr lang="zh-CN" altLang="en-US" dirty="0" smtClean="0"/>
              <a:t>：</a:t>
            </a:r>
            <a:endParaRPr lang="en-US" altLang="zh-CN" dirty="0" smtClean="0"/>
          </a:p>
          <a:p>
            <a:pPr lvl="1"/>
            <a:r>
              <a:rPr lang="en-US" altLang="zh-CN" dirty="0" smtClean="0"/>
              <a:t>Most of the indexing schemes focus on one dimensional data.</a:t>
            </a:r>
          </a:p>
          <a:p>
            <a:r>
              <a:rPr lang="zh-CN" altLang="en-US" dirty="0"/>
              <a:t>在叙述研究现状的</a:t>
            </a:r>
            <a:r>
              <a:rPr lang="zh-CN" altLang="en-US" dirty="0" smtClean="0"/>
              <a:t>时候，可以采用</a:t>
            </a:r>
            <a:r>
              <a:rPr lang="zh-CN" altLang="en-US" u="sng" dirty="0" smtClean="0"/>
              <a:t>一般</a:t>
            </a:r>
            <a:r>
              <a:rPr lang="zh-CN" altLang="en-US" u="sng" dirty="0"/>
              <a:t>现在时</a:t>
            </a:r>
            <a:r>
              <a:rPr lang="zh-CN" altLang="en-US" dirty="0"/>
              <a:t>、</a:t>
            </a:r>
            <a:r>
              <a:rPr lang="zh-CN" altLang="en-US" u="sng" dirty="0"/>
              <a:t>现在进行时</a:t>
            </a:r>
            <a:r>
              <a:rPr lang="zh-CN" altLang="en-US" dirty="0"/>
              <a:t>，或者</a:t>
            </a:r>
            <a:r>
              <a:rPr lang="zh-CN" altLang="en-US" u="sng" dirty="0"/>
              <a:t>现在完成时</a:t>
            </a:r>
            <a:r>
              <a:rPr lang="zh-CN" altLang="en-US" dirty="0"/>
              <a:t>。例如</a:t>
            </a:r>
            <a:r>
              <a:rPr lang="zh-CN" altLang="en-US" dirty="0" smtClean="0"/>
              <a:t>：</a:t>
            </a:r>
            <a:endParaRPr lang="en-US" altLang="zh-CN" dirty="0" smtClean="0"/>
          </a:p>
          <a:p>
            <a:pPr lvl="1"/>
            <a:r>
              <a:rPr lang="en-US" altLang="zh-CN" dirty="0"/>
              <a:t>Deep neural networks are the most popular models for speech recognition currently</a:t>
            </a:r>
            <a:r>
              <a:rPr lang="en-US" altLang="zh-CN" dirty="0" smtClean="0"/>
              <a:t>.</a:t>
            </a:r>
          </a:p>
          <a:p>
            <a:pPr lvl="1"/>
            <a:r>
              <a:rPr lang="en-US" altLang="zh-CN" dirty="0" smtClean="0"/>
              <a:t>Deep </a:t>
            </a:r>
            <a:r>
              <a:rPr lang="en-US" altLang="zh-CN" dirty="0"/>
              <a:t>neural networks are becoming the most popular models for speech recognition</a:t>
            </a:r>
            <a:r>
              <a:rPr lang="en-US" altLang="zh-CN" dirty="0" smtClean="0"/>
              <a:t>.</a:t>
            </a:r>
          </a:p>
          <a:p>
            <a:pPr lvl="1"/>
            <a:r>
              <a:rPr lang="en-US" altLang="zh-CN" dirty="0" smtClean="0"/>
              <a:t>Deep </a:t>
            </a:r>
            <a:r>
              <a:rPr lang="en-US" altLang="zh-CN" dirty="0"/>
              <a:t>neural networks have become the most popular models for speech recognition</a:t>
            </a:r>
            <a:r>
              <a:rPr lang="en-US" altLang="zh-CN" dirty="0" smtClean="0"/>
              <a:t>.</a:t>
            </a:r>
          </a:p>
          <a:p>
            <a:endParaRPr lang="en-US" altLang="zh-CN" dirty="0" smtClean="0"/>
          </a:p>
          <a:p>
            <a:r>
              <a:rPr lang="zh-CN" altLang="en-US" dirty="0" smtClean="0"/>
              <a:t>在描述自己的工作时</a:t>
            </a:r>
            <a:r>
              <a:rPr lang="en-US" altLang="zh-CN" dirty="0" smtClean="0"/>
              <a:t> (main body)</a:t>
            </a:r>
            <a:r>
              <a:rPr lang="zh-CN" altLang="en-US" dirty="0" smtClean="0"/>
              <a:t>，虽然工作是过去做的，但在描述论文内容时也会使用</a:t>
            </a:r>
            <a:r>
              <a:rPr lang="zh-CN" altLang="en-US" u="sng" dirty="0" smtClean="0"/>
              <a:t>一般现在时</a:t>
            </a:r>
            <a:r>
              <a:rPr lang="zh-CN" altLang="en-US" dirty="0" smtClean="0"/>
              <a:t>，尤其是在有</a:t>
            </a:r>
            <a:r>
              <a:rPr lang="en-US" altLang="zh-CN" dirty="0" smtClean="0"/>
              <a:t>In this paper</a:t>
            </a:r>
            <a:r>
              <a:rPr lang="zh-CN" altLang="en-US" dirty="0" smtClean="0"/>
              <a:t>这样的语句时，另外在描述实验</a:t>
            </a:r>
            <a:r>
              <a:rPr lang="en-US" altLang="zh-CN" dirty="0" smtClean="0"/>
              <a:t> (experiment) </a:t>
            </a:r>
            <a:r>
              <a:rPr lang="zh-CN" altLang="en-US" dirty="0" smtClean="0"/>
              <a:t>的部分的时候，为了统一格式，也是采用的一般现在时。例如：</a:t>
            </a:r>
            <a:endParaRPr lang="en-US" altLang="zh-CN" dirty="0" smtClean="0"/>
          </a:p>
          <a:p>
            <a:pPr lvl="1"/>
            <a:r>
              <a:rPr lang="en-US" altLang="zh-CN" dirty="0" smtClean="0"/>
              <a:t>In this paper, we propose ..</a:t>
            </a:r>
          </a:p>
          <a:p>
            <a:pPr lvl="1"/>
            <a:r>
              <a:rPr lang="en-US" altLang="zh-CN" dirty="0" smtClean="0"/>
              <a:t>We observe from the Fig. xxx, that…</a:t>
            </a:r>
          </a:p>
          <a:p>
            <a:endParaRPr lang="zh-CN" altLang="en-US" dirty="0"/>
          </a:p>
        </p:txBody>
      </p:sp>
    </p:spTree>
    <p:extLst>
      <p:ext uri="{BB962C8B-B14F-4D97-AF65-F5344CB8AC3E}">
        <p14:creationId xmlns:p14="http://schemas.microsoft.com/office/powerpoint/2010/main" val="22499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8083" y="314864"/>
            <a:ext cx="9601200" cy="832449"/>
          </a:xfrm>
        </p:spPr>
        <p:txBody>
          <a:bodyPr>
            <a:normAutofit/>
          </a:bodyPr>
          <a:lstStyle/>
          <a:p>
            <a:r>
              <a:rPr lang="zh-CN" altLang="en-US" sz="4000" dirty="0" smtClean="0">
                <a:latin typeface="幼圆" panose="02010509060101010101" pitchFamily="49" charset="-122"/>
                <a:ea typeface="幼圆" panose="02010509060101010101" pitchFamily="49" charset="-122"/>
              </a:rPr>
              <a:t>文章常用</a:t>
            </a:r>
            <a:r>
              <a:rPr lang="zh-CN" altLang="en-US" sz="4000" dirty="0">
                <a:latin typeface="幼圆" panose="02010509060101010101" pitchFamily="49" charset="-122"/>
                <a:ea typeface="幼圆" panose="02010509060101010101" pitchFamily="49" charset="-122"/>
              </a:rPr>
              <a:t>词汇</a:t>
            </a:r>
          </a:p>
        </p:txBody>
      </p:sp>
      <p:sp>
        <p:nvSpPr>
          <p:cNvPr id="3" name="内容占位符 2"/>
          <p:cNvSpPr>
            <a:spLocks noGrp="1"/>
          </p:cNvSpPr>
          <p:nvPr>
            <p:ph idx="1"/>
          </p:nvPr>
        </p:nvSpPr>
        <p:spPr>
          <a:xfrm>
            <a:off x="1380226" y="1216324"/>
            <a:ext cx="9601200" cy="5098211"/>
          </a:xfrm>
        </p:spPr>
        <p:txBody>
          <a:bodyPr>
            <a:normAutofit/>
          </a:bodyPr>
          <a:lstStyle/>
          <a:p>
            <a:r>
              <a:rPr lang="en-US" altLang="zh-CN" dirty="0" smtClean="0"/>
              <a:t>(definite/indefinite article) </a:t>
            </a:r>
            <a:r>
              <a:rPr lang="zh-CN" altLang="en-US" dirty="0" smtClean="0"/>
              <a:t>定</a:t>
            </a:r>
            <a:r>
              <a:rPr lang="en-US" altLang="zh-CN" dirty="0" smtClean="0"/>
              <a:t>/</a:t>
            </a:r>
            <a:r>
              <a:rPr lang="zh-CN" altLang="en-US" dirty="0" smtClean="0"/>
              <a:t>不定冠词</a:t>
            </a:r>
            <a:r>
              <a:rPr lang="en-US" altLang="zh-CN" dirty="0" smtClean="0"/>
              <a:t>( a/an/the)</a:t>
            </a:r>
          </a:p>
          <a:p>
            <a:pPr lvl="1"/>
            <a:r>
              <a:rPr lang="zh-CN" altLang="en-US" dirty="0" smtClean="0"/>
              <a:t>零冠词</a:t>
            </a:r>
            <a:endParaRPr lang="en-US" altLang="zh-CN" dirty="0" smtClean="0"/>
          </a:p>
          <a:p>
            <a:pPr lvl="2"/>
            <a:r>
              <a:rPr lang="zh-CN" altLang="en-US" dirty="0"/>
              <a:t>可数</a:t>
            </a:r>
            <a:r>
              <a:rPr lang="zh-CN" altLang="en-US" dirty="0" smtClean="0"/>
              <a:t>名词的复数，不可数名词；</a:t>
            </a:r>
            <a:endParaRPr lang="en-US" altLang="zh-CN" dirty="0" smtClean="0"/>
          </a:p>
          <a:p>
            <a:pPr lvl="2"/>
            <a:r>
              <a:rPr lang="zh-CN" altLang="en-US" dirty="0" smtClean="0"/>
              <a:t>有物主代词，指示代词，不定代词修饰；</a:t>
            </a:r>
            <a:endParaRPr lang="en-US" altLang="zh-CN" dirty="0" smtClean="0"/>
          </a:p>
          <a:p>
            <a:pPr lvl="2"/>
            <a:r>
              <a:rPr lang="zh-CN" altLang="en-US" dirty="0" smtClean="0"/>
              <a:t>三餐，运动，节假日，学科，语言</a:t>
            </a:r>
            <a:r>
              <a:rPr lang="en-US" altLang="zh-CN" dirty="0" smtClean="0"/>
              <a:t>..</a:t>
            </a:r>
          </a:p>
          <a:p>
            <a:pPr lvl="1"/>
            <a:r>
              <a:rPr lang="zh-CN" altLang="en-US" dirty="0" smtClean="0"/>
              <a:t>定冠词</a:t>
            </a:r>
            <a:endParaRPr lang="en-US" altLang="zh-CN" dirty="0" smtClean="0"/>
          </a:p>
          <a:p>
            <a:pPr lvl="2"/>
            <a:r>
              <a:rPr lang="zh-CN" altLang="en-US" dirty="0" smtClean="0"/>
              <a:t>上文出现过，特定的人</a:t>
            </a:r>
            <a:r>
              <a:rPr lang="en-US" altLang="zh-CN" dirty="0" smtClean="0"/>
              <a:t>/</a:t>
            </a:r>
            <a:r>
              <a:rPr lang="zh-CN" altLang="en-US" dirty="0" smtClean="0"/>
              <a:t>物</a:t>
            </a:r>
            <a:endParaRPr lang="en-US" altLang="zh-CN" dirty="0" smtClean="0"/>
          </a:p>
          <a:p>
            <a:pPr lvl="2"/>
            <a:r>
              <a:rPr lang="zh-CN" altLang="en-US" dirty="0"/>
              <a:t>世界</a:t>
            </a:r>
            <a:r>
              <a:rPr lang="zh-CN" altLang="en-US" dirty="0" smtClean="0"/>
              <a:t>上独一无二的事物 </a:t>
            </a:r>
            <a:r>
              <a:rPr lang="en-US" altLang="zh-CN" dirty="0" smtClean="0"/>
              <a:t>(sun, sky)</a:t>
            </a:r>
            <a:r>
              <a:rPr lang="zh-CN" altLang="en-US" dirty="0" smtClean="0"/>
              <a:t>，乐器前面</a:t>
            </a:r>
            <a:endParaRPr lang="en-US" altLang="zh-CN" dirty="0" smtClean="0"/>
          </a:p>
          <a:p>
            <a:pPr lvl="2"/>
            <a:r>
              <a:rPr lang="zh-CN" altLang="en-US" dirty="0" smtClean="0"/>
              <a:t>序数词，最高级前面</a:t>
            </a:r>
            <a:endParaRPr lang="en-US" altLang="zh-CN" dirty="0" smtClean="0"/>
          </a:p>
          <a:p>
            <a:pPr lvl="1"/>
            <a:r>
              <a:rPr lang="zh-CN" altLang="en-US" dirty="0" smtClean="0"/>
              <a:t>不定冠词</a:t>
            </a:r>
            <a:endParaRPr lang="en-US" altLang="zh-CN" dirty="0" smtClean="0"/>
          </a:p>
          <a:p>
            <a:pPr lvl="2"/>
            <a:r>
              <a:rPr lang="zh-CN" altLang="en-US" dirty="0" smtClean="0"/>
              <a:t>非限定，常用于代指一类人或者物</a:t>
            </a:r>
            <a:endParaRPr lang="zh-CN" altLang="en-US" dirty="0"/>
          </a:p>
        </p:txBody>
      </p:sp>
    </p:spTree>
    <p:extLst>
      <p:ext uri="{BB962C8B-B14F-4D97-AF65-F5344CB8AC3E}">
        <p14:creationId xmlns:p14="http://schemas.microsoft.com/office/powerpoint/2010/main" val="331689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8083" y="314864"/>
            <a:ext cx="9601200" cy="832449"/>
          </a:xfrm>
        </p:spPr>
        <p:txBody>
          <a:bodyPr>
            <a:normAutofit/>
          </a:bodyPr>
          <a:lstStyle/>
          <a:p>
            <a:r>
              <a:rPr lang="zh-CN" altLang="en-US" sz="4000" dirty="0" smtClean="0">
                <a:latin typeface="幼圆" panose="02010509060101010101" pitchFamily="49" charset="-122"/>
                <a:ea typeface="幼圆" panose="02010509060101010101" pitchFamily="49" charset="-122"/>
              </a:rPr>
              <a:t>文章常用</a:t>
            </a:r>
            <a:r>
              <a:rPr lang="zh-CN" altLang="en-US" sz="4000" dirty="0">
                <a:latin typeface="幼圆" panose="02010509060101010101" pitchFamily="49" charset="-122"/>
                <a:ea typeface="幼圆" panose="02010509060101010101" pitchFamily="49" charset="-122"/>
              </a:rPr>
              <a:t>词汇</a:t>
            </a:r>
          </a:p>
        </p:txBody>
      </p:sp>
      <p:sp>
        <p:nvSpPr>
          <p:cNvPr id="3" name="内容占位符 2"/>
          <p:cNvSpPr>
            <a:spLocks noGrp="1"/>
          </p:cNvSpPr>
          <p:nvPr>
            <p:ph idx="1"/>
          </p:nvPr>
        </p:nvSpPr>
        <p:spPr>
          <a:xfrm>
            <a:off x="1380226" y="1216324"/>
            <a:ext cx="9601200" cy="5098211"/>
          </a:xfrm>
        </p:spPr>
        <p:txBody>
          <a:bodyPr>
            <a:normAutofit fontScale="92500" lnSpcReduction="10000"/>
          </a:bodyPr>
          <a:lstStyle/>
          <a:p>
            <a:r>
              <a:rPr lang="en-US" altLang="zh-CN" dirty="0" smtClean="0"/>
              <a:t>(adverb) </a:t>
            </a:r>
            <a:r>
              <a:rPr lang="zh-CN" altLang="en-US" dirty="0" smtClean="0"/>
              <a:t>副词 </a:t>
            </a:r>
            <a:endParaRPr lang="en-US" altLang="zh-CN" dirty="0" smtClean="0"/>
          </a:p>
          <a:p>
            <a:pPr lvl="1"/>
            <a:r>
              <a:rPr lang="zh-CN" altLang="en-US" dirty="0" smtClean="0"/>
              <a:t>副词应该出现的地方：修饰动词，形容词；放在句首</a:t>
            </a:r>
            <a:endParaRPr lang="en-US" altLang="zh-CN" dirty="0" smtClean="0"/>
          </a:p>
          <a:p>
            <a:pPr lvl="1"/>
            <a:r>
              <a:rPr lang="zh-CN" altLang="en-US" dirty="0" smtClean="0"/>
              <a:t>副词常见的集中用法</a:t>
            </a:r>
            <a:endParaRPr lang="en-US" altLang="zh-CN" dirty="0" smtClean="0"/>
          </a:p>
          <a:p>
            <a:pPr lvl="2"/>
            <a:r>
              <a:rPr lang="zh-CN" altLang="en-US" dirty="0" smtClean="0"/>
              <a:t>修饰时间</a:t>
            </a:r>
            <a:r>
              <a:rPr lang="en-US" altLang="zh-CN" dirty="0" smtClean="0"/>
              <a:t>: previously, currently, retrospectively, presently, traditionally, continuously, increasingly, originally</a:t>
            </a:r>
          </a:p>
          <a:p>
            <a:pPr lvl="2"/>
            <a:r>
              <a:rPr lang="zh-CN" altLang="en-US" dirty="0" smtClean="0"/>
              <a:t>修饰程度</a:t>
            </a:r>
            <a:r>
              <a:rPr lang="en-US" altLang="zh-CN" dirty="0" smtClean="0"/>
              <a:t>: considerably, substantially, highly, clearly, broadly, wholly, crucially, particularly</a:t>
            </a:r>
          </a:p>
          <a:p>
            <a:pPr lvl="2"/>
            <a:r>
              <a:rPr lang="zh-CN" altLang="en-US" dirty="0" smtClean="0"/>
              <a:t>修饰方式</a:t>
            </a:r>
            <a:r>
              <a:rPr lang="en-US" altLang="zh-CN" dirty="0" smtClean="0"/>
              <a:t>: similarly, alternatively, factually, politically, locally, remotely</a:t>
            </a:r>
          </a:p>
          <a:p>
            <a:pPr lvl="2"/>
            <a:r>
              <a:rPr lang="en-US" altLang="zh-CN" dirty="0" smtClean="0"/>
              <a:t>Obviously, Apparently, Actually </a:t>
            </a:r>
            <a:r>
              <a:rPr lang="zh-CN" altLang="en-US" dirty="0" smtClean="0"/>
              <a:t>要谨慎地使用</a:t>
            </a:r>
            <a:endParaRPr lang="en-US" altLang="zh-CN" dirty="0" smtClean="0"/>
          </a:p>
          <a:p>
            <a:r>
              <a:rPr lang="en-US" altLang="zh-CN" dirty="0" smtClean="0"/>
              <a:t>( conjunctions) </a:t>
            </a:r>
            <a:r>
              <a:rPr lang="zh-CN" altLang="en-US" dirty="0" smtClean="0"/>
              <a:t>连词</a:t>
            </a:r>
            <a:endParaRPr lang="en-US" altLang="zh-CN" dirty="0" smtClean="0"/>
          </a:p>
          <a:p>
            <a:pPr lvl="1"/>
            <a:r>
              <a:rPr lang="zh-CN" altLang="en-US" dirty="0"/>
              <a:t>分</a:t>
            </a:r>
            <a:r>
              <a:rPr lang="zh-CN" altLang="en-US" dirty="0" smtClean="0"/>
              <a:t>清楚连词和连接副词</a:t>
            </a:r>
            <a:r>
              <a:rPr lang="en-US" altLang="zh-CN" dirty="0" smtClean="0"/>
              <a:t>: however, nevertheless; therefore, thus (and thus xxx); Moreover, Besides, meanwhile</a:t>
            </a:r>
          </a:p>
          <a:p>
            <a:pPr lvl="1"/>
            <a:r>
              <a:rPr lang="zh-CN" altLang="en-US" dirty="0"/>
              <a:t>错误</a:t>
            </a:r>
            <a:r>
              <a:rPr lang="zh-CN" altLang="en-US" dirty="0" smtClean="0"/>
              <a:t>连用</a:t>
            </a:r>
            <a:endParaRPr lang="en-US" altLang="zh-CN" dirty="0" smtClean="0"/>
          </a:p>
          <a:p>
            <a:pPr lvl="2"/>
            <a:r>
              <a:rPr lang="en-US" altLang="zh-CN" dirty="0" smtClean="0"/>
              <a:t>Because …, so…</a:t>
            </a:r>
          </a:p>
          <a:p>
            <a:pPr lvl="2"/>
            <a:r>
              <a:rPr lang="en-US" altLang="zh-CN" dirty="0" smtClean="0"/>
              <a:t>Though/although/even if/even though, …but</a:t>
            </a:r>
          </a:p>
          <a:p>
            <a:pPr lvl="1"/>
            <a:r>
              <a:rPr lang="zh-CN" altLang="en-US" dirty="0" smtClean="0"/>
              <a:t>分类讲解</a:t>
            </a:r>
            <a:endParaRPr lang="en-US" altLang="zh-CN" dirty="0" smtClean="0"/>
          </a:p>
          <a:p>
            <a:pPr lvl="1"/>
            <a:endParaRPr lang="en-US" altLang="zh-CN" dirty="0" smtClean="0"/>
          </a:p>
        </p:txBody>
      </p:sp>
    </p:spTree>
    <p:extLst>
      <p:ext uri="{BB962C8B-B14F-4D97-AF65-F5344CB8AC3E}">
        <p14:creationId xmlns:p14="http://schemas.microsoft.com/office/powerpoint/2010/main" val="351396431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2171</TotalTime>
  <Words>3327</Words>
  <Application>Microsoft Office PowerPoint</Application>
  <PresentationFormat>宽屏</PresentationFormat>
  <Paragraphs>285</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Franklin Gothic Book</vt:lpstr>
      <vt:lpstr>ＭＳ Ｐゴシック</vt:lpstr>
      <vt:lpstr>华文楷体</vt:lpstr>
      <vt:lpstr>幼圆</vt:lpstr>
      <vt:lpstr>Arial</vt:lpstr>
      <vt:lpstr>Calibri</vt:lpstr>
      <vt:lpstr>Wingdings</vt:lpstr>
      <vt:lpstr>Crop</vt:lpstr>
      <vt:lpstr>Writing tips</vt:lpstr>
      <vt:lpstr>Contents</vt:lpstr>
      <vt:lpstr>文章结构 source: Jennifer Widom (Stanford InfoLab) https://cs.stanford.edu/people/widom/paper-writing.html  </vt:lpstr>
      <vt:lpstr>文章结构 source: Jennifer Widom (Stanford InfoLab) https://cs.stanford.edu/people/widom/paper-writing.html  </vt:lpstr>
      <vt:lpstr>文章结构 source: Jennifer Widom (Stanford InfoLab) https://cs.stanford.edu/people/widom/paper-writing.html  </vt:lpstr>
      <vt:lpstr>文章结构 source: Jennifer Widom (Stanford InfoLab) https://cs.stanford.edu/people/widom/paper-writing.html  </vt:lpstr>
      <vt:lpstr>文章常用时态</vt:lpstr>
      <vt:lpstr>文章常用词汇</vt:lpstr>
      <vt:lpstr>文章常用词汇</vt:lpstr>
      <vt:lpstr>连词的分类讲解</vt:lpstr>
      <vt:lpstr>一些常见的外来词 or 缩写词</vt:lpstr>
      <vt:lpstr>关于数字，时间，和单位</vt:lpstr>
      <vt:lpstr>关于数字，时间，和单位</vt:lpstr>
      <vt:lpstr>关于数字，时间，和单位</vt:lpstr>
      <vt:lpstr>图表的绘制</vt:lpstr>
      <vt:lpstr>人名和缩写</vt:lpstr>
      <vt:lpstr>引用的格式</vt:lpstr>
      <vt:lpstr>Footnote,和其他</vt:lpstr>
      <vt:lpstr>常见的错误</vt:lpstr>
      <vt:lpstr>常见的错误</vt:lpstr>
      <vt:lpstr>常见的错误</vt:lpstr>
      <vt:lpstr>常见的错误</vt:lpstr>
      <vt:lpstr>常见的错误</vt:lpstr>
      <vt:lpstr>Paper Review: How to Handle                ——source：Professor Gennady Pekhimenko </vt:lpstr>
      <vt:lpstr>Paper Reviews (2)</vt:lpstr>
      <vt:lpstr>Advice on Reviewing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tips</dc:title>
  <dc:creator>Irene</dc:creator>
  <cp:lastModifiedBy>Irene</cp:lastModifiedBy>
  <cp:revision>104</cp:revision>
  <dcterms:created xsi:type="dcterms:W3CDTF">2019-03-18T02:13:39Z</dcterms:created>
  <dcterms:modified xsi:type="dcterms:W3CDTF">2019-03-20T13:56:25Z</dcterms:modified>
</cp:coreProperties>
</file>