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4277-EED6-4BC8-A180-D63944F2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384" y="1603513"/>
            <a:ext cx="7175684" cy="1783151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Case Study: SYN Flood Attack (Layer 4 - Transport Layer)</a:t>
            </a:r>
            <a:endParaRPr lang="en-IN" sz="4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DC862-F00E-4A44-89B5-E4596F9CE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692398" y="4978399"/>
            <a:ext cx="6815669" cy="11043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72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ED7B-2677-49C8-8540-1D81AC9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C307-34E8-4447-86F2-F975BD48B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437468"/>
          </a:xfrm>
        </p:spPr>
        <p:txBody>
          <a:bodyPr/>
          <a:lstStyle/>
          <a:p>
            <a:r>
              <a:rPr lang="en-US" dirty="0"/>
              <a:t>SYN flood attack targets the Transport Layer of the OSI model.</a:t>
            </a:r>
          </a:p>
          <a:p>
            <a:r>
              <a:rPr lang="en-US" dirty="0"/>
              <a:t>Attacker sends a flood of TCP connection requests with spoofed source IP addresses.</a:t>
            </a:r>
          </a:p>
          <a:p>
            <a:r>
              <a:rPr lang="en-US" dirty="0"/>
              <a:t>Connection requests are SYN packets that initiate the TCP three-way handshake process.</a:t>
            </a:r>
          </a:p>
          <a:p>
            <a:r>
              <a:rPr lang="en-US" dirty="0"/>
              <a:t>Attacker does not complete the handshake, causing a buildup of half-open connections on the target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0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7D83-345B-4A25-B452-A0FCD601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on Transport Layer: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9F3A-A187-4169-9383-0194B610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64904"/>
            <a:ext cx="9601196" cy="3410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Exhaustion of server resources:</a:t>
            </a:r>
          </a:p>
          <a:p>
            <a:pPr lvl="1"/>
            <a:r>
              <a:rPr lang="en-US" dirty="0"/>
              <a:t>Server allocates resources to track and maintain the state of incoming connection requests.</a:t>
            </a:r>
          </a:p>
          <a:p>
            <a:pPr lvl="1"/>
            <a:r>
              <a:rPr lang="en-US" dirty="0"/>
              <a:t>Flood of SYN packets exhausts server resources.</a:t>
            </a:r>
          </a:p>
          <a:p>
            <a:r>
              <a:rPr lang="en-US" dirty="0"/>
              <a:t>Denial of Service (DoS):</a:t>
            </a:r>
          </a:p>
          <a:p>
            <a:pPr lvl="1"/>
            <a:r>
              <a:rPr lang="en-US" dirty="0"/>
              <a:t>Target server becomes overwhelmed and unable to handle legitimate connection requests.</a:t>
            </a:r>
          </a:p>
          <a:p>
            <a:r>
              <a:rPr lang="en-US" dirty="0"/>
              <a:t>Slow network performance:</a:t>
            </a:r>
          </a:p>
          <a:p>
            <a:pPr lvl="1"/>
            <a:r>
              <a:rPr lang="en-US" dirty="0"/>
              <a:t>Excessive half-open connections consume network bandwidth and processing power, degrading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11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7A4F-6C01-4053-82FA-72A2258B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66F5-60DB-47AE-9447-9EE912F5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Disrupted communication:</a:t>
            </a:r>
          </a:p>
          <a:p>
            <a:pPr lvl="1"/>
            <a:r>
              <a:rPr lang="en-US" dirty="0"/>
              <a:t>Target server becomes unresponsive or significantly slows down, disrupting communication.</a:t>
            </a:r>
          </a:p>
          <a:p>
            <a:r>
              <a:rPr lang="en-US" dirty="0"/>
              <a:t>Service unavailability:</a:t>
            </a:r>
          </a:p>
          <a:p>
            <a:pPr lvl="1"/>
            <a:r>
              <a:rPr lang="en-US" dirty="0"/>
              <a:t>Targeted service or application may become completely unavailable, resulting in financial losses and reputational damage.</a:t>
            </a:r>
          </a:p>
          <a:p>
            <a:r>
              <a:rPr lang="en-US" dirty="0"/>
              <a:t>Loss of data:</a:t>
            </a:r>
          </a:p>
          <a:p>
            <a:pPr lvl="1"/>
            <a:r>
              <a:rPr lang="en-US" dirty="0"/>
              <a:t>Attack may lead to data loss or corruption if the server crashes or needs to be forcefully restarted.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05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17B5-03CE-41BD-8B58-2E2D0812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Countermeasures: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229C-781A-4F21-8611-0306FEAC6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374" y="2451651"/>
            <a:ext cx="10628243" cy="3882887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SYN cookies:</a:t>
            </a:r>
          </a:p>
          <a:p>
            <a:pPr lvl="1"/>
            <a:r>
              <a:rPr lang="en-US" sz="2300" dirty="0"/>
              <a:t>Server generates cryptographic cookies to track connection state without allocating significant resources.</a:t>
            </a:r>
          </a:p>
          <a:p>
            <a:r>
              <a:rPr lang="en-US" sz="2300" dirty="0"/>
              <a:t>Rate limiting:</a:t>
            </a:r>
          </a:p>
          <a:p>
            <a:pPr lvl="1"/>
            <a:r>
              <a:rPr lang="en-US" sz="2300" dirty="0"/>
              <a:t>Implement rate-limiting mechanisms to restrict the number of SYN packets from a specific source IP within a timeframe.</a:t>
            </a:r>
          </a:p>
          <a:p>
            <a:r>
              <a:rPr lang="en-US" sz="2300" dirty="0"/>
              <a:t>Firewalls and IPS:</a:t>
            </a:r>
          </a:p>
          <a:p>
            <a:pPr lvl="1"/>
            <a:r>
              <a:rPr lang="en-US" sz="2300" dirty="0"/>
              <a:t>Deploy firewalls and Intrusion Prevention Systems to detect and mitigate SYN flood attacks.</a:t>
            </a:r>
          </a:p>
          <a:p>
            <a:r>
              <a:rPr lang="en-US" sz="2300" dirty="0"/>
              <a:t>Load balancers:</a:t>
            </a:r>
          </a:p>
          <a:p>
            <a:pPr lvl="1"/>
            <a:r>
              <a:rPr lang="en-US" sz="2300" dirty="0"/>
              <a:t>Use load balancers to distribute incoming traffic across multiple servers, preventing a single server from being overwhelmed.</a:t>
            </a:r>
          </a:p>
          <a:p>
            <a:r>
              <a:rPr lang="en-US" sz="2300" dirty="0"/>
              <a:t>ISP assistance:</a:t>
            </a:r>
          </a:p>
          <a:p>
            <a:pPr lvl="1"/>
            <a:r>
              <a:rPr lang="en-US" sz="2300" dirty="0"/>
              <a:t>Seek assistance from the Internet Service Provider to implement traffic filtering and rate limiting closer to the source of the attack.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0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62BF-F8AF-4EA8-AB12-1A75EB15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Effective protection: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1993-6934-4F35-BF8A-00FC56A5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countermeasures in combination for effective protection.</a:t>
            </a:r>
          </a:p>
          <a:p>
            <a:r>
              <a:rPr lang="en-US" dirty="0"/>
              <a:t>Keep systems up to date with the latest security patches.</a:t>
            </a:r>
          </a:p>
          <a:p>
            <a:r>
              <a:rPr lang="en-US" dirty="0"/>
              <a:t>Employ network monitoring tools to detect and respond to attacks promptly.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15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CA0A-3D59-48F4-8DA1-E1BB6AA9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Conclusion of </a:t>
            </a:r>
            <a:r>
              <a:rPr lang="en-US" dirty="0"/>
              <a:t>SYN Flood Attack (Layer 4 - Transport Layer)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6A54-5DF4-4DF0-94E7-A8D19E2B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 flood attacks pose significant risks to the Transport Layer.</a:t>
            </a:r>
          </a:p>
          <a:p>
            <a:r>
              <a:rPr lang="en-US" dirty="0"/>
              <a:t>Understanding the impact, consequences, and countermeasures is crucial for effective protection.</a:t>
            </a:r>
          </a:p>
          <a:p>
            <a:r>
              <a:rPr lang="en-US" dirty="0"/>
              <a:t>Organizations should adopt a multi-layered defense strategy to mitigate SYN flood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491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387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Case Study: SYN Flood Attack (Layer 4 - Transport Layer)</vt:lpstr>
      <vt:lpstr>Introduction:</vt:lpstr>
      <vt:lpstr>Impact on Transport Layer:</vt:lpstr>
      <vt:lpstr>Consequences</vt:lpstr>
      <vt:lpstr>Countermeasures:</vt:lpstr>
      <vt:lpstr>Effective protection:</vt:lpstr>
      <vt:lpstr>Conclusion of SYN Flood Attack (Layer 4 - Transport Layer)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SYN Flood Attack (Layer 4 - Transport Layer)</dc:title>
  <dc:creator>ZERO</dc:creator>
  <cp:lastModifiedBy>ZERO</cp:lastModifiedBy>
  <cp:revision>1</cp:revision>
  <dcterms:created xsi:type="dcterms:W3CDTF">2023-07-07T15:55:05Z</dcterms:created>
  <dcterms:modified xsi:type="dcterms:W3CDTF">2023-07-07T16:09:52Z</dcterms:modified>
</cp:coreProperties>
</file>