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2747EA78-E262-4559-AB80-22082D28F667}" type="datetimeFigureOut">
              <a:rPr lang="en-US" smtClean="0"/>
              <a:t>7/7/2023</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6C95DF56-1BDD-4649-8AD0-EFA54EA730F8}"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597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7EA78-E262-4559-AB80-22082D28F667}"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5DF56-1BDD-4649-8AD0-EFA54EA730F8}" type="slidenum">
              <a:rPr lang="en-US" smtClean="0"/>
              <a:t>‹#›</a:t>
            </a:fld>
            <a:endParaRPr lang="en-US"/>
          </a:p>
        </p:txBody>
      </p:sp>
    </p:spTree>
    <p:extLst>
      <p:ext uri="{BB962C8B-B14F-4D97-AF65-F5344CB8AC3E}">
        <p14:creationId xmlns:p14="http://schemas.microsoft.com/office/powerpoint/2010/main" val="2261645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7EA78-E262-4559-AB80-22082D28F667}"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DF56-1BDD-4649-8AD0-EFA54EA730F8}"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1519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7EA78-E262-4559-AB80-22082D28F667}"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DF56-1BDD-4649-8AD0-EFA54EA730F8}"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4159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7EA78-E262-4559-AB80-22082D28F667}"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DF56-1BDD-4649-8AD0-EFA54EA730F8}" type="slidenum">
              <a:rPr lang="en-US" smtClean="0"/>
              <a:t>‹#›</a:t>
            </a:fld>
            <a:endParaRPr lang="en-US"/>
          </a:p>
        </p:txBody>
      </p:sp>
    </p:spTree>
    <p:extLst>
      <p:ext uri="{BB962C8B-B14F-4D97-AF65-F5344CB8AC3E}">
        <p14:creationId xmlns:p14="http://schemas.microsoft.com/office/powerpoint/2010/main" val="1384486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7EA78-E262-4559-AB80-22082D28F667}"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DF56-1BDD-4649-8AD0-EFA54EA730F8}"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5267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7EA78-E262-4559-AB80-22082D28F667}"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DF56-1BDD-4649-8AD0-EFA54EA730F8}"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8794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47EA78-E262-4559-AB80-22082D28F667}"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DF56-1BDD-4649-8AD0-EFA54EA730F8}"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0754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47EA78-E262-4559-AB80-22082D28F667}"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DF56-1BDD-4649-8AD0-EFA54EA730F8}"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2585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47EA78-E262-4559-AB80-22082D28F667}"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DF56-1BDD-4649-8AD0-EFA54EA730F8}" type="slidenum">
              <a:rPr lang="en-US" smtClean="0"/>
              <a:t>‹#›</a:t>
            </a:fld>
            <a:endParaRPr lang="en-US"/>
          </a:p>
        </p:txBody>
      </p:sp>
    </p:spTree>
    <p:extLst>
      <p:ext uri="{BB962C8B-B14F-4D97-AF65-F5344CB8AC3E}">
        <p14:creationId xmlns:p14="http://schemas.microsoft.com/office/powerpoint/2010/main" val="396142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47EA78-E262-4559-AB80-22082D28F667}" type="datetimeFigureOut">
              <a:rPr lang="en-US" smtClean="0"/>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95DF56-1BDD-4649-8AD0-EFA54EA730F8}"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092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47EA78-E262-4559-AB80-22082D28F667}"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5DF56-1BDD-4649-8AD0-EFA54EA730F8}" type="slidenum">
              <a:rPr lang="en-US" smtClean="0"/>
              <a:t>‹#›</a:t>
            </a:fld>
            <a:endParaRPr lang="en-US"/>
          </a:p>
        </p:txBody>
      </p:sp>
    </p:spTree>
    <p:extLst>
      <p:ext uri="{BB962C8B-B14F-4D97-AF65-F5344CB8AC3E}">
        <p14:creationId xmlns:p14="http://schemas.microsoft.com/office/powerpoint/2010/main" val="229235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47EA78-E262-4559-AB80-22082D28F667}" type="datetimeFigureOut">
              <a:rPr lang="en-US" smtClean="0"/>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95DF56-1BDD-4649-8AD0-EFA54EA730F8}"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34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47EA78-E262-4559-AB80-22082D28F667}" type="datetimeFigureOut">
              <a:rPr lang="en-US" smtClean="0"/>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95DF56-1BDD-4649-8AD0-EFA54EA730F8}"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165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7EA78-E262-4559-AB80-22082D28F667}" type="datetimeFigureOut">
              <a:rPr lang="en-US" smtClean="0"/>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95DF56-1BDD-4649-8AD0-EFA54EA730F8}" type="slidenum">
              <a:rPr lang="en-US" smtClean="0"/>
              <a:t>‹#›</a:t>
            </a:fld>
            <a:endParaRPr lang="en-US"/>
          </a:p>
        </p:txBody>
      </p:sp>
    </p:spTree>
    <p:extLst>
      <p:ext uri="{BB962C8B-B14F-4D97-AF65-F5344CB8AC3E}">
        <p14:creationId xmlns:p14="http://schemas.microsoft.com/office/powerpoint/2010/main" val="307753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7EA78-E262-4559-AB80-22082D28F667}"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5DF56-1BDD-4649-8AD0-EFA54EA730F8}"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9107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47EA78-E262-4559-AB80-22082D28F667}" type="datetimeFigureOut">
              <a:rPr lang="en-US" smtClean="0"/>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95DF56-1BDD-4649-8AD0-EFA54EA730F8}" type="slidenum">
              <a:rPr lang="en-US" smtClean="0"/>
              <a:t>‹#›</a:t>
            </a:fld>
            <a:endParaRPr lang="en-US"/>
          </a:p>
        </p:txBody>
      </p:sp>
    </p:spTree>
    <p:extLst>
      <p:ext uri="{BB962C8B-B14F-4D97-AF65-F5344CB8AC3E}">
        <p14:creationId xmlns:p14="http://schemas.microsoft.com/office/powerpoint/2010/main" val="325349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47EA78-E262-4559-AB80-22082D28F667}" type="datetimeFigureOut">
              <a:rPr lang="en-US" smtClean="0"/>
              <a:t>7/7/2023</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95DF56-1BDD-4649-8AD0-EFA54EA730F8}" type="slidenum">
              <a:rPr lang="en-US" smtClean="0"/>
              <a:t>‹#›</a:t>
            </a:fld>
            <a:endParaRPr lang="en-US"/>
          </a:p>
        </p:txBody>
      </p:sp>
    </p:spTree>
    <p:extLst>
      <p:ext uri="{BB962C8B-B14F-4D97-AF65-F5344CB8AC3E}">
        <p14:creationId xmlns:p14="http://schemas.microsoft.com/office/powerpoint/2010/main" val="549549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solidFill>
                  <a:schemeClr val="accent1">
                    <a:lumMod val="50000"/>
                  </a:schemeClr>
                </a:solidFill>
                <a:latin typeface="Times New Roman" pitchFamily="18" charset="0"/>
                <a:cs typeface="Times New Roman" pitchFamily="18" charset="0"/>
              </a:rPr>
              <a:t>GROUP TASK :2</a:t>
            </a:r>
            <a:endParaRPr lang="en-US" sz="5400" dirty="0">
              <a:solidFill>
                <a:schemeClr val="accent1">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1371600" y="3886200"/>
            <a:ext cx="6858000" cy="2362200"/>
          </a:xfrm>
        </p:spPr>
        <p:txBody>
          <a:bodyPr>
            <a:normAutofit/>
          </a:bodyPr>
          <a:lstStyle/>
          <a:p>
            <a:r>
              <a:rPr lang="en-US" dirty="0"/>
              <a:t> </a:t>
            </a:r>
            <a:r>
              <a:rPr lang="en-US" dirty="0" smtClean="0"/>
              <a:t>                                        </a:t>
            </a:r>
            <a:r>
              <a:rPr lang="en-US" dirty="0" smtClean="0">
                <a:solidFill>
                  <a:schemeClr val="tx1">
                    <a:lumMod val="95000"/>
                    <a:lumOff val="5000"/>
                  </a:schemeClr>
                </a:solidFill>
                <a:latin typeface="Times New Roman" pitchFamily="18" charset="0"/>
                <a:cs typeface="Times New Roman" pitchFamily="18" charset="0"/>
              </a:rPr>
              <a:t> </a:t>
            </a:r>
            <a:r>
              <a:rPr lang="en-US" dirty="0" smtClean="0">
                <a:solidFill>
                  <a:schemeClr val="tx1">
                    <a:lumMod val="95000"/>
                    <a:lumOff val="5000"/>
                  </a:schemeClr>
                </a:solidFill>
                <a:latin typeface="Times New Roman" pitchFamily="18" charset="0"/>
                <a:cs typeface="Times New Roman" pitchFamily="18" charset="0"/>
              </a:rPr>
              <a:t>Submitted BY </a:t>
            </a:r>
          </a:p>
          <a:p>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Anushma</a:t>
            </a:r>
            <a:r>
              <a:rPr lang="en-US" dirty="0" smtClean="0">
                <a:solidFill>
                  <a:schemeClr val="tx1">
                    <a:lumMod val="95000"/>
                    <a:lumOff val="5000"/>
                  </a:schemeClr>
                </a:solidFill>
                <a:latin typeface="Times New Roman" pitchFamily="18" charset="0"/>
                <a:cs typeface="Times New Roman" pitchFamily="18" charset="0"/>
              </a:rPr>
              <a:t> </a:t>
            </a:r>
            <a:r>
              <a:rPr lang="en-US" dirty="0" err="1" smtClean="0">
                <a:solidFill>
                  <a:schemeClr val="tx1">
                    <a:lumMod val="95000"/>
                    <a:lumOff val="5000"/>
                  </a:schemeClr>
                </a:solidFill>
                <a:latin typeface="Times New Roman" pitchFamily="18" charset="0"/>
                <a:cs typeface="Times New Roman" pitchFamily="18" charset="0"/>
              </a:rPr>
              <a:t>Manoj</a:t>
            </a:r>
            <a:endParaRPr lang="en-US"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96282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04800"/>
            <a:ext cx="8229600" cy="4955203"/>
          </a:xfrm>
          <a:prstGeom prst="rect">
            <a:avLst/>
          </a:prstGeom>
          <a:noFill/>
        </p:spPr>
        <p:txBody>
          <a:bodyPr wrap="square" rtlCol="0">
            <a:spAutoFit/>
          </a:bodyPr>
          <a:lstStyle/>
          <a:p>
            <a:endParaRPr lang="en-US" sz="2400" dirty="0" smtClean="0">
              <a:solidFill>
                <a:schemeClr val="accent1">
                  <a:lumMod val="50000"/>
                </a:schemeClr>
              </a:solidFill>
              <a:latin typeface="Times New Roman" pitchFamily="18" charset="0"/>
              <a:cs typeface="Times New Roman" pitchFamily="18" charset="0"/>
            </a:endParaRPr>
          </a:p>
          <a:p>
            <a:r>
              <a:rPr lang="en-US" sz="2400" dirty="0" smtClean="0">
                <a:solidFill>
                  <a:schemeClr val="accent1">
                    <a:lumMod val="50000"/>
                  </a:schemeClr>
                </a:solidFill>
                <a:latin typeface="Times New Roman" pitchFamily="18" charset="0"/>
                <a:cs typeface="Times New Roman" pitchFamily="18" charset="0"/>
              </a:rPr>
              <a:t>    Analyze </a:t>
            </a:r>
            <a:r>
              <a:rPr lang="en-US" sz="2400" dirty="0" smtClean="0">
                <a:solidFill>
                  <a:schemeClr val="accent1">
                    <a:lumMod val="50000"/>
                  </a:schemeClr>
                </a:solidFill>
                <a:latin typeface="Times New Roman" pitchFamily="18" charset="0"/>
                <a:cs typeface="Times New Roman" pitchFamily="18" charset="0"/>
              </a:rPr>
              <a:t>a real-world case study of an attack on Layer 1 </a:t>
            </a:r>
            <a:endParaRPr lang="en-US" sz="2400" dirty="0" smtClean="0">
              <a:solidFill>
                <a:schemeClr val="accent1">
                  <a:lumMod val="50000"/>
                </a:schemeClr>
              </a:solidFill>
              <a:latin typeface="Times New Roman" pitchFamily="18" charset="0"/>
              <a:cs typeface="Times New Roman" pitchFamily="18" charset="0"/>
            </a:endParaRPr>
          </a:p>
          <a:p>
            <a:r>
              <a:rPr lang="en-US" sz="2400" dirty="0" smtClean="0">
                <a:solidFill>
                  <a:schemeClr val="accent1">
                    <a:lumMod val="50000"/>
                  </a:schemeClr>
                </a:solidFill>
                <a:latin typeface="Times New Roman" pitchFamily="18" charset="0"/>
                <a:cs typeface="Times New Roman" pitchFamily="18" charset="0"/>
              </a:rPr>
              <a:t>    </a:t>
            </a:r>
            <a:r>
              <a:rPr lang="en-US" sz="2400" dirty="0" smtClean="0">
                <a:solidFill>
                  <a:schemeClr val="accent1">
                    <a:lumMod val="50000"/>
                  </a:schemeClr>
                </a:solidFill>
                <a:latin typeface="Times New Roman" pitchFamily="18" charset="0"/>
                <a:cs typeface="Times New Roman" pitchFamily="18" charset="0"/>
              </a:rPr>
              <a:t>(Physical Layer)  of the OSI model. Focus on the impact, consequences, and countermeasures used in the case study.</a:t>
            </a:r>
          </a:p>
          <a:p>
            <a:endParaRPr lang="en-US" sz="2400" dirty="0" smtClean="0">
              <a:solidFill>
                <a:schemeClr val="accent1">
                  <a:lumMod val="50000"/>
                </a:schemeClr>
              </a:solidFill>
              <a:latin typeface="Times New Roman" pitchFamily="18" charset="0"/>
              <a:cs typeface="Times New Roman" pitchFamily="18" charset="0"/>
            </a:endParaRPr>
          </a:p>
          <a:p>
            <a:pPr marL="342900" indent="-342900">
              <a:buFont typeface="Wingdings" pitchFamily="2" charset="2"/>
              <a:buChar char="ü"/>
            </a:pPr>
            <a:r>
              <a:rPr lang="en-US" sz="2400" dirty="0" smtClean="0">
                <a:solidFill>
                  <a:schemeClr val="accent1">
                    <a:lumMod val="50000"/>
                  </a:schemeClr>
                </a:solidFill>
                <a:latin typeface="Times New Roman" pitchFamily="18" charset="0"/>
                <a:cs typeface="Times New Roman" pitchFamily="18" charset="0"/>
              </a:rPr>
              <a:t>Analyze the attack's impact on the Physical Layer.</a:t>
            </a:r>
            <a:endParaRPr lang="en-US" sz="2400" dirty="0">
              <a:solidFill>
                <a:schemeClr val="accent1">
                  <a:lumMod val="50000"/>
                </a:schemeClr>
              </a:solidFill>
              <a:latin typeface="Times New Roman" pitchFamily="18" charset="0"/>
              <a:cs typeface="Times New Roman" pitchFamily="18" charset="0"/>
            </a:endParaRPr>
          </a:p>
          <a:p>
            <a:pPr marL="342900" indent="-342900">
              <a:buFont typeface="Wingdings" pitchFamily="2" charset="2"/>
              <a:buChar char="ü"/>
            </a:pPr>
            <a:r>
              <a:rPr lang="en-US" sz="2400" dirty="0" smtClean="0">
                <a:solidFill>
                  <a:schemeClr val="accent1">
                    <a:lumMod val="50000"/>
                  </a:schemeClr>
                </a:solidFill>
                <a:latin typeface="Times New Roman" pitchFamily="18" charset="0"/>
                <a:cs typeface="Times New Roman" pitchFamily="18" charset="0"/>
              </a:rPr>
              <a:t>Document the consequences of the attack.</a:t>
            </a:r>
            <a:endParaRPr lang="en-US" sz="2400" dirty="0">
              <a:solidFill>
                <a:schemeClr val="accent1">
                  <a:lumMod val="50000"/>
                </a:schemeClr>
              </a:solidFill>
              <a:latin typeface="Times New Roman" pitchFamily="18" charset="0"/>
              <a:cs typeface="Times New Roman" pitchFamily="18" charset="0"/>
            </a:endParaRPr>
          </a:p>
          <a:p>
            <a:pPr marL="342900" indent="-342900">
              <a:buFont typeface="Wingdings" pitchFamily="2" charset="2"/>
              <a:buChar char="ü"/>
            </a:pPr>
            <a:r>
              <a:rPr lang="en-US" sz="2400" dirty="0" smtClean="0">
                <a:solidFill>
                  <a:schemeClr val="accent1">
                    <a:lumMod val="50000"/>
                  </a:schemeClr>
                </a:solidFill>
                <a:latin typeface="Times New Roman" pitchFamily="18" charset="0"/>
                <a:cs typeface="Times New Roman" pitchFamily="18" charset="0"/>
              </a:rPr>
              <a:t> Research and analyze the countermeasures employed.</a:t>
            </a:r>
          </a:p>
          <a:p>
            <a:endParaRPr lang="en-US" sz="2400" dirty="0">
              <a:solidFill>
                <a:schemeClr val="accent1">
                  <a:lumMod val="50000"/>
                </a:schemeClr>
              </a:solidFill>
              <a:latin typeface="Times New Roman" pitchFamily="18" charset="0"/>
              <a:cs typeface="Times New Roman" pitchFamily="18" charset="0"/>
            </a:endParaRPr>
          </a:p>
          <a:p>
            <a:r>
              <a:rPr lang="en-US" sz="2000" dirty="0">
                <a:solidFill>
                  <a:schemeClr val="bg2">
                    <a:lumMod val="10000"/>
                  </a:schemeClr>
                </a:solidFill>
                <a:latin typeface="Times New Roman" pitchFamily="18" charset="0"/>
                <a:cs typeface="Times New Roman" pitchFamily="18" charset="0"/>
              </a:rPr>
              <a:t>R</a:t>
            </a:r>
            <a:r>
              <a:rPr lang="en-US" sz="2000" dirty="0" smtClean="0">
                <a:solidFill>
                  <a:schemeClr val="bg2">
                    <a:lumMod val="10000"/>
                  </a:schemeClr>
                </a:solidFill>
                <a:latin typeface="Times New Roman" pitchFamily="18" charset="0"/>
                <a:cs typeface="Times New Roman" pitchFamily="18" charset="0"/>
              </a:rPr>
              <a:t>eal-world case study of an attack on the Physical Layer (Layer 1) of the OSI model is the</a:t>
            </a:r>
          </a:p>
          <a:p>
            <a:pPr marL="342900" indent="-342900">
              <a:buFont typeface="Courier New" pitchFamily="49" charset="0"/>
              <a:buChar char="o"/>
            </a:pPr>
            <a:r>
              <a:rPr lang="en-US" sz="2000" dirty="0" smtClean="0">
                <a:solidFill>
                  <a:schemeClr val="bg2">
                    <a:lumMod val="10000"/>
                  </a:schemeClr>
                </a:solidFill>
                <a:latin typeface="Times New Roman" pitchFamily="18" charset="0"/>
                <a:cs typeface="Times New Roman" pitchFamily="18" charset="0"/>
              </a:rPr>
              <a:t>2007 undersea cable cut incident.</a:t>
            </a:r>
          </a:p>
          <a:p>
            <a:pPr marL="342900" indent="-342900">
              <a:buFont typeface="Courier New" pitchFamily="49" charset="0"/>
              <a:buChar char="o"/>
            </a:pPr>
            <a:r>
              <a:rPr lang="en-US" sz="2000" dirty="0">
                <a:solidFill>
                  <a:schemeClr val="bg2">
                    <a:lumMod val="10000"/>
                  </a:schemeClr>
                </a:solidFill>
                <a:latin typeface="Times New Roman" pitchFamily="18" charset="0"/>
                <a:cs typeface="Times New Roman" pitchFamily="18" charset="0"/>
              </a:rPr>
              <a:t>T</a:t>
            </a:r>
            <a:r>
              <a:rPr lang="en-US" sz="2000" dirty="0" smtClean="0">
                <a:solidFill>
                  <a:schemeClr val="bg2">
                    <a:lumMod val="10000"/>
                  </a:schemeClr>
                </a:solidFill>
                <a:latin typeface="Times New Roman" pitchFamily="18" charset="0"/>
                <a:cs typeface="Times New Roman" pitchFamily="18" charset="0"/>
              </a:rPr>
              <a:t>he Cut Fiber Optic Cable incidents.</a:t>
            </a:r>
          </a:p>
          <a:p>
            <a:pPr marL="342900" indent="-342900">
              <a:buFont typeface="Courier New" pitchFamily="49" charset="0"/>
              <a:buChar char="o"/>
            </a:pPr>
            <a:r>
              <a:rPr lang="en-US" sz="2000" dirty="0" smtClean="0">
                <a:solidFill>
                  <a:schemeClr val="bg2">
                    <a:lumMod val="10000"/>
                  </a:schemeClr>
                </a:solidFill>
                <a:latin typeface="Times New Roman" pitchFamily="18" charset="0"/>
                <a:cs typeface="Times New Roman" pitchFamily="18" charset="0"/>
              </a:rPr>
              <a:t> 2015 fiber optic cable sabotage in California.</a:t>
            </a:r>
            <a:endParaRPr lang="en-US" sz="20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85863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04800"/>
            <a:ext cx="8229600" cy="6001643"/>
          </a:xfrm>
          <a:prstGeom prst="rect">
            <a:avLst/>
          </a:prstGeom>
          <a:noFill/>
        </p:spPr>
        <p:txBody>
          <a:bodyPr wrap="square" rtlCol="0">
            <a:spAutoFit/>
          </a:bodyPr>
          <a:lstStyle/>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One </a:t>
            </a:r>
            <a:r>
              <a:rPr lang="en-US" sz="2000" dirty="0" smtClean="0">
                <a:latin typeface="Times New Roman" pitchFamily="18" charset="0"/>
                <a:cs typeface="Times New Roman" pitchFamily="18" charset="0"/>
              </a:rPr>
              <a:t>real-world case study of an attack on the Physical Layer (Layer 1) of the OSI model is the 2007 undersea cable cut incident. This incident involved multiple undersea fiber optic cables being intentionally severed, disrupting telecommunications and internet services in several countries.</a:t>
            </a:r>
          </a:p>
          <a:p>
            <a:endParaRPr lang="en-US" sz="2000" dirty="0" smtClean="0">
              <a:latin typeface="Times New Roman" pitchFamily="18" charset="0"/>
              <a:cs typeface="Times New Roman" pitchFamily="18" charset="0"/>
            </a:endParaRPr>
          </a:p>
          <a:p>
            <a:r>
              <a:rPr lang="en-US" sz="2400" b="1" dirty="0" smtClean="0">
                <a:solidFill>
                  <a:schemeClr val="tx2">
                    <a:lumMod val="50000"/>
                  </a:schemeClr>
                </a:solidFill>
                <a:latin typeface="Times New Roman" pitchFamily="18" charset="0"/>
                <a:cs typeface="Times New Roman" pitchFamily="18" charset="0"/>
              </a:rPr>
              <a:t>Impact on the Physical Layer</a:t>
            </a:r>
            <a:r>
              <a:rPr lang="en-US" sz="2400" dirty="0" smtClean="0">
                <a:solidFill>
                  <a:schemeClr val="tx2">
                    <a:lumMod val="50000"/>
                  </a:schemeClr>
                </a:solidFill>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Physical Layer of the OSI model deals with the transmission of raw data bits over physical media, such as cables or wireless signals. In the case of the undersea cable cut incident, the physical infrastructure that carries these data signals was directly targeted. The attackers physically cut the undersea cables, causing a loss of connectivity and disrupting communication channels. The impact on the Physical Layer was significant as the severed cables interrupted the transmission of data and caused a loss of connectivity between affected regions. This disruption affected various sectors heavily reliant on telecommunications infrastructure, including businesses, governments, and individuals. Internet and telephone services were disrupted, resulting in communication blackouts and a loss of connectivity for extended periods.</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95973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8305800" cy="6063198"/>
          </a:xfrm>
          <a:prstGeom prst="rect">
            <a:avLst/>
          </a:prstGeom>
          <a:noFill/>
        </p:spPr>
        <p:txBody>
          <a:bodyPr wrap="square" rtlCol="0">
            <a:spAutoFit/>
          </a:bodyPr>
          <a:lstStyle/>
          <a:p>
            <a:endParaRPr lang="en-US" sz="2400" b="1" dirty="0" smtClean="0">
              <a:solidFill>
                <a:schemeClr val="tx2">
                  <a:lumMod val="50000"/>
                </a:schemeClr>
              </a:solidFill>
              <a:latin typeface="Times New Roman" pitchFamily="18" charset="0"/>
              <a:cs typeface="Times New Roman" pitchFamily="18" charset="0"/>
            </a:endParaRPr>
          </a:p>
          <a:p>
            <a:r>
              <a:rPr lang="en-US" sz="2400" b="1" dirty="0" smtClean="0">
                <a:solidFill>
                  <a:schemeClr val="tx2">
                    <a:lumMod val="50000"/>
                  </a:schemeClr>
                </a:solidFill>
                <a:latin typeface="Times New Roman" pitchFamily="18" charset="0"/>
                <a:cs typeface="Times New Roman" pitchFamily="18" charset="0"/>
              </a:rPr>
              <a:t>Consequences </a:t>
            </a:r>
            <a:r>
              <a:rPr lang="en-US" sz="2400" b="1" dirty="0" smtClean="0">
                <a:solidFill>
                  <a:schemeClr val="tx2">
                    <a:lumMod val="50000"/>
                  </a:schemeClr>
                </a:solidFill>
                <a:latin typeface="Times New Roman" pitchFamily="18" charset="0"/>
                <a:cs typeface="Times New Roman" pitchFamily="18" charset="0"/>
              </a:rPr>
              <a:t>of the attack</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The consequences of the undersea cable cut incident were widespread and varied. Some of the</a:t>
            </a:r>
          </a:p>
          <a:p>
            <a:r>
              <a:rPr lang="en-US" sz="2000" dirty="0" smtClean="0">
                <a:latin typeface="Times New Roman" pitchFamily="18" charset="0"/>
                <a:cs typeface="Times New Roman" pitchFamily="18" charset="0"/>
              </a:rPr>
              <a:t>major consequences include:</a:t>
            </a:r>
          </a:p>
          <a:p>
            <a:r>
              <a:rPr lang="en-US" sz="2000" b="1" dirty="0" smtClean="0">
                <a:latin typeface="Times New Roman" pitchFamily="18" charset="0"/>
                <a:cs typeface="Times New Roman" pitchFamily="18" charset="0"/>
              </a:rPr>
              <a:t>a) Disrupted Communications</a:t>
            </a:r>
            <a:r>
              <a:rPr lang="en-US" sz="2000" dirty="0" smtClean="0">
                <a:latin typeface="Times New Roman" pitchFamily="18" charset="0"/>
                <a:cs typeface="Times New Roman" pitchFamily="18" charset="0"/>
              </a:rPr>
              <a:t>: The physical cable cuts caused widespread disruptions in communication services, including internet connectivity, voice calls, and data transmission. Businesses faced challenges in conducting day-to-day operations, individuals experienced difficulties in accessing online services, and emergency services were also impacted.</a:t>
            </a:r>
          </a:p>
          <a:p>
            <a:r>
              <a:rPr lang="en-US" sz="2000" b="1" dirty="0" smtClean="0">
                <a:latin typeface="Times New Roman" pitchFamily="18" charset="0"/>
                <a:cs typeface="Times New Roman" pitchFamily="18" charset="0"/>
              </a:rPr>
              <a:t>b</a:t>
            </a:r>
            <a:r>
              <a:rPr lang="en-US" sz="2000" b="1" dirty="0" smtClean="0">
                <a:latin typeface="Times New Roman" pitchFamily="18" charset="0"/>
                <a:cs typeface="Times New Roman" pitchFamily="18" charset="0"/>
              </a:rPr>
              <a:t>) Economic Impact</a:t>
            </a:r>
            <a:r>
              <a:rPr lang="en-US" sz="2000" dirty="0" smtClean="0">
                <a:latin typeface="Times New Roman" pitchFamily="18" charset="0"/>
                <a:cs typeface="Times New Roman" pitchFamily="18" charset="0"/>
              </a:rPr>
              <a:t>: The incident resulted in significant economic losses.     Industries relying on uninterrupted connectivity, such as e-commerce, banking, and global trading, faced financial setbacks due to disrupted supply chains and interrupted transactions.</a:t>
            </a:r>
          </a:p>
          <a:p>
            <a:r>
              <a:rPr lang="en-US" sz="2000" b="1" dirty="0" smtClean="0">
                <a:latin typeface="Times New Roman" pitchFamily="18" charset="0"/>
                <a:cs typeface="Times New Roman" pitchFamily="18" charset="0"/>
              </a:rPr>
              <a:t>c</a:t>
            </a:r>
            <a:r>
              <a:rPr lang="en-US" sz="2000" b="1" dirty="0" smtClean="0">
                <a:latin typeface="Times New Roman" pitchFamily="18" charset="0"/>
                <a:cs typeface="Times New Roman" pitchFamily="18" charset="0"/>
              </a:rPr>
              <a:t>) National Security Concerns</a:t>
            </a:r>
            <a:r>
              <a:rPr lang="en-US" sz="2000" dirty="0" smtClean="0">
                <a:latin typeface="Times New Roman" pitchFamily="18" charset="0"/>
                <a:cs typeface="Times New Roman" pitchFamily="18" charset="0"/>
              </a:rPr>
              <a:t>: The incident raised concerns regarding national security as it highlighted the vulnerability of critical infrastructure. It emphasized the potential impact of physical attacks on vital communication networks, leading to increased scrutiny and investment in securing these infrastructure assets.</a:t>
            </a:r>
          </a:p>
        </p:txBody>
      </p:sp>
    </p:spTree>
    <p:extLst>
      <p:ext uri="{BB962C8B-B14F-4D97-AF65-F5344CB8AC3E}">
        <p14:creationId xmlns:p14="http://schemas.microsoft.com/office/powerpoint/2010/main" val="4271309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8229600" cy="5663089"/>
          </a:xfrm>
          <a:prstGeom prst="rect">
            <a:avLst/>
          </a:prstGeom>
          <a:noFill/>
        </p:spPr>
        <p:txBody>
          <a:bodyPr wrap="square" rtlCol="0">
            <a:spAutoFit/>
          </a:bodyPr>
          <a:lstStyle/>
          <a:p>
            <a:endParaRPr lang="en-US" sz="2000" b="1" dirty="0" smtClean="0">
              <a:solidFill>
                <a:schemeClr val="tx1">
                  <a:lumMod val="95000"/>
                  <a:lumOff val="5000"/>
                </a:schemeClr>
              </a:solidFill>
              <a:latin typeface="Times New Roman" pitchFamily="18" charset="0"/>
              <a:cs typeface="Times New Roman" pitchFamily="18" charset="0"/>
            </a:endParaRPr>
          </a:p>
          <a:p>
            <a:r>
              <a:rPr lang="en-US" sz="2000" b="1" dirty="0" smtClean="0">
                <a:solidFill>
                  <a:schemeClr val="tx1">
                    <a:lumMod val="95000"/>
                    <a:lumOff val="5000"/>
                  </a:schemeClr>
                </a:solidFill>
                <a:latin typeface="Times New Roman" pitchFamily="18" charset="0"/>
                <a:cs typeface="Times New Roman" pitchFamily="18" charset="0"/>
              </a:rPr>
              <a:t>d</a:t>
            </a:r>
            <a:r>
              <a:rPr lang="en-US" sz="2000" b="1" dirty="0" smtClean="0">
                <a:solidFill>
                  <a:schemeClr val="tx1">
                    <a:lumMod val="95000"/>
                    <a:lumOff val="5000"/>
                  </a:schemeClr>
                </a:solidFill>
                <a:latin typeface="Times New Roman" pitchFamily="18" charset="0"/>
                <a:cs typeface="Times New Roman" pitchFamily="18" charset="0"/>
              </a:rPr>
              <a:t>) Investigation and Repair Costs</a:t>
            </a:r>
            <a:r>
              <a:rPr lang="en-US" sz="2000" dirty="0" smtClean="0">
                <a:latin typeface="Times New Roman" pitchFamily="18" charset="0"/>
                <a:cs typeface="Times New Roman" pitchFamily="18" charset="0"/>
              </a:rPr>
              <a:t>: The incident triggered large-scale repair efforts, requiring the identification and repair of multiple cable cuts across vast stretches of the seabed. These repair operations incurred substantial costs and required specialized equipment, ships, and skilled personnel.</a:t>
            </a:r>
          </a:p>
          <a:p>
            <a:endParaRPr lang="en-US" sz="2000" dirty="0" smtClean="0">
              <a:latin typeface="Times New Roman" pitchFamily="18" charset="0"/>
              <a:cs typeface="Times New Roman" pitchFamily="18" charset="0"/>
            </a:endParaRPr>
          </a:p>
          <a:p>
            <a:r>
              <a:rPr lang="en-US" sz="2400" b="1" dirty="0" smtClean="0">
                <a:solidFill>
                  <a:schemeClr val="tx2">
                    <a:lumMod val="50000"/>
                  </a:schemeClr>
                </a:solidFill>
                <a:latin typeface="Times New Roman" pitchFamily="18" charset="0"/>
                <a:cs typeface="Times New Roman" pitchFamily="18" charset="0"/>
              </a:rPr>
              <a:t>Countermeasures employed:</a:t>
            </a:r>
          </a:p>
          <a:p>
            <a:r>
              <a:rPr lang="en-US" sz="2000" dirty="0" smtClean="0">
                <a:latin typeface="Times New Roman" pitchFamily="18" charset="0"/>
                <a:cs typeface="Times New Roman" pitchFamily="18" charset="0"/>
              </a:rPr>
              <a:t>To </a:t>
            </a:r>
            <a:r>
              <a:rPr lang="en-US" sz="2000" dirty="0" smtClean="0">
                <a:latin typeface="Times New Roman" pitchFamily="18" charset="0"/>
                <a:cs typeface="Times New Roman" pitchFamily="18" charset="0"/>
              </a:rPr>
              <a:t>mitigate the impact of attacks on the Physical Layer, various countermeasures have been implemented:</a:t>
            </a:r>
          </a:p>
          <a:p>
            <a:pPr marL="457200" indent="-457200">
              <a:buAutoNum type="alphaLcParenR"/>
            </a:pPr>
            <a:r>
              <a:rPr lang="en-US" sz="2000" b="1" dirty="0" smtClean="0">
                <a:latin typeface="Times New Roman" pitchFamily="18" charset="0"/>
                <a:cs typeface="Times New Roman" pitchFamily="18" charset="0"/>
              </a:rPr>
              <a:t>Redundancy and Diverse Routing</a:t>
            </a:r>
            <a:r>
              <a:rPr lang="en-US" sz="2000" dirty="0" smtClean="0">
                <a:latin typeface="Times New Roman" pitchFamily="18" charset="0"/>
                <a:cs typeface="Times New Roman" pitchFamily="18" charset="0"/>
              </a:rPr>
              <a:t>: Telecommunication companies have built redundant networks with multiple undersea cables and diverse routing options. This allows traffic to be rerouted in the event of a cable cut, minimizing service disruptions.</a:t>
            </a:r>
          </a:p>
          <a:p>
            <a:pPr marL="457200" indent="-457200">
              <a:buAutoNum type="alphaLcParenR"/>
            </a:pPr>
            <a:r>
              <a:rPr lang="en-US" sz="2000" b="1" dirty="0" smtClean="0">
                <a:latin typeface="Times New Roman" pitchFamily="18" charset="0"/>
                <a:cs typeface="Times New Roman" pitchFamily="18" charset="0"/>
              </a:rPr>
              <a:t> Cable Protection and Monitoring</a:t>
            </a:r>
            <a:r>
              <a:rPr lang="en-US" sz="2000" dirty="0" smtClean="0">
                <a:latin typeface="Times New Roman" pitchFamily="18" charset="0"/>
                <a:cs typeface="Times New Roman" pitchFamily="18" charset="0"/>
              </a:rPr>
              <a:t>: Measures such as using reinforced cable sheaths, burying cables deeper in the seabed, and deploying monitoring systems to detect potential cable cuts help enhance the physical security and resilience of undersea cable infrastructure.</a:t>
            </a:r>
          </a:p>
          <a:p>
            <a:endParaRPr lang="en-US" dirty="0"/>
          </a:p>
        </p:txBody>
      </p:sp>
    </p:spTree>
    <p:extLst>
      <p:ext uri="{BB962C8B-B14F-4D97-AF65-F5344CB8AC3E}">
        <p14:creationId xmlns:p14="http://schemas.microsoft.com/office/powerpoint/2010/main" val="70557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457200"/>
            <a:ext cx="8229600" cy="5324535"/>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c) Increased Surveillance and Security Cooperation</a:t>
            </a:r>
            <a:r>
              <a:rPr lang="en-US" sz="2000" dirty="0" smtClean="0">
                <a:latin typeface="Times New Roman" pitchFamily="18" charset="0"/>
                <a:cs typeface="Times New Roman" pitchFamily="18" charset="0"/>
              </a:rPr>
              <a:t>: Governments and international organizations have increased surveillance efforts to detect and prevent potential attacks on undersea cables. They also promote cooperation between countries to strengthen security measures and share information about threats.</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d) Early Detection and Rapid Response:</a:t>
            </a:r>
            <a:r>
              <a:rPr lang="en-US" sz="2000" dirty="0" smtClean="0">
                <a:latin typeface="Times New Roman" pitchFamily="18" charset="0"/>
                <a:cs typeface="Times New Roman" pitchFamily="18" charset="0"/>
              </a:rPr>
              <a:t> Developing technologies and systems to quickly detect and locate cable cuts is crucial for minimizing downtime. This includes using advanced monitoring equipment, such as acoustic sensors and remotely operated vehicles (ROVs), to identify and repair cable cuts promptly.</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e) Legal and Diplomatic Measures</a:t>
            </a:r>
            <a:r>
              <a:rPr lang="en-US" sz="2000" dirty="0" smtClean="0">
                <a:latin typeface="Times New Roman" pitchFamily="18" charset="0"/>
                <a:cs typeface="Times New Roman" pitchFamily="18" charset="0"/>
              </a:rPr>
              <a:t>: Countries have strengthened legal frameworks to address such attacks and established diplomatic channels to collaborate on addressing the consequences and preventing future incidents. This includes prosecuting perpetrators and raising awareness about the importance of protecting critical infrastructure.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43847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8077200" cy="1631216"/>
          </a:xfrm>
          <a:prstGeom prst="rect">
            <a:avLst/>
          </a:prstGeom>
          <a:noFill/>
        </p:spPr>
        <p:txBody>
          <a:bodyPr wrap="square" rtlCol="0">
            <a:spAutoFit/>
          </a:bodyPr>
          <a:lstStyle/>
          <a:p>
            <a:r>
              <a:rPr lang="en-US" sz="2000" dirty="0" smtClean="0">
                <a:latin typeface="Times New Roman" pitchFamily="18" charset="0"/>
                <a:cs typeface="Times New Roman" pitchFamily="18" charset="0"/>
              </a:rPr>
              <a:t>Overall, attacks on the Physical Layer can have severe consequences, impacting communication, economy, and national security. Implementing redundancy, enhancing physical security, and improving detection and response capabilities are essential countermeasures to mitigate the risks associated with such attacks.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63046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43000"/>
            <a:ext cx="8305800" cy="2123658"/>
          </a:xfrm>
          <a:prstGeom prst="rect">
            <a:avLst/>
          </a:prstGeom>
          <a:noFill/>
        </p:spPr>
        <p:txBody>
          <a:bodyPr wrap="square" rtlCol="0">
            <a:spAutoFit/>
          </a:bodyPr>
          <a:lstStyle/>
          <a:p>
            <a:endParaRPr lang="en-US" sz="4400" b="1" dirty="0" smtClean="0">
              <a:solidFill>
                <a:schemeClr val="tx2">
                  <a:lumMod val="60000"/>
                  <a:lumOff val="40000"/>
                </a:schemeClr>
              </a:solidFill>
              <a:latin typeface="Times New Roman" pitchFamily="18" charset="0"/>
              <a:cs typeface="Times New Roman" pitchFamily="18" charset="0"/>
            </a:endParaRPr>
          </a:p>
          <a:p>
            <a:endParaRPr lang="en-US" sz="4400" b="1" dirty="0">
              <a:solidFill>
                <a:schemeClr val="tx2">
                  <a:lumMod val="60000"/>
                  <a:lumOff val="40000"/>
                </a:schemeClr>
              </a:solidFill>
              <a:latin typeface="Times New Roman" pitchFamily="18" charset="0"/>
              <a:cs typeface="Times New Roman" pitchFamily="18" charset="0"/>
            </a:endParaRPr>
          </a:p>
          <a:p>
            <a:r>
              <a:rPr lang="en-US" sz="4400" b="1" dirty="0" smtClean="0">
                <a:solidFill>
                  <a:schemeClr val="tx2">
                    <a:lumMod val="60000"/>
                    <a:lumOff val="40000"/>
                  </a:schemeClr>
                </a:solidFill>
                <a:latin typeface="Times New Roman" pitchFamily="18" charset="0"/>
                <a:cs typeface="Times New Roman" pitchFamily="18" charset="0"/>
              </a:rPr>
              <a:t>              THANK YOU</a:t>
            </a:r>
          </a:p>
        </p:txBody>
      </p:sp>
    </p:spTree>
    <p:extLst>
      <p:ext uri="{BB962C8B-B14F-4D97-AF65-F5344CB8AC3E}">
        <p14:creationId xmlns:p14="http://schemas.microsoft.com/office/powerpoint/2010/main" val="22628135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50</TotalTime>
  <Words>797</Words>
  <Application>Microsoft Office PowerPoint</Application>
  <PresentationFormat>On-screen Show (4:3)</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Courier New</vt:lpstr>
      <vt:lpstr>Garamond</vt:lpstr>
      <vt:lpstr>Times New Roman</vt:lpstr>
      <vt:lpstr>Wingdings</vt:lpstr>
      <vt:lpstr>Organic</vt:lpstr>
      <vt:lpstr>GROUP TASK :2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TASK :2</dc:title>
  <dc:creator>user</dc:creator>
  <cp:lastModifiedBy>Windows User</cp:lastModifiedBy>
  <cp:revision>6</cp:revision>
  <dcterms:created xsi:type="dcterms:W3CDTF">2023-07-07T06:09:43Z</dcterms:created>
  <dcterms:modified xsi:type="dcterms:W3CDTF">2023-07-07T13:09:21Z</dcterms:modified>
</cp:coreProperties>
</file>