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71" r:id="rId9"/>
    <p:sldId id="263" r:id="rId10"/>
    <p:sldId id="264" r:id="rId11"/>
    <p:sldId id="265" r:id="rId12"/>
    <p:sldId id="272" r:id="rId13"/>
    <p:sldId id="266" r:id="rId14"/>
    <p:sldId id="273" r:id="rId15"/>
    <p:sldId id="267" r:id="rId16"/>
    <p:sldId id="268"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7/7/2023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7/7/2023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7/7/2023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7/7/2023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1871131"/>
            <a:ext cx="6815669" cy="1530095"/>
          </a:xfrm>
        </p:spPr>
        <p:txBody>
          <a:bodyPr/>
          <a:lstStyle/>
          <a:p>
            <a:r>
              <a:rPr lang="en-US" dirty="0" smtClean="0"/>
              <a:t>Layer 2 and Layer 3 In OSI Model</a:t>
            </a:r>
            <a:endParaRPr lang="en-IN" dirty="0"/>
          </a:p>
        </p:txBody>
      </p:sp>
      <p:sp>
        <p:nvSpPr>
          <p:cNvPr id="3" name="Subtitle 2"/>
          <p:cNvSpPr>
            <a:spLocks noGrp="1"/>
          </p:cNvSpPr>
          <p:nvPr>
            <p:ph type="subTitle" idx="1"/>
          </p:nvPr>
        </p:nvSpPr>
        <p:spPr/>
        <p:txBody>
          <a:bodyPr/>
          <a:lstStyle/>
          <a:p>
            <a:endParaRPr lang="en-US" dirty="0" smtClean="0"/>
          </a:p>
          <a:p>
            <a:r>
              <a:rPr lang="en-US" dirty="0" smtClean="0"/>
              <a:t>                                                     Presented By-Harshada Desai</a:t>
            </a:r>
            <a:endParaRPr lang="en-IN" dirty="0"/>
          </a:p>
        </p:txBody>
      </p:sp>
    </p:spTree>
    <p:extLst>
      <p:ext uri="{BB962C8B-B14F-4D97-AF65-F5344CB8AC3E}">
        <p14:creationId xmlns:p14="http://schemas.microsoft.com/office/powerpoint/2010/main" val="1936377214"/>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22049" y="965675"/>
            <a:ext cx="10186587" cy="4093428"/>
          </a:xfrm>
          <a:prstGeom prst="rect">
            <a:avLst/>
          </a:prstGeom>
          <a:noFill/>
        </p:spPr>
        <p:txBody>
          <a:bodyPr wrap="square" rtlCol="0">
            <a:spAutoFit/>
          </a:bodyPr>
          <a:lstStyle/>
          <a:p>
            <a:pPr fontAlgn="base"/>
            <a:r>
              <a:rPr lang="en-IN" sz="2000" b="1" dirty="0">
                <a:solidFill>
                  <a:srgbClr val="C00000"/>
                </a:solidFill>
                <a:latin typeface="Times New Roman" panose="02020603050405020304" pitchFamily="18" charset="0"/>
                <a:cs typeface="Times New Roman" panose="02020603050405020304" pitchFamily="18" charset="0"/>
              </a:rPr>
              <a:t>Features of Network </a:t>
            </a:r>
            <a:r>
              <a:rPr lang="en-IN" sz="2000" b="1" dirty="0" smtClean="0">
                <a:solidFill>
                  <a:srgbClr val="C00000"/>
                </a:solidFill>
                <a:latin typeface="Times New Roman" panose="02020603050405020304" pitchFamily="18" charset="0"/>
                <a:cs typeface="Times New Roman" panose="02020603050405020304" pitchFamily="18" charset="0"/>
              </a:rPr>
              <a:t>Layer</a:t>
            </a:r>
          </a:p>
          <a:p>
            <a:pPr fontAlgn="base"/>
            <a:endParaRPr lang="en-IN" sz="2000" b="1" dirty="0">
              <a:latin typeface="Times New Roman" panose="02020603050405020304" pitchFamily="18" charset="0"/>
              <a:cs typeface="Times New Roman" panose="02020603050405020304" pitchFamily="18" charset="0"/>
            </a:endParaRPr>
          </a:p>
          <a:p>
            <a:pPr marL="285750" lvl="0" indent="-285750" fontAlgn="base">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main responsibility of the Network layer is to carry the data packets from the source to the destination without changing or using them. </a:t>
            </a:r>
            <a:endParaRPr lang="en-IN" sz="2000" dirty="0" smtClean="0">
              <a:latin typeface="Times New Roman" panose="02020603050405020304" pitchFamily="18" charset="0"/>
              <a:cs typeface="Times New Roman" panose="02020603050405020304" pitchFamily="18" charset="0"/>
            </a:endParaRPr>
          </a:p>
          <a:p>
            <a:pPr lvl="0" fontAlgn="base"/>
            <a:endParaRPr lang="en-IN" sz="2000" dirty="0">
              <a:latin typeface="Times New Roman" panose="02020603050405020304" pitchFamily="18" charset="0"/>
              <a:cs typeface="Times New Roman" panose="02020603050405020304" pitchFamily="18" charset="0"/>
            </a:endParaRPr>
          </a:p>
          <a:p>
            <a:pPr marL="285750" lvl="0" indent="-285750" fontAlgn="base">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If the packets are too large for delivery, they are fragmented i.e., broken down into smaller packets. </a:t>
            </a:r>
            <a:endParaRPr lang="en-IN" sz="2000" dirty="0" smtClean="0">
              <a:latin typeface="Times New Roman" panose="02020603050405020304" pitchFamily="18" charset="0"/>
              <a:cs typeface="Times New Roman" panose="02020603050405020304" pitchFamily="18" charset="0"/>
            </a:endParaRPr>
          </a:p>
          <a:p>
            <a:pPr lvl="0" fontAlgn="base"/>
            <a:endParaRPr lang="en-IN" sz="2000" dirty="0">
              <a:latin typeface="Times New Roman" panose="02020603050405020304" pitchFamily="18" charset="0"/>
              <a:cs typeface="Times New Roman" panose="02020603050405020304" pitchFamily="18" charset="0"/>
            </a:endParaRPr>
          </a:p>
          <a:p>
            <a:pPr marL="285750" lvl="0" indent="-285750" fontAlgn="base">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It decides the route to be taken by the packets to travel from the source to the destination among the multiple routes available in a network (also called routing). </a:t>
            </a:r>
            <a:endParaRPr lang="en-IN" sz="2000" dirty="0" smtClean="0">
              <a:latin typeface="Times New Roman" panose="02020603050405020304" pitchFamily="18" charset="0"/>
              <a:cs typeface="Times New Roman" panose="02020603050405020304" pitchFamily="18" charset="0"/>
            </a:endParaRPr>
          </a:p>
          <a:p>
            <a:pPr lvl="0" fontAlgn="base"/>
            <a:endParaRPr lang="en-IN" sz="2000" dirty="0">
              <a:latin typeface="Times New Roman" panose="02020603050405020304" pitchFamily="18" charset="0"/>
              <a:cs typeface="Times New Roman" panose="02020603050405020304" pitchFamily="18" charset="0"/>
            </a:endParaRPr>
          </a:p>
          <a:p>
            <a:pPr marL="285750" lvl="0" indent="-285750" fontAlgn="base">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source and destination addresses are added to the data packets inside the network layer. </a:t>
            </a: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552052"/>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11850" y="794759"/>
            <a:ext cx="10536965" cy="4093428"/>
          </a:xfrm>
          <a:prstGeom prst="rect">
            <a:avLst/>
          </a:prstGeom>
          <a:noFill/>
        </p:spPr>
        <p:txBody>
          <a:bodyPr wrap="square" rtlCol="0">
            <a:spAutoFit/>
          </a:bodyPr>
          <a:lstStyle/>
          <a:p>
            <a:r>
              <a:rPr lang="en-IN" sz="2000" b="1" dirty="0">
                <a:solidFill>
                  <a:srgbClr val="C00000"/>
                </a:solidFill>
                <a:latin typeface="Times New Roman" panose="02020603050405020304" pitchFamily="18" charset="0"/>
                <a:cs typeface="Times New Roman" panose="02020603050405020304" pitchFamily="18" charset="0"/>
              </a:rPr>
              <a:t>Here are some examples of cyber attacks on Network </a:t>
            </a:r>
            <a:r>
              <a:rPr lang="en-IN" sz="2000" b="1" dirty="0" smtClean="0">
                <a:solidFill>
                  <a:srgbClr val="C00000"/>
                </a:solidFill>
                <a:latin typeface="Times New Roman" panose="02020603050405020304" pitchFamily="18" charset="0"/>
                <a:cs typeface="Times New Roman" panose="02020603050405020304" pitchFamily="18" charset="0"/>
              </a:rPr>
              <a:t>layer</a:t>
            </a:r>
          </a:p>
          <a:p>
            <a:endParaRPr lang="en-IN" sz="2000" b="1" dirty="0">
              <a:solidFill>
                <a:srgbClr val="C00000"/>
              </a:solidFill>
              <a:latin typeface="Times New Roman" panose="02020603050405020304" pitchFamily="18" charset="0"/>
              <a:cs typeface="Times New Roman" panose="02020603050405020304" pitchFamily="18" charset="0"/>
            </a:endParaRPr>
          </a:p>
          <a:p>
            <a:pPr lvl="0"/>
            <a:r>
              <a:rPr lang="en-IN" sz="2000" b="1" dirty="0">
                <a:solidFill>
                  <a:srgbClr val="7030A0"/>
                </a:solidFill>
                <a:latin typeface="Times New Roman" panose="02020603050405020304" pitchFamily="18" charset="0"/>
                <a:cs typeface="Times New Roman" panose="02020603050405020304" pitchFamily="18" charset="0"/>
              </a:rPr>
              <a:t>IP spoofing: </a:t>
            </a:r>
            <a:r>
              <a:rPr lang="en-IN" sz="2000" dirty="0" smtClean="0">
                <a:latin typeface="Times New Roman" panose="02020603050405020304" pitchFamily="18" charset="0"/>
                <a:cs typeface="Times New Roman" panose="02020603050405020304" pitchFamily="18" charset="0"/>
              </a:rPr>
              <a:t>Manipulating </a:t>
            </a:r>
            <a:r>
              <a:rPr lang="en-IN" sz="2000" dirty="0">
                <a:latin typeface="Times New Roman" panose="02020603050405020304" pitchFamily="18" charset="0"/>
                <a:cs typeface="Times New Roman" panose="02020603050405020304" pitchFamily="18" charset="0"/>
              </a:rPr>
              <a:t>the source IP address in IP packets to make it appear as if they are originating from a trusted source</a:t>
            </a:r>
            <a:r>
              <a:rPr lang="en-IN" sz="2000" dirty="0" smtClean="0">
                <a:latin typeface="Times New Roman" panose="02020603050405020304" pitchFamily="18" charset="0"/>
                <a:cs typeface="Times New Roman" panose="02020603050405020304" pitchFamily="18" charset="0"/>
              </a:rPr>
              <a:t>.</a:t>
            </a:r>
          </a:p>
          <a:p>
            <a:pPr lvl="0"/>
            <a:endParaRPr lang="en-IN" sz="2000" dirty="0">
              <a:latin typeface="Times New Roman" panose="02020603050405020304" pitchFamily="18" charset="0"/>
              <a:cs typeface="Times New Roman" panose="02020603050405020304" pitchFamily="18" charset="0"/>
            </a:endParaRPr>
          </a:p>
          <a:p>
            <a:pPr lvl="0"/>
            <a:r>
              <a:rPr lang="en-IN" sz="2000" b="1" dirty="0">
                <a:solidFill>
                  <a:srgbClr val="7030A0"/>
                </a:solidFill>
                <a:latin typeface="Times New Roman" panose="02020603050405020304" pitchFamily="18" charset="0"/>
                <a:cs typeface="Times New Roman" panose="02020603050405020304" pitchFamily="18" charset="0"/>
              </a:rPr>
              <a:t>Manipulating routing tables: </a:t>
            </a:r>
            <a:r>
              <a:rPr lang="en-IN" sz="2000" dirty="0">
                <a:latin typeface="Times New Roman" panose="02020603050405020304" pitchFamily="18" charset="0"/>
                <a:cs typeface="Times New Roman" panose="02020603050405020304" pitchFamily="18" charset="0"/>
              </a:rPr>
              <a:t>Modifying routing tables to redirect network traffic to unauthorized destinations</a:t>
            </a:r>
            <a:r>
              <a:rPr lang="en-IN" sz="2000" dirty="0" smtClean="0">
                <a:latin typeface="Times New Roman" panose="02020603050405020304" pitchFamily="18" charset="0"/>
                <a:cs typeface="Times New Roman" panose="02020603050405020304" pitchFamily="18" charset="0"/>
              </a:rPr>
              <a:t>.</a:t>
            </a:r>
          </a:p>
          <a:p>
            <a:pPr lvl="0"/>
            <a:endParaRPr lang="en-IN" sz="2000" dirty="0">
              <a:latin typeface="Times New Roman" panose="02020603050405020304" pitchFamily="18" charset="0"/>
              <a:cs typeface="Times New Roman" panose="02020603050405020304" pitchFamily="18" charset="0"/>
            </a:endParaRPr>
          </a:p>
          <a:p>
            <a:pPr lvl="0"/>
            <a:r>
              <a:rPr lang="en-IN" sz="2000" b="1" dirty="0">
                <a:solidFill>
                  <a:srgbClr val="7030A0"/>
                </a:solidFill>
                <a:latin typeface="Times New Roman" panose="02020603050405020304" pitchFamily="18" charset="0"/>
                <a:cs typeface="Times New Roman" panose="02020603050405020304" pitchFamily="18" charset="0"/>
              </a:rPr>
              <a:t>ICMP redirect: </a:t>
            </a:r>
            <a:r>
              <a:rPr lang="en-IN" sz="2000" dirty="0" smtClean="0">
                <a:latin typeface="Times New Roman" panose="02020603050405020304" pitchFamily="18" charset="0"/>
                <a:cs typeface="Times New Roman" panose="02020603050405020304" pitchFamily="18" charset="0"/>
              </a:rPr>
              <a:t>Sending </a:t>
            </a:r>
            <a:r>
              <a:rPr lang="en-IN" sz="2000" dirty="0">
                <a:latin typeface="Times New Roman" panose="02020603050405020304" pitchFamily="18" charset="0"/>
                <a:cs typeface="Times New Roman" panose="02020603050405020304" pitchFamily="18" charset="0"/>
              </a:rPr>
              <a:t>ICMP redirect messages to modify a host's routing table and redirect traffic through an attacker-controlled system</a:t>
            </a:r>
            <a:r>
              <a:rPr lang="en-IN" sz="2000" dirty="0" smtClean="0">
                <a:latin typeface="Times New Roman" panose="02020603050405020304" pitchFamily="18" charset="0"/>
                <a:cs typeface="Times New Roman" panose="02020603050405020304" pitchFamily="18" charset="0"/>
              </a:rPr>
              <a:t>.</a:t>
            </a:r>
          </a:p>
          <a:p>
            <a:pPr lvl="0"/>
            <a:endParaRPr lang="en-IN" sz="2000" dirty="0">
              <a:latin typeface="Times New Roman" panose="02020603050405020304" pitchFamily="18" charset="0"/>
              <a:cs typeface="Times New Roman" panose="02020603050405020304" pitchFamily="18" charset="0"/>
            </a:endParaRPr>
          </a:p>
          <a:p>
            <a:pPr lvl="0"/>
            <a:r>
              <a:rPr lang="en-IN" sz="2000" b="1" dirty="0" smtClean="0">
                <a:solidFill>
                  <a:srgbClr val="7030A0"/>
                </a:solidFill>
                <a:latin typeface="Times New Roman" panose="02020603050405020304" pitchFamily="18" charset="0"/>
                <a:cs typeface="Times New Roman" panose="02020603050405020304" pitchFamily="18" charset="0"/>
              </a:rPr>
              <a:t>TCP/UDP flood (</a:t>
            </a:r>
            <a:r>
              <a:rPr lang="en-IN" sz="2000" b="1" dirty="0" err="1" smtClean="0">
                <a:solidFill>
                  <a:srgbClr val="7030A0"/>
                </a:solidFill>
                <a:latin typeface="Times New Roman" panose="02020603050405020304" pitchFamily="18" charset="0"/>
                <a:cs typeface="Times New Roman" panose="02020603050405020304" pitchFamily="18" charset="0"/>
              </a:rPr>
              <a:t>DDoS</a:t>
            </a:r>
            <a:r>
              <a:rPr lang="en-IN" sz="2000" b="1" dirty="0" smtClean="0">
                <a:solidFill>
                  <a:srgbClr val="7030A0"/>
                </a:solidFill>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Overwhelming a target system with a flood of TCP or UDP packets to consume its resources and make it unavailable.</a:t>
            </a:r>
          </a:p>
        </p:txBody>
      </p:sp>
    </p:spTree>
    <p:extLst>
      <p:ext uri="{BB962C8B-B14F-4D97-AF65-F5344CB8AC3E}">
        <p14:creationId xmlns:p14="http://schemas.microsoft.com/office/powerpoint/2010/main" val="2493272291"/>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4938" y="794759"/>
            <a:ext cx="10263499" cy="4093428"/>
          </a:xfrm>
          <a:prstGeom prst="rect">
            <a:avLst/>
          </a:prstGeom>
          <a:noFill/>
        </p:spPr>
        <p:txBody>
          <a:bodyPr wrap="square" rtlCol="0">
            <a:spAutoFit/>
          </a:bodyPr>
          <a:lstStyle/>
          <a:p>
            <a:r>
              <a:rPr lang="en-IN" sz="2000" b="1" dirty="0">
                <a:solidFill>
                  <a:srgbClr val="7030A0"/>
                </a:solidFill>
                <a:latin typeface="Times New Roman" panose="02020603050405020304" pitchFamily="18" charset="0"/>
                <a:cs typeface="Times New Roman" panose="02020603050405020304" pitchFamily="18" charset="0"/>
              </a:rPr>
              <a:t>SYN flood (</a:t>
            </a:r>
            <a:r>
              <a:rPr lang="en-IN" sz="2000" b="1" dirty="0" err="1">
                <a:solidFill>
                  <a:srgbClr val="7030A0"/>
                </a:solidFill>
                <a:latin typeface="Times New Roman" panose="02020603050405020304" pitchFamily="18" charset="0"/>
                <a:cs typeface="Times New Roman" panose="02020603050405020304" pitchFamily="18" charset="0"/>
              </a:rPr>
              <a:t>DDoS</a:t>
            </a:r>
            <a:r>
              <a:rPr lang="en-IN" sz="2000" b="1" dirty="0">
                <a:solidFill>
                  <a:srgbClr val="7030A0"/>
                </a:solidFill>
                <a:latin typeface="Times New Roman" panose="02020603050405020304" pitchFamily="18" charset="0"/>
                <a:cs typeface="Times New Roman" panose="02020603050405020304" pitchFamily="18" charset="0"/>
              </a:rPr>
              <a:t>): </a:t>
            </a:r>
            <a:endParaRPr lang="en-IN" sz="2000" b="1" dirty="0" smtClean="0">
              <a:solidFill>
                <a:srgbClr val="7030A0"/>
              </a:solidFill>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Exploiting </a:t>
            </a:r>
            <a:r>
              <a:rPr lang="en-IN" sz="2000" dirty="0">
                <a:latin typeface="Times New Roman" panose="02020603050405020304" pitchFamily="18" charset="0"/>
                <a:cs typeface="Times New Roman" panose="02020603050405020304" pitchFamily="18" charset="0"/>
              </a:rPr>
              <a:t>the TCP three-way handshake by flooding a target system with a high volume of SYN requests, exhausting its resources</a:t>
            </a:r>
            <a:r>
              <a:rPr lang="en-IN" sz="2000" dirty="0" smtClean="0">
                <a:latin typeface="Times New Roman" panose="02020603050405020304" pitchFamily="18" charset="0"/>
                <a:cs typeface="Times New Roman" panose="02020603050405020304" pitchFamily="18" charset="0"/>
              </a:rPr>
              <a:t>.</a:t>
            </a:r>
          </a:p>
          <a:p>
            <a:endParaRPr lang="en-IN" sz="2000" dirty="0">
              <a:latin typeface="Times New Roman" panose="02020603050405020304" pitchFamily="18" charset="0"/>
              <a:cs typeface="Times New Roman" panose="02020603050405020304" pitchFamily="18" charset="0"/>
            </a:endParaRPr>
          </a:p>
          <a:p>
            <a:pPr lvl="0"/>
            <a:r>
              <a:rPr lang="en-IN" sz="2000" b="1" dirty="0" smtClean="0">
                <a:solidFill>
                  <a:srgbClr val="7030A0"/>
                </a:solidFill>
                <a:latin typeface="Times New Roman" panose="02020603050405020304" pitchFamily="18" charset="0"/>
                <a:cs typeface="Times New Roman" panose="02020603050405020304" pitchFamily="18" charset="0"/>
              </a:rPr>
              <a:t>Man-in-the-Middle </a:t>
            </a:r>
            <a:r>
              <a:rPr lang="en-IN" sz="2000" b="1" dirty="0">
                <a:solidFill>
                  <a:srgbClr val="7030A0"/>
                </a:solidFill>
                <a:latin typeface="Times New Roman" panose="02020603050405020304" pitchFamily="18" charset="0"/>
                <a:cs typeface="Times New Roman" panose="02020603050405020304" pitchFamily="18" charset="0"/>
              </a:rPr>
              <a:t>(</a:t>
            </a:r>
            <a:r>
              <a:rPr lang="en-IN" sz="2000" b="1" dirty="0" err="1">
                <a:solidFill>
                  <a:srgbClr val="7030A0"/>
                </a:solidFill>
                <a:latin typeface="Times New Roman" panose="02020603050405020304" pitchFamily="18" charset="0"/>
                <a:cs typeface="Times New Roman" panose="02020603050405020304" pitchFamily="18" charset="0"/>
              </a:rPr>
              <a:t>MitM</a:t>
            </a:r>
            <a:r>
              <a:rPr lang="en-IN" sz="2000" b="1" dirty="0">
                <a:solidFill>
                  <a:srgbClr val="7030A0"/>
                </a:solidFill>
                <a:latin typeface="Times New Roman" panose="02020603050405020304" pitchFamily="18" charset="0"/>
                <a:cs typeface="Times New Roman" panose="02020603050405020304" pitchFamily="18" charset="0"/>
              </a:rPr>
              <a:t>) </a:t>
            </a:r>
            <a:r>
              <a:rPr lang="en-IN" sz="2000" b="1" dirty="0" smtClean="0">
                <a:solidFill>
                  <a:srgbClr val="7030A0"/>
                </a:solidFill>
                <a:latin typeface="Times New Roman" panose="02020603050405020304" pitchFamily="18" charset="0"/>
                <a:cs typeface="Times New Roman" panose="02020603050405020304" pitchFamily="18" charset="0"/>
              </a:rPr>
              <a:t>Attacks</a:t>
            </a:r>
            <a:r>
              <a:rPr lang="en-IN" sz="2000" dirty="0" smtClean="0">
                <a:solidFill>
                  <a:srgbClr val="7030A0"/>
                </a:solidFill>
                <a:latin typeface="Times New Roman" panose="02020603050405020304" pitchFamily="18" charset="0"/>
                <a:cs typeface="Times New Roman" panose="02020603050405020304" pitchFamily="18" charset="0"/>
              </a:rPr>
              <a:t>: </a:t>
            </a:r>
          </a:p>
          <a:p>
            <a:pPr lvl="0"/>
            <a:r>
              <a:rPr lang="en-IN" sz="2000" dirty="0" smtClean="0">
                <a:latin typeface="Times New Roman" panose="02020603050405020304" pitchFamily="18" charset="0"/>
                <a:cs typeface="Times New Roman" panose="02020603050405020304" pitchFamily="18" charset="0"/>
              </a:rPr>
              <a:t>In this attack an </a:t>
            </a:r>
            <a:r>
              <a:rPr lang="en-IN" sz="2000" dirty="0">
                <a:latin typeface="Times New Roman" panose="02020603050405020304" pitchFamily="18" charset="0"/>
                <a:cs typeface="Times New Roman" panose="02020603050405020304" pitchFamily="18" charset="0"/>
              </a:rPr>
              <a:t>attacker intercepts and potentially modifies network traffic between two devices, in order to eavesdrop on sensitive information or inject malicious code into the network.</a:t>
            </a:r>
          </a:p>
          <a:p>
            <a:endParaRPr lang="en-IN"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a:t>
            </a:r>
            <a:r>
              <a:rPr lang="en-US" sz="2000" b="1" dirty="0">
                <a:solidFill>
                  <a:srgbClr val="7030A0"/>
                </a:solidFill>
                <a:latin typeface="Times New Roman" panose="02020603050405020304" pitchFamily="18" charset="0"/>
                <a:cs typeface="Times New Roman" panose="02020603050405020304" pitchFamily="18" charset="0"/>
              </a:rPr>
              <a:t>Code and SQL injection </a:t>
            </a:r>
            <a:r>
              <a:rPr lang="en-US" sz="2000" b="1" dirty="0" smtClean="0">
                <a:solidFill>
                  <a:srgbClr val="7030A0"/>
                </a:solidFill>
                <a:latin typeface="Times New Roman" panose="02020603050405020304" pitchFamily="18" charset="0"/>
                <a:cs typeface="Times New Roman" panose="02020603050405020304" pitchFamily="18" charset="0"/>
              </a:rPr>
              <a:t>attacks:</a:t>
            </a:r>
            <a:r>
              <a:rPr lang="en-US" sz="2000" dirty="0">
                <a:solidFill>
                  <a:srgbClr val="7030A0"/>
                </a:solidFill>
                <a:latin typeface="Times New Roman" panose="02020603050405020304" pitchFamily="18" charset="0"/>
                <a:cs typeface="Times New Roman" panose="02020603050405020304" pitchFamily="18" charset="0"/>
              </a:rPr>
              <a:t/>
            </a:r>
            <a:br>
              <a:rPr lang="en-US" sz="2000" dirty="0">
                <a:solidFill>
                  <a:srgbClr val="7030A0"/>
                </a:solidFill>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Many websites accept user inputs and fail to validate and sanitize those inputs. Attackers can then fill out a form or make an API call, passing malicious code instead of the expected data values. The code is executed on the server and allows attackers to compromise it</a:t>
            </a:r>
            <a:r>
              <a:rPr lang="en-US" sz="2000" dirty="0" smtClean="0">
                <a:latin typeface="Times New Roman" panose="02020603050405020304" pitchFamily="18" charset="0"/>
                <a:cs typeface="Times New Roman" panose="02020603050405020304" pitchFamily="18" charset="0"/>
              </a:rPr>
              <a:t>.</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0113055"/>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94759" y="905854"/>
            <a:ext cx="10425869" cy="4031873"/>
          </a:xfrm>
          <a:prstGeom prst="rect">
            <a:avLst/>
          </a:prstGeom>
          <a:noFill/>
        </p:spPr>
        <p:txBody>
          <a:bodyPr wrap="square" rtlCol="0">
            <a:spAutoFit/>
          </a:bodyPr>
          <a:lstStyle/>
          <a:p>
            <a:r>
              <a:rPr lang="en-IN" sz="2000" b="1" u="sng" dirty="0">
                <a:solidFill>
                  <a:srgbClr val="C00000"/>
                </a:solidFill>
                <a:latin typeface="Times New Roman" panose="02020603050405020304" pitchFamily="18" charset="0"/>
                <a:cs typeface="Times New Roman" panose="02020603050405020304" pitchFamily="18" charset="0"/>
              </a:rPr>
              <a:t>Real </a:t>
            </a:r>
            <a:r>
              <a:rPr lang="en-IN" sz="2000" b="1" u="sng" dirty="0" smtClean="0">
                <a:solidFill>
                  <a:srgbClr val="C00000"/>
                </a:solidFill>
                <a:latin typeface="Times New Roman" panose="02020603050405020304" pitchFamily="18" charset="0"/>
                <a:cs typeface="Times New Roman" panose="02020603050405020304" pitchFamily="18" charset="0"/>
              </a:rPr>
              <a:t>life </a:t>
            </a:r>
            <a:r>
              <a:rPr lang="en-IN" sz="2000" b="1" u="sng" dirty="0">
                <a:solidFill>
                  <a:srgbClr val="C00000"/>
                </a:solidFill>
                <a:latin typeface="Times New Roman" panose="02020603050405020304" pitchFamily="18" charset="0"/>
                <a:cs typeface="Times New Roman" panose="02020603050405020304" pitchFamily="18" charset="0"/>
              </a:rPr>
              <a:t>Example </a:t>
            </a:r>
            <a:r>
              <a:rPr lang="en-IN" sz="2000" b="1" u="sng" dirty="0" smtClean="0">
                <a:solidFill>
                  <a:srgbClr val="C00000"/>
                </a:solidFill>
                <a:latin typeface="Times New Roman" panose="02020603050405020304" pitchFamily="18" charset="0"/>
                <a:cs typeface="Times New Roman" panose="02020603050405020304" pitchFamily="18" charset="0"/>
              </a:rPr>
              <a:t>Of Network Layer Attack(MITM)</a:t>
            </a:r>
          </a:p>
          <a:p>
            <a:endParaRPr lang="en-IN" sz="2000" b="1" u="sng" dirty="0">
              <a:solidFill>
                <a:srgbClr val="7030A0"/>
              </a:solidFill>
              <a:latin typeface="Times New Roman" panose="02020603050405020304" pitchFamily="18" charset="0"/>
              <a:cs typeface="Times New Roman" panose="02020603050405020304" pitchFamily="18" charset="0"/>
            </a:endParaRPr>
          </a:p>
          <a:p>
            <a:r>
              <a:rPr lang="en-IN" sz="2000" b="1" dirty="0">
                <a:solidFill>
                  <a:srgbClr val="7030A0"/>
                </a:solidFill>
                <a:latin typeface="Times New Roman" panose="02020603050405020304" pitchFamily="18" charset="0"/>
                <a:cs typeface="Times New Roman" panose="02020603050405020304" pitchFamily="18" charset="0"/>
              </a:rPr>
              <a:t>The Lenovo Superfish Adware </a:t>
            </a:r>
            <a:r>
              <a:rPr lang="en-IN" sz="2000" b="1" dirty="0" err="1">
                <a:solidFill>
                  <a:srgbClr val="7030A0"/>
                </a:solidFill>
                <a:latin typeface="Times New Roman" panose="02020603050405020304" pitchFamily="18" charset="0"/>
                <a:cs typeface="Times New Roman" panose="02020603050405020304" pitchFamily="18" charset="0"/>
              </a:rPr>
              <a:t>MitM</a:t>
            </a:r>
            <a:r>
              <a:rPr lang="en-IN" sz="2000" b="1" dirty="0">
                <a:solidFill>
                  <a:srgbClr val="7030A0"/>
                </a:solidFill>
                <a:latin typeface="Times New Roman" panose="02020603050405020304" pitchFamily="18" charset="0"/>
                <a:cs typeface="Times New Roman" panose="02020603050405020304" pitchFamily="18" charset="0"/>
              </a:rPr>
              <a:t> Attack (HTTPS Spoofing): </a:t>
            </a:r>
            <a:endParaRPr lang="en-IN" sz="2000" b="1" dirty="0" smtClean="0">
              <a:solidFill>
                <a:srgbClr val="7030A0"/>
              </a:solidFill>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One </a:t>
            </a:r>
            <a:r>
              <a:rPr lang="en-IN" dirty="0">
                <a:latin typeface="Times New Roman" panose="02020603050405020304" pitchFamily="18" charset="0"/>
                <a:cs typeface="Times New Roman" panose="02020603050405020304" pitchFamily="18" charset="0"/>
              </a:rPr>
              <a:t>of the famous man-in-the-middle attack examples is the Lenovo adware attack, where computers from this brand were shipped with pre-installed Superfish Visual Search adware, making users the potential targets for </a:t>
            </a:r>
            <a:r>
              <a:rPr lang="en-IN" dirty="0" err="1">
                <a:latin typeface="Times New Roman" panose="02020603050405020304" pitchFamily="18" charset="0"/>
                <a:cs typeface="Times New Roman" panose="02020603050405020304" pitchFamily="18" charset="0"/>
              </a:rPr>
              <a:t>MitM</a:t>
            </a:r>
            <a:r>
              <a:rPr lang="en-IN" dirty="0">
                <a:latin typeface="Times New Roman" panose="02020603050405020304" pitchFamily="18" charset="0"/>
                <a:cs typeface="Times New Roman" panose="02020603050405020304" pitchFamily="18" charset="0"/>
              </a:rPr>
              <a:t> attacks (CISA, 2016). The software installed a self-signed root certificate on the user’s device, allowing the software to intercept a user’s encrypted web traffic and inject its own ads</a:t>
            </a:r>
            <a:r>
              <a:rPr lang="en-IN" dirty="0" smtClean="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r>
              <a:rPr lang="en-IN" b="1" dirty="0" smtClean="0">
                <a:solidFill>
                  <a:srgbClr val="7030A0"/>
                </a:solidFill>
                <a:latin typeface="Times New Roman" panose="02020603050405020304" pitchFamily="18" charset="0"/>
                <a:cs typeface="Times New Roman" panose="02020603050405020304" pitchFamily="18" charset="0"/>
              </a:rPr>
              <a:t>Impact Of This Attack</a:t>
            </a:r>
          </a:p>
          <a:p>
            <a:endParaRPr lang="en-IN" b="1"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 machine with Superfish VisualDiscovery installed will be vulnerable to SSL spoofing attacks without a warning from the browser.</a:t>
            </a:r>
          </a:p>
          <a:p>
            <a:endParaRPr lang="en-IN" dirty="0"/>
          </a:p>
        </p:txBody>
      </p:sp>
    </p:spTree>
    <p:extLst>
      <p:ext uri="{BB962C8B-B14F-4D97-AF65-F5344CB8AC3E}">
        <p14:creationId xmlns:p14="http://schemas.microsoft.com/office/powerpoint/2010/main" val="967943503"/>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05854" y="811850"/>
            <a:ext cx="10212225" cy="3785652"/>
          </a:xfrm>
          <a:prstGeom prst="rect">
            <a:avLst/>
          </a:prstGeom>
          <a:noFill/>
        </p:spPr>
        <p:txBody>
          <a:bodyPr wrap="square" rtlCol="0">
            <a:spAutoFit/>
          </a:bodyPr>
          <a:lstStyle/>
          <a:p>
            <a:r>
              <a:rPr lang="en-IN" sz="2000" b="1" dirty="0" smtClean="0">
                <a:solidFill>
                  <a:srgbClr val="7030A0"/>
                </a:solidFill>
                <a:latin typeface="Times New Roman" panose="02020603050405020304" pitchFamily="18" charset="0"/>
                <a:cs typeface="Times New Roman" panose="02020603050405020304" pitchFamily="18" charset="0"/>
              </a:rPr>
              <a:t>Solution Of This Attack </a:t>
            </a:r>
          </a:p>
          <a:p>
            <a:endParaRPr lang="en-IN" sz="2000" b="1"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Uninstall Superfish VisualDiscovery and associated root CA </a:t>
            </a:r>
            <a:r>
              <a:rPr lang="en-IN" sz="2000" b="1" dirty="0" smtClean="0">
                <a:latin typeface="Times New Roman" panose="02020603050405020304" pitchFamily="18" charset="0"/>
                <a:cs typeface="Times New Roman" panose="02020603050405020304" pitchFamily="18" charset="0"/>
              </a:rPr>
              <a:t>certificate</a:t>
            </a:r>
          </a:p>
          <a:p>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Users should uninstall Superfish VisualDiscovery. Lenovo has provided a tool to  uninstall </a:t>
            </a:r>
            <a:r>
              <a:rPr lang="en-IN" sz="2000" dirty="0" err="1">
                <a:latin typeface="Times New Roman" panose="02020603050405020304" pitchFamily="18" charset="0"/>
                <a:cs typeface="Times New Roman" panose="02020603050405020304" pitchFamily="18" charset="0"/>
              </a:rPr>
              <a:t>superfish</a:t>
            </a:r>
            <a:r>
              <a:rPr lang="en-IN" sz="2000" dirty="0">
                <a:latin typeface="Times New Roman" panose="02020603050405020304" pitchFamily="18" charset="0"/>
                <a:cs typeface="Times New Roman" panose="02020603050405020304" pitchFamily="18" charset="0"/>
              </a:rPr>
              <a:t> and remove all associated certificates.</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It is also necessary to remove affected root CA certificates. Simply uninstalling the software does not remove the certificate. Microsoft provides </a:t>
            </a:r>
            <a:r>
              <a:rPr lang="en-IN" sz="2000" dirty="0" smtClean="0">
                <a:latin typeface="Times New Roman" panose="02020603050405020304" pitchFamily="18" charset="0"/>
                <a:cs typeface="Times New Roman" panose="02020603050405020304" pitchFamily="18" charset="0"/>
              </a:rPr>
              <a:t>guidance and deleting</a:t>
            </a:r>
            <a:r>
              <a:rPr lang="en-IN" sz="2000" dirty="0">
                <a:latin typeface="Times New Roman" panose="02020603050405020304" pitchFamily="18" charset="0"/>
                <a:cs typeface="Times New Roman" panose="02020603050405020304" pitchFamily="18" charset="0"/>
              </a:rPr>
              <a:t> and </a:t>
            </a:r>
            <a:r>
              <a:rPr lang="en-IN" sz="2000" dirty="0" smtClean="0">
                <a:latin typeface="Times New Roman" panose="02020603050405020304" pitchFamily="18" charset="0"/>
                <a:cs typeface="Times New Roman" panose="02020603050405020304" pitchFamily="18" charset="0"/>
              </a:rPr>
              <a:t>managing certificates</a:t>
            </a:r>
            <a:r>
              <a:rPr lang="en-IN" sz="2000" dirty="0">
                <a:latin typeface="Times New Roman" panose="02020603050405020304" pitchFamily="18" charset="0"/>
                <a:cs typeface="Times New Roman" panose="02020603050405020304" pitchFamily="18" charset="0"/>
              </a:rPr>
              <a:t> in the Windows certificate store</a:t>
            </a:r>
            <a:r>
              <a:rPr lang="en-IN" sz="2000"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In the case of Superfish VisualDiscovery, the offending trusted root certification authority certificate is issued to “Superfish, Inc.”</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1007515"/>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0576" y="794759"/>
            <a:ext cx="10391686" cy="4708981"/>
          </a:xfrm>
          <a:prstGeom prst="rect">
            <a:avLst/>
          </a:prstGeom>
          <a:noFill/>
        </p:spPr>
        <p:txBody>
          <a:bodyPr wrap="square" rtlCol="0">
            <a:spAutoFit/>
          </a:bodyPr>
          <a:lstStyle/>
          <a:p>
            <a:endParaRPr lang="en-IN" sz="2000" b="1" dirty="0" smtClean="0">
              <a:latin typeface="Times New Roman" panose="02020603050405020304" pitchFamily="18" charset="0"/>
              <a:cs typeface="Times New Roman" panose="02020603050405020304" pitchFamily="18" charset="0"/>
            </a:endParaRPr>
          </a:p>
          <a:p>
            <a:r>
              <a:rPr lang="en-US" sz="2000" b="1" dirty="0">
                <a:solidFill>
                  <a:srgbClr val="C00000"/>
                </a:solidFill>
                <a:latin typeface="Times New Roman" panose="02020603050405020304" pitchFamily="18" charset="0"/>
                <a:cs typeface="Times New Roman" panose="02020603050405020304" pitchFamily="18" charset="0"/>
              </a:rPr>
              <a:t>Following are some techniques which is used to protect from layer 2 attacks</a:t>
            </a:r>
          </a:p>
          <a:p>
            <a:endParaRPr lang="en-IN" sz="2000" b="1" dirty="0">
              <a:latin typeface="Times New Roman" panose="02020603050405020304" pitchFamily="18" charset="0"/>
              <a:cs typeface="Times New Roman" panose="02020603050405020304" pitchFamily="18" charset="0"/>
            </a:endParaRPr>
          </a:p>
          <a:p>
            <a:r>
              <a:rPr lang="en-IN" sz="2000" b="1" dirty="0" smtClean="0">
                <a:solidFill>
                  <a:srgbClr val="7030A0"/>
                </a:solidFill>
                <a:latin typeface="Times New Roman" panose="02020603050405020304" pitchFamily="18" charset="0"/>
                <a:cs typeface="Times New Roman" panose="02020603050405020304" pitchFamily="18" charset="0"/>
              </a:rPr>
              <a:t>1</a:t>
            </a:r>
            <a:r>
              <a:rPr lang="en-IN" sz="2000" b="1" dirty="0">
                <a:solidFill>
                  <a:srgbClr val="7030A0"/>
                </a:solidFill>
                <a:latin typeface="Times New Roman" panose="02020603050405020304" pitchFamily="18" charset="0"/>
                <a:cs typeface="Times New Roman" panose="02020603050405020304" pitchFamily="18" charset="0"/>
              </a:rPr>
              <a:t>. Install antivirus software.</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One of the first lines of </a:t>
            </a:r>
            <a:r>
              <a:rPr lang="en-IN" sz="2000" dirty="0" err="1">
                <a:latin typeface="Times New Roman" panose="02020603050405020304" pitchFamily="18" charset="0"/>
                <a:cs typeface="Times New Roman" panose="02020603050405020304" pitchFamily="18" charset="0"/>
              </a:rPr>
              <a:t>defense</a:t>
            </a:r>
            <a:r>
              <a:rPr lang="en-IN" sz="2000" dirty="0">
                <a:latin typeface="Times New Roman" panose="02020603050405020304" pitchFamily="18" charset="0"/>
                <a:cs typeface="Times New Roman" panose="02020603050405020304" pitchFamily="18" charset="0"/>
              </a:rPr>
              <a:t> against malware and other viruses is to install </a:t>
            </a:r>
            <a:r>
              <a:rPr lang="en-IN" sz="2000" dirty="0" smtClean="0">
                <a:latin typeface="Times New Roman" panose="02020603050405020304" pitchFamily="18" charset="0"/>
                <a:cs typeface="Times New Roman" panose="02020603050405020304" pitchFamily="18" charset="0"/>
              </a:rPr>
              <a:t>antivirus software</a:t>
            </a:r>
            <a:r>
              <a:rPr lang="en-IN" sz="2000" dirty="0">
                <a:latin typeface="Times New Roman" panose="02020603050405020304" pitchFamily="18" charset="0"/>
                <a:cs typeface="Times New Roman" panose="02020603050405020304" pitchFamily="18" charset="0"/>
              </a:rPr>
              <a:t> on all devices connected to a network (Roach &amp; Watts, 2021). </a:t>
            </a:r>
            <a:endParaRPr lang="en-IN"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Antivirus </a:t>
            </a:r>
            <a:r>
              <a:rPr lang="en-IN" sz="2000" dirty="0">
                <a:latin typeface="Times New Roman" panose="02020603050405020304" pitchFamily="18" charset="0"/>
                <a:cs typeface="Times New Roman" panose="02020603050405020304" pitchFamily="18" charset="0"/>
              </a:rPr>
              <a:t>software can detect and prevent malicious files from being installed on a system, and it should be updated regularly to include the latest definitions</a:t>
            </a:r>
            <a:r>
              <a:rPr lang="en-IN" sz="2000" dirty="0" smtClean="0">
                <a:latin typeface="Times New Roman" panose="02020603050405020304" pitchFamily="18" charset="0"/>
                <a:cs typeface="Times New Roman" panose="02020603050405020304" pitchFamily="18" charset="0"/>
              </a:rPr>
              <a:t>.</a:t>
            </a:r>
          </a:p>
          <a:p>
            <a:endParaRPr lang="en-IN" sz="2000" dirty="0">
              <a:latin typeface="Times New Roman" panose="02020603050405020304" pitchFamily="18" charset="0"/>
              <a:cs typeface="Times New Roman" panose="02020603050405020304" pitchFamily="18" charset="0"/>
            </a:endParaRPr>
          </a:p>
          <a:p>
            <a:r>
              <a:rPr lang="en-IN" sz="2000" b="1" dirty="0">
                <a:solidFill>
                  <a:srgbClr val="7030A0"/>
                </a:solidFill>
                <a:latin typeface="Times New Roman" panose="02020603050405020304" pitchFamily="18" charset="0"/>
                <a:cs typeface="Times New Roman" panose="02020603050405020304" pitchFamily="18" charset="0"/>
              </a:rPr>
              <a:t>2. Create strong passwords.</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Another essential step in protecting a network is to create strong passwords. Passwords should be at least eight characters long and include a mix of letters, numbers, and symbols. </a:t>
            </a:r>
            <a:endParaRPr lang="en-IN"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They </a:t>
            </a:r>
            <a:r>
              <a:rPr lang="en-IN" sz="2000" dirty="0">
                <a:latin typeface="Times New Roman" panose="02020603050405020304" pitchFamily="18" charset="0"/>
                <a:cs typeface="Times New Roman" panose="02020603050405020304" pitchFamily="18" charset="0"/>
              </a:rPr>
              <a:t>should also not be easy to </a:t>
            </a:r>
            <a:r>
              <a:rPr lang="en-IN" sz="2000" dirty="0" smtClean="0">
                <a:latin typeface="Times New Roman" panose="02020603050405020304" pitchFamily="18" charset="0"/>
                <a:cs typeface="Times New Roman" panose="02020603050405020304" pitchFamily="18" charset="0"/>
              </a:rPr>
              <a:t>guess for </a:t>
            </a:r>
            <a:r>
              <a:rPr lang="en-IN" sz="2000" dirty="0">
                <a:latin typeface="Times New Roman" panose="02020603050405020304" pitchFamily="18" charset="0"/>
                <a:cs typeface="Times New Roman" panose="02020603050405020304" pitchFamily="18" charset="0"/>
              </a:rPr>
              <a:t>instance, the user’s name or the name of the company.</a:t>
            </a:r>
          </a:p>
          <a:p>
            <a:pPr marL="342900" indent="-34290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0804705"/>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8942" y="863125"/>
            <a:ext cx="10306228" cy="5016758"/>
          </a:xfrm>
          <a:prstGeom prst="rect">
            <a:avLst/>
          </a:prstGeom>
          <a:noFill/>
        </p:spPr>
        <p:txBody>
          <a:bodyPr wrap="square" rtlCol="0">
            <a:spAutoFit/>
          </a:bodyPr>
          <a:lstStyle/>
          <a:p>
            <a:r>
              <a:rPr lang="en-IN" sz="2000" b="1" dirty="0">
                <a:solidFill>
                  <a:srgbClr val="7030A0"/>
                </a:solidFill>
                <a:latin typeface="Times New Roman" panose="02020603050405020304" pitchFamily="18" charset="0"/>
                <a:cs typeface="Times New Roman" panose="02020603050405020304" pitchFamily="18" charset="0"/>
              </a:rPr>
              <a:t>3. Enforce security policies</a:t>
            </a:r>
            <a:r>
              <a:rPr lang="en-IN" sz="2000" b="1" dirty="0" smtClean="0">
                <a:solidFill>
                  <a:srgbClr val="7030A0"/>
                </a:solidFill>
                <a:latin typeface="Times New Roman" panose="02020603050405020304" pitchFamily="18" charset="0"/>
                <a:cs typeface="Times New Roman" panose="02020603050405020304" pitchFamily="18" charset="0"/>
              </a:rPr>
              <a:t>.</a:t>
            </a:r>
            <a:endParaRPr lang="en-IN" sz="2000" b="1" dirty="0">
              <a:solidFill>
                <a:srgbClr val="7030A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Security </a:t>
            </a:r>
            <a:r>
              <a:rPr lang="en-IN" sz="2000" dirty="0">
                <a:latin typeface="Times New Roman" panose="02020603050405020304" pitchFamily="18" charset="0"/>
                <a:cs typeface="Times New Roman" panose="02020603050405020304" pitchFamily="18" charset="0"/>
              </a:rPr>
              <a:t>policies can help ensure that all devices on a network are protected against viruses and malware and that users are using strong passwords. </a:t>
            </a:r>
            <a:endParaRPr lang="en-IN"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These </a:t>
            </a:r>
            <a:r>
              <a:rPr lang="en-IN" sz="2000" dirty="0">
                <a:latin typeface="Times New Roman" panose="02020603050405020304" pitchFamily="18" charset="0"/>
                <a:cs typeface="Times New Roman" panose="02020603050405020304" pitchFamily="18" charset="0"/>
              </a:rPr>
              <a:t>policies can also restrict access to some network regions and limit user privileges </a:t>
            </a:r>
            <a:endParaRPr lang="en-IN" sz="2000" dirty="0" smtClean="0">
              <a:latin typeface="Times New Roman" panose="02020603050405020304" pitchFamily="18" charset="0"/>
              <a:cs typeface="Times New Roman" panose="02020603050405020304" pitchFamily="18" charset="0"/>
            </a:endParaRPr>
          </a:p>
          <a:p>
            <a:endParaRPr lang="en-IN" sz="2000" dirty="0" smtClean="0">
              <a:latin typeface="Times New Roman" panose="02020603050405020304" pitchFamily="18" charset="0"/>
              <a:cs typeface="Times New Roman" panose="02020603050405020304" pitchFamily="18" charset="0"/>
            </a:endParaRPr>
          </a:p>
          <a:p>
            <a:r>
              <a:rPr lang="en-IN" sz="2000" b="1" dirty="0" smtClean="0">
                <a:solidFill>
                  <a:srgbClr val="7030A0"/>
                </a:solidFill>
                <a:latin typeface="Times New Roman" panose="02020603050405020304" pitchFamily="18" charset="0"/>
                <a:cs typeface="Times New Roman" panose="02020603050405020304" pitchFamily="18" charset="0"/>
              </a:rPr>
              <a:t>4</a:t>
            </a:r>
            <a:r>
              <a:rPr lang="en-IN" sz="2000" b="1" dirty="0">
                <a:solidFill>
                  <a:srgbClr val="7030A0"/>
                </a:solidFill>
                <a:latin typeface="Times New Roman" panose="02020603050405020304" pitchFamily="18" charset="0"/>
                <a:cs typeface="Times New Roman" panose="02020603050405020304" pitchFamily="18" charset="0"/>
              </a:rPr>
              <a:t>. Use firewalls</a:t>
            </a:r>
            <a:r>
              <a:rPr lang="en-IN" sz="2000" b="1" dirty="0" smtClean="0">
                <a:solidFill>
                  <a:srgbClr val="7030A0"/>
                </a:solidFill>
                <a:latin typeface="Times New Roman" panose="02020603050405020304" pitchFamily="18" charset="0"/>
                <a:cs typeface="Times New Roman" panose="02020603050405020304" pitchFamily="18" charset="0"/>
              </a:rPr>
              <a:t>.</a:t>
            </a:r>
            <a:endParaRPr lang="en-IN" sz="2000" b="1" dirty="0">
              <a:solidFill>
                <a:srgbClr val="7030A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A </a:t>
            </a:r>
            <a:r>
              <a:rPr lang="en-IN" sz="2000" dirty="0">
                <a:latin typeface="Times New Roman" panose="02020603050405020304" pitchFamily="18" charset="0"/>
                <a:cs typeface="Times New Roman" panose="02020603050405020304" pitchFamily="18" charset="0"/>
              </a:rPr>
              <a:t>firewall can help prevent unauthorized access to a network by blocking incoming traffic from untrusted sources. </a:t>
            </a:r>
            <a:endParaRPr lang="en-IN"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Additionally</a:t>
            </a:r>
            <a:r>
              <a:rPr lang="en-IN" sz="2000" dirty="0">
                <a:latin typeface="Times New Roman" panose="02020603050405020304" pitchFamily="18" charset="0"/>
                <a:cs typeface="Times New Roman" panose="02020603050405020304" pitchFamily="18" charset="0"/>
              </a:rPr>
              <a:t>, firewalls can be configured to allow only certain types of traffic, such as web traffic or email</a:t>
            </a:r>
            <a:r>
              <a:rPr lang="en-IN" sz="2000" dirty="0" smtClean="0">
                <a:latin typeface="Times New Roman" panose="02020603050405020304" pitchFamily="18" charset="0"/>
                <a:cs typeface="Times New Roman" panose="02020603050405020304" pitchFamily="18" charset="0"/>
              </a:rPr>
              <a:t>.</a:t>
            </a:r>
          </a:p>
          <a:p>
            <a:endParaRPr lang="en-IN" sz="2000" dirty="0">
              <a:latin typeface="Times New Roman" panose="02020603050405020304" pitchFamily="18" charset="0"/>
              <a:cs typeface="Times New Roman" panose="02020603050405020304" pitchFamily="18" charset="0"/>
            </a:endParaRPr>
          </a:p>
          <a:p>
            <a:r>
              <a:rPr lang="en-IN" sz="2000" b="1" dirty="0">
                <a:solidFill>
                  <a:srgbClr val="7030A0"/>
                </a:solidFill>
                <a:latin typeface="Times New Roman" panose="02020603050405020304" pitchFamily="18" charset="0"/>
                <a:cs typeface="Times New Roman" panose="02020603050405020304" pitchFamily="18" charset="0"/>
              </a:rPr>
              <a:t>5. Monitor activity.</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Finally, it’s important to monitor activity on the network. Tracking logs and other data enables suspicious activity to be identified quickly, allowing security personnel to take steps to investigate and mitigate potential threats.</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7236487"/>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88763" y="803305"/>
            <a:ext cx="9391828" cy="2646878"/>
          </a:xfrm>
          <a:prstGeom prst="rect">
            <a:avLst/>
          </a:prstGeom>
          <a:noFill/>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                                                          </a:t>
            </a:r>
            <a:r>
              <a:rPr lang="en-US" sz="4000" b="1" dirty="0" smtClean="0">
                <a:latin typeface="Times New Roman" panose="02020603050405020304" pitchFamily="18" charset="0"/>
                <a:cs typeface="Times New Roman" panose="02020603050405020304" pitchFamily="18" charset="0"/>
              </a:rPr>
              <a:t>THANK - YOU</a:t>
            </a:r>
            <a:endParaRPr lang="en-IN"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3381545"/>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anose="02020603050405020304" pitchFamily="18" charset="0"/>
                <a:cs typeface="Times New Roman" panose="02020603050405020304" pitchFamily="18" charset="0"/>
              </a:rPr>
              <a:t>Data Link Layer (Layer 2)</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IN" dirty="0">
                <a:latin typeface="Times New Roman" panose="02020603050405020304" pitchFamily="18" charset="0"/>
                <a:cs typeface="Times New Roman" panose="02020603050405020304" pitchFamily="18" charset="0"/>
              </a:rPr>
              <a:t>The data link layer of a network is a second layer in the OSI reference  model  that  provides  forward  of  data  and  error correction  that  happen  in  physical  layer.  </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It </a:t>
            </a:r>
            <a:r>
              <a:rPr lang="en-IN" dirty="0">
                <a:latin typeface="Times New Roman" panose="02020603050405020304" pitchFamily="18" charset="0"/>
                <a:cs typeface="Times New Roman" panose="02020603050405020304" pitchFamily="18" charset="0"/>
              </a:rPr>
              <a:t>also  provides  a service  interface  to  the  network  layer.  Generally,  most  of systems administrators of networks do not monitor the data link layer  unless  there  is  connectivity  issue.</a:t>
            </a:r>
          </a:p>
        </p:txBody>
      </p:sp>
    </p:spTree>
    <p:extLst>
      <p:ext uri="{BB962C8B-B14F-4D97-AF65-F5344CB8AC3E}">
        <p14:creationId xmlns:p14="http://schemas.microsoft.com/office/powerpoint/2010/main" val="1021329130"/>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02407" y="914400"/>
            <a:ext cx="10024217" cy="5324535"/>
          </a:xfrm>
          <a:prstGeom prst="rect">
            <a:avLst/>
          </a:prstGeom>
          <a:noFill/>
        </p:spPr>
        <p:txBody>
          <a:bodyPr wrap="square" rtlCol="0">
            <a:spAutoFit/>
          </a:bodyPr>
          <a:lstStyle/>
          <a:p>
            <a:r>
              <a:rPr lang="en-IN" sz="2400" b="1" dirty="0">
                <a:solidFill>
                  <a:srgbClr val="C00000"/>
                </a:solidFill>
                <a:latin typeface="Times New Roman" panose="02020603050405020304" pitchFamily="18" charset="0"/>
                <a:cs typeface="Times New Roman" panose="02020603050405020304" pitchFamily="18" charset="0"/>
              </a:rPr>
              <a:t>The Data-Link Layer has two </a:t>
            </a:r>
            <a:r>
              <a:rPr lang="en-IN" sz="2400" b="1" dirty="0" err="1">
                <a:solidFill>
                  <a:srgbClr val="C00000"/>
                </a:solidFill>
                <a:latin typeface="Times New Roman" panose="02020603050405020304" pitchFamily="18" charset="0"/>
                <a:cs typeface="Times New Roman" panose="02020603050405020304" pitchFamily="18" charset="0"/>
              </a:rPr>
              <a:t>sublayers</a:t>
            </a:r>
            <a:r>
              <a:rPr lang="en-IN" sz="2400" b="1" dirty="0" smtClean="0">
                <a:solidFill>
                  <a:srgbClr val="C00000"/>
                </a:solidFill>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pPr marL="457200" indent="-457200">
              <a:buAutoNum type="arabicPeriod"/>
            </a:pPr>
            <a:r>
              <a:rPr lang="en-IN" sz="2000" b="1" dirty="0" smtClean="0">
                <a:solidFill>
                  <a:srgbClr val="7030A0"/>
                </a:solidFill>
                <a:latin typeface="Times New Roman" panose="02020603050405020304" pitchFamily="18" charset="0"/>
                <a:cs typeface="Times New Roman" panose="02020603050405020304" pitchFamily="18" charset="0"/>
              </a:rPr>
              <a:t>Logical </a:t>
            </a:r>
            <a:r>
              <a:rPr lang="en-IN" sz="2000" b="1" dirty="0">
                <a:solidFill>
                  <a:srgbClr val="7030A0"/>
                </a:solidFill>
                <a:latin typeface="Times New Roman" panose="02020603050405020304" pitchFamily="18" charset="0"/>
                <a:cs typeface="Times New Roman" panose="02020603050405020304" pitchFamily="18" charset="0"/>
              </a:rPr>
              <a:t>Link Control (LLC</a:t>
            </a:r>
            <a:r>
              <a:rPr lang="en-IN" sz="2000" b="1" dirty="0" smtClean="0">
                <a:solidFill>
                  <a:srgbClr val="7030A0"/>
                </a:solidFill>
                <a:latin typeface="Times New Roman" panose="02020603050405020304" pitchFamily="18" charset="0"/>
                <a:cs typeface="Times New Roman" panose="02020603050405020304" pitchFamily="18" charset="0"/>
              </a:rPr>
              <a:t>)</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This is the upper sub-layer of the data-link layer.</a:t>
            </a:r>
          </a:p>
          <a:p>
            <a:pPr lvl="0"/>
            <a:r>
              <a:rPr lang="en-IN" sz="2000" dirty="0">
                <a:latin typeface="Times New Roman" panose="02020603050405020304" pitchFamily="18" charset="0"/>
                <a:cs typeface="Times New Roman" panose="02020603050405020304" pitchFamily="18" charset="0"/>
              </a:rPr>
              <a:t>The LLC sub-layer is responsible for handling and maintaining the communication between the other layers of the OSI Model.</a:t>
            </a:r>
          </a:p>
          <a:p>
            <a:pPr lvl="0"/>
            <a:r>
              <a:rPr lang="en-IN" sz="2000" dirty="0">
                <a:latin typeface="Times New Roman" panose="02020603050405020304" pitchFamily="18" charset="0"/>
                <a:cs typeface="Times New Roman" panose="02020603050405020304" pitchFamily="18" charset="0"/>
              </a:rPr>
              <a:t>It is also responsible for handling error messages and reliability checks for the data</a:t>
            </a:r>
            <a:r>
              <a:rPr lang="en-IN" sz="2000" dirty="0" smtClean="0">
                <a:latin typeface="Times New Roman" panose="02020603050405020304" pitchFamily="18" charset="0"/>
                <a:cs typeface="Times New Roman" panose="02020603050405020304" pitchFamily="18" charset="0"/>
              </a:rPr>
              <a:t>.</a:t>
            </a:r>
          </a:p>
          <a:p>
            <a:pPr lvl="0"/>
            <a:endParaRPr lang="en-IN" sz="2000" dirty="0">
              <a:latin typeface="Times New Roman" panose="02020603050405020304" pitchFamily="18" charset="0"/>
              <a:cs typeface="Times New Roman" panose="02020603050405020304" pitchFamily="18" charset="0"/>
            </a:endParaRPr>
          </a:p>
          <a:p>
            <a:r>
              <a:rPr lang="en-IN" sz="2000" b="1" dirty="0">
                <a:solidFill>
                  <a:srgbClr val="7030A0"/>
                </a:solidFill>
                <a:latin typeface="Times New Roman" panose="02020603050405020304" pitchFamily="18" charset="0"/>
                <a:cs typeface="Times New Roman" panose="02020603050405020304" pitchFamily="18" charset="0"/>
              </a:rPr>
              <a:t>2. Media Access Control (MAC</a:t>
            </a:r>
            <a:r>
              <a:rPr lang="en-IN" sz="2000" b="1" dirty="0" smtClean="0">
                <a:solidFill>
                  <a:srgbClr val="7030A0"/>
                </a:solidFill>
                <a:latin typeface="Times New Roman" panose="02020603050405020304" pitchFamily="18" charset="0"/>
                <a:cs typeface="Times New Roman" panose="02020603050405020304" pitchFamily="18" charset="0"/>
              </a:rPr>
              <a:t>)</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This is the lower sub-layer of the data-link layer.</a:t>
            </a:r>
          </a:p>
          <a:p>
            <a:pPr lvl="0"/>
            <a:r>
              <a:rPr lang="en-IN" sz="2000" dirty="0">
                <a:latin typeface="Times New Roman" panose="02020603050405020304" pitchFamily="18" charset="0"/>
                <a:cs typeface="Times New Roman" panose="02020603050405020304" pitchFamily="18" charset="0"/>
              </a:rPr>
              <a:t>The MAC sub-layer is responsible for framing the data received from the upper layers.</a:t>
            </a:r>
          </a:p>
          <a:p>
            <a:pPr lvl="0"/>
            <a:r>
              <a:rPr lang="en-IN" sz="2000" dirty="0">
                <a:latin typeface="Times New Roman" panose="02020603050405020304" pitchFamily="18" charset="0"/>
                <a:cs typeface="Times New Roman" panose="02020603050405020304" pitchFamily="18" charset="0"/>
              </a:rPr>
              <a:t>It also is responsible for </a:t>
            </a:r>
            <a:r>
              <a:rPr lang="en-IN" sz="2000" dirty="0" smtClean="0">
                <a:latin typeface="Times New Roman" panose="02020603050405020304" pitchFamily="18" charset="0"/>
                <a:cs typeface="Times New Roman" panose="02020603050405020304" pitchFamily="18" charset="0"/>
              </a:rPr>
              <a:t>data encapsulation</a:t>
            </a:r>
            <a:r>
              <a:rPr lang="en-IN" sz="2000" dirty="0">
                <a:latin typeface="Times New Roman" panose="02020603050405020304" pitchFamily="18" charset="0"/>
                <a:cs typeface="Times New Roman" panose="02020603050405020304" pitchFamily="18" charset="0"/>
              </a:rPr>
              <a:t> and media access control for the data received.</a:t>
            </a:r>
          </a:p>
          <a:p>
            <a:r>
              <a:rPr lang="en-IN" dirty="0"/>
              <a:t> </a:t>
            </a:r>
          </a:p>
          <a:p>
            <a:endParaRPr lang="en-IN" dirty="0"/>
          </a:p>
        </p:txBody>
      </p:sp>
    </p:spTree>
    <p:extLst>
      <p:ext uri="{BB962C8B-B14F-4D97-AF65-F5344CB8AC3E}">
        <p14:creationId xmlns:p14="http://schemas.microsoft.com/office/powerpoint/2010/main" val="1161789397"/>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8942" y="803305"/>
            <a:ext cx="10084037" cy="5016758"/>
          </a:xfrm>
          <a:prstGeom prst="rect">
            <a:avLst/>
          </a:prstGeom>
          <a:noFill/>
        </p:spPr>
        <p:txBody>
          <a:bodyPr wrap="square" rtlCol="0">
            <a:spAutoFit/>
          </a:bodyPr>
          <a:lstStyle/>
          <a:p>
            <a:r>
              <a:rPr lang="en-IN" sz="2000" b="1" dirty="0">
                <a:solidFill>
                  <a:srgbClr val="C00000"/>
                </a:solidFill>
                <a:latin typeface="Times New Roman" panose="02020603050405020304" pitchFamily="18" charset="0"/>
                <a:cs typeface="Times New Roman" panose="02020603050405020304" pitchFamily="18" charset="0"/>
              </a:rPr>
              <a:t>The following is intended to be a simple overview of the most common data link layer attacks based on the OSI model</a:t>
            </a:r>
          </a:p>
          <a:p>
            <a:endParaRPr lang="en-US" sz="2000" dirty="0" smtClean="0">
              <a:latin typeface="Times New Roman" panose="02020603050405020304" pitchFamily="18" charset="0"/>
              <a:cs typeface="Times New Roman" panose="02020603050405020304" pitchFamily="18" charset="0"/>
            </a:endParaRPr>
          </a:p>
          <a:p>
            <a:r>
              <a:rPr lang="en-IN" sz="2000" b="1" dirty="0">
                <a:solidFill>
                  <a:srgbClr val="7030A0"/>
                </a:solidFill>
                <a:latin typeface="Times New Roman" panose="02020603050405020304" pitchFamily="18" charset="0"/>
                <a:cs typeface="Times New Roman" panose="02020603050405020304" pitchFamily="18" charset="0"/>
              </a:rPr>
              <a:t>Mac </a:t>
            </a:r>
            <a:r>
              <a:rPr lang="en-IN" sz="2000" b="1" dirty="0" smtClean="0">
                <a:solidFill>
                  <a:srgbClr val="7030A0"/>
                </a:solidFill>
                <a:latin typeface="Times New Roman" panose="02020603050405020304" pitchFamily="18" charset="0"/>
                <a:cs typeface="Times New Roman" panose="02020603050405020304" pitchFamily="18" charset="0"/>
              </a:rPr>
              <a:t>spoofing</a:t>
            </a:r>
          </a:p>
          <a:p>
            <a:endParaRPr lang="en-IN" sz="20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 MAC (Media Access Control) Address is a unique identifier assigned to every network card. This identifier is used to identify and communicate with other devices on the network</a:t>
            </a:r>
            <a:r>
              <a:rPr lang="en-IN" sz="2000"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MAC Spoofing is a type of cyber-attack that allows attackers to change their MAC Address and impersonate another device on the network</a:t>
            </a:r>
            <a:r>
              <a:rPr lang="en-IN" sz="2000"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Once the MAC Address is spoofed, the attacker can access sensitive information, eavesdrop on network traffic, and conduct a variety of malicious activities</a:t>
            </a:r>
            <a:r>
              <a:rPr lang="en-IN" sz="2000"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r>
              <a:rPr lang="en-IN" sz="2000" b="1" dirty="0">
                <a:solidFill>
                  <a:srgbClr val="7030A0"/>
                </a:solidFill>
                <a:latin typeface="Times New Roman" panose="02020603050405020304" pitchFamily="18" charset="0"/>
                <a:cs typeface="Times New Roman" panose="02020603050405020304" pitchFamily="18" charset="0"/>
              </a:rPr>
              <a:t>ARP spoofing and </a:t>
            </a:r>
            <a:r>
              <a:rPr lang="en-IN" sz="2000" b="1" dirty="0" smtClean="0">
                <a:solidFill>
                  <a:srgbClr val="7030A0"/>
                </a:solidFill>
                <a:latin typeface="Times New Roman" panose="02020603050405020304" pitchFamily="18" charset="0"/>
                <a:cs typeface="Times New Roman" panose="02020603050405020304" pitchFamily="18" charset="0"/>
              </a:rPr>
              <a:t>poisoning</a:t>
            </a:r>
          </a:p>
          <a:p>
            <a:endParaRPr lang="en-IN" sz="20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This one looks to send fakes ARP packets to a LAN network in a way that an internal MAC address results as the attacker’s MAC address</a:t>
            </a: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8552815"/>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94759" y="871671"/>
            <a:ext cx="10477144" cy="4678204"/>
          </a:xfrm>
          <a:prstGeom prst="rect">
            <a:avLst/>
          </a:prstGeom>
          <a:noFill/>
        </p:spPr>
        <p:txBody>
          <a:bodyPr wrap="square" rtlCol="0">
            <a:spAutoFit/>
          </a:bodyPr>
          <a:lstStyle/>
          <a:p>
            <a:r>
              <a:rPr lang="en-IN" sz="2000" b="1" dirty="0">
                <a:solidFill>
                  <a:srgbClr val="7030A0"/>
                </a:solidFill>
                <a:latin typeface="Times New Roman" panose="02020603050405020304" pitchFamily="18" charset="0"/>
                <a:cs typeface="Times New Roman" panose="02020603050405020304" pitchFamily="18" charset="0"/>
              </a:rPr>
              <a:t>Email Spoofing </a:t>
            </a:r>
            <a:r>
              <a:rPr lang="en-IN" sz="2000" b="1" dirty="0" smtClean="0">
                <a:solidFill>
                  <a:srgbClr val="7030A0"/>
                </a:solidFill>
                <a:latin typeface="Times New Roman" panose="02020603050405020304" pitchFamily="18" charset="0"/>
                <a:cs typeface="Times New Roman" panose="02020603050405020304" pitchFamily="18" charset="0"/>
              </a:rPr>
              <a:t>Attacks</a:t>
            </a:r>
          </a:p>
          <a:p>
            <a:endParaRPr lang="en-IN" sz="20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Email spoofing attacks are where an attacker sends an email imitating another sender</a:t>
            </a:r>
            <a:r>
              <a:rPr lang="en-IN" sz="2000"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In these attacks, the sender field is spoofed to show fake contact details. The attacker impersonates this entity and then sends you an email requesting information. </a:t>
            </a:r>
            <a:endParaRPr lang="en-IN"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These </a:t>
            </a:r>
            <a:r>
              <a:rPr lang="en-IN" sz="2000" dirty="0">
                <a:latin typeface="Times New Roman" panose="02020603050405020304" pitchFamily="18" charset="0"/>
                <a:cs typeface="Times New Roman" panose="02020603050405020304" pitchFamily="18" charset="0"/>
              </a:rPr>
              <a:t>attacks are often used to pose as administrators and ask other members of staff for account details.</a:t>
            </a:r>
          </a:p>
          <a:p>
            <a:r>
              <a:rPr lang="en-IN" sz="2000" dirty="0">
                <a:latin typeface="Times New Roman" panose="02020603050405020304" pitchFamily="18" charset="0"/>
                <a:cs typeface="Times New Roman" panose="02020603050405020304" pitchFamily="18" charset="0"/>
              </a:rPr>
              <a:t> </a:t>
            </a:r>
          </a:p>
          <a:p>
            <a:r>
              <a:rPr lang="en-IN" sz="2000" b="1" dirty="0" smtClean="0">
                <a:solidFill>
                  <a:srgbClr val="7030A0"/>
                </a:solidFill>
                <a:latin typeface="Times New Roman" panose="02020603050405020304" pitchFamily="18" charset="0"/>
                <a:cs typeface="Times New Roman" panose="02020603050405020304" pitchFamily="18" charset="0"/>
              </a:rPr>
              <a:t>DNS Spoofing</a:t>
            </a:r>
          </a:p>
          <a:p>
            <a:endParaRPr lang="en-IN" sz="20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DNS Spoofing means getting a wrong entry or IP address of the requested site from the DNS server</a:t>
            </a:r>
            <a:r>
              <a:rPr lang="en-IN" sz="2000"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Attackers find out the flaws in the DNS system and take control and will redirect to a malicious website. </a:t>
            </a:r>
          </a:p>
          <a:p>
            <a:r>
              <a:rPr lang="en-IN" sz="2000" dirty="0" smtClean="0"/>
              <a:t> </a:t>
            </a:r>
            <a:endParaRPr lang="en-IN" sz="2000" dirty="0"/>
          </a:p>
        </p:txBody>
      </p:sp>
    </p:spTree>
    <p:extLst>
      <p:ext uri="{BB962C8B-B14F-4D97-AF65-F5344CB8AC3E}">
        <p14:creationId xmlns:p14="http://schemas.microsoft.com/office/powerpoint/2010/main" val="1989814156"/>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6393" y="734938"/>
            <a:ext cx="10545510" cy="4585871"/>
          </a:xfrm>
          <a:prstGeom prst="rect">
            <a:avLst/>
          </a:prstGeom>
          <a:noFill/>
        </p:spPr>
        <p:txBody>
          <a:bodyPr wrap="square" rtlCol="0">
            <a:spAutoFit/>
          </a:bodyPr>
          <a:lstStyle/>
          <a:p>
            <a:r>
              <a:rPr lang="en-IN" sz="2000" b="1" u="sng" dirty="0">
                <a:solidFill>
                  <a:srgbClr val="C00000"/>
                </a:solidFill>
                <a:latin typeface="Times New Roman" panose="02020603050405020304" pitchFamily="18" charset="0"/>
                <a:cs typeface="Times New Roman" panose="02020603050405020304" pitchFamily="18" charset="0"/>
              </a:rPr>
              <a:t>Real-Life example of Data Link Layer (DNS SPOOFING) Attack </a:t>
            </a:r>
            <a:endParaRPr lang="en-IN" sz="2000" b="1" u="sng" dirty="0" smtClean="0">
              <a:solidFill>
                <a:srgbClr val="C00000"/>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fontAlgn="base"/>
            <a:r>
              <a:rPr lang="en-IN" b="1" dirty="0">
                <a:solidFill>
                  <a:srgbClr val="7030A0"/>
                </a:solidFill>
                <a:latin typeface="Times New Roman" panose="02020603050405020304" pitchFamily="18" charset="0"/>
                <a:cs typeface="Times New Roman" panose="02020603050405020304" pitchFamily="18" charset="0"/>
              </a:rPr>
              <a:t>Stolen cryptocurrency from MyEtherWallet via a DNS spoofing attack on Amazon Web Services (AWS</a:t>
            </a:r>
            <a:r>
              <a:rPr lang="en-IN" b="1" dirty="0" smtClean="0">
                <a:solidFill>
                  <a:srgbClr val="7030A0"/>
                </a:solidFill>
                <a:latin typeface="Times New Roman" panose="02020603050405020304" pitchFamily="18" charset="0"/>
                <a:cs typeface="Times New Roman" panose="02020603050405020304" pitchFamily="18" charset="0"/>
              </a:rPr>
              <a:t>)</a:t>
            </a:r>
          </a:p>
          <a:p>
            <a:pPr fontAlgn="base"/>
            <a:endParaRPr lang="en-IN" b="1" i="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In 2018, a DNS server poisoning attack was set in motion against AWS. A number of DNS servers were hijacked, which made it possible for the cyber criminals to redirect traffic from several of the domains belonging to the AWS system. One of the most damaging outcomes of this attack focused on the cryptocurrency website MyEtherWallet. </a:t>
            </a:r>
            <a:endParaRPr lang="en-IN" sz="2000" dirty="0" smtClean="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When people entered this domain address into their web browser, they were taken to a fake website that looked very similar to the original one. The cyber criminals were therefore able to steal many of the user’s login credentials. Once these were captured, the </a:t>
            </a:r>
            <a:r>
              <a:rPr lang="en-IN" sz="2000" dirty="0" err="1">
                <a:latin typeface="Times New Roman" panose="02020603050405020304" pitchFamily="18" charset="0"/>
                <a:cs typeface="Times New Roman" panose="02020603050405020304" pitchFamily="18" charset="0"/>
              </a:rPr>
              <a:t>pharmers</a:t>
            </a:r>
            <a:r>
              <a:rPr lang="en-IN" sz="2000" dirty="0">
                <a:latin typeface="Times New Roman" panose="02020603050405020304" pitchFamily="18" charset="0"/>
                <a:cs typeface="Times New Roman" panose="02020603050405020304" pitchFamily="18" charset="0"/>
              </a:rPr>
              <a:t> could enter the user’s accounts and drain their funds. It is estimated that a total of $17 million worth of </a:t>
            </a:r>
            <a:r>
              <a:rPr lang="en-IN" sz="2000" dirty="0" err="1">
                <a:latin typeface="Times New Roman" panose="02020603050405020304" pitchFamily="18" charset="0"/>
                <a:cs typeface="Times New Roman" panose="02020603050405020304" pitchFamily="18" charset="0"/>
              </a:rPr>
              <a:t>Ethereum</a:t>
            </a:r>
            <a:r>
              <a:rPr lang="en-IN" sz="2000" dirty="0">
                <a:latin typeface="Times New Roman" panose="02020603050405020304" pitchFamily="18" charset="0"/>
                <a:cs typeface="Times New Roman" panose="02020603050405020304" pitchFamily="18" charset="0"/>
              </a:rPr>
              <a:t> was stolen during the attack.  </a:t>
            </a:r>
          </a:p>
          <a:p>
            <a:endParaRPr lang="en-IN" dirty="0"/>
          </a:p>
        </p:txBody>
      </p:sp>
    </p:spTree>
    <p:extLst>
      <p:ext uri="{BB962C8B-B14F-4D97-AF65-F5344CB8AC3E}">
        <p14:creationId xmlns:p14="http://schemas.microsoft.com/office/powerpoint/2010/main" val="937493372"/>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80217" y="803305"/>
            <a:ext cx="10357502" cy="5324535"/>
          </a:xfrm>
          <a:prstGeom prst="rect">
            <a:avLst/>
          </a:prstGeom>
          <a:noFill/>
        </p:spPr>
        <p:txBody>
          <a:bodyPr wrap="square" rtlCol="0">
            <a:spAutoFit/>
          </a:bodyPr>
          <a:lstStyle/>
          <a:p>
            <a:r>
              <a:rPr lang="en-US" sz="2000" b="1" dirty="0" smtClean="0">
                <a:solidFill>
                  <a:srgbClr val="C00000"/>
                </a:solidFill>
                <a:latin typeface="Times New Roman" panose="02020603050405020304" pitchFamily="18" charset="0"/>
                <a:cs typeface="Times New Roman" panose="02020603050405020304" pitchFamily="18" charset="0"/>
              </a:rPr>
              <a:t>Following are some techniques which is used to protect from layer 2 attacks</a:t>
            </a:r>
          </a:p>
          <a:p>
            <a:endParaRPr lang="en-US" sz="2000" dirty="0">
              <a:solidFill>
                <a:srgbClr val="7030A0"/>
              </a:solidFill>
              <a:latin typeface="Times New Roman" panose="02020603050405020304" pitchFamily="18" charset="0"/>
              <a:cs typeface="Times New Roman" panose="02020603050405020304" pitchFamily="18" charset="0"/>
            </a:endParaRPr>
          </a:p>
          <a:p>
            <a:pPr fontAlgn="base"/>
            <a:r>
              <a:rPr lang="en-IN" sz="2000" b="1" dirty="0" smtClean="0">
                <a:solidFill>
                  <a:srgbClr val="7030A0"/>
                </a:solidFill>
                <a:latin typeface="Times New Roman" panose="02020603050405020304" pitchFamily="18" charset="0"/>
                <a:cs typeface="Times New Roman" panose="02020603050405020304" pitchFamily="18" charset="0"/>
              </a:rPr>
              <a:t>1. Introduce </a:t>
            </a:r>
            <a:r>
              <a:rPr lang="en-IN" sz="2000" b="1" dirty="0">
                <a:solidFill>
                  <a:srgbClr val="7030A0"/>
                </a:solidFill>
                <a:latin typeface="Times New Roman" panose="02020603050405020304" pitchFamily="18" charset="0"/>
                <a:cs typeface="Times New Roman" panose="02020603050405020304" pitchFamily="18" charset="0"/>
              </a:rPr>
              <a:t>DNS Security Extensions (DNSSEC</a:t>
            </a:r>
            <a:r>
              <a:rPr lang="en-IN" sz="2000" b="1" dirty="0" smtClean="0">
                <a:solidFill>
                  <a:srgbClr val="7030A0"/>
                </a:solidFill>
                <a:latin typeface="Times New Roman" panose="02020603050405020304" pitchFamily="18" charset="0"/>
                <a:cs typeface="Times New Roman" panose="02020603050405020304" pitchFamily="18" charset="0"/>
              </a:rPr>
              <a:t>)</a:t>
            </a:r>
          </a:p>
          <a:p>
            <a:pPr fontAlgn="base"/>
            <a:endParaRPr lang="en-IN" sz="2000" b="1" dirty="0">
              <a:latin typeface="Times New Roman" panose="02020603050405020304" pitchFamily="18" charset="0"/>
              <a:cs typeface="Times New Roman" panose="02020603050405020304" pitchFamily="18" charset="0"/>
            </a:endParaRPr>
          </a:p>
          <a:p>
            <a:pPr marL="342900" indent="-342900" fontAlgn="base">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Introducing DNSSEC is one of the most valuable steps you can take to protect against DNS poisoning attacks. </a:t>
            </a:r>
            <a:endParaRPr lang="en-IN" sz="2000" dirty="0" smtClean="0">
              <a:latin typeface="Times New Roman" panose="02020603050405020304" pitchFamily="18" charset="0"/>
              <a:cs typeface="Times New Roman" panose="02020603050405020304" pitchFamily="18" charset="0"/>
            </a:endParaRPr>
          </a:p>
          <a:p>
            <a:pPr marL="342900" indent="-342900" fontAlgn="base">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Quite </a:t>
            </a:r>
            <a:r>
              <a:rPr lang="en-IN" sz="2000" dirty="0">
                <a:latin typeface="Times New Roman" panose="02020603050405020304" pitchFamily="18" charset="0"/>
                <a:cs typeface="Times New Roman" panose="02020603050405020304" pitchFamily="18" charset="0"/>
              </a:rPr>
              <a:t>simply, DNSSEC takes the added step of verifying DNS data </a:t>
            </a:r>
            <a:r>
              <a:rPr lang="en-IN" sz="2000" dirty="0" smtClean="0">
                <a:latin typeface="Times New Roman" panose="02020603050405020304" pitchFamily="18" charset="0"/>
                <a:cs typeface="Times New Roman" panose="02020603050405020304" pitchFamily="18" charset="0"/>
              </a:rPr>
              <a:t>something </a:t>
            </a:r>
            <a:r>
              <a:rPr lang="en-IN" sz="2000" dirty="0">
                <a:latin typeface="Times New Roman" panose="02020603050405020304" pitchFamily="18" charset="0"/>
                <a:cs typeface="Times New Roman" panose="02020603050405020304" pitchFamily="18" charset="0"/>
              </a:rPr>
              <a:t>that is not standard in the current internet protocols</a:t>
            </a:r>
            <a:r>
              <a:rPr lang="en-IN" sz="2000" dirty="0" smtClean="0">
                <a:latin typeface="Times New Roman" panose="02020603050405020304" pitchFamily="18" charset="0"/>
                <a:cs typeface="Times New Roman" panose="02020603050405020304" pitchFamily="18" charset="0"/>
              </a:rPr>
              <a:t>.</a:t>
            </a:r>
          </a:p>
          <a:p>
            <a:pPr fontAlgn="base"/>
            <a:endParaRPr lang="en-IN" sz="2000" dirty="0">
              <a:latin typeface="Times New Roman" panose="02020603050405020304" pitchFamily="18" charset="0"/>
              <a:cs typeface="Times New Roman" panose="02020603050405020304" pitchFamily="18" charset="0"/>
            </a:endParaRPr>
          </a:p>
          <a:p>
            <a:pPr fontAlgn="base"/>
            <a:r>
              <a:rPr lang="en-IN" sz="2000" b="1" dirty="0" smtClean="0">
                <a:solidFill>
                  <a:srgbClr val="7030A0"/>
                </a:solidFill>
                <a:latin typeface="Times New Roman" panose="02020603050405020304" pitchFamily="18" charset="0"/>
                <a:cs typeface="Times New Roman" panose="02020603050405020304" pitchFamily="18" charset="0"/>
              </a:rPr>
              <a:t>2.  </a:t>
            </a:r>
            <a:r>
              <a:rPr lang="en-IN" sz="2000" b="1" dirty="0">
                <a:solidFill>
                  <a:srgbClr val="7030A0"/>
                </a:solidFill>
                <a:latin typeface="Times New Roman" panose="02020603050405020304" pitchFamily="18" charset="0"/>
                <a:cs typeface="Times New Roman" panose="02020603050405020304" pitchFamily="18" charset="0"/>
              </a:rPr>
              <a:t>Always encrypt </a:t>
            </a:r>
            <a:r>
              <a:rPr lang="en-IN" sz="2000" b="1" dirty="0" smtClean="0">
                <a:solidFill>
                  <a:srgbClr val="7030A0"/>
                </a:solidFill>
                <a:latin typeface="Times New Roman" panose="02020603050405020304" pitchFamily="18" charset="0"/>
                <a:cs typeface="Times New Roman" panose="02020603050405020304" pitchFamily="18" charset="0"/>
              </a:rPr>
              <a:t>data</a:t>
            </a:r>
          </a:p>
          <a:p>
            <a:pPr fontAlgn="base"/>
            <a:endParaRPr lang="en-IN" sz="2000" b="1" dirty="0">
              <a:latin typeface="Times New Roman" panose="02020603050405020304" pitchFamily="18" charset="0"/>
              <a:cs typeface="Times New Roman" panose="02020603050405020304" pitchFamily="18" charset="0"/>
            </a:endParaRPr>
          </a:p>
          <a:p>
            <a:pPr marL="342900" indent="-342900" fontAlgn="base">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This offers an added layer of protection by preventing hackers who might be able to intercept that data from doing anything with it.</a:t>
            </a:r>
          </a:p>
          <a:p>
            <a:pPr marL="342900" indent="-342900" fontAlgn="base">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For example, even if a hacker does manage to intercept that data, if it’s encrypted, they won’t be able to read it in order to get the information they need to duplicate it for use in responses to future DNS requests.</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0290049"/>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0576" y="948583"/>
            <a:ext cx="10391686" cy="4955203"/>
          </a:xfrm>
          <a:prstGeom prst="rect">
            <a:avLst/>
          </a:prstGeom>
          <a:noFill/>
        </p:spPr>
        <p:txBody>
          <a:bodyPr wrap="square" rtlCol="0">
            <a:spAutoFit/>
          </a:bodyPr>
          <a:lstStyle/>
          <a:p>
            <a:pPr fontAlgn="base"/>
            <a:r>
              <a:rPr lang="en-IN" sz="2000" b="1" dirty="0" smtClean="0">
                <a:solidFill>
                  <a:srgbClr val="7030A0"/>
                </a:solidFill>
                <a:latin typeface="Times New Roman" panose="02020603050405020304" pitchFamily="18" charset="0"/>
                <a:cs typeface="Times New Roman" panose="02020603050405020304" pitchFamily="18" charset="0"/>
              </a:rPr>
              <a:t>3. Regularly </a:t>
            </a:r>
            <a:r>
              <a:rPr lang="en-IN" sz="2000" b="1" dirty="0">
                <a:solidFill>
                  <a:srgbClr val="7030A0"/>
                </a:solidFill>
                <a:latin typeface="Times New Roman" panose="02020603050405020304" pitchFamily="18" charset="0"/>
                <a:cs typeface="Times New Roman" panose="02020603050405020304" pitchFamily="18" charset="0"/>
              </a:rPr>
              <a:t>run system </a:t>
            </a:r>
            <a:r>
              <a:rPr lang="en-IN" sz="2000" b="1" dirty="0" smtClean="0">
                <a:solidFill>
                  <a:srgbClr val="7030A0"/>
                </a:solidFill>
                <a:latin typeface="Times New Roman" panose="02020603050405020304" pitchFamily="18" charset="0"/>
                <a:cs typeface="Times New Roman" panose="02020603050405020304" pitchFamily="18" charset="0"/>
              </a:rPr>
              <a:t>updates</a:t>
            </a:r>
          </a:p>
          <a:p>
            <a:pPr fontAlgn="base"/>
            <a:endParaRPr lang="en-IN" sz="2000" b="1" dirty="0">
              <a:latin typeface="Times New Roman" panose="02020603050405020304" pitchFamily="18" charset="0"/>
              <a:cs typeface="Times New Roman" panose="02020603050405020304" pitchFamily="18" charset="0"/>
            </a:endParaRPr>
          </a:p>
          <a:p>
            <a:pPr marL="342900" indent="-342900" fontAlgn="base">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Making </a:t>
            </a:r>
            <a:r>
              <a:rPr lang="en-IN" sz="2000" dirty="0">
                <a:latin typeface="Times New Roman" panose="02020603050405020304" pitchFamily="18" charset="0"/>
                <a:cs typeface="Times New Roman" panose="02020603050405020304" pitchFamily="18" charset="0"/>
              </a:rPr>
              <a:t>sure you always run </a:t>
            </a:r>
            <a:r>
              <a:rPr lang="en-IN" sz="2000" dirty="0" smtClean="0">
                <a:latin typeface="Times New Roman" panose="02020603050405020304" pitchFamily="18" charset="0"/>
                <a:cs typeface="Times New Roman" panose="02020603050405020304" pitchFamily="18" charset="0"/>
              </a:rPr>
              <a:t>updates </a:t>
            </a:r>
            <a:r>
              <a:rPr lang="en-IN" sz="2000" dirty="0">
                <a:latin typeface="Times New Roman" panose="02020603050405020304" pitchFamily="18" charset="0"/>
                <a:cs typeface="Times New Roman" panose="02020603050405020304" pitchFamily="18" charset="0"/>
              </a:rPr>
              <a:t>so that you use the most recent version of your DNS is extremely important, since these updates often include new security protocols and fixes to any identified vulnerabilities</a:t>
            </a:r>
            <a:r>
              <a:rPr lang="en-IN" sz="2000" dirty="0" smtClean="0">
                <a:latin typeface="Times New Roman" panose="02020603050405020304" pitchFamily="18" charset="0"/>
                <a:cs typeface="Times New Roman" panose="02020603050405020304" pitchFamily="18" charset="0"/>
              </a:rPr>
              <a:t>.</a:t>
            </a:r>
          </a:p>
          <a:p>
            <a:pPr marL="342900" indent="-342900" fontAlgn="base">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Additionally, staying on the latest version will ensure you can continue to receive updates going forward</a:t>
            </a:r>
            <a:r>
              <a:rPr lang="en-IN" sz="2000" dirty="0" smtClean="0">
                <a:latin typeface="Times New Roman" panose="02020603050405020304" pitchFamily="18" charset="0"/>
                <a:cs typeface="Times New Roman" panose="02020603050405020304" pitchFamily="18" charset="0"/>
              </a:rPr>
              <a:t>.</a:t>
            </a:r>
          </a:p>
          <a:p>
            <a:pPr fontAlgn="base"/>
            <a:endParaRPr lang="en-US" sz="2000" dirty="0">
              <a:latin typeface="Times New Roman" panose="02020603050405020304" pitchFamily="18" charset="0"/>
              <a:cs typeface="Times New Roman" panose="02020603050405020304" pitchFamily="18" charset="0"/>
            </a:endParaRPr>
          </a:p>
          <a:p>
            <a:pPr fontAlgn="base"/>
            <a:r>
              <a:rPr lang="en-US" sz="2000" b="1" dirty="0" smtClean="0">
                <a:solidFill>
                  <a:srgbClr val="7030A0"/>
                </a:solidFill>
                <a:latin typeface="Times New Roman" panose="02020603050405020304" pitchFamily="18" charset="0"/>
                <a:cs typeface="Times New Roman" panose="02020603050405020304" pitchFamily="18" charset="0"/>
              </a:rPr>
              <a:t>4. Lead </a:t>
            </a:r>
            <a:r>
              <a:rPr lang="en-US" sz="2000" b="1" dirty="0">
                <a:solidFill>
                  <a:srgbClr val="7030A0"/>
                </a:solidFill>
                <a:latin typeface="Times New Roman" panose="02020603050405020304" pitchFamily="18" charset="0"/>
                <a:cs typeface="Times New Roman" panose="02020603050405020304" pitchFamily="18" charset="0"/>
              </a:rPr>
              <a:t>end user </a:t>
            </a:r>
            <a:r>
              <a:rPr lang="en-US" sz="2000" b="1" dirty="0" smtClean="0">
                <a:solidFill>
                  <a:srgbClr val="7030A0"/>
                </a:solidFill>
                <a:latin typeface="Times New Roman" panose="02020603050405020304" pitchFamily="18" charset="0"/>
                <a:cs typeface="Times New Roman" panose="02020603050405020304" pitchFamily="18" charset="0"/>
              </a:rPr>
              <a:t>training</a:t>
            </a:r>
          </a:p>
          <a:p>
            <a:pPr fontAlgn="base"/>
            <a:endParaRPr lang="en-US" sz="2000" dirty="0">
              <a:latin typeface="Times New Roman" panose="02020603050405020304" pitchFamily="18" charset="0"/>
              <a:cs typeface="Times New Roman" panose="02020603050405020304" pitchFamily="18" charset="0"/>
            </a:endParaRPr>
          </a:p>
          <a:p>
            <a:pPr marL="342900" indent="-342900" fontAlgn="base">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Another important detection tactic is leading end user training to help users become aware of potential risks</a:t>
            </a:r>
            <a:r>
              <a:rPr lang="en-US" sz="2000" dirty="0" smtClean="0">
                <a:latin typeface="Times New Roman" panose="02020603050405020304" pitchFamily="18" charset="0"/>
                <a:cs typeface="Times New Roman" panose="02020603050405020304" pitchFamily="18" charset="0"/>
              </a:rPr>
              <a:t>.</a:t>
            </a:r>
          </a:p>
          <a:p>
            <a:pPr marL="342900" indent="-342900" fontAlgn="base">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While DNS poisoning attacks can be very difficult for even well-trained users to spot, strong training can certainly help stem the spread of certain attacks.</a:t>
            </a:r>
          </a:p>
          <a:p>
            <a:pPr fontAlgn="base"/>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00586688"/>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1671" y="880217"/>
            <a:ext cx="10220770" cy="646331"/>
          </a:xfrm>
          <a:prstGeom prst="rect">
            <a:avLst/>
          </a:prstGeom>
          <a:noFill/>
        </p:spPr>
        <p:txBody>
          <a:bodyPr wrap="square" rtlCol="0">
            <a:spAutoFit/>
          </a:bodyPr>
          <a:lstStyle/>
          <a:p>
            <a:r>
              <a:rPr lang="en-IN" dirty="0"/>
              <a:t> </a:t>
            </a:r>
          </a:p>
          <a:p>
            <a:endParaRPr lang="en-IN" dirty="0"/>
          </a:p>
        </p:txBody>
      </p:sp>
      <p:sp>
        <p:nvSpPr>
          <p:cNvPr id="3" name="Title 2"/>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Network </a:t>
            </a:r>
            <a:r>
              <a:rPr lang="en-IN" sz="3600" b="1" dirty="0" smtClean="0">
                <a:latin typeface="Times New Roman" panose="02020603050405020304" pitchFamily="18" charset="0"/>
                <a:cs typeface="Times New Roman" panose="02020603050405020304" pitchFamily="18" charset="0"/>
              </a:rPr>
              <a:t>layer (Layer 3)</a:t>
            </a:r>
            <a:endParaRPr lang="en-IN" sz="36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p:txBody>
          <a:bodyPr>
            <a:normAutofit/>
          </a:bodyPr>
          <a:lstStyle/>
          <a:p>
            <a:r>
              <a:rPr lang="en-IN" dirty="0">
                <a:latin typeface="Times New Roman" panose="02020603050405020304" pitchFamily="18" charset="0"/>
                <a:cs typeface="Times New Roman" panose="02020603050405020304" pitchFamily="18" charset="0"/>
              </a:rPr>
              <a:t>The Layer 3 approach to security looks at the entire network as a whole including edge devices (firewalls, routers, web servers, anything with public access), endpoints such as workstations along devices connected to the network including mobile phones to create an effective plan for security management.</a:t>
            </a:r>
          </a:p>
        </p:txBody>
      </p:sp>
    </p:spTree>
    <p:extLst>
      <p:ext uri="{BB962C8B-B14F-4D97-AF65-F5344CB8AC3E}">
        <p14:creationId xmlns:p14="http://schemas.microsoft.com/office/powerpoint/2010/main" val="697649386"/>
      </p:ext>
    </p:extLst>
  </p:cSld>
  <p:clrMapOvr>
    <a:masterClrMapping/>
  </p:clrMapOvr>
  <p:transition spd="slow">
    <p:wip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78</TotalTime>
  <Words>1032</Words>
  <Application>Microsoft Office PowerPoint</Application>
  <PresentationFormat>Widescreen</PresentationFormat>
  <Paragraphs>142</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Garamond</vt:lpstr>
      <vt:lpstr>Times New Roman</vt:lpstr>
      <vt:lpstr>Wingdings</vt:lpstr>
      <vt:lpstr>Organic</vt:lpstr>
      <vt:lpstr>Layer 2 and Layer 3 In OSI Model</vt:lpstr>
      <vt:lpstr>Data Link Layer (Layer 2)</vt:lpstr>
      <vt:lpstr>PowerPoint Presentation</vt:lpstr>
      <vt:lpstr>PowerPoint Presentation</vt:lpstr>
      <vt:lpstr>PowerPoint Presentation</vt:lpstr>
      <vt:lpstr>PowerPoint Presentation</vt:lpstr>
      <vt:lpstr>PowerPoint Presentation</vt:lpstr>
      <vt:lpstr>PowerPoint Presentation</vt:lpstr>
      <vt:lpstr>Network layer (Layer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Layer 2 and Layer 3 In OSI Model</dc:title>
  <dc:creator>ASUS</dc:creator>
  <cp:lastModifiedBy>ASUS</cp:lastModifiedBy>
  <cp:revision>9</cp:revision>
  <dcterms:created xsi:type="dcterms:W3CDTF">2023-07-07T09:39:58Z</dcterms:created>
  <dcterms:modified xsi:type="dcterms:W3CDTF">2023-07-07T11:03:20Z</dcterms:modified>
</cp:coreProperties>
</file>