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3" r:id="rId5"/>
    <p:sldId id="259" r:id="rId6"/>
    <p:sldId id="263" r:id="rId7"/>
    <p:sldId id="264" r:id="rId8"/>
    <p:sldId id="260" r:id="rId9"/>
    <p:sldId id="262" r:id="rId10"/>
    <p:sldId id="261" r:id="rId11"/>
    <p:sldId id="265" r:id="rId12"/>
    <p:sldId id="267" r:id="rId13"/>
    <p:sldId id="274" r:id="rId14"/>
    <p:sldId id="268" r:id="rId15"/>
    <p:sldId id="270" r:id="rId16"/>
    <p:sldId id="269"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8" d="100"/>
          <a:sy n="68"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 singh" userId="6f324946a982b244" providerId="LiveId" clId="{D89E69D6-FEAD-4163-852F-998FE3ED11A5}"/>
    <pc:docChg chg="undo custSel addSld delSld modSld sldOrd">
      <pc:chgData name="abishek singh" userId="6f324946a982b244" providerId="LiveId" clId="{D89E69D6-FEAD-4163-852F-998FE3ED11A5}" dt="2023-07-07T13:47:20.630" v="1059" actId="20577"/>
      <pc:docMkLst>
        <pc:docMk/>
      </pc:docMkLst>
      <pc:sldChg chg="modSp mod">
        <pc:chgData name="abishek singh" userId="6f324946a982b244" providerId="LiveId" clId="{D89E69D6-FEAD-4163-852F-998FE3ED11A5}" dt="2023-07-07T13:36:47.454" v="720" actId="27636"/>
        <pc:sldMkLst>
          <pc:docMk/>
          <pc:sldMk cId="1135778897" sldId="256"/>
        </pc:sldMkLst>
        <pc:spChg chg="mod">
          <ac:chgData name="abishek singh" userId="6f324946a982b244" providerId="LiveId" clId="{D89E69D6-FEAD-4163-852F-998FE3ED11A5}" dt="2023-07-07T13:36:47.454" v="720" actId="27636"/>
          <ac:spMkLst>
            <pc:docMk/>
            <pc:sldMk cId="1135778897" sldId="256"/>
            <ac:spMk id="2" creationId="{4E55B054-CD3C-260B-F114-9F69BD1CDDD9}"/>
          </ac:spMkLst>
        </pc:spChg>
        <pc:spChg chg="mod">
          <ac:chgData name="abishek singh" userId="6f324946a982b244" providerId="LiveId" clId="{D89E69D6-FEAD-4163-852F-998FE3ED11A5}" dt="2023-07-07T13:36:47.266" v="719"/>
          <ac:spMkLst>
            <pc:docMk/>
            <pc:sldMk cId="1135778897" sldId="256"/>
            <ac:spMk id="3" creationId="{6BF7A7A8-FCAB-E1FC-C862-5178F81907AF}"/>
          </ac:spMkLst>
        </pc:spChg>
      </pc:sldChg>
      <pc:sldChg chg="modSp mod">
        <pc:chgData name="abishek singh" userId="6f324946a982b244" providerId="LiveId" clId="{D89E69D6-FEAD-4163-852F-998FE3ED11A5}" dt="2023-07-07T13:35:53.154" v="718" actId="20577"/>
        <pc:sldMkLst>
          <pc:docMk/>
          <pc:sldMk cId="1637380672" sldId="257"/>
        </pc:sldMkLst>
        <pc:spChg chg="mod">
          <ac:chgData name="abishek singh" userId="6f324946a982b244" providerId="LiveId" clId="{D89E69D6-FEAD-4163-852F-998FE3ED11A5}" dt="2023-07-07T13:35:48.386" v="707" actId="255"/>
          <ac:spMkLst>
            <pc:docMk/>
            <pc:sldMk cId="1637380672" sldId="257"/>
            <ac:spMk id="2" creationId="{5B3CFA38-1AC5-6E99-1008-F122F2D39C9E}"/>
          </ac:spMkLst>
        </pc:spChg>
        <pc:spChg chg="mod">
          <ac:chgData name="abishek singh" userId="6f324946a982b244" providerId="LiveId" clId="{D89E69D6-FEAD-4163-852F-998FE3ED11A5}" dt="2023-07-07T13:35:53.154" v="718" actId="20577"/>
          <ac:spMkLst>
            <pc:docMk/>
            <pc:sldMk cId="1637380672" sldId="257"/>
            <ac:spMk id="3" creationId="{E606AB5A-EAF5-8B80-FB49-AF8E30600DB6}"/>
          </ac:spMkLst>
        </pc:spChg>
      </pc:sldChg>
      <pc:sldChg chg="modSp mod">
        <pc:chgData name="abishek singh" userId="6f324946a982b244" providerId="LiveId" clId="{D89E69D6-FEAD-4163-852F-998FE3ED11A5}" dt="2023-07-07T06:40:47.006" v="28" actId="207"/>
        <pc:sldMkLst>
          <pc:docMk/>
          <pc:sldMk cId="2883414841" sldId="258"/>
        </pc:sldMkLst>
        <pc:spChg chg="mod">
          <ac:chgData name="abishek singh" userId="6f324946a982b244" providerId="LiveId" clId="{D89E69D6-FEAD-4163-852F-998FE3ED11A5}" dt="2023-07-07T06:40:47.006" v="28" actId="207"/>
          <ac:spMkLst>
            <pc:docMk/>
            <pc:sldMk cId="2883414841" sldId="258"/>
            <ac:spMk id="2" creationId="{228FD78F-C181-E45E-DD38-945E20E8CEC6}"/>
          </ac:spMkLst>
        </pc:spChg>
      </pc:sldChg>
      <pc:sldChg chg="modSp mod">
        <pc:chgData name="abishek singh" userId="6f324946a982b244" providerId="LiveId" clId="{D89E69D6-FEAD-4163-852F-998FE3ED11A5}" dt="2023-07-07T06:40:57.071" v="30" actId="115"/>
        <pc:sldMkLst>
          <pc:docMk/>
          <pc:sldMk cId="2605562952" sldId="259"/>
        </pc:sldMkLst>
        <pc:spChg chg="mod">
          <ac:chgData name="abishek singh" userId="6f324946a982b244" providerId="LiveId" clId="{D89E69D6-FEAD-4163-852F-998FE3ED11A5}" dt="2023-07-07T06:40:57.071" v="30" actId="115"/>
          <ac:spMkLst>
            <pc:docMk/>
            <pc:sldMk cId="2605562952" sldId="259"/>
            <ac:spMk id="2" creationId="{32065170-4CF8-C814-0586-1BC734C386AC}"/>
          </ac:spMkLst>
        </pc:spChg>
      </pc:sldChg>
      <pc:sldChg chg="modSp mod">
        <pc:chgData name="abishek singh" userId="6f324946a982b244" providerId="LiveId" clId="{D89E69D6-FEAD-4163-852F-998FE3ED11A5}" dt="2023-07-07T13:36:47.469" v="724" actId="27636"/>
        <pc:sldMkLst>
          <pc:docMk/>
          <pc:sldMk cId="1428264715" sldId="260"/>
        </pc:sldMkLst>
        <pc:spChg chg="mod">
          <ac:chgData name="abishek singh" userId="6f324946a982b244" providerId="LiveId" clId="{D89E69D6-FEAD-4163-852F-998FE3ED11A5}" dt="2023-07-07T13:36:47.469" v="724" actId="27636"/>
          <ac:spMkLst>
            <pc:docMk/>
            <pc:sldMk cId="1428264715" sldId="260"/>
            <ac:spMk id="2" creationId="{994282C2-A110-93FC-5A72-BD18EEF4B8BD}"/>
          </ac:spMkLst>
        </pc:spChg>
      </pc:sldChg>
      <pc:sldChg chg="modSp mod">
        <pc:chgData name="abishek singh" userId="6f324946a982b244" providerId="LiveId" clId="{D89E69D6-FEAD-4163-852F-998FE3ED11A5}" dt="2023-07-07T13:36:47.485" v="727" actId="27636"/>
        <pc:sldMkLst>
          <pc:docMk/>
          <pc:sldMk cId="649556288" sldId="261"/>
        </pc:sldMkLst>
        <pc:spChg chg="mod">
          <ac:chgData name="abishek singh" userId="6f324946a982b244" providerId="LiveId" clId="{D89E69D6-FEAD-4163-852F-998FE3ED11A5}" dt="2023-07-07T13:36:47.485" v="727" actId="27636"/>
          <ac:spMkLst>
            <pc:docMk/>
            <pc:sldMk cId="649556288" sldId="261"/>
            <ac:spMk id="2" creationId="{D6E92147-DB72-0177-93B3-DB6BB02D33D3}"/>
          </ac:spMkLst>
        </pc:spChg>
        <pc:spChg chg="mod">
          <ac:chgData name="abishek singh" userId="6f324946a982b244" providerId="LiveId" clId="{D89E69D6-FEAD-4163-852F-998FE3ED11A5}" dt="2023-07-07T13:36:47.485" v="726" actId="27636"/>
          <ac:spMkLst>
            <pc:docMk/>
            <pc:sldMk cId="649556288" sldId="261"/>
            <ac:spMk id="3" creationId="{1A70DD9F-F32B-A7EC-F770-422FB54F7A7A}"/>
          </ac:spMkLst>
        </pc:spChg>
      </pc:sldChg>
      <pc:sldChg chg="modSp mod">
        <pc:chgData name="abishek singh" userId="6f324946a982b244" providerId="LiveId" clId="{D89E69D6-FEAD-4163-852F-998FE3ED11A5}" dt="2023-07-07T13:36:47.469" v="725" actId="27636"/>
        <pc:sldMkLst>
          <pc:docMk/>
          <pc:sldMk cId="3397213091" sldId="262"/>
        </pc:sldMkLst>
        <pc:spChg chg="mod">
          <ac:chgData name="abishek singh" userId="6f324946a982b244" providerId="LiveId" clId="{D89E69D6-FEAD-4163-852F-998FE3ED11A5}" dt="2023-07-07T13:36:47.469" v="725" actId="27636"/>
          <ac:spMkLst>
            <pc:docMk/>
            <pc:sldMk cId="3397213091" sldId="262"/>
            <ac:spMk id="2" creationId="{526636F3-C1C3-ACA5-8F4E-57ADC15178CE}"/>
          </ac:spMkLst>
        </pc:spChg>
      </pc:sldChg>
      <pc:sldChg chg="modSp mod">
        <pc:chgData name="abishek singh" userId="6f324946a982b244" providerId="LiveId" clId="{D89E69D6-FEAD-4163-852F-998FE3ED11A5}" dt="2023-07-07T13:36:47.469" v="723" actId="27636"/>
        <pc:sldMkLst>
          <pc:docMk/>
          <pc:sldMk cId="166180994" sldId="263"/>
        </pc:sldMkLst>
        <pc:spChg chg="mod">
          <ac:chgData name="abishek singh" userId="6f324946a982b244" providerId="LiveId" clId="{D89E69D6-FEAD-4163-852F-998FE3ED11A5}" dt="2023-07-07T13:36:47.469" v="722" actId="27636"/>
          <ac:spMkLst>
            <pc:docMk/>
            <pc:sldMk cId="166180994" sldId="263"/>
            <ac:spMk id="2" creationId="{2E393FCF-0885-A538-759D-FB2A59013B1D}"/>
          </ac:spMkLst>
        </pc:spChg>
        <pc:spChg chg="mod">
          <ac:chgData name="abishek singh" userId="6f324946a982b244" providerId="LiveId" clId="{D89E69D6-FEAD-4163-852F-998FE3ED11A5}" dt="2023-07-07T13:36:47.469" v="723" actId="27636"/>
          <ac:spMkLst>
            <pc:docMk/>
            <pc:sldMk cId="166180994" sldId="263"/>
            <ac:spMk id="3" creationId="{93F3C7E0-2938-0A77-BEE1-5C29B023BF29}"/>
          </ac:spMkLst>
        </pc:spChg>
      </pc:sldChg>
      <pc:sldChg chg="modSp mod">
        <pc:chgData name="abishek singh" userId="6f324946a982b244" providerId="LiveId" clId="{D89E69D6-FEAD-4163-852F-998FE3ED11A5}" dt="2023-07-07T06:43:06.457" v="62" actId="207"/>
        <pc:sldMkLst>
          <pc:docMk/>
          <pc:sldMk cId="1504279892" sldId="264"/>
        </pc:sldMkLst>
        <pc:spChg chg="mod">
          <ac:chgData name="abishek singh" userId="6f324946a982b244" providerId="LiveId" clId="{D89E69D6-FEAD-4163-852F-998FE3ED11A5}" dt="2023-07-07T06:43:06.457" v="62" actId="207"/>
          <ac:spMkLst>
            <pc:docMk/>
            <pc:sldMk cId="1504279892" sldId="264"/>
            <ac:spMk id="2" creationId="{ACA33341-9C73-BA77-2219-5DCF719455B5}"/>
          </ac:spMkLst>
        </pc:spChg>
      </pc:sldChg>
      <pc:sldChg chg="modSp mod">
        <pc:chgData name="abishek singh" userId="6f324946a982b244" providerId="LiveId" clId="{D89E69D6-FEAD-4163-852F-998FE3ED11A5}" dt="2023-07-07T13:36:47.516" v="729" actId="27636"/>
        <pc:sldMkLst>
          <pc:docMk/>
          <pc:sldMk cId="363874945" sldId="265"/>
        </pc:sldMkLst>
        <pc:spChg chg="mod">
          <ac:chgData name="abishek singh" userId="6f324946a982b244" providerId="LiveId" clId="{D89E69D6-FEAD-4163-852F-998FE3ED11A5}" dt="2023-07-07T13:36:47.516" v="729" actId="27636"/>
          <ac:spMkLst>
            <pc:docMk/>
            <pc:sldMk cId="363874945" sldId="265"/>
            <ac:spMk id="2" creationId="{1A65A69F-B726-0196-745E-7710941EA9C7}"/>
          </ac:spMkLst>
        </pc:spChg>
        <pc:spChg chg="mod">
          <ac:chgData name="abishek singh" userId="6f324946a982b244" providerId="LiveId" clId="{D89E69D6-FEAD-4163-852F-998FE3ED11A5}" dt="2023-07-07T13:36:47.516" v="728" actId="27636"/>
          <ac:spMkLst>
            <pc:docMk/>
            <pc:sldMk cId="363874945" sldId="265"/>
            <ac:spMk id="3" creationId="{3C024EEF-4697-E8AB-BB8B-040C7FD22FFE}"/>
          </ac:spMkLst>
        </pc:spChg>
      </pc:sldChg>
      <pc:sldChg chg="del">
        <pc:chgData name="abishek singh" userId="6f324946a982b244" providerId="LiveId" clId="{D89E69D6-FEAD-4163-852F-998FE3ED11A5}" dt="2023-07-07T07:04:23.083" v="118" actId="2696"/>
        <pc:sldMkLst>
          <pc:docMk/>
          <pc:sldMk cId="1595957273" sldId="266"/>
        </pc:sldMkLst>
      </pc:sldChg>
      <pc:sldChg chg="modSp mod">
        <pc:chgData name="abishek singh" userId="6f324946a982b244" providerId="LiveId" clId="{D89E69D6-FEAD-4163-852F-998FE3ED11A5}" dt="2023-07-07T07:04:11.578" v="117" actId="115"/>
        <pc:sldMkLst>
          <pc:docMk/>
          <pc:sldMk cId="2107778488" sldId="267"/>
        </pc:sldMkLst>
        <pc:spChg chg="mod">
          <ac:chgData name="abishek singh" userId="6f324946a982b244" providerId="LiveId" clId="{D89E69D6-FEAD-4163-852F-998FE3ED11A5}" dt="2023-07-07T07:04:11.578" v="117" actId="115"/>
          <ac:spMkLst>
            <pc:docMk/>
            <pc:sldMk cId="2107778488" sldId="267"/>
            <ac:spMk id="2" creationId="{50DD6C0D-4F59-50B3-03E2-B5F59DF07DA7}"/>
          </ac:spMkLst>
        </pc:spChg>
        <pc:spChg chg="mod">
          <ac:chgData name="abishek singh" userId="6f324946a982b244" providerId="LiveId" clId="{D89E69D6-FEAD-4163-852F-998FE3ED11A5}" dt="2023-07-07T07:04:04.160" v="115" actId="14100"/>
          <ac:spMkLst>
            <pc:docMk/>
            <pc:sldMk cId="2107778488" sldId="267"/>
            <ac:spMk id="3" creationId="{0F128B3C-675B-3B15-69B8-D12845BCEACA}"/>
          </ac:spMkLst>
        </pc:spChg>
      </pc:sldChg>
      <pc:sldChg chg="modSp mod">
        <pc:chgData name="abishek singh" userId="6f324946a982b244" providerId="LiveId" clId="{D89E69D6-FEAD-4163-852F-998FE3ED11A5}" dt="2023-07-07T12:57:37.412" v="147" actId="114"/>
        <pc:sldMkLst>
          <pc:docMk/>
          <pc:sldMk cId="963625333" sldId="268"/>
        </pc:sldMkLst>
        <pc:spChg chg="mod">
          <ac:chgData name="abishek singh" userId="6f324946a982b244" providerId="LiveId" clId="{D89E69D6-FEAD-4163-852F-998FE3ED11A5}" dt="2023-07-07T12:57:37.412" v="147" actId="114"/>
          <ac:spMkLst>
            <pc:docMk/>
            <pc:sldMk cId="963625333" sldId="268"/>
            <ac:spMk id="2" creationId="{E8B50DDF-5CE0-A329-5553-06327D8452C3}"/>
          </ac:spMkLst>
        </pc:spChg>
        <pc:spChg chg="mod">
          <ac:chgData name="abishek singh" userId="6f324946a982b244" providerId="LiveId" clId="{D89E69D6-FEAD-4163-852F-998FE3ED11A5}" dt="2023-07-07T12:57:01.402" v="142" actId="20577"/>
          <ac:spMkLst>
            <pc:docMk/>
            <pc:sldMk cId="963625333" sldId="268"/>
            <ac:spMk id="3" creationId="{79D2C86B-6703-5277-0565-B230B30AA3E3}"/>
          </ac:spMkLst>
        </pc:spChg>
      </pc:sldChg>
      <pc:sldChg chg="modSp new mod">
        <pc:chgData name="abishek singh" userId="6f324946a982b244" providerId="LiveId" clId="{D89E69D6-FEAD-4163-852F-998FE3ED11A5}" dt="2023-07-07T13:02:19.453" v="216" actId="14100"/>
        <pc:sldMkLst>
          <pc:docMk/>
          <pc:sldMk cId="2537370757" sldId="269"/>
        </pc:sldMkLst>
        <pc:spChg chg="mod">
          <ac:chgData name="abishek singh" userId="6f324946a982b244" providerId="LiveId" clId="{D89E69D6-FEAD-4163-852F-998FE3ED11A5}" dt="2023-07-07T13:02:19.453" v="216" actId="14100"/>
          <ac:spMkLst>
            <pc:docMk/>
            <pc:sldMk cId="2537370757" sldId="269"/>
            <ac:spMk id="2" creationId="{40C3C173-BFDE-E3D7-91A6-F40DE4839206}"/>
          </ac:spMkLst>
        </pc:spChg>
        <pc:spChg chg="mod">
          <ac:chgData name="abishek singh" userId="6f324946a982b244" providerId="LiveId" clId="{D89E69D6-FEAD-4163-852F-998FE3ED11A5}" dt="2023-07-07T13:02:04.680" v="212" actId="5793"/>
          <ac:spMkLst>
            <pc:docMk/>
            <pc:sldMk cId="2537370757" sldId="269"/>
            <ac:spMk id="3" creationId="{FF7043ED-53B7-4BB2-4584-AC3C3BD7FB3D}"/>
          </ac:spMkLst>
        </pc:spChg>
      </pc:sldChg>
      <pc:sldChg chg="modSp new mod ord">
        <pc:chgData name="abishek singh" userId="6f324946a982b244" providerId="LiveId" clId="{D89E69D6-FEAD-4163-852F-998FE3ED11A5}" dt="2023-07-07T13:08:47.206" v="257" actId="1076"/>
        <pc:sldMkLst>
          <pc:docMk/>
          <pc:sldMk cId="3262980266" sldId="270"/>
        </pc:sldMkLst>
        <pc:spChg chg="mod">
          <ac:chgData name="abishek singh" userId="6f324946a982b244" providerId="LiveId" clId="{D89E69D6-FEAD-4163-852F-998FE3ED11A5}" dt="2023-07-07T13:01:06.525" v="188" actId="14100"/>
          <ac:spMkLst>
            <pc:docMk/>
            <pc:sldMk cId="3262980266" sldId="270"/>
            <ac:spMk id="2" creationId="{705F2617-C359-408E-AF24-7FC5F16C289D}"/>
          </ac:spMkLst>
        </pc:spChg>
        <pc:spChg chg="mod">
          <ac:chgData name="abishek singh" userId="6f324946a982b244" providerId="LiveId" clId="{D89E69D6-FEAD-4163-852F-998FE3ED11A5}" dt="2023-07-07T13:08:47.206" v="257" actId="1076"/>
          <ac:spMkLst>
            <pc:docMk/>
            <pc:sldMk cId="3262980266" sldId="270"/>
            <ac:spMk id="3" creationId="{4AD578D9-333F-A6CF-3AA4-71F87D443E62}"/>
          </ac:spMkLst>
        </pc:spChg>
      </pc:sldChg>
      <pc:sldChg chg="addSp delSp modSp new mod ord">
        <pc:chgData name="abishek singh" userId="6f324946a982b244" providerId="LiveId" clId="{D89E69D6-FEAD-4163-852F-998FE3ED11A5}" dt="2023-07-07T13:47:20.630" v="1059" actId="20577"/>
        <pc:sldMkLst>
          <pc:docMk/>
          <pc:sldMk cId="896228882" sldId="271"/>
        </pc:sldMkLst>
        <pc:spChg chg="mod">
          <ac:chgData name="abishek singh" userId="6f324946a982b244" providerId="LiveId" clId="{D89E69D6-FEAD-4163-852F-998FE3ED11A5}" dt="2023-07-07T13:46:15.616" v="1053" actId="2711"/>
          <ac:spMkLst>
            <pc:docMk/>
            <pc:sldMk cId="896228882" sldId="271"/>
            <ac:spMk id="2" creationId="{337F0C50-AB99-C607-95BA-9E93EC27C9A9}"/>
          </ac:spMkLst>
        </pc:spChg>
        <pc:spChg chg="del">
          <ac:chgData name="abishek singh" userId="6f324946a982b244" providerId="LiveId" clId="{D89E69D6-FEAD-4163-852F-998FE3ED11A5}" dt="2023-07-07T13:11:08.468" v="260"/>
          <ac:spMkLst>
            <pc:docMk/>
            <pc:sldMk cId="896228882" sldId="271"/>
            <ac:spMk id="3" creationId="{CCBD797C-D6FD-FCEE-8437-E489CE593C8C}"/>
          </ac:spMkLst>
        </pc:spChg>
        <pc:spChg chg="add del mod">
          <ac:chgData name="abishek singh" userId="6f324946a982b244" providerId="LiveId" clId="{D89E69D6-FEAD-4163-852F-998FE3ED11A5}" dt="2023-07-07T13:41:23.902" v="988" actId="5793"/>
          <ac:spMkLst>
            <pc:docMk/>
            <pc:sldMk cId="896228882" sldId="271"/>
            <ac:spMk id="4" creationId="{F2896F3A-1EDB-7CC6-0C70-96897E066F8A}"/>
          </ac:spMkLst>
        </pc:spChg>
        <pc:spChg chg="add del mod">
          <ac:chgData name="abishek singh" userId="6f324946a982b244" providerId="LiveId" clId="{D89E69D6-FEAD-4163-852F-998FE3ED11A5}" dt="2023-07-07T13:42:26.923" v="994"/>
          <ac:spMkLst>
            <pc:docMk/>
            <pc:sldMk cId="896228882" sldId="271"/>
            <ac:spMk id="5" creationId="{0BFD325A-F610-0E5A-09FF-A66C5B1AAF13}"/>
          </ac:spMkLst>
        </pc:spChg>
        <pc:spChg chg="add del mod">
          <ac:chgData name="abishek singh" userId="6f324946a982b244" providerId="LiveId" clId="{D89E69D6-FEAD-4163-852F-998FE3ED11A5}" dt="2023-07-07T13:42:26.939" v="996"/>
          <ac:spMkLst>
            <pc:docMk/>
            <pc:sldMk cId="896228882" sldId="271"/>
            <ac:spMk id="6" creationId="{D79FCCD8-B912-EDF1-B24A-E1E31E1610D8}"/>
          </ac:spMkLst>
        </pc:spChg>
        <pc:spChg chg="add mod">
          <ac:chgData name="abishek singh" userId="6f324946a982b244" providerId="LiveId" clId="{D89E69D6-FEAD-4163-852F-998FE3ED11A5}" dt="2023-07-07T13:47:20.630" v="1059" actId="20577"/>
          <ac:spMkLst>
            <pc:docMk/>
            <pc:sldMk cId="896228882" sldId="271"/>
            <ac:spMk id="7" creationId="{1CCD2D3E-2AE5-D98B-AA9A-E5140531B960}"/>
          </ac:spMkLst>
        </pc:spChg>
        <pc:spChg chg="add mod">
          <ac:chgData name="abishek singh" userId="6f324946a982b244" providerId="LiveId" clId="{D89E69D6-FEAD-4163-852F-998FE3ED11A5}" dt="2023-07-07T13:47:17.304" v="1058" actId="20577"/>
          <ac:spMkLst>
            <pc:docMk/>
            <pc:sldMk cId="896228882" sldId="271"/>
            <ac:spMk id="8" creationId="{7A6CE752-0E56-2C8C-C202-2558A6B4CCB3}"/>
          </ac:spMkLst>
        </pc:spChg>
        <pc:picChg chg="add del mod">
          <ac:chgData name="abishek singh" userId="6f324946a982b244" providerId="LiveId" clId="{D89E69D6-FEAD-4163-852F-998FE3ED11A5}" dt="2023-07-07T13:12:02.212" v="283" actId="478"/>
          <ac:picMkLst>
            <pc:docMk/>
            <pc:sldMk cId="896228882" sldId="271"/>
            <ac:picMk id="1026" creationId="{D6E95F0B-61F8-4931-9608-30A6C4440C0D}"/>
          </ac:picMkLst>
        </pc:picChg>
        <pc:picChg chg="add del mod">
          <ac:chgData name="abishek singh" userId="6f324946a982b244" providerId="LiveId" clId="{D89E69D6-FEAD-4163-852F-998FE3ED11A5}" dt="2023-07-07T13:12:09.868" v="285"/>
          <ac:picMkLst>
            <pc:docMk/>
            <pc:sldMk cId="896228882" sldId="271"/>
            <ac:picMk id="1028" creationId="{AC78077A-04B0-5159-1618-5119CDF76E6C}"/>
          </ac:picMkLst>
        </pc:picChg>
        <pc:picChg chg="add mod">
          <ac:chgData name="abishek singh" userId="6f324946a982b244" providerId="LiveId" clId="{D89E69D6-FEAD-4163-852F-998FE3ED11A5}" dt="2023-07-07T13:38:59.678" v="746" actId="1076"/>
          <ac:picMkLst>
            <pc:docMk/>
            <pc:sldMk cId="896228882" sldId="271"/>
            <ac:picMk id="1030" creationId="{193D1A33-46E9-51DD-4C4C-2778EDF5BBE1}"/>
          </ac:picMkLst>
        </pc:picChg>
        <pc:picChg chg="add mod">
          <ac:chgData name="abishek singh" userId="6f324946a982b244" providerId="LiveId" clId="{D89E69D6-FEAD-4163-852F-998FE3ED11A5}" dt="2023-07-07T13:38:56.679" v="745" actId="1076"/>
          <ac:picMkLst>
            <pc:docMk/>
            <pc:sldMk cId="896228882" sldId="271"/>
            <ac:picMk id="1032" creationId="{EDA27020-10C2-0D7D-D1A4-F42D6D842D78}"/>
          </ac:picMkLst>
        </pc:picChg>
      </pc:sldChg>
      <pc:sldChg chg="modSp new mod">
        <pc:chgData name="abishek singh" userId="6f324946a982b244" providerId="LiveId" clId="{D89E69D6-FEAD-4163-852F-998FE3ED11A5}" dt="2023-07-07T13:08:29.247" v="253" actId="115"/>
        <pc:sldMkLst>
          <pc:docMk/>
          <pc:sldMk cId="38153817" sldId="272"/>
        </pc:sldMkLst>
        <pc:spChg chg="mod">
          <ac:chgData name="abishek singh" userId="6f324946a982b244" providerId="LiveId" clId="{D89E69D6-FEAD-4163-852F-998FE3ED11A5}" dt="2023-07-07T13:08:29.247" v="253" actId="115"/>
          <ac:spMkLst>
            <pc:docMk/>
            <pc:sldMk cId="38153817" sldId="272"/>
            <ac:spMk id="2" creationId="{A01C709B-AEF5-4144-5F85-F5AFE1DD19BD}"/>
          </ac:spMkLst>
        </pc:spChg>
        <pc:spChg chg="mod">
          <ac:chgData name="abishek singh" userId="6f324946a982b244" providerId="LiveId" clId="{D89E69D6-FEAD-4163-852F-998FE3ED11A5}" dt="2023-07-07T13:08:12.326" v="249" actId="14100"/>
          <ac:spMkLst>
            <pc:docMk/>
            <pc:sldMk cId="38153817" sldId="272"/>
            <ac:spMk id="3" creationId="{B5B0E020-2538-3762-733D-1F7A60312F51}"/>
          </ac:spMkLst>
        </pc:spChg>
      </pc:sldChg>
      <pc:sldChg chg="addSp delSp modSp new mod">
        <pc:chgData name="abishek singh" userId="6f324946a982b244" providerId="LiveId" clId="{D89E69D6-FEAD-4163-852F-998FE3ED11A5}" dt="2023-07-07T13:36:47.454" v="721" actId="27636"/>
        <pc:sldMkLst>
          <pc:docMk/>
          <pc:sldMk cId="3304898269" sldId="273"/>
        </pc:sldMkLst>
        <pc:spChg chg="mod">
          <ac:chgData name="abishek singh" userId="6f324946a982b244" providerId="LiveId" clId="{D89E69D6-FEAD-4163-852F-998FE3ED11A5}" dt="2023-07-07T13:36:47.454" v="721" actId="27636"/>
          <ac:spMkLst>
            <pc:docMk/>
            <pc:sldMk cId="3304898269" sldId="273"/>
            <ac:spMk id="2" creationId="{9D786582-5D84-882F-D002-350A346B60DF}"/>
          </ac:spMkLst>
        </pc:spChg>
        <pc:spChg chg="mod">
          <ac:chgData name="abishek singh" userId="6f324946a982b244" providerId="LiveId" clId="{D89E69D6-FEAD-4163-852F-998FE3ED11A5}" dt="2023-07-07T13:33:55.890" v="662"/>
          <ac:spMkLst>
            <pc:docMk/>
            <pc:sldMk cId="3304898269" sldId="273"/>
            <ac:spMk id="3" creationId="{421F1B1E-A54A-7B19-92FE-BFB89DE9FEF4}"/>
          </ac:spMkLst>
        </pc:spChg>
        <pc:spChg chg="add del mod">
          <ac:chgData name="abishek singh" userId="6f324946a982b244" providerId="LiveId" clId="{D89E69D6-FEAD-4163-852F-998FE3ED11A5}" dt="2023-07-07T13:18:59.677" v="349"/>
          <ac:spMkLst>
            <pc:docMk/>
            <pc:sldMk cId="3304898269" sldId="273"/>
            <ac:spMk id="4" creationId="{FC13ACA3-7AC1-EC31-F806-B641861B79D6}"/>
          </ac:spMkLst>
        </pc:spChg>
        <pc:picChg chg="add del mod">
          <ac:chgData name="abishek singh" userId="6f324946a982b244" providerId="LiveId" clId="{D89E69D6-FEAD-4163-852F-998FE3ED11A5}" dt="2023-07-07T13:19:31.367" v="362"/>
          <ac:picMkLst>
            <pc:docMk/>
            <pc:sldMk cId="3304898269" sldId="273"/>
            <ac:picMk id="2052" creationId="{AF69451B-8E6F-8AD7-5CEE-410F7D18A1B7}"/>
          </ac:picMkLst>
        </pc:picChg>
        <pc:picChg chg="add mod">
          <ac:chgData name="abishek singh" userId="6f324946a982b244" providerId="LiveId" clId="{D89E69D6-FEAD-4163-852F-998FE3ED11A5}" dt="2023-07-07T13:20:29.103" v="394" actId="14100"/>
          <ac:picMkLst>
            <pc:docMk/>
            <pc:sldMk cId="3304898269" sldId="273"/>
            <ac:picMk id="2054" creationId="{9944FE21-2648-20C7-9664-81A69402E0A2}"/>
          </ac:picMkLst>
        </pc:picChg>
      </pc:sldChg>
      <pc:sldChg chg="addSp modSp new mod">
        <pc:chgData name="abishek singh" userId="6f324946a982b244" providerId="LiveId" clId="{D89E69D6-FEAD-4163-852F-998FE3ED11A5}" dt="2023-07-07T13:36:47.532" v="730" actId="27636"/>
        <pc:sldMkLst>
          <pc:docMk/>
          <pc:sldMk cId="4271655555" sldId="274"/>
        </pc:sldMkLst>
        <pc:spChg chg="mod">
          <ac:chgData name="abishek singh" userId="6f324946a982b244" providerId="LiveId" clId="{D89E69D6-FEAD-4163-852F-998FE3ED11A5}" dt="2023-07-07T13:31:48.903" v="647" actId="14100"/>
          <ac:spMkLst>
            <pc:docMk/>
            <pc:sldMk cId="4271655555" sldId="274"/>
            <ac:spMk id="2" creationId="{626B0AFC-6A67-F09E-D80B-169F1E544A66}"/>
          </ac:spMkLst>
        </pc:spChg>
        <pc:spChg chg="mod">
          <ac:chgData name="abishek singh" userId="6f324946a982b244" providerId="LiveId" clId="{D89E69D6-FEAD-4163-852F-998FE3ED11A5}" dt="2023-07-07T13:36:47.532" v="730" actId="27636"/>
          <ac:spMkLst>
            <pc:docMk/>
            <pc:sldMk cId="4271655555" sldId="274"/>
            <ac:spMk id="3" creationId="{630B55B9-B9CA-667F-F09D-2EE0F658CE98}"/>
          </ac:spMkLst>
        </pc:spChg>
        <pc:picChg chg="add mod">
          <ac:chgData name="abishek singh" userId="6f324946a982b244" providerId="LiveId" clId="{D89E69D6-FEAD-4163-852F-998FE3ED11A5}" dt="2023-07-07T13:30:36.380" v="626" actId="14100"/>
          <ac:picMkLst>
            <pc:docMk/>
            <pc:sldMk cId="4271655555" sldId="274"/>
            <ac:picMk id="3074" creationId="{CDF4D861-4C52-A2C7-31D6-AD5D3F123E1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4FF2-57E0-EB29-6C34-35576B5D8E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D52C6A-A672-9B93-5792-18BA73777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5BBB09-132C-A8A8-C249-DC6E4A8C4341}"/>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5" name="Footer Placeholder 4">
            <a:extLst>
              <a:ext uri="{FF2B5EF4-FFF2-40B4-BE49-F238E27FC236}">
                <a16:creationId xmlns:a16="http://schemas.microsoft.com/office/drawing/2014/main" id="{20F3B305-026F-2FD1-0E90-9FCC7DD04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8EEC2-F788-DF60-647F-466E5C16B12B}"/>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327408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204B-0B4B-4BAC-B872-A22891FA78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3CF278-D632-1AB7-4417-838E6990C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25F20-D270-3AA9-200B-8B4A124BA411}"/>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5" name="Footer Placeholder 4">
            <a:extLst>
              <a:ext uri="{FF2B5EF4-FFF2-40B4-BE49-F238E27FC236}">
                <a16:creationId xmlns:a16="http://schemas.microsoft.com/office/drawing/2014/main" id="{961C8387-52A6-5FCE-5AA1-2FD663509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0BF3A-1407-C83A-F610-CE620CCE3E62}"/>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12104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D5101-6296-0B1D-A971-B2DA30F002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0A356-5D1C-0CB5-4F42-8B8A183466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2816C-DBA0-DB1A-CEED-B71E3C737F19}"/>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5" name="Footer Placeholder 4">
            <a:extLst>
              <a:ext uri="{FF2B5EF4-FFF2-40B4-BE49-F238E27FC236}">
                <a16:creationId xmlns:a16="http://schemas.microsoft.com/office/drawing/2014/main" id="{99EFA3DB-289F-5C5D-1B09-81D0D8967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E5D1C-BCF3-2250-68F0-E2A5AA8F990D}"/>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192424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9318-5438-1653-306A-836AA57065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41E648-397F-3AF7-5E6A-A0BC3C463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1E9FA-E2D2-B1DA-8B96-9F84400729AD}"/>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5" name="Footer Placeholder 4">
            <a:extLst>
              <a:ext uri="{FF2B5EF4-FFF2-40B4-BE49-F238E27FC236}">
                <a16:creationId xmlns:a16="http://schemas.microsoft.com/office/drawing/2014/main" id="{7E4464FF-A103-578D-4C7B-2868E02E5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30438-A3D6-194B-AF04-836032C0127D}"/>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367282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1F77-9768-0148-2A36-46783A24C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81C769-83B3-ACA9-7F84-14803C112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E5E58-5A13-3E51-99F0-B1ED538B3B3C}"/>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5" name="Footer Placeholder 4">
            <a:extLst>
              <a:ext uri="{FF2B5EF4-FFF2-40B4-BE49-F238E27FC236}">
                <a16:creationId xmlns:a16="http://schemas.microsoft.com/office/drawing/2014/main" id="{B69B85EC-A26A-E82F-CB4E-7139C1B6A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3D831-4F89-16DC-78DF-49B515F9E80A}"/>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239430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A98E-5C16-9973-DF99-81A4AE23C2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E24663-4F65-5434-E097-226B1B9B6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F50105-83C8-74A2-4F83-4FCEC9E42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A74D58-3112-580A-6C58-F57F420FDF2A}"/>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6" name="Footer Placeholder 5">
            <a:extLst>
              <a:ext uri="{FF2B5EF4-FFF2-40B4-BE49-F238E27FC236}">
                <a16:creationId xmlns:a16="http://schemas.microsoft.com/office/drawing/2014/main" id="{80F1DFC7-08A3-993A-B00E-F562396D3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B49C6-CD12-B715-B4B8-6683C93AA939}"/>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111324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0B10-8E31-7DBA-FDEF-780FF09CF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73D5D-BB13-DE38-A1AA-30BE01E01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79560-0F85-7B7A-C9A3-DD231BDD84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D85EC7-505D-D74C-BE66-D0D650EF3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55090-CFE6-C5F4-B785-5B70995A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9E8D4A-B79E-D351-2EE2-7199B4E8CEEF}"/>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8" name="Footer Placeholder 7">
            <a:extLst>
              <a:ext uri="{FF2B5EF4-FFF2-40B4-BE49-F238E27FC236}">
                <a16:creationId xmlns:a16="http://schemas.microsoft.com/office/drawing/2014/main" id="{12A8130A-43E9-5E48-5A80-37B350E2DF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9E179B-6626-BCD2-DDED-785C305F8F91}"/>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412659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E11D-FC13-7766-2913-9524FDB2B3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18899-8F6C-64C6-368E-22DBAF03022A}"/>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4" name="Footer Placeholder 3">
            <a:extLst>
              <a:ext uri="{FF2B5EF4-FFF2-40B4-BE49-F238E27FC236}">
                <a16:creationId xmlns:a16="http://schemas.microsoft.com/office/drawing/2014/main" id="{909DFA81-A509-6C23-2832-9E5CFE9560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E1EDC-0429-B515-B100-CD46389A4C66}"/>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309163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D2E72-67FE-A506-2307-7A3DAF1B6A60}"/>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3" name="Footer Placeholder 2">
            <a:extLst>
              <a:ext uri="{FF2B5EF4-FFF2-40B4-BE49-F238E27FC236}">
                <a16:creationId xmlns:a16="http://schemas.microsoft.com/office/drawing/2014/main" id="{1318C1E3-EDBF-BEC5-6E35-7C4C60C227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4FAFFB-D7FE-890E-A734-174094F63C1E}"/>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104999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8019-8B5A-52E6-9FA2-B81A10F92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3DA54C-090D-FE86-23D5-BE9DA7956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E251D8-4445-334D-B653-8B26940B5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78100-40F5-45DE-4444-DA8B652E10D0}"/>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6" name="Footer Placeholder 5">
            <a:extLst>
              <a:ext uri="{FF2B5EF4-FFF2-40B4-BE49-F238E27FC236}">
                <a16:creationId xmlns:a16="http://schemas.microsoft.com/office/drawing/2014/main" id="{BB4CF979-178F-6D71-B352-D5C9378C0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217CC-D4E9-DA1F-D721-5A0034282D6C}"/>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173372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B0CD-FBEA-92F6-9F07-59F3C4A8A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5B5679-C2C8-0D0F-0402-19D287391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B3E175-2FD1-CF5A-3328-B665ECA3D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7C336-D25C-9685-5108-4BE76AA20904}"/>
              </a:ext>
            </a:extLst>
          </p:cNvPr>
          <p:cNvSpPr>
            <a:spLocks noGrp="1"/>
          </p:cNvSpPr>
          <p:nvPr>
            <p:ph type="dt" sz="half" idx="10"/>
          </p:nvPr>
        </p:nvSpPr>
        <p:spPr/>
        <p:txBody>
          <a:bodyPr/>
          <a:lstStyle/>
          <a:p>
            <a:fld id="{29E88384-2BB4-482F-B1E9-AD083D8D1AF3}" type="datetimeFigureOut">
              <a:rPr lang="en-IN" smtClean="0"/>
              <a:t>09-07-2023</a:t>
            </a:fld>
            <a:endParaRPr lang="en-IN"/>
          </a:p>
        </p:txBody>
      </p:sp>
      <p:sp>
        <p:nvSpPr>
          <p:cNvPr id="6" name="Footer Placeholder 5">
            <a:extLst>
              <a:ext uri="{FF2B5EF4-FFF2-40B4-BE49-F238E27FC236}">
                <a16:creationId xmlns:a16="http://schemas.microsoft.com/office/drawing/2014/main" id="{8FFD009E-F8BE-FA3D-57E2-B18DECEF89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5915D-C83E-30DE-1006-E9A2C21AAD42}"/>
              </a:ext>
            </a:extLst>
          </p:cNvPr>
          <p:cNvSpPr>
            <a:spLocks noGrp="1"/>
          </p:cNvSpPr>
          <p:nvPr>
            <p:ph type="sldNum" sz="quarter" idx="12"/>
          </p:nvPr>
        </p:nvSpPr>
        <p:spPr/>
        <p:txBody>
          <a:bodyPr/>
          <a:lstStyle/>
          <a:p>
            <a:fld id="{4157DA12-A7DC-4B52-B9FD-2A4CF4BD25D9}" type="slidenum">
              <a:rPr lang="en-IN" smtClean="0"/>
              <a:t>‹#›</a:t>
            </a:fld>
            <a:endParaRPr lang="en-IN"/>
          </a:p>
        </p:txBody>
      </p:sp>
    </p:spTree>
    <p:extLst>
      <p:ext uri="{BB962C8B-B14F-4D97-AF65-F5344CB8AC3E}">
        <p14:creationId xmlns:p14="http://schemas.microsoft.com/office/powerpoint/2010/main" val="329758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E6747-6868-C9A2-2787-CBCB6D6EB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FB6D4C-8247-FA9C-C249-548302E5F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3796DD-86D4-6E15-CC7E-D3A2C64A8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88384-2BB4-482F-B1E9-AD083D8D1AF3}" type="datetimeFigureOut">
              <a:rPr lang="en-IN" smtClean="0"/>
              <a:t>09-07-2023</a:t>
            </a:fld>
            <a:endParaRPr lang="en-IN"/>
          </a:p>
        </p:txBody>
      </p:sp>
      <p:sp>
        <p:nvSpPr>
          <p:cNvPr id="5" name="Footer Placeholder 4">
            <a:extLst>
              <a:ext uri="{FF2B5EF4-FFF2-40B4-BE49-F238E27FC236}">
                <a16:creationId xmlns:a16="http://schemas.microsoft.com/office/drawing/2014/main" id="{E1FAC358-5331-0544-F328-E196E8E6B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84B96F-03BA-3CA7-0B93-A7B5D1BED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7DA12-A7DC-4B52-B9FD-2A4CF4BD25D9}" type="slidenum">
              <a:rPr lang="en-IN" smtClean="0"/>
              <a:t>‹#›</a:t>
            </a:fld>
            <a:endParaRPr lang="en-IN"/>
          </a:p>
        </p:txBody>
      </p:sp>
    </p:spTree>
    <p:extLst>
      <p:ext uri="{BB962C8B-B14F-4D97-AF65-F5344CB8AC3E}">
        <p14:creationId xmlns:p14="http://schemas.microsoft.com/office/powerpoint/2010/main" val="37135248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ybersecurity.att.com/blog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B054-CD3C-260B-F114-9F69BD1CDDD9}"/>
              </a:ext>
            </a:extLst>
          </p:cNvPr>
          <p:cNvSpPr>
            <a:spLocks noGrp="1"/>
          </p:cNvSpPr>
          <p:nvPr>
            <p:ph type="ctrTitle"/>
          </p:nvPr>
        </p:nvSpPr>
        <p:spPr>
          <a:xfrm>
            <a:off x="1524000" y="2040467"/>
            <a:ext cx="9144000" cy="1469496"/>
          </a:xfrm>
        </p:spPr>
        <p:txBody>
          <a:bodyPr>
            <a:normAutofit/>
          </a:bodyPr>
          <a:lstStyle/>
          <a:p>
            <a:r>
              <a:rPr lang="en-US" sz="4800" b="1" i="0" dirty="0">
                <a:solidFill>
                  <a:srgbClr val="FF0000"/>
                </a:solidFill>
                <a:effectLst/>
                <a:latin typeface="SimSun" panose="02010600030101010101" pitchFamily="2" charset="-122"/>
                <a:ea typeface="SimSun" panose="02010600030101010101" pitchFamily="2" charset="-122"/>
              </a:rPr>
              <a:t> Attacks on the OSI Model: Threats and Consequences</a:t>
            </a:r>
            <a:endParaRPr lang="en-IN" sz="4800" b="1" dirty="0">
              <a:solidFill>
                <a:srgbClr val="FF0000"/>
              </a:solidFill>
              <a:latin typeface="SimSun" panose="02010600030101010101" pitchFamily="2" charset="-122"/>
              <a:ea typeface="SimSun" panose="02010600030101010101" pitchFamily="2" charset="-122"/>
            </a:endParaRPr>
          </a:p>
        </p:txBody>
      </p:sp>
      <p:sp>
        <p:nvSpPr>
          <p:cNvPr id="3" name="Subtitle 2">
            <a:extLst>
              <a:ext uri="{FF2B5EF4-FFF2-40B4-BE49-F238E27FC236}">
                <a16:creationId xmlns:a16="http://schemas.microsoft.com/office/drawing/2014/main" id="{6BF7A7A8-FCAB-E1FC-C862-5178F81907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3577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2147-DB72-0177-93B3-DB6BB02D33D3}"/>
              </a:ext>
            </a:extLst>
          </p:cNvPr>
          <p:cNvSpPr>
            <a:spLocks noGrp="1"/>
          </p:cNvSpPr>
          <p:nvPr>
            <p:ph type="title"/>
          </p:nvPr>
        </p:nvSpPr>
        <p:spPr>
          <a:xfrm>
            <a:off x="0" y="0"/>
            <a:ext cx="10515600" cy="759355"/>
          </a:xfrm>
        </p:spPr>
        <p:txBody>
          <a:bodyPr>
            <a:normAutofit/>
          </a:bodyPr>
          <a:lstStyle/>
          <a:p>
            <a:r>
              <a:rPr lang="en-US" sz="4800" b="1" u="sng" dirty="0">
                <a:latin typeface="SimSun" panose="02010600030101010101" pitchFamily="2" charset="-122"/>
                <a:ea typeface="SimSun" panose="02010600030101010101" pitchFamily="2" charset="-122"/>
              </a:rPr>
              <a:t>LAYER_6</a:t>
            </a:r>
            <a:endParaRPr lang="en-IN" sz="4800"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1A70DD9F-F32B-A7EC-F770-422FB54F7A7A}"/>
              </a:ext>
            </a:extLst>
          </p:cNvPr>
          <p:cNvSpPr>
            <a:spLocks noGrp="1"/>
          </p:cNvSpPr>
          <p:nvPr>
            <p:ph idx="1"/>
          </p:nvPr>
        </p:nvSpPr>
        <p:spPr>
          <a:xfrm>
            <a:off x="126999" y="1363133"/>
            <a:ext cx="11997267" cy="5359400"/>
          </a:xfrm>
        </p:spPr>
        <p:txBody>
          <a:bodyPr>
            <a:normAutofit/>
          </a:bodyPr>
          <a:lstStyle/>
          <a:p>
            <a:pPr algn="l"/>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Presentation Layer: Presentation Layer attacks exploit vulnerabilities in how data is formatted, transformed, and presented for transmission. These attacks often target data encoding, compression, and encryption schemes.</a:t>
            </a:r>
          </a:p>
          <a:p>
            <a:pPr algn="l"/>
            <a:endParaRPr lang="en-IN"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Common attack vectors, techniques, and vulnerabilities: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Malicious code injection</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Exploiting format string vulnerabilities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Code or data injection attacks</a:t>
            </a:r>
          </a:p>
          <a:p>
            <a:pPr algn="l">
              <a:buFont typeface="Arial" panose="020B0604020202020204" pitchFamily="34" charset="0"/>
              <a:buChar char="•"/>
            </a:pPr>
            <a:endParaRPr lang="en-IN"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Examples of attacks and their consequences: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Injecting malicious code into transmitted data to compromise recipient systems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Exploiting vulnerabilities in format string handling to execute arbitrary code</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Injecting malicious code or data into application-level protocols to exploit vulnerabilities in recipient systems</a:t>
            </a:r>
          </a:p>
          <a:p>
            <a:endParaRPr lang="en-IN" sz="20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64955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A69F-B726-0196-745E-7710941EA9C7}"/>
              </a:ext>
            </a:extLst>
          </p:cNvPr>
          <p:cNvSpPr>
            <a:spLocks noGrp="1"/>
          </p:cNvSpPr>
          <p:nvPr>
            <p:ph type="title"/>
          </p:nvPr>
        </p:nvSpPr>
        <p:spPr>
          <a:xfrm>
            <a:off x="0" y="1"/>
            <a:ext cx="2692400" cy="812800"/>
          </a:xfrm>
        </p:spPr>
        <p:txBody>
          <a:bodyPr>
            <a:normAutofit/>
          </a:bodyPr>
          <a:lstStyle/>
          <a:p>
            <a:r>
              <a:rPr lang="en-US" b="1" u="sng" dirty="0"/>
              <a:t> </a:t>
            </a:r>
            <a:r>
              <a:rPr lang="en-US" sz="4800" b="1" u="sng" dirty="0">
                <a:latin typeface="SimSun" panose="02010600030101010101" pitchFamily="2" charset="-122"/>
                <a:ea typeface="SimSun" panose="02010600030101010101" pitchFamily="2" charset="-122"/>
              </a:rPr>
              <a:t>LAYER_7</a:t>
            </a:r>
            <a:endParaRPr lang="en-IN" sz="4800"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3C024EEF-4697-E8AB-BB8B-040C7FD22FFE}"/>
              </a:ext>
            </a:extLst>
          </p:cNvPr>
          <p:cNvSpPr>
            <a:spLocks noGrp="1"/>
          </p:cNvSpPr>
          <p:nvPr>
            <p:ph idx="1"/>
          </p:nvPr>
        </p:nvSpPr>
        <p:spPr>
          <a:xfrm>
            <a:off x="152400" y="1405467"/>
            <a:ext cx="11785600" cy="5113866"/>
          </a:xfrm>
        </p:spPr>
        <p:txBody>
          <a:bodyPr>
            <a:normAutofit fontScale="70000" lnSpcReduction="20000"/>
          </a:bodyPr>
          <a:lstStyle/>
          <a:p>
            <a:pPr marL="0" indent="0" algn="l">
              <a:buNone/>
            </a:pPr>
            <a:r>
              <a:rPr lang="en-US" b="0" i="0" dirty="0">
                <a:solidFill>
                  <a:srgbClr val="374151"/>
                </a:solidFill>
                <a:effectLst/>
                <a:latin typeface="SimSun" panose="02010600030101010101" pitchFamily="2" charset="-122"/>
                <a:ea typeface="SimSun" panose="02010600030101010101" pitchFamily="2" charset="-122"/>
              </a:rPr>
              <a:t>Application Layer: Application Layer attacks focus on exploiting vulnerabilities in the applications and services that utilize the network infrastructure. These attacks often target the protocols, authentication mechanisms, and input handling of application-level services.</a:t>
            </a:r>
          </a:p>
          <a:p>
            <a:pPr marL="0" indent="0" algn="l">
              <a:buNone/>
            </a:pPr>
            <a:endParaRPr lang="en-US" b="0" i="0" dirty="0">
              <a:solidFill>
                <a:srgbClr val="374151"/>
              </a:solidFill>
              <a:effectLst/>
              <a:latin typeface="SimSun" panose="02010600030101010101" pitchFamily="2" charset="-122"/>
              <a:ea typeface="SimSun" panose="02010600030101010101" pitchFamily="2" charset="-122"/>
            </a:endParaRPr>
          </a:p>
          <a:p>
            <a:pPr marL="0" indent="0" algn="l">
              <a:buNone/>
            </a:pPr>
            <a:r>
              <a:rPr lang="en-US" b="0" i="0" dirty="0">
                <a:solidFill>
                  <a:srgbClr val="374151"/>
                </a:solidFill>
                <a:effectLst/>
                <a:latin typeface="SimSun" panose="02010600030101010101" pitchFamily="2" charset="-122"/>
                <a:ea typeface="SimSun" panose="02010600030101010101" pitchFamily="2" charset="-122"/>
              </a:rPr>
              <a:t>Common attack vectors, techniques, and vulnerabilities:</a:t>
            </a:r>
          </a:p>
          <a:p>
            <a:pPr algn="l">
              <a:buFont typeface="Arial" panose="020B0604020202020204" pitchFamily="34" charset="0"/>
              <a:buChar char="•"/>
            </a:pPr>
            <a:r>
              <a:rPr lang="en-US" b="0" i="0" dirty="0">
                <a:solidFill>
                  <a:srgbClr val="374151"/>
                </a:solidFill>
                <a:effectLst/>
                <a:latin typeface="SimSun" panose="02010600030101010101" pitchFamily="2" charset="-122"/>
                <a:ea typeface="SimSun" panose="02010600030101010101" pitchFamily="2" charset="-122"/>
              </a:rPr>
              <a:t>Cross-Site Scripting (XSS)</a:t>
            </a:r>
          </a:p>
          <a:p>
            <a:pPr algn="l">
              <a:buFont typeface="Arial" panose="020B0604020202020204" pitchFamily="34" charset="0"/>
              <a:buChar char="•"/>
            </a:pPr>
            <a:r>
              <a:rPr lang="en-US" b="0" i="0" dirty="0">
                <a:solidFill>
                  <a:srgbClr val="374151"/>
                </a:solidFill>
                <a:effectLst/>
                <a:latin typeface="SimSun" panose="02010600030101010101" pitchFamily="2" charset="-122"/>
                <a:ea typeface="SimSun" panose="02010600030101010101" pitchFamily="2" charset="-122"/>
              </a:rPr>
              <a:t>SQL injection</a:t>
            </a:r>
          </a:p>
          <a:p>
            <a:pPr algn="l">
              <a:buFont typeface="Arial" panose="020B0604020202020204" pitchFamily="34" charset="0"/>
              <a:buChar char="•"/>
            </a:pPr>
            <a:r>
              <a:rPr lang="en-US" b="0" i="0" dirty="0">
                <a:solidFill>
                  <a:srgbClr val="374151"/>
                </a:solidFill>
                <a:effectLst/>
                <a:latin typeface="SimSun" panose="02010600030101010101" pitchFamily="2" charset="-122"/>
                <a:ea typeface="SimSun" panose="02010600030101010101" pitchFamily="2" charset="-122"/>
              </a:rPr>
              <a:t>Distributed Denial-of-Service (DDoS) attacks targeting application servers</a:t>
            </a:r>
          </a:p>
          <a:p>
            <a:pPr marL="0" indent="0" algn="l">
              <a:buNone/>
            </a:pPr>
            <a:endParaRPr lang="en-US" b="0" i="0" dirty="0">
              <a:solidFill>
                <a:srgbClr val="374151"/>
              </a:solidFill>
              <a:effectLst/>
              <a:latin typeface="SimSun" panose="02010600030101010101" pitchFamily="2" charset="-122"/>
              <a:ea typeface="SimSun" panose="02010600030101010101" pitchFamily="2" charset="-122"/>
            </a:endParaRPr>
          </a:p>
          <a:p>
            <a:pPr marL="0" indent="0" algn="l">
              <a:buNone/>
            </a:pPr>
            <a:r>
              <a:rPr lang="en-US" b="0" i="0" dirty="0">
                <a:solidFill>
                  <a:srgbClr val="374151"/>
                </a:solidFill>
                <a:effectLst/>
                <a:latin typeface="SimSun" panose="02010600030101010101" pitchFamily="2" charset="-122"/>
                <a:ea typeface="SimSun" panose="02010600030101010101" pitchFamily="2" charset="-122"/>
              </a:rPr>
              <a:t>Examples of attacks and their consequences:</a:t>
            </a:r>
          </a:p>
          <a:p>
            <a:pPr algn="l">
              <a:buFont typeface="Arial" panose="020B0604020202020204" pitchFamily="34" charset="0"/>
              <a:buChar char="•"/>
            </a:pPr>
            <a:r>
              <a:rPr lang="en-US" b="0" i="0" dirty="0">
                <a:solidFill>
                  <a:srgbClr val="374151"/>
                </a:solidFill>
                <a:effectLst/>
                <a:latin typeface="SimSun" panose="02010600030101010101" pitchFamily="2" charset="-122"/>
                <a:ea typeface="SimSun" panose="02010600030101010101" pitchFamily="2" charset="-122"/>
              </a:rPr>
              <a:t>Injecting malicious scripts into web applications to steal user data or gain unauthorized access</a:t>
            </a:r>
          </a:p>
          <a:p>
            <a:pPr algn="l">
              <a:buFont typeface="Arial" panose="020B0604020202020204" pitchFamily="34" charset="0"/>
              <a:buChar char="•"/>
            </a:pPr>
            <a:r>
              <a:rPr lang="en-US" b="0" i="0" dirty="0">
                <a:solidFill>
                  <a:srgbClr val="374151"/>
                </a:solidFill>
                <a:effectLst/>
                <a:latin typeface="SimSun" panose="02010600030101010101" pitchFamily="2" charset="-122"/>
                <a:ea typeface="SimSun" panose="02010600030101010101" pitchFamily="2" charset="-122"/>
              </a:rPr>
              <a:t>Manipulating SQL queries to gain unauthorized access to databases</a:t>
            </a:r>
          </a:p>
          <a:p>
            <a:pPr algn="l">
              <a:buFont typeface="Arial" panose="020B0604020202020204" pitchFamily="34" charset="0"/>
              <a:buChar char="•"/>
            </a:pPr>
            <a:r>
              <a:rPr lang="en-US" b="0" i="0" dirty="0">
                <a:solidFill>
                  <a:srgbClr val="374151"/>
                </a:solidFill>
                <a:effectLst/>
                <a:latin typeface="SimSun" panose="02010600030101010101" pitchFamily="2" charset="-122"/>
                <a:ea typeface="SimSun" panose="02010600030101010101" pitchFamily="2" charset="-122"/>
              </a:rPr>
              <a:t>Overwhelming application servers with a massive volume of requests, rendering them unavailable</a:t>
            </a:r>
          </a:p>
          <a:p>
            <a:endParaRPr lang="en-I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6387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6C0D-4F59-50B3-03E2-B5F59DF07DA7}"/>
              </a:ext>
            </a:extLst>
          </p:cNvPr>
          <p:cNvSpPr>
            <a:spLocks noGrp="1"/>
          </p:cNvSpPr>
          <p:nvPr>
            <p:ph type="title"/>
          </p:nvPr>
        </p:nvSpPr>
        <p:spPr>
          <a:xfrm>
            <a:off x="0" y="0"/>
            <a:ext cx="10515600" cy="1325563"/>
          </a:xfrm>
        </p:spPr>
        <p:txBody>
          <a:bodyPr>
            <a:normAutofit/>
          </a:bodyPr>
          <a:lstStyle/>
          <a:p>
            <a:r>
              <a:rPr lang="en-US" sz="4800" i="0" dirty="0">
                <a:effectLst/>
                <a:latin typeface="SimSun" panose="02010600030101010101" pitchFamily="2" charset="-122"/>
                <a:ea typeface="SimSun" panose="02010600030101010101" pitchFamily="2" charset="-122"/>
              </a:rPr>
              <a:t> </a:t>
            </a:r>
            <a:r>
              <a:rPr lang="en-US" sz="4800" b="1" i="0" u="sng" dirty="0">
                <a:effectLst/>
                <a:latin typeface="SimSun" panose="02010600030101010101" pitchFamily="2" charset="-122"/>
                <a:ea typeface="SimSun" panose="02010600030101010101" pitchFamily="2" charset="-122"/>
              </a:rPr>
              <a:t>Impact on Network Security</a:t>
            </a:r>
            <a:endParaRPr lang="en-IN" sz="4800"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0F128B3C-675B-3B15-69B8-D12845BCEACA}"/>
              </a:ext>
            </a:extLst>
          </p:cNvPr>
          <p:cNvSpPr>
            <a:spLocks noGrp="1"/>
          </p:cNvSpPr>
          <p:nvPr>
            <p:ph idx="1"/>
          </p:nvPr>
        </p:nvSpPr>
        <p:spPr>
          <a:xfrm>
            <a:off x="719667" y="1566332"/>
            <a:ext cx="11413066" cy="5291667"/>
          </a:xfrm>
        </p:spPr>
        <p:txBody>
          <a:bodyPr>
            <a:noAutofit/>
          </a:bodyPr>
          <a:lstStyle/>
          <a:p>
            <a:pPr marL="0" indent="0" algn="l">
              <a:buNone/>
            </a:pPr>
            <a:endParaRPr lang="en-US" sz="2000" b="0" i="0" dirty="0">
              <a:effectLst/>
              <a:latin typeface="SimSun" panose="02010600030101010101" pitchFamily="2" charset="-122"/>
              <a:ea typeface="SimSun" panose="02010600030101010101" pitchFamily="2" charset="-122"/>
            </a:endParaRPr>
          </a:p>
          <a:p>
            <a:pPr marL="0" indent="0" algn="l">
              <a:buNone/>
            </a:pPr>
            <a:r>
              <a:rPr lang="en-US" sz="2000" b="0" i="0" dirty="0">
                <a:effectLst/>
                <a:latin typeface="SimSun" panose="02010600030101010101" pitchFamily="2" charset="-122"/>
                <a:ea typeface="SimSun" panose="02010600030101010101" pitchFamily="2" charset="-122"/>
              </a:rPr>
              <a:t>Attacks on the OSI model have a significant impact on network security.</a:t>
            </a:r>
          </a:p>
          <a:p>
            <a:pPr marL="0" indent="0" algn="l">
              <a:buNone/>
            </a:pPr>
            <a:endParaRPr lang="en-US" sz="2000" b="0" i="0" dirty="0">
              <a:effectLst/>
              <a:latin typeface="SimSun" panose="02010600030101010101" pitchFamily="2" charset="-122"/>
              <a:ea typeface="SimSun" panose="02010600030101010101" pitchFamily="2" charset="-122"/>
            </a:endParaRPr>
          </a:p>
          <a:p>
            <a:r>
              <a:rPr lang="en-US" sz="2000" b="0" i="0" dirty="0">
                <a:effectLst/>
                <a:latin typeface="SimSun" panose="02010600030101010101" pitchFamily="2" charset="-122"/>
                <a:ea typeface="SimSun" panose="02010600030101010101" pitchFamily="2" charset="-122"/>
              </a:rPr>
              <a:t>Attacks disrupt network: compromising integrity and confidentiality.</a:t>
            </a:r>
          </a:p>
          <a:p>
            <a:r>
              <a:rPr lang="en-US" sz="2000" b="0" i="0" dirty="0">
                <a:effectLst/>
                <a:latin typeface="SimSun" panose="02010600030101010101" pitchFamily="2" charset="-122"/>
                <a:ea typeface="SimSun" panose="02010600030101010101" pitchFamily="2" charset="-122"/>
              </a:rPr>
              <a:t>Cascading effect: lower layer breaches invite higher-level attacks.</a:t>
            </a:r>
          </a:p>
          <a:p>
            <a:r>
              <a:rPr lang="en-US" sz="2000" b="0" i="0" dirty="0">
                <a:effectLst/>
                <a:latin typeface="SimSun" panose="02010600030101010101" pitchFamily="2" charset="-122"/>
                <a:ea typeface="SimSun" panose="02010600030101010101" pitchFamily="2" charset="-122"/>
              </a:rPr>
              <a:t>Downtime and disruptions affect productivity and operations.</a:t>
            </a:r>
          </a:p>
          <a:p>
            <a:r>
              <a:rPr lang="en-US" sz="2000" b="0" i="0" dirty="0">
                <a:effectLst/>
                <a:latin typeface="SimSun" panose="02010600030101010101" pitchFamily="2" charset="-122"/>
                <a:ea typeface="SimSun" panose="02010600030101010101" pitchFamily="2" charset="-122"/>
              </a:rPr>
              <a:t>Breaches lead to financial losses and legal consequences.</a:t>
            </a:r>
          </a:p>
          <a:p>
            <a:r>
              <a:rPr lang="en-US" sz="2000" b="0" i="0" dirty="0">
                <a:effectLst/>
                <a:latin typeface="SimSun" panose="02010600030101010101" pitchFamily="2" charset="-122"/>
                <a:ea typeface="SimSun" panose="02010600030101010101" pitchFamily="2" charset="-122"/>
              </a:rPr>
              <a:t>Exploiting vulnerabilities: weaknesses in protocols and configurations.</a:t>
            </a:r>
          </a:p>
          <a:p>
            <a:r>
              <a:rPr lang="en-US" sz="2000" b="0" i="0" dirty="0">
                <a:effectLst/>
                <a:latin typeface="SimSun" panose="02010600030101010101" pitchFamily="2" charset="-122"/>
                <a:ea typeface="SimSun" panose="02010600030101010101" pitchFamily="2" charset="-122"/>
              </a:rPr>
              <a:t>Defense-in-depth approach: layered security mitigates risks.</a:t>
            </a:r>
          </a:p>
          <a:p>
            <a:r>
              <a:rPr lang="en-US" sz="2000" b="0" i="0" dirty="0">
                <a:effectLst/>
                <a:latin typeface="SimSun" panose="02010600030101010101" pitchFamily="2" charset="-122"/>
                <a:ea typeface="SimSun" panose="02010600030101010101" pitchFamily="2" charset="-122"/>
              </a:rPr>
              <a:t>Proactive monitoring, response, and employee awareness vital.</a:t>
            </a:r>
          </a:p>
          <a:p>
            <a:pPr marL="0" indent="0">
              <a:buNone/>
            </a:pPr>
            <a:endParaRPr lang="en-IN" sz="20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0777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0AFC-6A67-F09E-D80B-169F1E544A66}"/>
              </a:ext>
            </a:extLst>
          </p:cNvPr>
          <p:cNvSpPr>
            <a:spLocks noGrp="1"/>
          </p:cNvSpPr>
          <p:nvPr>
            <p:ph type="title"/>
          </p:nvPr>
        </p:nvSpPr>
        <p:spPr>
          <a:xfrm>
            <a:off x="0" y="0"/>
            <a:ext cx="6231467" cy="1253067"/>
          </a:xfrm>
        </p:spPr>
        <p:txBody>
          <a:bodyPr/>
          <a:lstStyle/>
          <a:p>
            <a:r>
              <a:rPr lang="en-US" dirty="0"/>
              <a:t> </a:t>
            </a:r>
            <a:r>
              <a:rPr lang="en-US" dirty="0">
                <a:latin typeface="SimSun" panose="02010600030101010101" pitchFamily="2" charset="-122"/>
                <a:ea typeface="SimSun" panose="02010600030101010101" pitchFamily="2" charset="-122"/>
              </a:rPr>
              <a:t>CONT...</a:t>
            </a:r>
            <a:endParaRPr lang="en-IN"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630B55B9-B9CA-667F-F09D-2EE0F658CE98}"/>
              </a:ext>
            </a:extLst>
          </p:cNvPr>
          <p:cNvSpPr>
            <a:spLocks noGrp="1"/>
          </p:cNvSpPr>
          <p:nvPr>
            <p:ph idx="1"/>
          </p:nvPr>
        </p:nvSpPr>
        <p:spPr>
          <a:xfrm>
            <a:off x="601134" y="1715558"/>
            <a:ext cx="10515600" cy="4351338"/>
          </a:xfrm>
        </p:spPr>
        <p:txBody>
          <a:bodyPr>
            <a:normAutofit/>
          </a:bodyPr>
          <a:lstStyle/>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endParaRPr lang="en-US" sz="1800" dirty="0">
              <a:solidFill>
                <a:srgbClr val="FF0000"/>
              </a:solidFill>
              <a:latin typeface="SimSun" panose="02010600030101010101" pitchFamily="2" charset="-122"/>
              <a:ea typeface="SimSun" panose="02010600030101010101" pitchFamily="2" charset="-122"/>
            </a:endParaRPr>
          </a:p>
          <a:p>
            <a:r>
              <a:rPr lang="en-US" sz="1800" dirty="0">
                <a:solidFill>
                  <a:srgbClr val="FF0000"/>
                </a:solidFill>
                <a:latin typeface="SimSun" panose="02010600030101010101" pitchFamily="2" charset="-122"/>
                <a:ea typeface="SimSun" panose="02010600030101010101" pitchFamily="2" charset="-122"/>
              </a:rPr>
              <a:t>Source: https://www.researchgate.net/figure/An-assessment-of-Cyber-attacks-in-a-CPS-Estimation-Factors-The-estimation-of-impact_fig2_335631500</a:t>
            </a:r>
            <a:endParaRPr lang="en-IN" sz="1800" dirty="0">
              <a:solidFill>
                <a:srgbClr val="FF0000"/>
              </a:solidFill>
              <a:latin typeface="SimSun" panose="02010600030101010101" pitchFamily="2" charset="-122"/>
              <a:ea typeface="SimSun" panose="02010600030101010101" pitchFamily="2" charset="-122"/>
            </a:endParaRPr>
          </a:p>
        </p:txBody>
      </p:sp>
      <p:pic>
        <p:nvPicPr>
          <p:cNvPr id="3074" name="Picture 2" descr="An assessment of Cyber-attacks in a CPS (Estimation Factors: The... |  Download Scientific Diagram">
            <a:extLst>
              <a:ext uri="{FF2B5EF4-FFF2-40B4-BE49-F238E27FC236}">
                <a16:creationId xmlns:a16="http://schemas.microsoft.com/office/drawing/2014/main" id="{CDF4D861-4C52-A2C7-31D6-AD5D3F123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33" y="1325563"/>
            <a:ext cx="10303933" cy="396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65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0DDF-5CE0-A329-5553-06327D8452C3}"/>
              </a:ext>
            </a:extLst>
          </p:cNvPr>
          <p:cNvSpPr>
            <a:spLocks noGrp="1"/>
          </p:cNvSpPr>
          <p:nvPr>
            <p:ph type="title"/>
          </p:nvPr>
        </p:nvSpPr>
        <p:spPr>
          <a:xfrm>
            <a:off x="0" y="0"/>
            <a:ext cx="10515600" cy="1325563"/>
          </a:xfrm>
        </p:spPr>
        <p:txBody>
          <a:bodyPr/>
          <a:lstStyle/>
          <a:p>
            <a:r>
              <a:rPr lang="en-US" b="0" i="0" dirty="0">
                <a:solidFill>
                  <a:srgbClr val="374151"/>
                </a:solidFill>
                <a:effectLst/>
                <a:latin typeface="Söhne"/>
              </a:rPr>
              <a:t> </a:t>
            </a:r>
            <a:r>
              <a:rPr lang="en-US" sz="4800" b="1" u="sng" dirty="0">
                <a:solidFill>
                  <a:schemeClr val="tx1">
                    <a:lumMod val="95000"/>
                    <a:lumOff val="5000"/>
                  </a:schemeClr>
                </a:solidFill>
                <a:effectLst/>
                <a:latin typeface="SimSun" panose="02010600030101010101" pitchFamily="2" charset="-122"/>
                <a:ea typeface="SimSun" panose="02010600030101010101" pitchFamily="2" charset="-122"/>
              </a:rPr>
              <a:t>Mitigation Strategies</a:t>
            </a:r>
            <a:endParaRPr lang="en-IN" sz="4800" b="1" u="sng" dirty="0">
              <a:solidFill>
                <a:schemeClr val="tx1">
                  <a:lumMod val="95000"/>
                  <a:lumOff val="5000"/>
                </a:schemeClr>
              </a:solidFill>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79D2C86B-6703-5277-0565-B230B30AA3E3}"/>
              </a:ext>
            </a:extLst>
          </p:cNvPr>
          <p:cNvSpPr>
            <a:spLocks noGrp="1"/>
          </p:cNvSpPr>
          <p:nvPr>
            <p:ph idx="1"/>
          </p:nvPr>
        </p:nvSpPr>
        <p:spPr>
          <a:xfrm>
            <a:off x="126999" y="1825625"/>
            <a:ext cx="11844867" cy="4351338"/>
          </a:xfrm>
        </p:spPr>
        <p:txBody>
          <a:bodyPr>
            <a:normAutofit/>
          </a:bodyPr>
          <a:lstStyle/>
          <a:p>
            <a:pPr marL="0" indent="0" algn="l">
              <a:buNone/>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Implementing robust network security measures is crucial to protect against attacks at various OSI layers. Recommended mitigation strategies include:</a:t>
            </a:r>
          </a:p>
          <a:p>
            <a:pPr marL="0" indent="0" algn="l">
              <a:buNone/>
            </a:pPr>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Layer-specific defense mechanisms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Network monitoring and anomaly detection</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Regular security audits and updates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Employee training and awareness programs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Incident response and disaster recovery plans</a:t>
            </a:r>
          </a:p>
          <a:p>
            <a:endParaRPr lang="en-IN" sz="20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96362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2617-C359-408E-AF24-7FC5F16C289D}"/>
              </a:ext>
            </a:extLst>
          </p:cNvPr>
          <p:cNvSpPr>
            <a:spLocks noGrp="1"/>
          </p:cNvSpPr>
          <p:nvPr>
            <p:ph type="title"/>
          </p:nvPr>
        </p:nvSpPr>
        <p:spPr>
          <a:xfrm>
            <a:off x="0" y="0"/>
            <a:ext cx="4927600" cy="1075267"/>
          </a:xfrm>
        </p:spPr>
        <p:txBody>
          <a:bodyPr>
            <a:normAutofit/>
          </a:bodyPr>
          <a:lstStyle/>
          <a:p>
            <a:r>
              <a:rPr lang="en-US" sz="4800" b="1" dirty="0">
                <a:latin typeface="SimSun" panose="02010600030101010101" pitchFamily="2" charset="-122"/>
                <a:ea typeface="SimSun" panose="02010600030101010101" pitchFamily="2" charset="-122"/>
              </a:rPr>
              <a:t> </a:t>
            </a:r>
            <a:r>
              <a:rPr lang="en-US" sz="4800" b="1" u="sng" dirty="0">
                <a:latin typeface="SimSun" panose="02010600030101010101" pitchFamily="2" charset="-122"/>
                <a:ea typeface="SimSun" panose="02010600030101010101" pitchFamily="2" charset="-122"/>
              </a:rPr>
              <a:t>CASE STUDY</a:t>
            </a:r>
            <a:endParaRPr lang="en-IN" sz="4800"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4AD578D9-333F-A6CF-3AA4-71F87D443E62}"/>
              </a:ext>
            </a:extLst>
          </p:cNvPr>
          <p:cNvSpPr>
            <a:spLocks noGrp="1"/>
          </p:cNvSpPr>
          <p:nvPr>
            <p:ph idx="1"/>
          </p:nvPr>
        </p:nvSpPr>
        <p:spPr>
          <a:xfrm>
            <a:off x="59267" y="1193800"/>
            <a:ext cx="12065000" cy="5545667"/>
          </a:xfrm>
        </p:spPr>
        <p:txBody>
          <a:bodyPr>
            <a:noAutofit/>
          </a:bodyPr>
          <a:lstStyle/>
          <a:p>
            <a:pPr marL="0" indent="0" algn="l">
              <a:buNone/>
            </a:pPr>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Layer 2 Attack - VLAN Hopping</a:t>
            </a:r>
          </a:p>
          <a:p>
            <a:pPr algn="l"/>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Background: A large financial institution had implemented a VLAN (Virtual Local Area Network) infrastructure to segregate different departments and secure sensitive data. Each department was assigned a dedicated VLAN to ensure network isolation and restrict unauthorized access. However, an attacker found a vulnerability in the network configuration, allowing them to hop between VLANs and gain unauthorized access to sensitive information.</a:t>
            </a:r>
          </a:p>
          <a:p>
            <a:pPr marL="0" indent="0" algn="l">
              <a:buNone/>
            </a:pPr>
            <a:endParaRPr lang="en-US" sz="16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Attack Scenario:</a:t>
            </a:r>
          </a:p>
          <a:p>
            <a:pPr algn="l">
              <a:buFont typeface="+mj-lt"/>
              <a:buAutoNum type="arabicPeriod"/>
            </a:pPr>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Reconnaissance: The attacker conducted extensive reconnaissance to identify the VLANs and their associated network devices within the target organization.</a:t>
            </a:r>
          </a:p>
          <a:p>
            <a:pPr algn="l">
              <a:buFont typeface="+mj-lt"/>
              <a:buAutoNum type="arabicPeriod"/>
            </a:pPr>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Double Tagging: The attacker discovered that some network switches were not properly configured to prevent double tagging (also known as "double encapsulation"). They realized they could exploit this misconfiguration to bypass VLAN segregation.</a:t>
            </a:r>
          </a:p>
          <a:p>
            <a:pPr algn="l">
              <a:buFont typeface="+mj-lt"/>
              <a:buAutoNum type="arabicPeriod"/>
            </a:pPr>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VLAN Hopping: By manipulating the tagging of Ethernet frames, the attacker added a second VLAN tag to their packets. This caused the packets to be mistakenly forwarded to a different VLAN than their original destination.</a:t>
            </a:r>
          </a:p>
          <a:p>
            <a:pPr algn="l">
              <a:buFont typeface="+mj-lt"/>
              <a:buAutoNum type="arabicPeriod"/>
            </a:pPr>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Unauthorized Access: With VLAN hopping, the attacker successfully accessed a VLAN dedicated to a different department, allowing them to intercept and potentially manipulate sensitive financial data.</a:t>
            </a:r>
          </a:p>
          <a:p>
            <a:pPr algn="l">
              <a:buFont typeface="+mj-lt"/>
              <a:buAutoNum type="arabicPeriod"/>
            </a:pPr>
            <a:r>
              <a:rPr lang="en-US" sz="1600" b="0" i="0" dirty="0">
                <a:solidFill>
                  <a:schemeClr val="tx1">
                    <a:lumMod val="95000"/>
                    <a:lumOff val="5000"/>
                  </a:schemeClr>
                </a:solidFill>
                <a:effectLst/>
                <a:latin typeface="SimSun" panose="02010600030101010101" pitchFamily="2" charset="-122"/>
                <a:ea typeface="SimSun" panose="02010600030101010101" pitchFamily="2" charset="-122"/>
              </a:rPr>
              <a:t>Data Exfiltration: The attacker exfiltrated the stolen data to their own remote server, posing a significant risk to the financial institution's confidentiality and integrity of the data.</a:t>
            </a:r>
          </a:p>
          <a:p>
            <a:pPr marL="0" indent="0">
              <a:buNone/>
            </a:pPr>
            <a:endParaRPr lang="en-IN" sz="16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6298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C173-BFDE-E3D7-91A6-F40DE4839206}"/>
              </a:ext>
            </a:extLst>
          </p:cNvPr>
          <p:cNvSpPr>
            <a:spLocks noGrp="1"/>
          </p:cNvSpPr>
          <p:nvPr>
            <p:ph type="title"/>
          </p:nvPr>
        </p:nvSpPr>
        <p:spPr>
          <a:xfrm>
            <a:off x="0" y="0"/>
            <a:ext cx="3640667" cy="1134533"/>
          </a:xfrm>
        </p:spPr>
        <p:txBody>
          <a:bodyPr/>
          <a:lstStyle/>
          <a:p>
            <a:r>
              <a:rPr lang="en-US" b="1" dirty="0">
                <a:latin typeface="SimSun" panose="02010600030101010101" pitchFamily="2" charset="-122"/>
                <a:ea typeface="SimSun" panose="02010600030101010101" pitchFamily="2" charset="-122"/>
              </a:rPr>
              <a:t> </a:t>
            </a:r>
            <a:r>
              <a:rPr lang="en-US" b="1" u="sng" dirty="0">
                <a:latin typeface="SimSun" panose="02010600030101010101" pitchFamily="2" charset="-122"/>
                <a:ea typeface="SimSun" panose="02010600030101010101" pitchFamily="2" charset="-122"/>
              </a:rPr>
              <a:t>CONT…</a:t>
            </a:r>
            <a:endParaRPr lang="en-IN"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FF7043ED-53B7-4BB2-4584-AC3C3BD7FB3D}"/>
              </a:ext>
            </a:extLst>
          </p:cNvPr>
          <p:cNvSpPr>
            <a:spLocks noGrp="1"/>
          </p:cNvSpPr>
          <p:nvPr>
            <p:ph idx="1"/>
          </p:nvPr>
        </p:nvSpPr>
        <p:spPr>
          <a:xfrm>
            <a:off x="-1" y="1325562"/>
            <a:ext cx="12081933" cy="5456237"/>
          </a:xfrm>
        </p:spPr>
        <p:txBody>
          <a:bodyPr>
            <a:noAutofit/>
          </a:bodyPr>
          <a:lstStyle/>
          <a:p>
            <a:pPr algn="l"/>
            <a:r>
              <a:rPr lang="en-US" sz="1600" b="0" i="0" dirty="0">
                <a:solidFill>
                  <a:srgbClr val="374151"/>
                </a:solidFill>
                <a:effectLst/>
                <a:latin typeface="SimSun" panose="02010600030101010101" pitchFamily="2" charset="-122"/>
                <a:ea typeface="SimSun" panose="02010600030101010101" pitchFamily="2" charset="-122"/>
              </a:rPr>
              <a:t>Consequences:</a:t>
            </a:r>
          </a:p>
          <a:p>
            <a:pPr algn="l">
              <a:buFont typeface="Arial" panose="020B0604020202020204" pitchFamily="34" charset="0"/>
              <a:buChar char="•"/>
            </a:pPr>
            <a:r>
              <a:rPr lang="en-US" sz="1600" b="0" i="0" dirty="0">
                <a:solidFill>
                  <a:srgbClr val="374151"/>
                </a:solidFill>
                <a:effectLst/>
                <a:latin typeface="SimSun" panose="02010600030101010101" pitchFamily="2" charset="-122"/>
                <a:ea typeface="SimSun" panose="02010600030101010101" pitchFamily="2" charset="-122"/>
              </a:rPr>
              <a:t>Breach of Data Confidentiality: The attacker gained unauthorized access to sensitive financial data, exposing confidential information such as customer records, account details, and transaction data.</a:t>
            </a:r>
          </a:p>
          <a:p>
            <a:pPr algn="l">
              <a:buFont typeface="Arial" panose="020B0604020202020204" pitchFamily="34" charset="0"/>
              <a:buChar char="•"/>
            </a:pPr>
            <a:r>
              <a:rPr lang="en-US" sz="1600" b="0" i="0" dirty="0">
                <a:solidFill>
                  <a:srgbClr val="374151"/>
                </a:solidFill>
                <a:effectLst/>
                <a:latin typeface="SimSun" panose="02010600030101010101" pitchFamily="2" charset="-122"/>
                <a:ea typeface="SimSun" panose="02010600030101010101" pitchFamily="2" charset="-122"/>
              </a:rPr>
              <a:t>Regulatory Compliance Violation: The financial institution was at risk of violating industry regulations and data protection laws, resulting in potential legal and financial repercussions.</a:t>
            </a:r>
          </a:p>
          <a:p>
            <a:pPr algn="l">
              <a:buFont typeface="Arial" panose="020B0604020202020204" pitchFamily="34" charset="0"/>
              <a:buChar char="•"/>
            </a:pPr>
            <a:r>
              <a:rPr lang="en-US" sz="1600" b="0" i="0" dirty="0">
                <a:solidFill>
                  <a:srgbClr val="374151"/>
                </a:solidFill>
                <a:effectLst/>
                <a:latin typeface="SimSun" panose="02010600030101010101" pitchFamily="2" charset="-122"/>
                <a:ea typeface="SimSun" panose="02010600030101010101" pitchFamily="2" charset="-122"/>
              </a:rPr>
              <a:t>Reputational Damage: The breach undermined the institution's reputation and eroded customer trust, potentially leading to customer churn and negative publicity.</a:t>
            </a:r>
          </a:p>
          <a:p>
            <a:pPr marL="0" indent="0" algn="l">
              <a:buNone/>
            </a:pPr>
            <a:endParaRPr lang="en-US" sz="1600" b="0" i="0" dirty="0">
              <a:solidFill>
                <a:srgbClr val="374151"/>
              </a:solidFill>
              <a:effectLst/>
              <a:latin typeface="SimSun" panose="02010600030101010101" pitchFamily="2" charset="-122"/>
              <a:ea typeface="SimSun" panose="02010600030101010101" pitchFamily="2" charset="-122"/>
            </a:endParaRPr>
          </a:p>
          <a:p>
            <a:pPr algn="l"/>
            <a:r>
              <a:rPr lang="en-US" sz="1600" b="0" i="0" dirty="0">
                <a:solidFill>
                  <a:srgbClr val="374151"/>
                </a:solidFill>
                <a:effectLst/>
                <a:latin typeface="SimSun" panose="02010600030101010101" pitchFamily="2" charset="-122"/>
                <a:ea typeface="SimSun" panose="02010600030101010101" pitchFamily="2" charset="-122"/>
              </a:rPr>
              <a:t>Lessons Learned:</a:t>
            </a:r>
          </a:p>
          <a:p>
            <a:pPr algn="l">
              <a:buFont typeface="+mj-lt"/>
              <a:buAutoNum type="arabicPeriod"/>
            </a:pPr>
            <a:r>
              <a:rPr lang="en-US" sz="1600" b="0" i="0" dirty="0">
                <a:solidFill>
                  <a:srgbClr val="374151"/>
                </a:solidFill>
                <a:effectLst/>
                <a:latin typeface="SimSun" panose="02010600030101010101" pitchFamily="2" charset="-122"/>
                <a:ea typeface="SimSun" panose="02010600030101010101" pitchFamily="2" charset="-122"/>
              </a:rPr>
              <a:t>Proper VLAN Segmentation: It is crucial to implement strong VLAN segmentation with appropriate access control mechanisms to prevent unauthorized VLAN hopping.</a:t>
            </a:r>
          </a:p>
          <a:p>
            <a:pPr algn="l">
              <a:buFont typeface="+mj-lt"/>
              <a:buAutoNum type="arabicPeriod"/>
            </a:pPr>
            <a:r>
              <a:rPr lang="en-US" sz="1600" b="0" i="0" dirty="0">
                <a:solidFill>
                  <a:srgbClr val="374151"/>
                </a:solidFill>
                <a:effectLst/>
                <a:latin typeface="SimSun" panose="02010600030101010101" pitchFamily="2" charset="-122"/>
                <a:ea typeface="SimSun" panose="02010600030101010101" pitchFamily="2" charset="-122"/>
              </a:rPr>
              <a:t>Configuration Audits: Regular audits of network device configurations can help identify and address misconfigurations that could lead to security vulnerabilities.</a:t>
            </a:r>
          </a:p>
          <a:p>
            <a:pPr algn="l">
              <a:buFont typeface="+mj-lt"/>
              <a:buAutoNum type="arabicPeriod"/>
            </a:pPr>
            <a:r>
              <a:rPr lang="en-US" sz="1600" b="0" i="0" dirty="0">
                <a:solidFill>
                  <a:srgbClr val="374151"/>
                </a:solidFill>
                <a:effectLst/>
                <a:latin typeface="SimSun" panose="02010600030101010101" pitchFamily="2" charset="-122"/>
                <a:ea typeface="SimSun" panose="02010600030101010101" pitchFamily="2" charset="-122"/>
              </a:rPr>
              <a:t>Network Monitoring: Implement robust network monitoring tools and techniques to detect and respond to suspicious activities, such as VLAN hopping attempts.</a:t>
            </a:r>
          </a:p>
          <a:p>
            <a:pPr algn="l">
              <a:buFont typeface="+mj-lt"/>
              <a:buAutoNum type="arabicPeriod"/>
            </a:pPr>
            <a:r>
              <a:rPr lang="en-US" sz="1600" b="0" i="0" dirty="0">
                <a:solidFill>
                  <a:srgbClr val="374151"/>
                </a:solidFill>
                <a:effectLst/>
                <a:latin typeface="SimSun" panose="02010600030101010101" pitchFamily="2" charset="-122"/>
                <a:ea typeface="SimSun" panose="02010600030101010101" pitchFamily="2" charset="-122"/>
              </a:rPr>
              <a:t>Security Awareness Training: Educate employees about VLAN hopping and other network security risks, promoting a culture of vigilance and responsible network usage.</a:t>
            </a:r>
          </a:p>
          <a:p>
            <a:pPr algn="l"/>
            <a:r>
              <a:rPr lang="en-US" sz="1600" b="0" i="0" dirty="0">
                <a:solidFill>
                  <a:srgbClr val="374151"/>
                </a:solidFill>
                <a:effectLst/>
                <a:latin typeface="SimSun" panose="02010600030101010101" pitchFamily="2" charset="-122"/>
                <a:ea typeface="SimSun" panose="02010600030101010101" pitchFamily="2" charset="-122"/>
              </a:rPr>
              <a:t>This case study highlights the importance of securing Layer 2 of the OSI model and the need for regular security assessments and vulnerability management to protect against such attacks.</a:t>
            </a:r>
          </a:p>
          <a:p>
            <a:endParaRPr lang="en-IN" sz="1600" dirty="0"/>
          </a:p>
        </p:txBody>
      </p:sp>
    </p:spTree>
    <p:extLst>
      <p:ext uri="{BB962C8B-B14F-4D97-AF65-F5344CB8AC3E}">
        <p14:creationId xmlns:p14="http://schemas.microsoft.com/office/powerpoint/2010/main" val="253737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0C50-AB99-C607-95BA-9E93EC27C9A9}"/>
              </a:ext>
            </a:extLst>
          </p:cNvPr>
          <p:cNvSpPr>
            <a:spLocks noGrp="1"/>
          </p:cNvSpPr>
          <p:nvPr>
            <p:ph type="title"/>
          </p:nvPr>
        </p:nvSpPr>
        <p:spPr>
          <a:xfrm>
            <a:off x="0" y="-24076"/>
            <a:ext cx="10515600" cy="1325563"/>
          </a:xfrm>
        </p:spPr>
        <p:txBody>
          <a:bodyPr/>
          <a:lstStyle/>
          <a:p>
            <a:r>
              <a:rPr lang="en-US" b="1" u="sng" dirty="0">
                <a:latin typeface="SimSun" panose="02010600030101010101" pitchFamily="2" charset="-122"/>
                <a:ea typeface="SimSun" panose="02010600030101010101" pitchFamily="2" charset="-122"/>
              </a:rPr>
              <a:t>Cont...</a:t>
            </a:r>
            <a:endParaRPr lang="en-IN" b="1" u="sng" dirty="0">
              <a:latin typeface="SimSun" panose="02010600030101010101" pitchFamily="2" charset="-122"/>
              <a:ea typeface="SimSun" panose="02010600030101010101" pitchFamily="2" charset="-122"/>
            </a:endParaRPr>
          </a:p>
        </p:txBody>
      </p:sp>
      <p:sp>
        <p:nvSpPr>
          <p:cNvPr id="4" name="Content Placeholder 3">
            <a:extLst>
              <a:ext uri="{FF2B5EF4-FFF2-40B4-BE49-F238E27FC236}">
                <a16:creationId xmlns:a16="http://schemas.microsoft.com/office/drawing/2014/main" id="{F2896F3A-1EDB-7CC6-0C70-96897E066F8A}"/>
              </a:ext>
            </a:extLst>
          </p:cNvPr>
          <p:cNvSpPr>
            <a:spLocks noGrp="1"/>
          </p:cNvSpPr>
          <p:nvPr>
            <p:ph idx="1"/>
          </p:nvPr>
        </p:nvSpPr>
        <p:spPr>
          <a:xfrm>
            <a:off x="347133" y="1825625"/>
            <a:ext cx="11006668" cy="4351338"/>
          </a:xfrm>
        </p:spPr>
        <p:txBody>
          <a:bodyPr numCol="2">
            <a:normAutofit/>
          </a:bodyPr>
          <a:lstStyle/>
          <a:p>
            <a:pPr marL="0" indent="0">
              <a:buNone/>
            </a:pPr>
            <a:endParaRPr lang="en-US" dirty="0"/>
          </a:p>
          <a:p>
            <a:endParaRPr lang="en-IN" dirty="0"/>
          </a:p>
          <a:p>
            <a:pPr marL="0" indent="0">
              <a:buNone/>
            </a:pPr>
            <a:endParaRPr lang="en-IN" dirty="0"/>
          </a:p>
          <a:p>
            <a:endParaRPr lang="en-IN" dirty="0"/>
          </a:p>
          <a:p>
            <a:endParaRPr lang="en-IN" dirty="0"/>
          </a:p>
          <a:p>
            <a:endParaRPr lang="en-IN" dirty="0"/>
          </a:p>
          <a:p>
            <a:pPr marL="0" indent="0">
              <a:buNone/>
            </a:pPr>
            <a:endParaRPr lang="en-IN" dirty="0"/>
          </a:p>
        </p:txBody>
      </p:sp>
      <p:pic>
        <p:nvPicPr>
          <p:cNvPr id="1030" name="Picture 6" descr="VLAN Hopping: How to Mitigate an Attack | AT&amp;T Cybersecurity">
            <a:extLst>
              <a:ext uri="{FF2B5EF4-FFF2-40B4-BE49-F238E27FC236}">
                <a16:creationId xmlns:a16="http://schemas.microsoft.com/office/drawing/2014/main" id="{193D1A33-46E9-51DD-4C4C-2778EDF5B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617398"/>
            <a:ext cx="4461933" cy="34824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LAN Hopping: How to Mitigate an Attack | AT&amp;T Cybersecurity">
            <a:extLst>
              <a:ext uri="{FF2B5EF4-FFF2-40B4-BE49-F238E27FC236}">
                <a16:creationId xmlns:a16="http://schemas.microsoft.com/office/drawing/2014/main" id="{EDA27020-10C2-0D7D-D1A4-F42D6D842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1617398"/>
            <a:ext cx="4614334" cy="36232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CD2D3E-2AE5-D98B-AA9A-E5140531B960}"/>
              </a:ext>
            </a:extLst>
          </p:cNvPr>
          <p:cNvSpPr/>
          <p:nvPr/>
        </p:nvSpPr>
        <p:spPr>
          <a:xfrm>
            <a:off x="6248400" y="5234780"/>
            <a:ext cx="4614334" cy="112606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indent="0">
              <a:buNone/>
            </a:pPr>
            <a:r>
              <a:rPr lang="en-IN" sz="1800" u="sng" dirty="0" err="1">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rPr>
              <a:t>Source:</a:t>
            </a:r>
            <a:r>
              <a:rPr lang="en-IN" sz="1800" u="sng" dirty="0" err="1">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hlinkClick r:id="rId4">
                  <a:extLst>
                    <a:ext uri="{A12FA001-AC4F-418D-AE19-62706E023703}">
                      <ahyp:hlinkClr xmlns:ahyp="http://schemas.microsoft.com/office/drawing/2018/hyperlinkcolor" xmlns="" val="tx"/>
                    </a:ext>
                  </a:extLst>
                </a:hlinkClick>
              </a:rPr>
              <a:t>https</a:t>
            </a:r>
            <a:r>
              <a:rPr lang="en-IN" sz="1800" u="sng" dirty="0">
                <a:ln w="0"/>
                <a:solidFill>
                  <a:schemeClr val="tx1">
                    <a:lumMod val="95000"/>
                    <a:lumOff val="5000"/>
                  </a:schemeClr>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hlinkClick r:id="rId4">
                  <a:extLst>
                    <a:ext uri="{A12FA001-AC4F-418D-AE19-62706E023703}">
                      <ahyp:hlinkClr xmlns:ahyp="http://schemas.microsoft.com/office/drawing/2018/hyperlinkcolor" xmlns="" val="tx"/>
                    </a:ext>
                  </a:extLst>
                </a:hlinkClick>
              </a:rPr>
              <a:t>://cybersecurity.att.com/blogs</a:t>
            </a:r>
            <a:r>
              <a:rPr lang="en-IN" sz="1800" u="sng" dirty="0">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rPr>
              <a:t>/security-essentials/</a:t>
            </a:r>
            <a:r>
              <a:rPr lang="en-IN" sz="1800" u="sng" dirty="0" err="1">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rPr>
              <a:t>vlan</a:t>
            </a:r>
            <a:r>
              <a:rPr lang="en-IN" sz="1800" u="sng" dirty="0">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rPr>
              <a:t>-hopping-and-mitigation.</a:t>
            </a:r>
          </a:p>
        </p:txBody>
      </p:sp>
      <p:sp>
        <p:nvSpPr>
          <p:cNvPr id="8" name="Rectangle 7">
            <a:extLst>
              <a:ext uri="{FF2B5EF4-FFF2-40B4-BE49-F238E27FC236}">
                <a16:creationId xmlns:a16="http://schemas.microsoft.com/office/drawing/2014/main" id="{7A6CE752-0E56-2C8C-C202-2558A6B4CCB3}"/>
              </a:ext>
            </a:extLst>
          </p:cNvPr>
          <p:cNvSpPr/>
          <p:nvPr/>
        </p:nvSpPr>
        <p:spPr>
          <a:xfrm>
            <a:off x="592667" y="5308599"/>
            <a:ext cx="4453466" cy="11842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u="sng" dirty="0" err="1">
                <a:solidFill>
                  <a:schemeClr val="tx1"/>
                </a:solidFill>
              </a:rPr>
              <a:t>Source:https</a:t>
            </a:r>
            <a:r>
              <a:rPr lang="en-US" u="sng" dirty="0">
                <a:solidFill>
                  <a:schemeClr val="tx1"/>
                </a:solidFill>
              </a:rPr>
              <a:t>://cybersecurity.att.com/blogs/security-essentials/</a:t>
            </a:r>
            <a:r>
              <a:rPr lang="en-US" u="sng" dirty="0" err="1">
                <a:solidFill>
                  <a:schemeClr val="tx1"/>
                </a:solidFill>
              </a:rPr>
              <a:t>vlan</a:t>
            </a:r>
            <a:r>
              <a:rPr lang="en-US" u="sng" dirty="0">
                <a:solidFill>
                  <a:schemeClr val="tx1"/>
                </a:solidFill>
              </a:rPr>
              <a:t>-hopping-and-mitigation.</a:t>
            </a:r>
            <a:endParaRPr lang="en-IN" u="sng" dirty="0">
              <a:solidFill>
                <a:schemeClr val="tx1"/>
              </a:solidFill>
            </a:endParaRPr>
          </a:p>
        </p:txBody>
      </p:sp>
    </p:spTree>
    <p:extLst>
      <p:ext uri="{BB962C8B-B14F-4D97-AF65-F5344CB8AC3E}">
        <p14:creationId xmlns:p14="http://schemas.microsoft.com/office/powerpoint/2010/main" val="89622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709B-AEF5-4144-5F85-F5AFE1DD19BD}"/>
              </a:ext>
            </a:extLst>
          </p:cNvPr>
          <p:cNvSpPr>
            <a:spLocks noGrp="1"/>
          </p:cNvSpPr>
          <p:nvPr>
            <p:ph type="title"/>
          </p:nvPr>
        </p:nvSpPr>
        <p:spPr>
          <a:xfrm>
            <a:off x="0" y="0"/>
            <a:ext cx="4445000" cy="1210733"/>
          </a:xfrm>
        </p:spPr>
        <p:txBody>
          <a:bodyPr>
            <a:normAutofit fontScale="90000"/>
          </a:bodyPr>
          <a:lstStyle/>
          <a:p>
            <a:r>
              <a:rPr lang="en-US" sz="4900" b="1" u="sng" dirty="0">
                <a:latin typeface="SimSun" panose="02010600030101010101" pitchFamily="2" charset="-122"/>
                <a:ea typeface="SimSun" panose="02010600030101010101" pitchFamily="2" charset="-122"/>
              </a:rPr>
              <a:t>Conclusion:</a:t>
            </a:r>
            <a:r>
              <a:rPr lang="en-US" dirty="0"/>
              <a:t/>
            </a:r>
            <a:br>
              <a:rPr lang="en-US" dirty="0"/>
            </a:br>
            <a:endParaRPr lang="en-IN" dirty="0"/>
          </a:p>
        </p:txBody>
      </p:sp>
      <p:sp>
        <p:nvSpPr>
          <p:cNvPr id="3" name="Content Placeholder 2">
            <a:extLst>
              <a:ext uri="{FF2B5EF4-FFF2-40B4-BE49-F238E27FC236}">
                <a16:creationId xmlns:a16="http://schemas.microsoft.com/office/drawing/2014/main" id="{B5B0E020-2538-3762-733D-1F7A60312F51}"/>
              </a:ext>
            </a:extLst>
          </p:cNvPr>
          <p:cNvSpPr>
            <a:spLocks noGrp="1"/>
          </p:cNvSpPr>
          <p:nvPr>
            <p:ph idx="1"/>
          </p:nvPr>
        </p:nvSpPr>
        <p:spPr>
          <a:xfrm>
            <a:off x="152399" y="1024467"/>
            <a:ext cx="11954934" cy="5765801"/>
          </a:xfrm>
        </p:spPr>
        <p:txBody>
          <a:bodyPr>
            <a:noAutofit/>
          </a:bodyPr>
          <a:lstStyle/>
          <a:p>
            <a:pPr marL="0" indent="0">
              <a:buNone/>
            </a:pPr>
            <a:r>
              <a:rPr lang="en-US" sz="1600" dirty="0">
                <a:solidFill>
                  <a:schemeClr val="tx1">
                    <a:lumMod val="95000"/>
                    <a:lumOff val="5000"/>
                  </a:schemeClr>
                </a:solidFill>
                <a:latin typeface="SimSun" panose="02010600030101010101" pitchFamily="2" charset="-122"/>
                <a:ea typeface="SimSun" panose="02010600030101010101" pitchFamily="2" charset="-122"/>
              </a:rPr>
              <a:t>In conclusion, our exploration of attacks on the OSI model has highlighted the critical nature of network security. Attacks targeting various layers of the OSI model can have severe consequences, ranging from data breaches and unauthorized access to service disruptions and reputational damage. </a:t>
            </a:r>
          </a:p>
          <a:p>
            <a:pPr marL="0" indent="0">
              <a:buNone/>
            </a:pPr>
            <a:endParaRPr lang="en-US" sz="1600" dirty="0">
              <a:solidFill>
                <a:schemeClr val="tx1">
                  <a:lumMod val="95000"/>
                  <a:lumOff val="5000"/>
                </a:schemeClr>
              </a:solidFill>
              <a:latin typeface="SimSun" panose="02010600030101010101" pitchFamily="2" charset="-122"/>
              <a:ea typeface="SimSun" panose="02010600030101010101" pitchFamily="2" charset="-122"/>
            </a:endParaRPr>
          </a:p>
          <a:p>
            <a:r>
              <a:rPr lang="en-US" sz="1600" dirty="0">
                <a:solidFill>
                  <a:schemeClr val="tx1">
                    <a:lumMod val="95000"/>
                    <a:lumOff val="5000"/>
                  </a:schemeClr>
                </a:solidFill>
                <a:latin typeface="SimSun" panose="02010600030101010101" pitchFamily="2" charset="-122"/>
                <a:ea typeface="SimSun" panose="02010600030101010101" pitchFamily="2" charset="-122"/>
              </a:rPr>
              <a:t>The interdependencies between layers emphasize the need for a comprehensive defense-in-depth strategy. It is crucial to implement security measures at each layer, including physical security, access controls, encryption, intrusion detection systems, and robust authentication mechanisms. Regular security audits, employee training, and incident response plans also play vital roles in enhancing network security.</a:t>
            </a:r>
          </a:p>
          <a:p>
            <a:endParaRPr lang="en-US" sz="1600" dirty="0">
              <a:solidFill>
                <a:schemeClr val="tx1">
                  <a:lumMod val="95000"/>
                  <a:lumOff val="5000"/>
                </a:schemeClr>
              </a:solidFill>
              <a:latin typeface="SimSun" panose="02010600030101010101" pitchFamily="2" charset="-122"/>
              <a:ea typeface="SimSun" panose="02010600030101010101" pitchFamily="2" charset="-122"/>
            </a:endParaRPr>
          </a:p>
          <a:p>
            <a:r>
              <a:rPr lang="en-US" sz="1600" dirty="0">
                <a:solidFill>
                  <a:schemeClr val="tx1">
                    <a:lumMod val="95000"/>
                    <a:lumOff val="5000"/>
                  </a:schemeClr>
                </a:solidFill>
                <a:latin typeface="SimSun" panose="02010600030101010101" pitchFamily="2" charset="-122"/>
                <a:ea typeface="SimSun" panose="02010600030101010101" pitchFamily="2" charset="-122"/>
              </a:rPr>
              <a:t>To protect against attacks, organizations must stay proactive in monitoring and mitigating vulnerabilities. This involves regularly updating systems, patching known vulnerabilities, and staying informed about emerging threats and best practices.</a:t>
            </a:r>
          </a:p>
          <a:p>
            <a:endParaRPr lang="en-US" sz="1600" dirty="0">
              <a:solidFill>
                <a:schemeClr val="tx1">
                  <a:lumMod val="95000"/>
                  <a:lumOff val="5000"/>
                </a:schemeClr>
              </a:solidFill>
              <a:latin typeface="SimSun" panose="02010600030101010101" pitchFamily="2" charset="-122"/>
              <a:ea typeface="SimSun" panose="02010600030101010101" pitchFamily="2" charset="-122"/>
            </a:endParaRPr>
          </a:p>
          <a:p>
            <a:r>
              <a:rPr lang="en-US" sz="1600" dirty="0">
                <a:solidFill>
                  <a:schemeClr val="tx1">
                    <a:lumMod val="95000"/>
                    <a:lumOff val="5000"/>
                  </a:schemeClr>
                </a:solidFill>
                <a:latin typeface="SimSun" panose="02010600030101010101" pitchFamily="2" charset="-122"/>
                <a:ea typeface="SimSun" panose="02010600030101010101" pitchFamily="2" charset="-122"/>
              </a:rPr>
              <a:t>In closing, network security requires a multi-layered approach that addresses the unique challenges at each OSI layer. By implementing a combination of technical safeguards, user awareness, and incident response plans, organizations can significantly enhance their resilience against attacks and safeguard their critical assets and data.</a:t>
            </a:r>
          </a:p>
          <a:p>
            <a:endParaRPr lang="en-US" sz="1600" dirty="0">
              <a:solidFill>
                <a:schemeClr val="tx1">
                  <a:lumMod val="95000"/>
                  <a:lumOff val="5000"/>
                </a:schemeClr>
              </a:solidFill>
              <a:latin typeface="SimSun" panose="02010600030101010101" pitchFamily="2" charset="-122"/>
              <a:ea typeface="SimSun" panose="02010600030101010101" pitchFamily="2" charset="-122"/>
            </a:endParaRPr>
          </a:p>
          <a:p>
            <a:r>
              <a:rPr lang="en-US" sz="1600" dirty="0">
                <a:solidFill>
                  <a:schemeClr val="tx1">
                    <a:lumMod val="95000"/>
                    <a:lumOff val="5000"/>
                  </a:schemeClr>
                </a:solidFill>
                <a:latin typeface="SimSun" panose="02010600030101010101" pitchFamily="2" charset="-122"/>
                <a:ea typeface="SimSun" panose="02010600030101010101" pitchFamily="2" charset="-122"/>
              </a:rPr>
              <a:t>Remember, network security is an ongoing process. Stay vigilant, adapt to evolving threats, and continue to prioritize the protection of your network infrastructure.</a:t>
            </a:r>
            <a:endParaRPr lang="en-IN" sz="16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815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lumMod val="50000"/>
                  </a:schemeClr>
                </a:solidFill>
                <a:latin typeface="Times New Roman" pitchFamily="18" charset="0"/>
                <a:cs typeface="Times New Roman" pitchFamily="18" charset="0"/>
              </a:rPr>
              <a:t>GROUP TASK :2</a:t>
            </a:r>
            <a:endParaRPr lang="en-US" sz="5400" dirty="0">
              <a:solidFill>
                <a:schemeClr val="accent1">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2895600" y="3886200"/>
            <a:ext cx="6858000" cy="2362200"/>
          </a:xfrm>
        </p:spPr>
        <p:txBody>
          <a:bodyPr>
            <a:normAutofit/>
          </a:bodyPr>
          <a:lstStyle/>
          <a:p>
            <a:r>
              <a:rPr lang="en-US" dirty="0"/>
              <a:t> </a:t>
            </a:r>
            <a:r>
              <a:rPr lang="en-US" dirty="0" smtClean="0"/>
              <a:t>                                        </a:t>
            </a:r>
            <a:r>
              <a:rPr lang="en-US" dirty="0" smtClean="0">
                <a:solidFill>
                  <a:schemeClr val="tx1">
                    <a:lumMod val="95000"/>
                    <a:lumOff val="5000"/>
                  </a:schemeClr>
                </a:solidFill>
                <a:latin typeface="Times New Roman" pitchFamily="18" charset="0"/>
                <a:cs typeface="Times New Roman" pitchFamily="18" charset="0"/>
              </a:rPr>
              <a:t> Submitted BY </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Anushma</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Manoj</a:t>
            </a: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2039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FA38-1AC5-6E99-1008-F122F2D39C9E}"/>
              </a:ext>
            </a:extLst>
          </p:cNvPr>
          <p:cNvSpPr>
            <a:spLocks noGrp="1"/>
          </p:cNvSpPr>
          <p:nvPr>
            <p:ph type="title"/>
          </p:nvPr>
        </p:nvSpPr>
        <p:spPr>
          <a:xfrm>
            <a:off x="0" y="0"/>
            <a:ext cx="10515600" cy="628788"/>
          </a:xfrm>
        </p:spPr>
        <p:txBody>
          <a:bodyPr>
            <a:normAutofit fontScale="90000"/>
          </a:bodyPr>
          <a:lstStyle/>
          <a:p>
            <a:r>
              <a:rPr lang="en-US" b="1" u="sng" dirty="0">
                <a:latin typeface="SimSun" panose="02010600030101010101" pitchFamily="2" charset="-122"/>
                <a:ea typeface="SimSun" panose="02010600030101010101" pitchFamily="2" charset="-122"/>
              </a:rPr>
              <a:t>INTRODUCTION</a:t>
            </a:r>
            <a:endParaRPr lang="en-IN"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E606AB5A-EAF5-8B80-FB49-AF8E30600DB6}"/>
              </a:ext>
            </a:extLst>
          </p:cNvPr>
          <p:cNvSpPr>
            <a:spLocks noGrp="1"/>
          </p:cNvSpPr>
          <p:nvPr>
            <p:ph idx="1"/>
          </p:nvPr>
        </p:nvSpPr>
        <p:spPr>
          <a:xfrm>
            <a:off x="110067" y="660400"/>
            <a:ext cx="11997265" cy="6197600"/>
          </a:xfrm>
        </p:spPr>
        <p:txBody>
          <a:bodyPr>
            <a:noAutofit/>
          </a:bodyPr>
          <a:lstStyle/>
          <a:p>
            <a:pPr marL="0" indent="0">
              <a:buNone/>
            </a:pPr>
            <a:endParaRPr lang="en-US" sz="1400" dirty="0">
              <a:latin typeface="SimSun" panose="02010600030101010101" pitchFamily="2" charset="-122"/>
              <a:ea typeface="SimSun" panose="02010600030101010101" pitchFamily="2" charset="-122"/>
            </a:endParaRPr>
          </a:p>
          <a:p>
            <a:pPr marL="0" indent="0">
              <a:buNone/>
            </a:pPr>
            <a:r>
              <a:rPr lang="en-US" sz="1400" dirty="0">
                <a:latin typeface="SimSun" panose="02010600030101010101" pitchFamily="2" charset="-122"/>
                <a:ea typeface="SimSun" panose="02010600030101010101" pitchFamily="2" charset="-122"/>
              </a:rPr>
              <a:t>The OSI (Open Systems Interconnection) model and its far-reaching consequences on network security. In an increasingly interconnected world, where networks serve as the backbone of modern communication, it is crucial to understand the vulnerabilities and risks that exist within the layers of the OSI model.</a:t>
            </a:r>
          </a:p>
          <a:p>
            <a:endParaRPr lang="en-US" sz="1400" dirty="0">
              <a:latin typeface="SimSun" panose="02010600030101010101" pitchFamily="2" charset="-122"/>
              <a:ea typeface="SimSun" panose="02010600030101010101" pitchFamily="2" charset="-122"/>
            </a:endParaRPr>
          </a:p>
          <a:p>
            <a:pPr marL="0" indent="0">
              <a:buNone/>
            </a:pPr>
            <a:r>
              <a:rPr lang="en-US" sz="1400" dirty="0">
                <a:latin typeface="SimSun" panose="02010600030101010101" pitchFamily="2" charset="-122"/>
                <a:ea typeface="SimSun" panose="02010600030101010101" pitchFamily="2" charset="-122"/>
              </a:rPr>
              <a:t>The OSI model provides a structured framework for network communication, dividing the complex process into seven distinct layers. Each layer plays a crucial role in ensuring the reliable and secure transmission of data. However, attackers continually find innovative ways to exploit vulnerabilities at different layers, compromising network security and potentially causing severe damage.</a:t>
            </a:r>
          </a:p>
          <a:p>
            <a:endParaRPr lang="en-US" sz="1400" dirty="0">
              <a:latin typeface="SimSun" panose="02010600030101010101" pitchFamily="2" charset="-122"/>
              <a:ea typeface="SimSun" panose="02010600030101010101" pitchFamily="2" charset="-122"/>
            </a:endParaRPr>
          </a:p>
          <a:p>
            <a:pPr marL="0" indent="0">
              <a:buNone/>
            </a:pPr>
            <a:r>
              <a:rPr lang="en-US" sz="1400" dirty="0">
                <a:latin typeface="SimSun" panose="02010600030101010101" pitchFamily="2" charset="-122"/>
                <a:ea typeface="SimSun" panose="02010600030101010101" pitchFamily="2" charset="-122"/>
              </a:rPr>
              <a:t>In this presentation, we will delve into the common attack vectors, techniques, and vulnerabilities that exist at each layer of the OSI model. By exploring real-world examples, we will gain insights into the consequences of these attacks on network security and the potential implications for organizations.</a:t>
            </a:r>
          </a:p>
          <a:p>
            <a:endParaRPr lang="en-US" sz="1400" dirty="0">
              <a:latin typeface="SimSun" panose="02010600030101010101" pitchFamily="2" charset="-122"/>
              <a:ea typeface="SimSun" panose="02010600030101010101" pitchFamily="2" charset="-122"/>
            </a:endParaRPr>
          </a:p>
          <a:p>
            <a:pPr marL="0" indent="0">
              <a:buNone/>
            </a:pPr>
            <a:r>
              <a:rPr lang="en-US" sz="1400" dirty="0">
                <a:latin typeface="SimSun" panose="02010600030101010101" pitchFamily="2" charset="-122"/>
                <a:ea typeface="SimSun" panose="02010600030101010101" pitchFamily="2" charset="-122"/>
              </a:rPr>
              <a:t>From physical layer eavesdropping to application layer vulnerabilities, we will examine the techniques used by attackers to breach network defenses and the impact these attacks can have on confidentiality, integrity, and availability of critical data and services. We will also discuss mitigation strategies and best practices to defend against these threats, emphasizing the importance of a multi-layered security approach.</a:t>
            </a:r>
          </a:p>
          <a:p>
            <a:endParaRPr lang="en-US" sz="1400" dirty="0">
              <a:latin typeface="SimSun" panose="02010600030101010101" pitchFamily="2" charset="-122"/>
              <a:ea typeface="SimSun" panose="02010600030101010101" pitchFamily="2" charset="-122"/>
            </a:endParaRPr>
          </a:p>
          <a:p>
            <a:pPr marL="0" indent="0">
              <a:buNone/>
            </a:pPr>
            <a:r>
              <a:rPr lang="en-US" sz="1400" dirty="0">
                <a:latin typeface="SimSun" panose="02010600030101010101" pitchFamily="2" charset="-122"/>
                <a:ea typeface="SimSun" panose="02010600030101010101" pitchFamily="2" charset="-122"/>
              </a:rPr>
              <a:t>By the end of this presentation, you will have a comprehensive understanding of the different layers of the OSI model, the vulnerabilities that exist within each layer, and the steps you can take to safeguard your network infrastructure against potential attacks.</a:t>
            </a:r>
          </a:p>
          <a:p>
            <a:endParaRPr lang="en-US" sz="1400" dirty="0">
              <a:latin typeface="SimSun" panose="02010600030101010101" pitchFamily="2" charset="-122"/>
              <a:ea typeface="SimSun" panose="02010600030101010101" pitchFamily="2" charset="-122"/>
            </a:endParaRPr>
          </a:p>
          <a:p>
            <a:pPr marL="0" indent="0">
              <a:buNone/>
            </a:pPr>
            <a:r>
              <a:rPr lang="en-US" sz="1400" dirty="0">
                <a:latin typeface="SimSun" panose="02010600030101010101" pitchFamily="2" charset="-122"/>
                <a:ea typeface="SimSun" panose="02010600030101010101" pitchFamily="2" charset="-122"/>
              </a:rPr>
              <a:t>So, let's embark on this journey through the layers of the OSI model and explore the intricate world of attacks and their consequences on network security.</a:t>
            </a:r>
          </a:p>
        </p:txBody>
      </p:sp>
    </p:spTree>
    <p:extLst>
      <p:ext uri="{BB962C8B-B14F-4D97-AF65-F5344CB8AC3E}">
        <p14:creationId xmlns:p14="http://schemas.microsoft.com/office/powerpoint/2010/main" val="16373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304801"/>
            <a:ext cx="8229600" cy="4955203"/>
          </a:xfrm>
          <a:prstGeom prst="rect">
            <a:avLst/>
          </a:prstGeom>
          <a:noFill/>
        </p:spPr>
        <p:txBody>
          <a:bodyPr wrap="square" rtlCol="0">
            <a:spAutoFit/>
          </a:bodyPr>
          <a:lstStyle/>
          <a:p>
            <a:endParaRPr lang="en-US" sz="2400" dirty="0">
              <a:solidFill>
                <a:schemeClr val="accent1">
                  <a:lumMod val="50000"/>
                </a:schemeClr>
              </a:solidFill>
              <a:latin typeface="Times New Roman" pitchFamily="18" charset="0"/>
              <a:cs typeface="Times New Roman" pitchFamily="18" charset="0"/>
            </a:endParaRPr>
          </a:p>
          <a:p>
            <a:r>
              <a:rPr lang="en-US" sz="2400" dirty="0">
                <a:solidFill>
                  <a:schemeClr val="accent1">
                    <a:lumMod val="50000"/>
                  </a:schemeClr>
                </a:solidFill>
                <a:latin typeface="Times New Roman" pitchFamily="18" charset="0"/>
                <a:cs typeface="Times New Roman" pitchFamily="18" charset="0"/>
              </a:rPr>
              <a:t>    Analyze a real-world case study of an attack on Layer 1 </a:t>
            </a:r>
          </a:p>
          <a:p>
            <a:r>
              <a:rPr lang="en-US" sz="2400" dirty="0">
                <a:solidFill>
                  <a:schemeClr val="accent1">
                    <a:lumMod val="50000"/>
                  </a:schemeClr>
                </a:solidFill>
                <a:latin typeface="Times New Roman" pitchFamily="18" charset="0"/>
                <a:cs typeface="Times New Roman" pitchFamily="18" charset="0"/>
              </a:rPr>
              <a:t>    (Physical Layer)  of the OSI model. Focus on the impact, consequences, and countermeasures used in the case study.</a:t>
            </a:r>
          </a:p>
          <a:p>
            <a:endParaRPr lang="en-US" sz="2400" dirty="0">
              <a:solidFill>
                <a:schemeClr val="accent1">
                  <a:lumMod val="50000"/>
                </a:schemeClr>
              </a:solidFill>
              <a:latin typeface="Times New Roman" pitchFamily="18" charset="0"/>
              <a:cs typeface="Times New Roman" pitchFamily="18" charset="0"/>
            </a:endParaRPr>
          </a:p>
          <a:p>
            <a:pPr marL="342900" indent="-342900">
              <a:buFont typeface="Wingdings" pitchFamily="2" charset="2"/>
              <a:buChar char="ü"/>
            </a:pPr>
            <a:r>
              <a:rPr lang="en-US" sz="2400" dirty="0">
                <a:solidFill>
                  <a:schemeClr val="accent1">
                    <a:lumMod val="50000"/>
                  </a:schemeClr>
                </a:solidFill>
                <a:latin typeface="Times New Roman" pitchFamily="18" charset="0"/>
                <a:cs typeface="Times New Roman" pitchFamily="18" charset="0"/>
              </a:rPr>
              <a:t>Analyze the attack's impact on the Physical Layer.</a:t>
            </a:r>
            <a:endParaRPr lang="en-US" sz="2400" dirty="0">
              <a:solidFill>
                <a:schemeClr val="accent1">
                  <a:lumMod val="50000"/>
                </a:schemeClr>
              </a:solidFill>
              <a:latin typeface="Times New Roman" pitchFamily="18" charset="0"/>
              <a:cs typeface="Times New Roman" pitchFamily="18" charset="0"/>
            </a:endParaRPr>
          </a:p>
          <a:p>
            <a:pPr marL="342900" indent="-342900">
              <a:buFont typeface="Wingdings" pitchFamily="2" charset="2"/>
              <a:buChar char="ü"/>
            </a:pPr>
            <a:r>
              <a:rPr lang="en-US" sz="2400" dirty="0">
                <a:solidFill>
                  <a:schemeClr val="accent1">
                    <a:lumMod val="50000"/>
                  </a:schemeClr>
                </a:solidFill>
                <a:latin typeface="Times New Roman" pitchFamily="18" charset="0"/>
                <a:cs typeface="Times New Roman" pitchFamily="18" charset="0"/>
              </a:rPr>
              <a:t>Document the consequences of the attack.</a:t>
            </a:r>
            <a:endParaRPr lang="en-US" sz="2400" dirty="0">
              <a:solidFill>
                <a:schemeClr val="accent1">
                  <a:lumMod val="50000"/>
                </a:schemeClr>
              </a:solidFill>
              <a:latin typeface="Times New Roman" pitchFamily="18" charset="0"/>
              <a:cs typeface="Times New Roman" pitchFamily="18" charset="0"/>
            </a:endParaRPr>
          </a:p>
          <a:p>
            <a:pPr marL="342900" indent="-342900">
              <a:buFont typeface="Wingdings" pitchFamily="2" charset="2"/>
              <a:buChar char="ü"/>
            </a:pPr>
            <a:r>
              <a:rPr lang="en-US" sz="2400" dirty="0">
                <a:solidFill>
                  <a:schemeClr val="accent1">
                    <a:lumMod val="50000"/>
                  </a:schemeClr>
                </a:solidFill>
                <a:latin typeface="Times New Roman" pitchFamily="18" charset="0"/>
                <a:cs typeface="Times New Roman" pitchFamily="18" charset="0"/>
              </a:rPr>
              <a:t> Research and analyze the countermeasures employed.</a:t>
            </a:r>
          </a:p>
          <a:p>
            <a:endParaRPr lang="en-US" sz="2400" dirty="0">
              <a:solidFill>
                <a:schemeClr val="accent1">
                  <a:lumMod val="50000"/>
                </a:schemeClr>
              </a:solidFill>
              <a:latin typeface="Times New Roman" pitchFamily="18" charset="0"/>
              <a:cs typeface="Times New Roman" pitchFamily="18" charset="0"/>
            </a:endParaRPr>
          </a:p>
          <a:p>
            <a:r>
              <a:rPr lang="en-US" sz="2000" dirty="0">
                <a:solidFill>
                  <a:schemeClr val="bg2">
                    <a:lumMod val="10000"/>
                  </a:schemeClr>
                </a:solidFill>
                <a:latin typeface="Times New Roman" pitchFamily="18" charset="0"/>
                <a:cs typeface="Times New Roman" pitchFamily="18" charset="0"/>
              </a:rPr>
              <a:t>R</a:t>
            </a:r>
            <a:r>
              <a:rPr lang="en-US" sz="2000" dirty="0">
                <a:solidFill>
                  <a:schemeClr val="bg2">
                    <a:lumMod val="10000"/>
                  </a:schemeClr>
                </a:solidFill>
                <a:latin typeface="Times New Roman" pitchFamily="18" charset="0"/>
                <a:cs typeface="Times New Roman" pitchFamily="18" charset="0"/>
              </a:rPr>
              <a:t>eal-world case study of an attack on the Physical Layer (Layer 1) of the OSI model is the</a:t>
            </a:r>
          </a:p>
          <a:p>
            <a:pPr marL="342900" indent="-342900">
              <a:buFont typeface="Courier New" pitchFamily="49" charset="0"/>
              <a:buChar char="o"/>
            </a:pPr>
            <a:r>
              <a:rPr lang="en-US" sz="2000" dirty="0">
                <a:solidFill>
                  <a:schemeClr val="bg2">
                    <a:lumMod val="10000"/>
                  </a:schemeClr>
                </a:solidFill>
                <a:latin typeface="Times New Roman" pitchFamily="18" charset="0"/>
                <a:cs typeface="Times New Roman" pitchFamily="18" charset="0"/>
              </a:rPr>
              <a:t>2007 undersea cable cut incident.</a:t>
            </a:r>
          </a:p>
          <a:p>
            <a:pPr marL="342900" indent="-342900">
              <a:buFont typeface="Courier New" pitchFamily="49" charset="0"/>
              <a:buChar char="o"/>
            </a:pPr>
            <a:r>
              <a:rPr lang="en-US" sz="2000" dirty="0">
                <a:solidFill>
                  <a:schemeClr val="bg2">
                    <a:lumMod val="10000"/>
                  </a:schemeClr>
                </a:solidFill>
                <a:latin typeface="Times New Roman" pitchFamily="18" charset="0"/>
                <a:cs typeface="Times New Roman" pitchFamily="18" charset="0"/>
              </a:rPr>
              <a:t>T</a:t>
            </a:r>
            <a:r>
              <a:rPr lang="en-US" sz="2000" dirty="0">
                <a:solidFill>
                  <a:schemeClr val="bg2">
                    <a:lumMod val="10000"/>
                  </a:schemeClr>
                </a:solidFill>
                <a:latin typeface="Times New Roman" pitchFamily="18" charset="0"/>
                <a:cs typeface="Times New Roman" pitchFamily="18" charset="0"/>
              </a:rPr>
              <a:t>he Cut Fiber Optic Cable incidents.</a:t>
            </a:r>
          </a:p>
          <a:p>
            <a:pPr marL="342900" indent="-342900">
              <a:buFont typeface="Courier New" pitchFamily="49" charset="0"/>
              <a:buChar char="o"/>
            </a:pPr>
            <a:r>
              <a:rPr lang="en-US" sz="2000" dirty="0">
                <a:solidFill>
                  <a:schemeClr val="bg2">
                    <a:lumMod val="10000"/>
                  </a:schemeClr>
                </a:solidFill>
                <a:latin typeface="Times New Roman" pitchFamily="18" charset="0"/>
                <a:cs typeface="Times New Roman" pitchFamily="18" charset="0"/>
              </a:rPr>
              <a:t> 2015 fiber optic cable sabotage in California.</a:t>
            </a:r>
            <a:endParaRPr lang="en-US" sz="20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47997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04801"/>
            <a:ext cx="8229600" cy="6001643"/>
          </a:xfrm>
          <a:prstGeom prst="rect">
            <a:avLst/>
          </a:prstGeom>
          <a:noFill/>
        </p:spPr>
        <p:txBody>
          <a:bodyPr wrap="square" rtlCol="0">
            <a:spAutoFit/>
          </a:bodyPr>
          <a:lstStyle/>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One real-world case study of an attack on the Physical Layer (Layer 1) of the OSI model is the 2007 undersea cable cut incident. This incident involved multiple undersea fiber optic cables being intentionally severed, disrupting telecommunications and internet services in several countries.</a:t>
            </a:r>
          </a:p>
          <a:p>
            <a:endParaRPr lang="en-US" sz="2000" dirty="0">
              <a:latin typeface="Times New Roman" pitchFamily="18" charset="0"/>
              <a:cs typeface="Times New Roman" pitchFamily="18" charset="0"/>
            </a:endParaRPr>
          </a:p>
          <a:p>
            <a:r>
              <a:rPr lang="en-US" sz="2400" b="1" dirty="0">
                <a:solidFill>
                  <a:schemeClr val="tx2">
                    <a:lumMod val="50000"/>
                  </a:schemeClr>
                </a:solidFill>
                <a:latin typeface="Times New Roman" pitchFamily="18" charset="0"/>
                <a:cs typeface="Times New Roman" pitchFamily="18" charset="0"/>
              </a:rPr>
              <a:t>Impact on the Physical Layer</a:t>
            </a:r>
            <a:r>
              <a:rPr lang="en-US" sz="2400" dirty="0">
                <a:solidFill>
                  <a:schemeClr val="tx2">
                    <a:lumMod val="50000"/>
                  </a:schemeClr>
                </a:solidFill>
                <a:latin typeface="Times New Roman" pitchFamily="18" charset="0"/>
                <a:cs typeface="Times New Roman" pitchFamily="18" charset="0"/>
              </a:rPr>
              <a:t>:</a:t>
            </a:r>
          </a:p>
          <a:p>
            <a:r>
              <a:rPr lang="en-US" sz="2000" dirty="0">
                <a:latin typeface="Times New Roman" pitchFamily="18" charset="0"/>
                <a:cs typeface="Times New Roman" pitchFamily="18" charset="0"/>
              </a:rPr>
              <a:t>The Physical Layer of the OSI model deals with the transmission of raw data bits over physical media, such as cables or wireless signals. In the case of the undersea cable cut incident, the physical infrastructure that carries these data signals was directly targeted. The attackers physically cut the undersea cables, causing a loss of connectivity and disrupting communication channels. The impact on the Physical Layer was significant as the severed cables interrupted the transmission of data and caused a loss of connectivity between affected regions. This disruption affected various sectors heavily reliant on telecommunications infrastructure, including businesses, governments, and individuals. Internet and telephone services were disrupted, resulting in communication blackouts and a loss of connectivity for extended periods.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718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81000"/>
            <a:ext cx="8305800" cy="6063198"/>
          </a:xfrm>
          <a:prstGeom prst="rect">
            <a:avLst/>
          </a:prstGeom>
          <a:noFill/>
        </p:spPr>
        <p:txBody>
          <a:bodyPr wrap="square" rtlCol="0">
            <a:spAutoFit/>
          </a:bodyPr>
          <a:lstStyle/>
          <a:p>
            <a:endParaRPr lang="en-US" sz="2400" b="1" dirty="0">
              <a:solidFill>
                <a:schemeClr val="tx2">
                  <a:lumMod val="50000"/>
                </a:schemeClr>
              </a:solidFill>
              <a:latin typeface="Times New Roman" pitchFamily="18" charset="0"/>
              <a:cs typeface="Times New Roman" pitchFamily="18" charset="0"/>
            </a:endParaRPr>
          </a:p>
          <a:p>
            <a:r>
              <a:rPr lang="en-US" sz="2400" b="1" dirty="0">
                <a:solidFill>
                  <a:schemeClr val="tx2">
                    <a:lumMod val="50000"/>
                  </a:schemeClr>
                </a:solidFill>
                <a:latin typeface="Times New Roman" pitchFamily="18" charset="0"/>
                <a:cs typeface="Times New Roman" pitchFamily="18" charset="0"/>
              </a:rPr>
              <a:t>Consequences of the attack</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The consequences of the undersea cable cut incident were widespread and varied. Some of the</a:t>
            </a:r>
          </a:p>
          <a:p>
            <a:r>
              <a:rPr lang="en-US" sz="2000" dirty="0">
                <a:latin typeface="Times New Roman" pitchFamily="18" charset="0"/>
                <a:cs typeface="Times New Roman" pitchFamily="18" charset="0"/>
              </a:rPr>
              <a:t>major consequences include:</a:t>
            </a:r>
          </a:p>
          <a:p>
            <a:r>
              <a:rPr lang="en-US" sz="2000" b="1" dirty="0">
                <a:latin typeface="Times New Roman" pitchFamily="18" charset="0"/>
                <a:cs typeface="Times New Roman" pitchFamily="18" charset="0"/>
              </a:rPr>
              <a:t>a) Disrupted Communications</a:t>
            </a:r>
            <a:r>
              <a:rPr lang="en-US" sz="2000" dirty="0">
                <a:latin typeface="Times New Roman" pitchFamily="18" charset="0"/>
                <a:cs typeface="Times New Roman" pitchFamily="18" charset="0"/>
              </a:rPr>
              <a:t>: The physical cable cuts caused widespread disruptions in communication services, including internet connectivity, voice calls, and data transmission. Businesses faced challenges in conducting day-to-day operations, individuals experienced difficulties in accessing online services, and emergency services were also impacted.</a:t>
            </a:r>
          </a:p>
          <a:p>
            <a:r>
              <a:rPr lang="en-US" sz="2000" b="1" dirty="0">
                <a:latin typeface="Times New Roman" pitchFamily="18" charset="0"/>
                <a:cs typeface="Times New Roman" pitchFamily="18" charset="0"/>
              </a:rPr>
              <a:t>b) Economic Impact</a:t>
            </a:r>
            <a:r>
              <a:rPr lang="en-US" sz="2000" dirty="0">
                <a:latin typeface="Times New Roman" pitchFamily="18" charset="0"/>
                <a:cs typeface="Times New Roman" pitchFamily="18" charset="0"/>
              </a:rPr>
              <a:t>: The incident resulted in significant economic losses.     Industries relying on uninterrupted connectivity, such as e-commerce, banking, and global trading, faced financial setbacks due to disrupted supply chains and interrupted transactions.</a:t>
            </a:r>
          </a:p>
          <a:p>
            <a:r>
              <a:rPr lang="en-US" sz="2000" b="1" dirty="0">
                <a:latin typeface="Times New Roman" pitchFamily="18" charset="0"/>
                <a:cs typeface="Times New Roman" pitchFamily="18" charset="0"/>
              </a:rPr>
              <a:t>c) National Security Concerns</a:t>
            </a:r>
            <a:r>
              <a:rPr lang="en-US" sz="2000" dirty="0">
                <a:latin typeface="Times New Roman" pitchFamily="18" charset="0"/>
                <a:cs typeface="Times New Roman" pitchFamily="18" charset="0"/>
              </a:rPr>
              <a:t>: The incident raised concerns regarding national security as it highlighted the vulnerability of critical infrastructure. It emphasized the potential impact of physical attacks on vital communication networks, leading to increased scrutiny and investment in securing these infrastructure assets.</a:t>
            </a:r>
          </a:p>
        </p:txBody>
      </p:sp>
    </p:spTree>
    <p:extLst>
      <p:ext uri="{BB962C8B-B14F-4D97-AF65-F5344CB8AC3E}">
        <p14:creationId xmlns:p14="http://schemas.microsoft.com/office/powerpoint/2010/main" val="35297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381001"/>
            <a:ext cx="8229600" cy="5663089"/>
          </a:xfrm>
          <a:prstGeom prst="rect">
            <a:avLst/>
          </a:prstGeom>
          <a:noFill/>
        </p:spPr>
        <p:txBody>
          <a:bodyPr wrap="square" rtlCol="0">
            <a:spAutoFit/>
          </a:bodyPr>
          <a:lstStyle/>
          <a:p>
            <a:endParaRPr lang="en-US" sz="2000" b="1" dirty="0">
              <a:solidFill>
                <a:schemeClr val="tx1">
                  <a:lumMod val="95000"/>
                  <a:lumOff val="5000"/>
                </a:schemeClr>
              </a:solidFill>
              <a:latin typeface="Times New Roman" pitchFamily="18" charset="0"/>
              <a:cs typeface="Times New Roman" pitchFamily="18" charset="0"/>
            </a:endParaRPr>
          </a:p>
          <a:p>
            <a:r>
              <a:rPr lang="en-US" sz="2000" b="1" dirty="0">
                <a:solidFill>
                  <a:schemeClr val="tx1">
                    <a:lumMod val="95000"/>
                    <a:lumOff val="5000"/>
                  </a:schemeClr>
                </a:solidFill>
                <a:latin typeface="Times New Roman" pitchFamily="18" charset="0"/>
                <a:cs typeface="Times New Roman" pitchFamily="18" charset="0"/>
              </a:rPr>
              <a:t>d) Investigation and Repair Costs</a:t>
            </a:r>
            <a:r>
              <a:rPr lang="en-US" sz="2000" dirty="0">
                <a:latin typeface="Times New Roman" pitchFamily="18" charset="0"/>
                <a:cs typeface="Times New Roman" pitchFamily="18" charset="0"/>
              </a:rPr>
              <a:t>: The incident triggered large-scale repair efforts, requiring the identification and repair of multiple cable cuts across vast stretches of the seabed. These repair operations incurred substantial costs and required specialized equipment, ships, and skilled personnel.</a:t>
            </a:r>
          </a:p>
          <a:p>
            <a:endParaRPr lang="en-US" sz="2000" dirty="0">
              <a:latin typeface="Times New Roman" pitchFamily="18" charset="0"/>
              <a:cs typeface="Times New Roman" pitchFamily="18" charset="0"/>
            </a:endParaRPr>
          </a:p>
          <a:p>
            <a:r>
              <a:rPr lang="en-US" sz="2400" b="1" dirty="0">
                <a:solidFill>
                  <a:schemeClr val="tx2">
                    <a:lumMod val="50000"/>
                  </a:schemeClr>
                </a:solidFill>
                <a:latin typeface="Times New Roman" pitchFamily="18" charset="0"/>
                <a:cs typeface="Times New Roman" pitchFamily="18" charset="0"/>
              </a:rPr>
              <a:t>Countermeasures employed:</a:t>
            </a:r>
          </a:p>
          <a:p>
            <a:r>
              <a:rPr lang="en-US" sz="2000" dirty="0">
                <a:latin typeface="Times New Roman" pitchFamily="18" charset="0"/>
                <a:cs typeface="Times New Roman" pitchFamily="18" charset="0"/>
              </a:rPr>
              <a:t>To mitigate the impact of attacks on the Physical Layer, various countermeasures have been implemented:</a:t>
            </a:r>
          </a:p>
          <a:p>
            <a:pPr marL="457200" indent="-457200">
              <a:buAutoNum type="alphaLcParenR"/>
            </a:pPr>
            <a:r>
              <a:rPr lang="en-US" sz="2000" b="1" dirty="0">
                <a:latin typeface="Times New Roman" pitchFamily="18" charset="0"/>
                <a:cs typeface="Times New Roman" pitchFamily="18" charset="0"/>
              </a:rPr>
              <a:t>Redundancy and Diverse Routing</a:t>
            </a:r>
            <a:r>
              <a:rPr lang="en-US" sz="2000" dirty="0">
                <a:latin typeface="Times New Roman" pitchFamily="18" charset="0"/>
                <a:cs typeface="Times New Roman" pitchFamily="18" charset="0"/>
              </a:rPr>
              <a:t>: Telecommunication companies have built redundant networks with multiple undersea cables and diverse routing options. This allows traffic to be rerouted in the event of a cable cut, minimizing service disruptions.</a:t>
            </a:r>
          </a:p>
          <a:p>
            <a:pPr marL="457200" indent="-457200">
              <a:buAutoNum type="alphaLcParenR"/>
            </a:pPr>
            <a:r>
              <a:rPr lang="en-US" sz="2000" b="1" dirty="0">
                <a:latin typeface="Times New Roman" pitchFamily="18" charset="0"/>
                <a:cs typeface="Times New Roman" pitchFamily="18" charset="0"/>
              </a:rPr>
              <a:t> Cable Protection and Monitoring</a:t>
            </a:r>
            <a:r>
              <a:rPr lang="en-US" sz="2000" dirty="0">
                <a:latin typeface="Times New Roman" pitchFamily="18" charset="0"/>
                <a:cs typeface="Times New Roman" pitchFamily="18" charset="0"/>
              </a:rPr>
              <a:t>: Measures such as using reinforced cable sheaths, burying cables deeper in the seabed, and deploying monitoring systems to detect potential cable cuts help enhance the physical security and resilience of undersea cable infrastructure.</a:t>
            </a:r>
          </a:p>
          <a:p>
            <a:endParaRPr lang="en-US" dirty="0"/>
          </a:p>
        </p:txBody>
      </p:sp>
    </p:spTree>
    <p:extLst>
      <p:ext uri="{BB962C8B-B14F-4D97-AF65-F5344CB8AC3E}">
        <p14:creationId xmlns:p14="http://schemas.microsoft.com/office/powerpoint/2010/main" val="164932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457201"/>
            <a:ext cx="8229600" cy="5324535"/>
          </a:xfrm>
          <a:prstGeom prst="rect">
            <a:avLst/>
          </a:prstGeom>
          <a:noFill/>
        </p:spPr>
        <p:txBody>
          <a:bodyPr wrap="square" rtlCol="0">
            <a:spAutoFit/>
          </a:bodyPr>
          <a:lstStyle/>
          <a:p>
            <a:r>
              <a:rPr lang="en-US" sz="2000" b="1" dirty="0">
                <a:latin typeface="Times New Roman" pitchFamily="18" charset="0"/>
                <a:cs typeface="Times New Roman" pitchFamily="18" charset="0"/>
              </a:rPr>
              <a:t>c) Increased Surveillance and Security Cooperation</a:t>
            </a:r>
            <a:r>
              <a:rPr lang="en-US" sz="2000" dirty="0">
                <a:latin typeface="Times New Roman" pitchFamily="18" charset="0"/>
                <a:cs typeface="Times New Roman" pitchFamily="18" charset="0"/>
              </a:rPr>
              <a:t>: Governments and international organizations have increased surveillance efforts to detect and prevent potential attacks on undersea cables. They also promote cooperation between countries to strengthen security measures and share information about threats.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 Early Detection and Rapid Response:</a:t>
            </a:r>
            <a:r>
              <a:rPr lang="en-US" sz="2000" dirty="0">
                <a:latin typeface="Times New Roman" pitchFamily="18" charset="0"/>
                <a:cs typeface="Times New Roman" pitchFamily="18" charset="0"/>
              </a:rPr>
              <a:t> Developing technologies and systems to quickly detect and locate cable cuts is crucial for minimizing downtime. This includes using advanced monitoring equipment, such as acoustic sensors and remotely operated vehicles (ROVs), to identify and repair cable cuts promptly.</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e) Legal and Diplomatic Measures</a:t>
            </a:r>
            <a:r>
              <a:rPr lang="en-US" sz="2000" dirty="0">
                <a:latin typeface="Times New Roman" pitchFamily="18" charset="0"/>
                <a:cs typeface="Times New Roman" pitchFamily="18" charset="0"/>
              </a:rPr>
              <a:t>: Countries have strengthened legal frameworks to address such attacks and established diplomatic channels to collaborate on addressing the consequences and preventing future incidents. This includes prosecuting perpetrators and raising awareness about the importance of protecting critical infrastructure.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7761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685800"/>
            <a:ext cx="8077200" cy="1631216"/>
          </a:xfrm>
          <a:prstGeom prst="rect">
            <a:avLst/>
          </a:prstGeom>
          <a:noFill/>
        </p:spPr>
        <p:txBody>
          <a:bodyPr wrap="square" rtlCol="0">
            <a:spAutoFit/>
          </a:bodyPr>
          <a:lstStyle/>
          <a:p>
            <a:r>
              <a:rPr lang="en-US" sz="2000" dirty="0">
                <a:latin typeface="Times New Roman" pitchFamily="18" charset="0"/>
                <a:cs typeface="Times New Roman" pitchFamily="18" charset="0"/>
              </a:rPr>
              <a:t>Overall, attacks on the Physical Layer can have severe consequences, impacting communication, economy, and national security. Implementing redundancy, enhancing physical security, and improving detection and response capabilities are essential countermeasures to mitigate the risks associated with such attacks.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0204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1143000"/>
            <a:ext cx="8305800" cy="2123658"/>
          </a:xfrm>
          <a:prstGeom prst="rect">
            <a:avLst/>
          </a:prstGeom>
          <a:noFill/>
        </p:spPr>
        <p:txBody>
          <a:bodyPr wrap="square" rtlCol="0">
            <a:spAutoFit/>
          </a:bodyPr>
          <a:lstStyle/>
          <a:p>
            <a:endParaRPr lang="en-US" sz="4400" b="1" dirty="0">
              <a:solidFill>
                <a:schemeClr val="tx2">
                  <a:lumMod val="60000"/>
                  <a:lumOff val="40000"/>
                </a:schemeClr>
              </a:solidFill>
              <a:latin typeface="Times New Roman" pitchFamily="18" charset="0"/>
              <a:cs typeface="Times New Roman" pitchFamily="18" charset="0"/>
            </a:endParaRPr>
          </a:p>
          <a:p>
            <a:endParaRPr lang="en-US" sz="4400" b="1" dirty="0">
              <a:solidFill>
                <a:schemeClr val="tx2">
                  <a:lumMod val="60000"/>
                  <a:lumOff val="40000"/>
                </a:schemeClr>
              </a:solidFill>
              <a:latin typeface="Times New Roman" pitchFamily="18" charset="0"/>
              <a:cs typeface="Times New Roman" pitchFamily="18" charset="0"/>
            </a:endParaRPr>
          </a:p>
          <a:p>
            <a:r>
              <a:rPr lang="en-US" sz="4400" b="1" dirty="0">
                <a:solidFill>
                  <a:schemeClr val="tx2">
                    <a:lumMod val="60000"/>
                    <a:lumOff val="40000"/>
                  </a:schemeClr>
                </a:solidFill>
                <a:latin typeface="Times New Roman" pitchFamily="18" charset="0"/>
                <a:cs typeface="Times New Roman" pitchFamily="18" charset="0"/>
              </a:rPr>
              <a:t>              THANK YOU</a:t>
            </a:r>
          </a:p>
        </p:txBody>
      </p:sp>
    </p:spTree>
    <p:extLst>
      <p:ext uri="{BB962C8B-B14F-4D97-AF65-F5344CB8AC3E}">
        <p14:creationId xmlns:p14="http://schemas.microsoft.com/office/powerpoint/2010/main" val="2331738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30095"/>
          </a:xfrm>
        </p:spPr>
        <p:txBody>
          <a:bodyPr>
            <a:normAutofit fontScale="90000"/>
          </a:bodyPr>
          <a:lstStyle/>
          <a:p>
            <a:r>
              <a:rPr lang="en-US" dirty="0" smtClean="0"/>
              <a:t>Layer 2 and Layer 3 In OSI Model</a:t>
            </a:r>
            <a:endParaRPr lang="en-IN" dirty="0"/>
          </a:p>
        </p:txBody>
      </p:sp>
      <p:sp>
        <p:nvSpPr>
          <p:cNvPr id="3" name="Subtitle 2"/>
          <p:cNvSpPr>
            <a:spLocks noGrp="1"/>
          </p:cNvSpPr>
          <p:nvPr>
            <p:ph type="subTitle" idx="1"/>
          </p:nvPr>
        </p:nvSpPr>
        <p:spPr/>
        <p:txBody>
          <a:bodyPr/>
          <a:lstStyle/>
          <a:p>
            <a:endParaRPr lang="en-US" dirty="0" smtClean="0"/>
          </a:p>
          <a:p>
            <a:r>
              <a:rPr lang="en-US" dirty="0" smtClean="0"/>
              <a:t>                                                     Presented By-Harshada Desai</a:t>
            </a:r>
            <a:endParaRPr lang="en-IN" dirty="0"/>
          </a:p>
        </p:txBody>
      </p:sp>
    </p:spTree>
    <p:extLst>
      <p:ext uri="{BB962C8B-B14F-4D97-AF65-F5344CB8AC3E}">
        <p14:creationId xmlns:p14="http://schemas.microsoft.com/office/powerpoint/2010/main" val="121093060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Data Link Layer (Layer 2)</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data link layer of a network is a second layer in the OSI reference  model  that  provides  forward  of  data  and  error correction  that  happen  in  physical  layer.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also  provides  a service  interface  to  the  network  layer.  Generally,  most  of systems administrators of networks do not monitor the data link layer  unless  there  is  connectivity  issue.</a:t>
            </a:r>
          </a:p>
        </p:txBody>
      </p:sp>
    </p:spTree>
    <p:extLst>
      <p:ext uri="{BB962C8B-B14F-4D97-AF65-F5344CB8AC3E}">
        <p14:creationId xmlns:p14="http://schemas.microsoft.com/office/powerpoint/2010/main" val="48582542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2407" y="914400"/>
            <a:ext cx="10024217" cy="5324535"/>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The Data-Link Layer has two </a:t>
            </a:r>
            <a:r>
              <a:rPr lang="en-IN" sz="2400" b="1" dirty="0" err="1">
                <a:solidFill>
                  <a:srgbClr val="C00000"/>
                </a:solidFill>
                <a:latin typeface="Times New Roman" panose="02020603050405020304" pitchFamily="18" charset="0"/>
                <a:cs typeface="Times New Roman" panose="02020603050405020304" pitchFamily="18" charset="0"/>
              </a:rPr>
              <a:t>sublayers</a:t>
            </a:r>
            <a:r>
              <a:rPr lang="en-IN" sz="2400" b="1" dirty="0" smtClean="0">
                <a:solidFill>
                  <a:srgbClr val="C0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457200" indent="-457200">
              <a:buAutoNum type="arabicPeriod"/>
            </a:pPr>
            <a:r>
              <a:rPr lang="en-IN" sz="2000" b="1" dirty="0" smtClean="0">
                <a:solidFill>
                  <a:srgbClr val="7030A0"/>
                </a:solidFill>
                <a:latin typeface="Times New Roman" panose="02020603050405020304" pitchFamily="18" charset="0"/>
                <a:cs typeface="Times New Roman" panose="02020603050405020304" pitchFamily="18" charset="0"/>
              </a:rPr>
              <a:t>Logical </a:t>
            </a:r>
            <a:r>
              <a:rPr lang="en-IN" sz="2000" b="1" dirty="0">
                <a:solidFill>
                  <a:srgbClr val="7030A0"/>
                </a:solidFill>
                <a:latin typeface="Times New Roman" panose="02020603050405020304" pitchFamily="18" charset="0"/>
                <a:cs typeface="Times New Roman" panose="02020603050405020304" pitchFamily="18" charset="0"/>
              </a:rPr>
              <a:t>Link Control (LLC</a:t>
            </a:r>
            <a:r>
              <a:rPr lang="en-IN" sz="2000" b="1" dirty="0" smtClean="0">
                <a:solidFill>
                  <a:srgbClr val="7030A0"/>
                </a:solidFill>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is the upper sub-layer of the data-link layer.</a:t>
            </a:r>
          </a:p>
          <a:p>
            <a:pPr lvl="0"/>
            <a:r>
              <a:rPr lang="en-IN" sz="2000" dirty="0">
                <a:latin typeface="Times New Roman" panose="02020603050405020304" pitchFamily="18" charset="0"/>
                <a:cs typeface="Times New Roman" panose="02020603050405020304" pitchFamily="18" charset="0"/>
              </a:rPr>
              <a:t>The LLC sub-layer is responsible for handling and maintaining the communication between the other layers of the OSI Model.</a:t>
            </a:r>
          </a:p>
          <a:p>
            <a:pPr lvl="0"/>
            <a:r>
              <a:rPr lang="en-IN" sz="2000" dirty="0">
                <a:latin typeface="Times New Roman" panose="02020603050405020304" pitchFamily="18" charset="0"/>
                <a:cs typeface="Times New Roman" panose="02020603050405020304" pitchFamily="18" charset="0"/>
              </a:rPr>
              <a:t>It is also responsible for handling error messages and reliability checks for the data</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2. Media Access Control (MAC</a:t>
            </a:r>
            <a:r>
              <a:rPr lang="en-IN" sz="2000" b="1" dirty="0" smtClean="0">
                <a:solidFill>
                  <a:srgbClr val="7030A0"/>
                </a:solidFill>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is the lower sub-layer of the data-link layer.</a:t>
            </a:r>
          </a:p>
          <a:p>
            <a:pPr lvl="0"/>
            <a:r>
              <a:rPr lang="en-IN" sz="2000" dirty="0">
                <a:latin typeface="Times New Roman" panose="02020603050405020304" pitchFamily="18" charset="0"/>
                <a:cs typeface="Times New Roman" panose="02020603050405020304" pitchFamily="18" charset="0"/>
              </a:rPr>
              <a:t>The MAC sub-layer is responsible for framing the data received from the upper layers.</a:t>
            </a:r>
          </a:p>
          <a:p>
            <a:pPr lvl="0"/>
            <a:r>
              <a:rPr lang="en-IN" sz="2000" dirty="0">
                <a:latin typeface="Times New Roman" panose="02020603050405020304" pitchFamily="18" charset="0"/>
                <a:cs typeface="Times New Roman" panose="02020603050405020304" pitchFamily="18" charset="0"/>
              </a:rPr>
              <a:t>It also is responsible for </a:t>
            </a:r>
            <a:r>
              <a:rPr lang="en-IN" sz="2000" dirty="0" smtClean="0">
                <a:latin typeface="Times New Roman" panose="02020603050405020304" pitchFamily="18" charset="0"/>
                <a:cs typeface="Times New Roman" panose="02020603050405020304" pitchFamily="18" charset="0"/>
              </a:rPr>
              <a:t>data encapsulation</a:t>
            </a:r>
            <a:r>
              <a:rPr lang="en-IN" sz="2000" dirty="0">
                <a:latin typeface="Times New Roman" panose="02020603050405020304" pitchFamily="18" charset="0"/>
                <a:cs typeface="Times New Roman" panose="02020603050405020304" pitchFamily="18" charset="0"/>
              </a:rPr>
              <a:t> and media access control for the data received.</a:t>
            </a:r>
          </a:p>
          <a:p>
            <a:r>
              <a:rPr lang="en-IN" dirty="0"/>
              <a:t> </a:t>
            </a:r>
          </a:p>
          <a:p>
            <a:endParaRPr lang="en-IN" dirty="0"/>
          </a:p>
        </p:txBody>
      </p:sp>
    </p:spTree>
    <p:extLst>
      <p:ext uri="{BB962C8B-B14F-4D97-AF65-F5344CB8AC3E}">
        <p14:creationId xmlns:p14="http://schemas.microsoft.com/office/powerpoint/2010/main" val="332021809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D78F-C181-E45E-DD38-945E20E8CEC6}"/>
              </a:ext>
            </a:extLst>
          </p:cNvPr>
          <p:cNvSpPr>
            <a:spLocks noGrp="1"/>
          </p:cNvSpPr>
          <p:nvPr>
            <p:ph type="ctrTitle"/>
          </p:nvPr>
        </p:nvSpPr>
        <p:spPr>
          <a:xfrm>
            <a:off x="1" y="0"/>
            <a:ext cx="6096000" cy="819427"/>
          </a:xfrm>
        </p:spPr>
        <p:txBody>
          <a:bodyPr>
            <a:noAutofit/>
          </a:bodyPr>
          <a:lstStyle/>
          <a:p>
            <a:r>
              <a:rPr lang="en-US" sz="4800" b="1" i="0" u="sng" dirty="0">
                <a:effectLst/>
                <a:latin typeface="SimSun" panose="02010600030101010101" pitchFamily="2" charset="-122"/>
                <a:ea typeface="SimSun" panose="02010600030101010101" pitchFamily="2" charset="-122"/>
              </a:rPr>
              <a:t>OSI Model Overview</a:t>
            </a:r>
            <a:endParaRPr lang="en-IN" sz="4800" b="1" u="sng" dirty="0">
              <a:latin typeface="SimSun" panose="02010600030101010101" pitchFamily="2" charset="-122"/>
              <a:ea typeface="SimSun" panose="02010600030101010101" pitchFamily="2" charset="-122"/>
            </a:endParaRPr>
          </a:p>
        </p:txBody>
      </p:sp>
      <p:sp>
        <p:nvSpPr>
          <p:cNvPr id="3" name="Subtitle 2">
            <a:extLst>
              <a:ext uri="{FF2B5EF4-FFF2-40B4-BE49-F238E27FC236}">
                <a16:creationId xmlns:a16="http://schemas.microsoft.com/office/drawing/2014/main" id="{702446C3-3231-709C-6DE0-EB68FC86C56D}"/>
              </a:ext>
            </a:extLst>
          </p:cNvPr>
          <p:cNvSpPr>
            <a:spLocks noGrp="1"/>
          </p:cNvSpPr>
          <p:nvPr>
            <p:ph type="subTitle" idx="1"/>
          </p:nvPr>
        </p:nvSpPr>
        <p:spPr>
          <a:xfrm>
            <a:off x="228599" y="1845733"/>
            <a:ext cx="11895667" cy="4920827"/>
          </a:xfrm>
        </p:spPr>
        <p:txBody>
          <a:bodyPr>
            <a:normAutofit/>
          </a:bodyPr>
          <a:lstStyle/>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The OSI (Open Systems Interconnection) model is a conceptual framework that defines the functions of a network into seven distinct layers. These layers provide a structured approach to network communication, allowing devices and systems to exchange data seamlessly.</a:t>
            </a:r>
          </a:p>
          <a:p>
            <a:pPr algn="l"/>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1: Physical Layer</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2: Data Link Layer                </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3: Network Layer</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4: Transport Layer</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5: Session Layer</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6: Presentation Layer</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Layer 7: Application Layer</a:t>
            </a:r>
          </a:p>
          <a:p>
            <a:endParaRPr lang="en-IN" sz="20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83414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8942" y="803305"/>
            <a:ext cx="10084037" cy="5016758"/>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The following is intended to be a simple overview of the most common data link layer attacks based on the OSI model</a:t>
            </a:r>
          </a:p>
          <a:p>
            <a:endParaRPr lang="en-US" sz="2000" dirty="0" smtClean="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Mac </a:t>
            </a:r>
            <a:r>
              <a:rPr lang="en-IN" sz="2000" b="1" dirty="0" smtClean="0">
                <a:solidFill>
                  <a:srgbClr val="7030A0"/>
                </a:solidFill>
                <a:latin typeface="Times New Roman" panose="02020603050405020304" pitchFamily="18" charset="0"/>
                <a:cs typeface="Times New Roman" panose="02020603050405020304" pitchFamily="18" charset="0"/>
              </a:rPr>
              <a:t>spoofing</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MAC (Media Access Control) Address is a unique identifier assigned to every network card. This identifier is used to identify and communicate with other devices on the network</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MAC Spoofing is a type of cyber-attack that allows attackers to change their MAC Address and impersonate another device on the network</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Once the MAC Address is spoofed, the attacker can access sensitive information, eavesdrop on network traffic, and conduct a variety of malicious activities</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ARP spoofing and </a:t>
            </a:r>
            <a:r>
              <a:rPr lang="en-IN" sz="2000" b="1" dirty="0" smtClean="0">
                <a:solidFill>
                  <a:srgbClr val="7030A0"/>
                </a:solidFill>
                <a:latin typeface="Times New Roman" panose="02020603050405020304" pitchFamily="18" charset="0"/>
                <a:cs typeface="Times New Roman" panose="02020603050405020304" pitchFamily="18" charset="0"/>
              </a:rPr>
              <a:t>poisoning</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one looks to send fakes ARP packets to a LAN network in a way that an internal MAC address results as the attacker’s MAC address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54483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759" y="871671"/>
            <a:ext cx="10477144" cy="4678204"/>
          </a:xfrm>
          <a:prstGeom prst="rect">
            <a:avLst/>
          </a:prstGeom>
          <a:noFill/>
        </p:spPr>
        <p:txBody>
          <a:bodyPr wrap="square" rtlCol="0">
            <a:spAutoFit/>
          </a:bodyPr>
          <a:lstStyle/>
          <a:p>
            <a:r>
              <a:rPr lang="en-IN" sz="2000" b="1" dirty="0">
                <a:solidFill>
                  <a:srgbClr val="7030A0"/>
                </a:solidFill>
                <a:latin typeface="Times New Roman" panose="02020603050405020304" pitchFamily="18" charset="0"/>
                <a:cs typeface="Times New Roman" panose="02020603050405020304" pitchFamily="18" charset="0"/>
              </a:rPr>
              <a:t>Email Spoofing </a:t>
            </a:r>
            <a:r>
              <a:rPr lang="en-IN" sz="2000" b="1" dirty="0" smtClean="0">
                <a:solidFill>
                  <a:srgbClr val="7030A0"/>
                </a:solidFill>
                <a:latin typeface="Times New Roman" panose="02020603050405020304" pitchFamily="18" charset="0"/>
                <a:cs typeface="Times New Roman" panose="02020603050405020304" pitchFamily="18" charset="0"/>
              </a:rPr>
              <a:t>Attacks</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Email spoofing attacks are where an attacker sends an email imitating another sender</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these attacks, the sender field is spoofed to show fake contact details. The attacker impersonates this entity and then sends you an email requesting information.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attacks are often used to pose as administrators and ask other members of staff for account details.</a:t>
            </a:r>
          </a:p>
          <a:p>
            <a:r>
              <a:rPr lang="en-IN" sz="2000" dirty="0">
                <a:latin typeface="Times New Roman" panose="02020603050405020304" pitchFamily="18" charset="0"/>
                <a:cs typeface="Times New Roman" panose="02020603050405020304" pitchFamily="18" charset="0"/>
              </a:rPr>
              <a:t> </a:t>
            </a:r>
          </a:p>
          <a:p>
            <a:r>
              <a:rPr lang="en-IN" sz="2000" b="1" dirty="0" smtClean="0">
                <a:solidFill>
                  <a:srgbClr val="7030A0"/>
                </a:solidFill>
                <a:latin typeface="Times New Roman" panose="02020603050405020304" pitchFamily="18" charset="0"/>
                <a:cs typeface="Times New Roman" panose="02020603050405020304" pitchFamily="18" charset="0"/>
              </a:rPr>
              <a:t>DNS Spoofing</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DNS Spoofing means getting a wrong entry or IP address of the requested site from the DNS server</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Attackers find out the flaws in the DNS system and take control and will redirect to a malicious website. </a:t>
            </a:r>
          </a:p>
          <a:p>
            <a:r>
              <a:rPr lang="en-IN" sz="2000" dirty="0" smtClean="0"/>
              <a:t> </a:t>
            </a:r>
            <a:endParaRPr lang="en-IN" sz="2000" dirty="0"/>
          </a:p>
        </p:txBody>
      </p:sp>
    </p:spTree>
    <p:extLst>
      <p:ext uri="{BB962C8B-B14F-4D97-AF65-F5344CB8AC3E}">
        <p14:creationId xmlns:p14="http://schemas.microsoft.com/office/powerpoint/2010/main" val="227723624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393" y="734938"/>
            <a:ext cx="10545510" cy="4585871"/>
          </a:xfrm>
          <a:prstGeom prst="rect">
            <a:avLst/>
          </a:prstGeom>
          <a:noFill/>
        </p:spPr>
        <p:txBody>
          <a:bodyPr wrap="square" rtlCol="0">
            <a:spAutoFit/>
          </a:bodyPr>
          <a:lstStyle/>
          <a:p>
            <a:r>
              <a:rPr lang="en-IN" sz="2000" b="1" u="sng" dirty="0">
                <a:solidFill>
                  <a:srgbClr val="C00000"/>
                </a:solidFill>
                <a:latin typeface="Times New Roman" panose="02020603050405020304" pitchFamily="18" charset="0"/>
                <a:cs typeface="Times New Roman" panose="02020603050405020304" pitchFamily="18" charset="0"/>
              </a:rPr>
              <a:t>Real-Life example of Data Link Layer (DNS SPOOFING) Attack </a:t>
            </a:r>
            <a:endParaRPr lang="en-IN" sz="2000" b="1" u="sng" dirty="0" smtClean="0">
              <a:solidFill>
                <a:srgbClr val="C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fontAlgn="base"/>
            <a:r>
              <a:rPr lang="en-IN" b="1" dirty="0">
                <a:solidFill>
                  <a:srgbClr val="7030A0"/>
                </a:solidFill>
                <a:latin typeface="Times New Roman" panose="02020603050405020304" pitchFamily="18" charset="0"/>
                <a:cs typeface="Times New Roman" panose="02020603050405020304" pitchFamily="18" charset="0"/>
              </a:rPr>
              <a:t>Stolen cryptocurrency from MyEtherWallet via a DNS spoofing attack on Amazon Web Services (AWS</a:t>
            </a:r>
            <a:r>
              <a:rPr lang="en-IN" b="1" dirty="0" smtClean="0">
                <a:solidFill>
                  <a:srgbClr val="7030A0"/>
                </a:solidFill>
                <a:latin typeface="Times New Roman" panose="02020603050405020304" pitchFamily="18" charset="0"/>
                <a:cs typeface="Times New Roman" panose="02020603050405020304" pitchFamily="18" charset="0"/>
              </a:rPr>
              <a:t>)</a:t>
            </a:r>
          </a:p>
          <a:p>
            <a:pPr fontAlgn="base"/>
            <a:endParaRPr lang="en-IN"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2018, a DNS server poisoning attack was set in motion against AWS. A number of DNS servers were hijacked, which made it possible for the cyber criminals to redirect traffic from several of the domains belonging to the AWS system. One of the most damaging outcomes of this attack focused on the cryptocurrency website MyEtherWallet. </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When people entered this domain address into their web browser, they were taken to a fake website that looked very similar to the original one. The cyber criminals were therefore able to steal many of the user’s login credentials. Once these were captured, the </a:t>
            </a:r>
            <a:r>
              <a:rPr lang="en-IN" sz="2000" dirty="0" err="1">
                <a:latin typeface="Times New Roman" panose="02020603050405020304" pitchFamily="18" charset="0"/>
                <a:cs typeface="Times New Roman" panose="02020603050405020304" pitchFamily="18" charset="0"/>
              </a:rPr>
              <a:t>pharmers</a:t>
            </a:r>
            <a:r>
              <a:rPr lang="en-IN" sz="2000" dirty="0">
                <a:latin typeface="Times New Roman" panose="02020603050405020304" pitchFamily="18" charset="0"/>
                <a:cs typeface="Times New Roman" panose="02020603050405020304" pitchFamily="18" charset="0"/>
              </a:rPr>
              <a:t> could enter the user’s accounts and drain their funds. It is estimated that a total of $17 million worth of </a:t>
            </a:r>
            <a:r>
              <a:rPr lang="en-IN" sz="2000" dirty="0" err="1">
                <a:latin typeface="Times New Roman" panose="02020603050405020304" pitchFamily="18" charset="0"/>
                <a:cs typeface="Times New Roman" panose="02020603050405020304" pitchFamily="18" charset="0"/>
              </a:rPr>
              <a:t>Ethereum</a:t>
            </a:r>
            <a:r>
              <a:rPr lang="en-IN" sz="2000" dirty="0">
                <a:latin typeface="Times New Roman" panose="02020603050405020304" pitchFamily="18" charset="0"/>
                <a:cs typeface="Times New Roman" panose="02020603050405020304" pitchFamily="18" charset="0"/>
              </a:rPr>
              <a:t> was stolen during the attack.  </a:t>
            </a:r>
          </a:p>
          <a:p>
            <a:endParaRPr lang="en-IN" dirty="0"/>
          </a:p>
        </p:txBody>
      </p:sp>
    </p:spTree>
    <p:extLst>
      <p:ext uri="{BB962C8B-B14F-4D97-AF65-F5344CB8AC3E}">
        <p14:creationId xmlns:p14="http://schemas.microsoft.com/office/powerpoint/2010/main" val="253181188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0217" y="803305"/>
            <a:ext cx="10357502" cy="5324535"/>
          </a:xfrm>
          <a:prstGeom prst="rect">
            <a:avLst/>
          </a:prstGeom>
          <a:noFill/>
        </p:spPr>
        <p:txBody>
          <a:bodyPr wrap="square" rtlCol="0">
            <a:spAutoFit/>
          </a:bodyPr>
          <a:lstStyle/>
          <a:p>
            <a:r>
              <a:rPr lang="en-US" sz="2000" b="1" dirty="0" smtClean="0">
                <a:solidFill>
                  <a:srgbClr val="C00000"/>
                </a:solidFill>
                <a:latin typeface="Times New Roman" panose="02020603050405020304" pitchFamily="18" charset="0"/>
                <a:cs typeface="Times New Roman" panose="02020603050405020304" pitchFamily="18" charset="0"/>
              </a:rPr>
              <a:t>Following are some techniques which is used to protect from layer 2 attacks</a:t>
            </a:r>
          </a:p>
          <a:p>
            <a:endParaRPr lang="en-US" sz="2000" dirty="0">
              <a:solidFill>
                <a:srgbClr val="7030A0"/>
              </a:solidFill>
              <a:latin typeface="Times New Roman" panose="02020603050405020304" pitchFamily="18" charset="0"/>
              <a:cs typeface="Times New Roman" panose="02020603050405020304" pitchFamily="18" charset="0"/>
            </a:endParaRPr>
          </a:p>
          <a:p>
            <a:pPr fontAlgn="base"/>
            <a:r>
              <a:rPr lang="en-IN" sz="2000" b="1" dirty="0" smtClean="0">
                <a:solidFill>
                  <a:srgbClr val="7030A0"/>
                </a:solidFill>
                <a:latin typeface="Times New Roman" panose="02020603050405020304" pitchFamily="18" charset="0"/>
                <a:cs typeface="Times New Roman" panose="02020603050405020304" pitchFamily="18" charset="0"/>
              </a:rPr>
              <a:t>1. Introduce </a:t>
            </a:r>
            <a:r>
              <a:rPr lang="en-IN" sz="2000" b="1" dirty="0">
                <a:solidFill>
                  <a:srgbClr val="7030A0"/>
                </a:solidFill>
                <a:latin typeface="Times New Roman" panose="02020603050405020304" pitchFamily="18" charset="0"/>
                <a:cs typeface="Times New Roman" panose="02020603050405020304" pitchFamily="18" charset="0"/>
              </a:rPr>
              <a:t>DNS Security Extensions (DNSSEC</a:t>
            </a:r>
            <a:r>
              <a:rPr lang="en-IN" sz="2000" b="1" dirty="0" smtClean="0">
                <a:solidFill>
                  <a:srgbClr val="7030A0"/>
                </a:solidFill>
                <a:latin typeface="Times New Roman" panose="02020603050405020304" pitchFamily="18" charset="0"/>
                <a:cs typeface="Times New Roman" panose="02020603050405020304" pitchFamily="18" charset="0"/>
              </a:rPr>
              <a:t>)</a:t>
            </a:r>
          </a:p>
          <a:p>
            <a:pPr fontAlgn="base"/>
            <a:endParaRPr lang="en-IN" sz="20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Introducing DNSSEC is one of the most valuable steps you can take to protect against DNS poisoning attacks. </a:t>
            </a:r>
            <a:endParaRPr lang="en-IN" sz="20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Quite </a:t>
            </a:r>
            <a:r>
              <a:rPr lang="en-IN" sz="2000" dirty="0">
                <a:latin typeface="Times New Roman" panose="02020603050405020304" pitchFamily="18" charset="0"/>
                <a:cs typeface="Times New Roman" panose="02020603050405020304" pitchFamily="18" charset="0"/>
              </a:rPr>
              <a:t>simply, DNSSEC takes the added step of verifying DNS data </a:t>
            </a:r>
            <a:r>
              <a:rPr lang="en-IN" sz="2000" dirty="0" smtClean="0">
                <a:latin typeface="Times New Roman" panose="02020603050405020304" pitchFamily="18" charset="0"/>
                <a:cs typeface="Times New Roman" panose="02020603050405020304" pitchFamily="18" charset="0"/>
              </a:rPr>
              <a:t>something </a:t>
            </a:r>
            <a:r>
              <a:rPr lang="en-IN" sz="2000" dirty="0">
                <a:latin typeface="Times New Roman" panose="02020603050405020304" pitchFamily="18" charset="0"/>
                <a:cs typeface="Times New Roman" panose="02020603050405020304" pitchFamily="18" charset="0"/>
              </a:rPr>
              <a:t>that is not standard in the current internet protocols</a:t>
            </a:r>
            <a:r>
              <a:rPr lang="en-IN" sz="2000" dirty="0" smtClean="0">
                <a:latin typeface="Times New Roman" panose="02020603050405020304" pitchFamily="18" charset="0"/>
                <a:cs typeface="Times New Roman" panose="02020603050405020304" pitchFamily="18" charset="0"/>
              </a:rPr>
              <a:t>.</a:t>
            </a:r>
          </a:p>
          <a:p>
            <a:pPr fontAlgn="base"/>
            <a:endParaRPr lang="en-IN" sz="2000" dirty="0">
              <a:latin typeface="Times New Roman" panose="02020603050405020304" pitchFamily="18" charset="0"/>
              <a:cs typeface="Times New Roman" panose="02020603050405020304" pitchFamily="18" charset="0"/>
            </a:endParaRPr>
          </a:p>
          <a:p>
            <a:pPr fontAlgn="base"/>
            <a:r>
              <a:rPr lang="en-IN" sz="2000" b="1" dirty="0" smtClean="0">
                <a:solidFill>
                  <a:srgbClr val="7030A0"/>
                </a:solidFill>
                <a:latin typeface="Times New Roman" panose="02020603050405020304" pitchFamily="18" charset="0"/>
                <a:cs typeface="Times New Roman" panose="02020603050405020304" pitchFamily="18" charset="0"/>
              </a:rPr>
              <a:t>2.  </a:t>
            </a:r>
            <a:r>
              <a:rPr lang="en-IN" sz="2000" b="1" dirty="0">
                <a:solidFill>
                  <a:srgbClr val="7030A0"/>
                </a:solidFill>
                <a:latin typeface="Times New Roman" panose="02020603050405020304" pitchFamily="18" charset="0"/>
                <a:cs typeface="Times New Roman" panose="02020603050405020304" pitchFamily="18" charset="0"/>
              </a:rPr>
              <a:t>Always encrypt </a:t>
            </a:r>
            <a:r>
              <a:rPr lang="en-IN" sz="2000" b="1" dirty="0" smtClean="0">
                <a:solidFill>
                  <a:srgbClr val="7030A0"/>
                </a:solidFill>
                <a:latin typeface="Times New Roman" panose="02020603050405020304" pitchFamily="18" charset="0"/>
                <a:cs typeface="Times New Roman" panose="02020603050405020304" pitchFamily="18" charset="0"/>
              </a:rPr>
              <a:t>data</a:t>
            </a:r>
          </a:p>
          <a:p>
            <a:pPr fontAlgn="base"/>
            <a:endParaRPr lang="en-IN" sz="20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offers an added layer of protection by preventing hackers who might be able to intercept that data from doing anything with it.</a:t>
            </a:r>
          </a:p>
          <a:p>
            <a:pPr marL="342900" indent="-34290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example, even if a hacker does manage to intercept that data, if it’s encrypted, they won’t be able to read it in order to get the information they need to duplicate it for use in responses to future DNS requests.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82358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0576" y="948583"/>
            <a:ext cx="10391686" cy="4955203"/>
          </a:xfrm>
          <a:prstGeom prst="rect">
            <a:avLst/>
          </a:prstGeom>
          <a:noFill/>
        </p:spPr>
        <p:txBody>
          <a:bodyPr wrap="square" rtlCol="0">
            <a:spAutoFit/>
          </a:bodyPr>
          <a:lstStyle/>
          <a:p>
            <a:pPr fontAlgn="base"/>
            <a:r>
              <a:rPr lang="en-IN" sz="2000" b="1" dirty="0" smtClean="0">
                <a:solidFill>
                  <a:srgbClr val="7030A0"/>
                </a:solidFill>
                <a:latin typeface="Times New Roman" panose="02020603050405020304" pitchFamily="18" charset="0"/>
                <a:cs typeface="Times New Roman" panose="02020603050405020304" pitchFamily="18" charset="0"/>
              </a:rPr>
              <a:t>3. Regularly </a:t>
            </a:r>
            <a:r>
              <a:rPr lang="en-IN" sz="2000" b="1" dirty="0">
                <a:solidFill>
                  <a:srgbClr val="7030A0"/>
                </a:solidFill>
                <a:latin typeface="Times New Roman" panose="02020603050405020304" pitchFamily="18" charset="0"/>
                <a:cs typeface="Times New Roman" panose="02020603050405020304" pitchFamily="18" charset="0"/>
              </a:rPr>
              <a:t>run system </a:t>
            </a:r>
            <a:r>
              <a:rPr lang="en-IN" sz="2000" b="1" dirty="0" smtClean="0">
                <a:solidFill>
                  <a:srgbClr val="7030A0"/>
                </a:solidFill>
                <a:latin typeface="Times New Roman" panose="02020603050405020304" pitchFamily="18" charset="0"/>
                <a:cs typeface="Times New Roman" panose="02020603050405020304" pitchFamily="18" charset="0"/>
              </a:rPr>
              <a:t>updates</a:t>
            </a:r>
          </a:p>
          <a:p>
            <a:pPr fontAlgn="base"/>
            <a:endParaRPr lang="en-IN" sz="20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Making </a:t>
            </a:r>
            <a:r>
              <a:rPr lang="en-IN" sz="2000" dirty="0">
                <a:latin typeface="Times New Roman" panose="02020603050405020304" pitchFamily="18" charset="0"/>
                <a:cs typeface="Times New Roman" panose="02020603050405020304" pitchFamily="18" charset="0"/>
              </a:rPr>
              <a:t>sure you always run </a:t>
            </a:r>
            <a:r>
              <a:rPr lang="en-IN" sz="2000" dirty="0" smtClean="0">
                <a:latin typeface="Times New Roman" panose="02020603050405020304" pitchFamily="18" charset="0"/>
                <a:cs typeface="Times New Roman" panose="02020603050405020304" pitchFamily="18" charset="0"/>
              </a:rPr>
              <a:t>updates </a:t>
            </a:r>
            <a:r>
              <a:rPr lang="en-IN" sz="2000" dirty="0">
                <a:latin typeface="Times New Roman" panose="02020603050405020304" pitchFamily="18" charset="0"/>
                <a:cs typeface="Times New Roman" panose="02020603050405020304" pitchFamily="18" charset="0"/>
              </a:rPr>
              <a:t>so that you use the most recent version of your DNS is extremely important, since these updates often include new security protocols and fixes to any identified vulnerabilities</a:t>
            </a:r>
            <a:r>
              <a:rPr lang="en-IN" sz="2000" dirty="0" smtClean="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Additionally, staying on the latest version will ensure you can continue to receive updates going forward</a:t>
            </a:r>
            <a:r>
              <a:rPr lang="en-IN" sz="2000" dirty="0" smtClean="0">
                <a:latin typeface="Times New Roman" panose="02020603050405020304" pitchFamily="18" charset="0"/>
                <a:cs typeface="Times New Roman" panose="02020603050405020304" pitchFamily="18" charset="0"/>
              </a:rPr>
              <a:t>.</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b="1" dirty="0" smtClean="0">
                <a:solidFill>
                  <a:srgbClr val="7030A0"/>
                </a:solidFill>
                <a:latin typeface="Times New Roman" panose="02020603050405020304" pitchFamily="18" charset="0"/>
                <a:cs typeface="Times New Roman" panose="02020603050405020304" pitchFamily="18" charset="0"/>
              </a:rPr>
              <a:t>4. Lead </a:t>
            </a:r>
            <a:r>
              <a:rPr lang="en-US" sz="2000" b="1" dirty="0">
                <a:solidFill>
                  <a:srgbClr val="7030A0"/>
                </a:solidFill>
                <a:latin typeface="Times New Roman" panose="02020603050405020304" pitchFamily="18" charset="0"/>
                <a:cs typeface="Times New Roman" panose="02020603050405020304" pitchFamily="18" charset="0"/>
              </a:rPr>
              <a:t>end user </a:t>
            </a:r>
            <a:r>
              <a:rPr lang="en-US" sz="2000" b="1" dirty="0" smtClean="0">
                <a:solidFill>
                  <a:srgbClr val="7030A0"/>
                </a:solidFill>
                <a:latin typeface="Times New Roman" panose="02020603050405020304" pitchFamily="18" charset="0"/>
                <a:cs typeface="Times New Roman" panose="02020603050405020304" pitchFamily="18" charset="0"/>
              </a:rPr>
              <a:t>training</a:t>
            </a:r>
          </a:p>
          <a:p>
            <a:pPr fontAlgn="base"/>
            <a:endParaRPr lang="en-US" sz="20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important detection tactic is leading end user training to help users become aware of potential risks</a:t>
            </a:r>
            <a:r>
              <a:rPr lang="en-US" sz="2000" dirty="0" smtClean="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While DNS poisoning attacks can be very difficult for even well-trained users to spot, strong training can certainly help stem the spread of certain attacks.</a:t>
            </a:r>
          </a:p>
          <a:p>
            <a:pPr fontAlgn="base"/>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9165677"/>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671" y="880217"/>
            <a:ext cx="10220770" cy="646331"/>
          </a:xfrm>
          <a:prstGeom prst="rect">
            <a:avLst/>
          </a:prstGeom>
          <a:noFill/>
        </p:spPr>
        <p:txBody>
          <a:bodyPr wrap="square" rtlCol="0">
            <a:spAutoFit/>
          </a:bodyPr>
          <a:lstStyle/>
          <a:p>
            <a:r>
              <a:rPr lang="en-IN" dirty="0"/>
              <a:t> </a:t>
            </a:r>
          </a:p>
          <a:p>
            <a:endParaRPr lang="en-IN" dirty="0"/>
          </a:p>
        </p:txBody>
      </p:sp>
      <p:sp>
        <p:nvSpPr>
          <p:cNvPr id="3" name="Title 2"/>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Network </a:t>
            </a:r>
            <a:r>
              <a:rPr lang="en-IN" sz="3600" b="1" dirty="0" smtClean="0">
                <a:latin typeface="Times New Roman" panose="02020603050405020304" pitchFamily="18" charset="0"/>
                <a:cs typeface="Times New Roman" panose="02020603050405020304" pitchFamily="18" charset="0"/>
              </a:rPr>
              <a:t>layer (Layer 3)</a:t>
            </a:r>
            <a:endParaRPr lang="en-IN" sz="3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Layer 3 approach to security looks at the entire network as a whole including edge devices (firewalls, routers, web servers, anything with public access), endpoints such as workstations along devices connected to the network including mobile phones to create an effective plan for security management.</a:t>
            </a:r>
          </a:p>
        </p:txBody>
      </p:sp>
    </p:spTree>
    <p:extLst>
      <p:ext uri="{BB962C8B-B14F-4D97-AF65-F5344CB8AC3E}">
        <p14:creationId xmlns:p14="http://schemas.microsoft.com/office/powerpoint/2010/main" val="129622750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049" y="965675"/>
            <a:ext cx="10186587" cy="4093428"/>
          </a:xfrm>
          <a:prstGeom prst="rect">
            <a:avLst/>
          </a:prstGeom>
          <a:noFill/>
        </p:spPr>
        <p:txBody>
          <a:bodyPr wrap="square" rtlCol="0">
            <a:spAutoFit/>
          </a:bodyPr>
          <a:lstStyle/>
          <a:p>
            <a:pPr fontAlgn="base"/>
            <a:r>
              <a:rPr lang="en-IN" sz="2000" b="1" dirty="0">
                <a:solidFill>
                  <a:srgbClr val="C00000"/>
                </a:solidFill>
                <a:latin typeface="Times New Roman" panose="02020603050405020304" pitchFamily="18" charset="0"/>
                <a:cs typeface="Times New Roman" panose="02020603050405020304" pitchFamily="18" charset="0"/>
              </a:rPr>
              <a:t>Features of Network </a:t>
            </a:r>
            <a:r>
              <a:rPr lang="en-IN" sz="2000" b="1" dirty="0" smtClean="0">
                <a:solidFill>
                  <a:srgbClr val="C00000"/>
                </a:solidFill>
                <a:latin typeface="Times New Roman" panose="02020603050405020304" pitchFamily="18" charset="0"/>
                <a:cs typeface="Times New Roman" panose="02020603050405020304" pitchFamily="18" charset="0"/>
              </a:rPr>
              <a:t>Layer</a:t>
            </a:r>
          </a:p>
          <a:p>
            <a:pPr fontAlgn="base"/>
            <a:endParaRPr lang="en-IN" sz="2000" b="1"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main responsibility of the Network layer is to carry the data packets from the source to the destination without changing or using them. </a:t>
            </a:r>
            <a:endParaRPr lang="en-IN" sz="2000"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 packets are too large for delivery, they are fragmented i.e., broken down into smaller packets. </a:t>
            </a:r>
            <a:endParaRPr lang="en-IN" sz="2000"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decides the route to be taken by the packets to travel from the source to the destination among the multiple routes available in a network (also called routing). </a:t>
            </a:r>
            <a:endParaRPr lang="en-IN" sz="2000"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source and destination addresses are added to the data packets inside the network layer.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95557"/>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850" y="794759"/>
            <a:ext cx="10536965" cy="4093428"/>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Here are some examples of cyber attacks on Network </a:t>
            </a:r>
            <a:r>
              <a:rPr lang="en-IN" sz="2000" b="1" dirty="0" smtClean="0">
                <a:solidFill>
                  <a:srgbClr val="C00000"/>
                </a:solidFill>
                <a:latin typeface="Times New Roman" panose="02020603050405020304" pitchFamily="18" charset="0"/>
                <a:cs typeface="Times New Roman" panose="02020603050405020304" pitchFamily="18" charset="0"/>
              </a:rPr>
              <a:t>layer</a:t>
            </a:r>
          </a:p>
          <a:p>
            <a:endParaRPr lang="en-IN" sz="2000" b="1" dirty="0">
              <a:solidFill>
                <a:srgbClr val="C00000"/>
              </a:solidFill>
              <a:latin typeface="Times New Roman" panose="02020603050405020304" pitchFamily="18" charset="0"/>
              <a:cs typeface="Times New Roman" panose="02020603050405020304" pitchFamily="18" charset="0"/>
            </a:endParaRPr>
          </a:p>
          <a:p>
            <a:pPr lvl="0"/>
            <a:r>
              <a:rPr lang="en-IN" sz="2000" b="1" dirty="0">
                <a:solidFill>
                  <a:srgbClr val="7030A0"/>
                </a:solidFill>
                <a:latin typeface="Times New Roman" panose="02020603050405020304" pitchFamily="18" charset="0"/>
                <a:cs typeface="Times New Roman" panose="02020603050405020304" pitchFamily="18" charset="0"/>
              </a:rPr>
              <a:t>IP spoofing: </a:t>
            </a:r>
            <a:r>
              <a:rPr lang="en-IN" sz="2000" dirty="0" smtClean="0">
                <a:latin typeface="Times New Roman" panose="02020603050405020304" pitchFamily="18" charset="0"/>
                <a:cs typeface="Times New Roman" panose="02020603050405020304" pitchFamily="18" charset="0"/>
              </a:rPr>
              <a:t>Manipulating </a:t>
            </a:r>
            <a:r>
              <a:rPr lang="en-IN" sz="2000" dirty="0">
                <a:latin typeface="Times New Roman" panose="02020603050405020304" pitchFamily="18" charset="0"/>
                <a:cs typeface="Times New Roman" panose="02020603050405020304" pitchFamily="18" charset="0"/>
              </a:rPr>
              <a:t>the source IP address in IP packets to make it appear as if they are originating from a trusted source</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pPr lvl="0"/>
            <a:r>
              <a:rPr lang="en-IN" sz="2000" b="1" dirty="0">
                <a:solidFill>
                  <a:srgbClr val="7030A0"/>
                </a:solidFill>
                <a:latin typeface="Times New Roman" panose="02020603050405020304" pitchFamily="18" charset="0"/>
                <a:cs typeface="Times New Roman" panose="02020603050405020304" pitchFamily="18" charset="0"/>
              </a:rPr>
              <a:t>Manipulating routing tables: </a:t>
            </a:r>
            <a:r>
              <a:rPr lang="en-IN" sz="2000" dirty="0">
                <a:latin typeface="Times New Roman" panose="02020603050405020304" pitchFamily="18" charset="0"/>
                <a:cs typeface="Times New Roman" panose="02020603050405020304" pitchFamily="18" charset="0"/>
              </a:rPr>
              <a:t>Modifying routing tables to redirect network traffic to unauthorized destinations</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pPr lvl="0"/>
            <a:r>
              <a:rPr lang="en-IN" sz="2000" b="1" dirty="0">
                <a:solidFill>
                  <a:srgbClr val="7030A0"/>
                </a:solidFill>
                <a:latin typeface="Times New Roman" panose="02020603050405020304" pitchFamily="18" charset="0"/>
                <a:cs typeface="Times New Roman" panose="02020603050405020304" pitchFamily="18" charset="0"/>
              </a:rPr>
              <a:t>ICMP redirect: </a:t>
            </a:r>
            <a:r>
              <a:rPr lang="en-IN" sz="2000" dirty="0" smtClean="0">
                <a:latin typeface="Times New Roman" panose="02020603050405020304" pitchFamily="18" charset="0"/>
                <a:cs typeface="Times New Roman" panose="02020603050405020304" pitchFamily="18" charset="0"/>
              </a:rPr>
              <a:t>Sending </a:t>
            </a:r>
            <a:r>
              <a:rPr lang="en-IN" sz="2000" dirty="0">
                <a:latin typeface="Times New Roman" panose="02020603050405020304" pitchFamily="18" charset="0"/>
                <a:cs typeface="Times New Roman" panose="02020603050405020304" pitchFamily="18" charset="0"/>
              </a:rPr>
              <a:t>ICMP redirect messages to modify a host's routing table and redirect traffic through an attacker-controlled system</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pPr lvl="0"/>
            <a:r>
              <a:rPr lang="en-IN" sz="2000" b="1" dirty="0" smtClean="0">
                <a:solidFill>
                  <a:srgbClr val="7030A0"/>
                </a:solidFill>
                <a:latin typeface="Times New Roman" panose="02020603050405020304" pitchFamily="18" charset="0"/>
                <a:cs typeface="Times New Roman" panose="02020603050405020304" pitchFamily="18" charset="0"/>
              </a:rPr>
              <a:t>TCP/UDP flood (</a:t>
            </a:r>
            <a:r>
              <a:rPr lang="en-IN" sz="2000" b="1" dirty="0" err="1" smtClean="0">
                <a:solidFill>
                  <a:srgbClr val="7030A0"/>
                </a:solidFill>
                <a:latin typeface="Times New Roman" panose="02020603050405020304" pitchFamily="18" charset="0"/>
                <a:cs typeface="Times New Roman" panose="02020603050405020304" pitchFamily="18" charset="0"/>
              </a:rPr>
              <a:t>DDoS</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Overwhelming a target system with a flood of TCP or UDP packets to consume its resources and make it unavailable.</a:t>
            </a:r>
          </a:p>
        </p:txBody>
      </p:sp>
    </p:spTree>
    <p:extLst>
      <p:ext uri="{BB962C8B-B14F-4D97-AF65-F5344CB8AC3E}">
        <p14:creationId xmlns:p14="http://schemas.microsoft.com/office/powerpoint/2010/main" val="2759766592"/>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938" y="794759"/>
            <a:ext cx="10263499" cy="4093428"/>
          </a:xfrm>
          <a:prstGeom prst="rect">
            <a:avLst/>
          </a:prstGeom>
          <a:noFill/>
        </p:spPr>
        <p:txBody>
          <a:bodyPr wrap="square" rtlCol="0">
            <a:spAutoFit/>
          </a:bodyPr>
          <a:lstStyle/>
          <a:p>
            <a:r>
              <a:rPr lang="en-IN" sz="2000" b="1" dirty="0">
                <a:solidFill>
                  <a:srgbClr val="7030A0"/>
                </a:solidFill>
                <a:latin typeface="Times New Roman" panose="02020603050405020304" pitchFamily="18" charset="0"/>
                <a:cs typeface="Times New Roman" panose="02020603050405020304" pitchFamily="18" charset="0"/>
              </a:rPr>
              <a:t>SYN flood (</a:t>
            </a:r>
            <a:r>
              <a:rPr lang="en-IN" sz="2000" b="1" dirty="0" err="1">
                <a:solidFill>
                  <a:srgbClr val="7030A0"/>
                </a:solidFill>
                <a:latin typeface="Times New Roman" panose="02020603050405020304" pitchFamily="18" charset="0"/>
                <a:cs typeface="Times New Roman" panose="02020603050405020304" pitchFamily="18" charset="0"/>
              </a:rPr>
              <a:t>DDoS</a:t>
            </a:r>
            <a:r>
              <a:rPr lang="en-IN" sz="2000" b="1" dirty="0">
                <a:solidFill>
                  <a:srgbClr val="7030A0"/>
                </a:solidFill>
                <a:latin typeface="Times New Roman" panose="02020603050405020304" pitchFamily="18" charset="0"/>
                <a:cs typeface="Times New Roman" panose="02020603050405020304" pitchFamily="18" charset="0"/>
              </a:rPr>
              <a:t>): </a:t>
            </a:r>
            <a:endParaRPr lang="en-IN" sz="2000" b="1" dirty="0" smtClean="0">
              <a:solidFill>
                <a:srgbClr val="7030A0"/>
              </a:solidFill>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Exploiting </a:t>
            </a:r>
            <a:r>
              <a:rPr lang="en-IN" sz="2000" dirty="0">
                <a:latin typeface="Times New Roman" panose="02020603050405020304" pitchFamily="18" charset="0"/>
                <a:cs typeface="Times New Roman" panose="02020603050405020304" pitchFamily="18" charset="0"/>
              </a:rPr>
              <a:t>the TCP three-way handshake by flooding a target system with a high volume of SYN requests, exhausting its resources</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lvl="0"/>
            <a:r>
              <a:rPr lang="en-IN" sz="2000" b="1" dirty="0" smtClean="0">
                <a:solidFill>
                  <a:srgbClr val="7030A0"/>
                </a:solidFill>
                <a:latin typeface="Times New Roman" panose="02020603050405020304" pitchFamily="18" charset="0"/>
                <a:cs typeface="Times New Roman" panose="02020603050405020304" pitchFamily="18" charset="0"/>
              </a:rPr>
              <a:t>Man-in-the-Middle </a:t>
            </a:r>
            <a:r>
              <a:rPr lang="en-IN" sz="2000" b="1" dirty="0">
                <a:solidFill>
                  <a:srgbClr val="7030A0"/>
                </a:solidFill>
                <a:latin typeface="Times New Roman" panose="02020603050405020304" pitchFamily="18" charset="0"/>
                <a:cs typeface="Times New Roman" panose="02020603050405020304" pitchFamily="18" charset="0"/>
              </a:rPr>
              <a:t>(</a:t>
            </a:r>
            <a:r>
              <a:rPr lang="en-IN" sz="2000" b="1" dirty="0" err="1">
                <a:solidFill>
                  <a:srgbClr val="7030A0"/>
                </a:solidFill>
                <a:latin typeface="Times New Roman" panose="02020603050405020304" pitchFamily="18" charset="0"/>
                <a:cs typeface="Times New Roman" panose="02020603050405020304" pitchFamily="18" charset="0"/>
              </a:rPr>
              <a:t>MitM</a:t>
            </a:r>
            <a:r>
              <a:rPr lang="en-IN" sz="2000" b="1" dirty="0">
                <a:solidFill>
                  <a:srgbClr val="7030A0"/>
                </a:solidFill>
                <a:latin typeface="Times New Roman" panose="02020603050405020304" pitchFamily="18" charset="0"/>
                <a:cs typeface="Times New Roman" panose="02020603050405020304" pitchFamily="18" charset="0"/>
              </a:rPr>
              <a:t>) </a:t>
            </a:r>
            <a:r>
              <a:rPr lang="en-IN" sz="2000" b="1" dirty="0" smtClean="0">
                <a:solidFill>
                  <a:srgbClr val="7030A0"/>
                </a:solidFill>
                <a:latin typeface="Times New Roman" panose="02020603050405020304" pitchFamily="18" charset="0"/>
                <a:cs typeface="Times New Roman" panose="02020603050405020304" pitchFamily="18" charset="0"/>
              </a:rPr>
              <a:t>Attacks</a:t>
            </a:r>
            <a:r>
              <a:rPr lang="en-IN" sz="2000" dirty="0" smtClean="0">
                <a:solidFill>
                  <a:srgbClr val="7030A0"/>
                </a:solidFill>
                <a:latin typeface="Times New Roman" panose="02020603050405020304" pitchFamily="18" charset="0"/>
                <a:cs typeface="Times New Roman" panose="02020603050405020304" pitchFamily="18" charset="0"/>
              </a:rPr>
              <a:t>: </a:t>
            </a:r>
          </a:p>
          <a:p>
            <a:pPr lvl="0"/>
            <a:r>
              <a:rPr lang="en-IN" sz="2000" dirty="0" smtClean="0">
                <a:latin typeface="Times New Roman" panose="02020603050405020304" pitchFamily="18" charset="0"/>
                <a:cs typeface="Times New Roman" panose="02020603050405020304" pitchFamily="18" charset="0"/>
              </a:rPr>
              <a:t>In this attack an </a:t>
            </a:r>
            <a:r>
              <a:rPr lang="en-IN" sz="2000" dirty="0">
                <a:latin typeface="Times New Roman" panose="02020603050405020304" pitchFamily="18" charset="0"/>
                <a:cs typeface="Times New Roman" panose="02020603050405020304" pitchFamily="18" charset="0"/>
              </a:rPr>
              <a:t>attacker intercepts and potentially modifies network traffic between two devices, in order to eavesdrop on sensitive information or inject malicious code into the network.</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rgbClr val="7030A0"/>
                </a:solidFill>
                <a:latin typeface="Times New Roman" panose="02020603050405020304" pitchFamily="18" charset="0"/>
                <a:cs typeface="Times New Roman" panose="02020603050405020304" pitchFamily="18" charset="0"/>
              </a:rPr>
              <a:t>Code and SQL injection </a:t>
            </a:r>
            <a:r>
              <a:rPr lang="en-US" sz="2000" b="1" dirty="0" smtClean="0">
                <a:solidFill>
                  <a:srgbClr val="7030A0"/>
                </a:solidFill>
                <a:latin typeface="Times New Roman" panose="02020603050405020304" pitchFamily="18" charset="0"/>
                <a:cs typeface="Times New Roman" panose="02020603050405020304" pitchFamily="18" charset="0"/>
              </a:rPr>
              <a:t>attacks:</a:t>
            </a:r>
            <a:r>
              <a:rPr lang="en-US" sz="2000" dirty="0">
                <a:solidFill>
                  <a:srgbClr val="7030A0"/>
                </a:solidFill>
                <a:latin typeface="Times New Roman" panose="02020603050405020304" pitchFamily="18" charset="0"/>
                <a:cs typeface="Times New Roman" panose="02020603050405020304" pitchFamily="18" charset="0"/>
              </a:rPr>
              <a:t/>
            </a:r>
            <a:br>
              <a:rPr lang="en-US" sz="2000" dirty="0">
                <a:solidFill>
                  <a:srgbClr val="7030A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Many websites accept user inputs and fail to validate and sanitize those inputs. Attackers can then fill out a form or make an API call, passing malicious code instead of the expected data values. The code is executed on the server and allows attackers to compromise it</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24777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759" y="905854"/>
            <a:ext cx="10425869" cy="4031873"/>
          </a:xfrm>
          <a:prstGeom prst="rect">
            <a:avLst/>
          </a:prstGeom>
          <a:noFill/>
        </p:spPr>
        <p:txBody>
          <a:bodyPr wrap="square" rtlCol="0">
            <a:spAutoFit/>
          </a:bodyPr>
          <a:lstStyle/>
          <a:p>
            <a:r>
              <a:rPr lang="en-IN" sz="2000" b="1" u="sng" dirty="0">
                <a:solidFill>
                  <a:srgbClr val="C00000"/>
                </a:solidFill>
                <a:latin typeface="Times New Roman" panose="02020603050405020304" pitchFamily="18" charset="0"/>
                <a:cs typeface="Times New Roman" panose="02020603050405020304" pitchFamily="18" charset="0"/>
              </a:rPr>
              <a:t>Real </a:t>
            </a:r>
            <a:r>
              <a:rPr lang="en-IN" sz="2000" b="1" u="sng" dirty="0" smtClean="0">
                <a:solidFill>
                  <a:srgbClr val="C00000"/>
                </a:solidFill>
                <a:latin typeface="Times New Roman" panose="02020603050405020304" pitchFamily="18" charset="0"/>
                <a:cs typeface="Times New Roman" panose="02020603050405020304" pitchFamily="18" charset="0"/>
              </a:rPr>
              <a:t>life </a:t>
            </a:r>
            <a:r>
              <a:rPr lang="en-IN" sz="2000" b="1" u="sng" dirty="0">
                <a:solidFill>
                  <a:srgbClr val="C00000"/>
                </a:solidFill>
                <a:latin typeface="Times New Roman" panose="02020603050405020304" pitchFamily="18" charset="0"/>
                <a:cs typeface="Times New Roman" panose="02020603050405020304" pitchFamily="18" charset="0"/>
              </a:rPr>
              <a:t>Example </a:t>
            </a:r>
            <a:r>
              <a:rPr lang="en-IN" sz="2000" b="1" u="sng" dirty="0" smtClean="0">
                <a:solidFill>
                  <a:srgbClr val="C00000"/>
                </a:solidFill>
                <a:latin typeface="Times New Roman" panose="02020603050405020304" pitchFamily="18" charset="0"/>
                <a:cs typeface="Times New Roman" panose="02020603050405020304" pitchFamily="18" charset="0"/>
              </a:rPr>
              <a:t>Of Network Layer Attack(MITM)</a:t>
            </a:r>
          </a:p>
          <a:p>
            <a:endParaRPr lang="en-IN" sz="2000" b="1" u="sng" dirty="0">
              <a:solidFill>
                <a:srgbClr val="7030A0"/>
              </a:solidFill>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The Lenovo Superfish Adware </a:t>
            </a:r>
            <a:r>
              <a:rPr lang="en-IN" sz="2000" b="1" dirty="0" err="1">
                <a:solidFill>
                  <a:srgbClr val="7030A0"/>
                </a:solidFill>
                <a:latin typeface="Times New Roman" panose="02020603050405020304" pitchFamily="18" charset="0"/>
                <a:cs typeface="Times New Roman" panose="02020603050405020304" pitchFamily="18" charset="0"/>
              </a:rPr>
              <a:t>MitM</a:t>
            </a:r>
            <a:r>
              <a:rPr lang="en-IN" sz="2000" b="1" dirty="0">
                <a:solidFill>
                  <a:srgbClr val="7030A0"/>
                </a:solidFill>
                <a:latin typeface="Times New Roman" panose="02020603050405020304" pitchFamily="18" charset="0"/>
                <a:cs typeface="Times New Roman" panose="02020603050405020304" pitchFamily="18" charset="0"/>
              </a:rPr>
              <a:t> Attack (HTTPS Spoofing): </a:t>
            </a:r>
            <a:endParaRPr lang="en-IN" sz="2000" b="1" dirty="0" smtClean="0">
              <a:solidFill>
                <a:srgbClr val="7030A0"/>
              </a:solidFill>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One </a:t>
            </a:r>
            <a:r>
              <a:rPr lang="en-IN" dirty="0">
                <a:latin typeface="Times New Roman" panose="02020603050405020304" pitchFamily="18" charset="0"/>
                <a:cs typeface="Times New Roman" panose="02020603050405020304" pitchFamily="18" charset="0"/>
              </a:rPr>
              <a:t>of the famous man-in-the-middle attack examples is the Lenovo adware attack, where computers from this brand were shipped with pre-installed Superfish Visual Search adware, making users the potential targets for </a:t>
            </a:r>
            <a:r>
              <a:rPr lang="en-IN" dirty="0" err="1">
                <a:latin typeface="Times New Roman" panose="02020603050405020304" pitchFamily="18" charset="0"/>
                <a:cs typeface="Times New Roman" panose="02020603050405020304" pitchFamily="18" charset="0"/>
              </a:rPr>
              <a:t>MitM</a:t>
            </a:r>
            <a:r>
              <a:rPr lang="en-IN" dirty="0">
                <a:latin typeface="Times New Roman" panose="02020603050405020304" pitchFamily="18" charset="0"/>
                <a:cs typeface="Times New Roman" panose="02020603050405020304" pitchFamily="18" charset="0"/>
              </a:rPr>
              <a:t> attacks (CISA, 2016). The software installed a self-signed root certificate on the user’s device, allowing the software to intercept a user’s encrypted web traffic and inject its own ads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b="1" dirty="0" smtClean="0">
                <a:solidFill>
                  <a:srgbClr val="7030A0"/>
                </a:solidFill>
                <a:latin typeface="Times New Roman" panose="02020603050405020304" pitchFamily="18" charset="0"/>
                <a:cs typeface="Times New Roman" panose="02020603050405020304" pitchFamily="18" charset="0"/>
              </a:rPr>
              <a:t>Impact Of This Attack</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machine with Superfish VisualDiscovery installed will be vulnerable to SSL spoofing attacks without a warning from the browser.</a:t>
            </a:r>
          </a:p>
          <a:p>
            <a:endParaRPr lang="en-IN" dirty="0"/>
          </a:p>
        </p:txBody>
      </p:sp>
    </p:spTree>
    <p:extLst>
      <p:ext uri="{BB962C8B-B14F-4D97-AF65-F5344CB8AC3E}">
        <p14:creationId xmlns:p14="http://schemas.microsoft.com/office/powerpoint/2010/main" val="366301742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6582-5D84-882F-D002-350A346B60DF}"/>
              </a:ext>
            </a:extLst>
          </p:cNvPr>
          <p:cNvSpPr>
            <a:spLocks noGrp="1"/>
          </p:cNvSpPr>
          <p:nvPr>
            <p:ph type="title"/>
          </p:nvPr>
        </p:nvSpPr>
        <p:spPr>
          <a:xfrm>
            <a:off x="0" y="0"/>
            <a:ext cx="10515600" cy="693208"/>
          </a:xfrm>
        </p:spPr>
        <p:txBody>
          <a:bodyPr>
            <a:normAutofit fontScale="90000"/>
          </a:bodyPr>
          <a:lstStyle/>
          <a:p>
            <a:r>
              <a:rPr lang="en-US" b="1" dirty="0">
                <a:latin typeface="SimSun" panose="02010600030101010101" pitchFamily="2" charset="-122"/>
                <a:ea typeface="SimSun" panose="02010600030101010101" pitchFamily="2" charset="-122"/>
              </a:rPr>
              <a:t> </a:t>
            </a:r>
            <a:r>
              <a:rPr lang="en-US" b="1" u="sng" dirty="0">
                <a:latin typeface="SimSun" panose="02010600030101010101" pitchFamily="2" charset="-122"/>
                <a:ea typeface="SimSun" panose="02010600030101010101" pitchFamily="2" charset="-122"/>
              </a:rPr>
              <a:t>OSI MODEL LAYERS AND ATTACK  </a:t>
            </a:r>
            <a:endParaRPr lang="en-IN"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421F1B1E-A54A-7B19-92FE-BFB89DE9FEF4}"/>
              </a:ext>
            </a:extLst>
          </p:cNvPr>
          <p:cNvSpPr>
            <a:spLocks noGrp="1"/>
          </p:cNvSpPr>
          <p:nvPr>
            <p:ph idx="1"/>
          </p:nvPr>
        </p:nvSpPr>
        <p:spPr>
          <a:xfrm>
            <a:off x="550333" y="1185496"/>
            <a:ext cx="10735734" cy="5494703"/>
          </a:xfrm>
        </p:spPr>
        <p:txBody>
          <a:bodyPr>
            <a:normAutofit/>
          </a:bodyPr>
          <a:lstStyle/>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endParaRPr lang="en-US" sz="1800" dirty="0">
              <a:latin typeface="SimSun" panose="02010600030101010101" pitchFamily="2" charset="-122"/>
              <a:ea typeface="SimSun" panose="02010600030101010101" pitchFamily="2" charset="-122"/>
            </a:endParaRPr>
          </a:p>
          <a:p>
            <a:pPr marL="0" indent="0">
              <a:buNone/>
            </a:pPr>
            <a:r>
              <a:rPr lang="en-US" sz="1800" b="1" dirty="0">
                <a:latin typeface="SimSun" panose="02010600030101010101" pitchFamily="2" charset="-122"/>
                <a:ea typeface="SimSun" panose="02010600030101010101" pitchFamily="2" charset="-122"/>
              </a:rPr>
              <a:t>Source: https://www.researchgate.net/figure/The-OSI-model-and-cyber-attack-examples-originally-published-in-Manninen-2018_fig2_346192126</a:t>
            </a:r>
          </a:p>
        </p:txBody>
      </p:sp>
      <p:pic>
        <p:nvPicPr>
          <p:cNvPr id="2054" name="Picture 6" descr="The OSI model and cyber attack examples, originally published in... |  Download Scientific Diagram">
            <a:extLst>
              <a:ext uri="{FF2B5EF4-FFF2-40B4-BE49-F238E27FC236}">
                <a16:creationId xmlns:a16="http://schemas.microsoft.com/office/drawing/2014/main" id="{9944FE21-2648-20C7-9664-81A69402E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67" y="1372659"/>
            <a:ext cx="9694333" cy="423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898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854" y="811850"/>
            <a:ext cx="10212225" cy="3785652"/>
          </a:xfrm>
          <a:prstGeom prst="rect">
            <a:avLst/>
          </a:prstGeom>
          <a:noFill/>
        </p:spPr>
        <p:txBody>
          <a:bodyPr wrap="square" rtlCol="0">
            <a:spAutoFit/>
          </a:bodyPr>
          <a:lstStyle/>
          <a:p>
            <a:r>
              <a:rPr lang="en-IN" sz="2000" b="1" dirty="0" smtClean="0">
                <a:solidFill>
                  <a:srgbClr val="7030A0"/>
                </a:solidFill>
                <a:latin typeface="Times New Roman" panose="02020603050405020304" pitchFamily="18" charset="0"/>
                <a:cs typeface="Times New Roman" panose="02020603050405020304" pitchFamily="18" charset="0"/>
              </a:rPr>
              <a:t>Solution Of This Attack </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Uninstall Superfish VisualDiscovery and associated root CA </a:t>
            </a:r>
            <a:r>
              <a:rPr lang="en-IN" sz="2000" b="1" dirty="0" smtClean="0">
                <a:latin typeface="Times New Roman" panose="02020603050405020304" pitchFamily="18" charset="0"/>
                <a:cs typeface="Times New Roman" panose="02020603050405020304" pitchFamily="18" charset="0"/>
              </a:rPr>
              <a:t>certificate</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Users should uninstall Superfish VisualDiscovery. Lenovo has provided a tool to  uninstall </a:t>
            </a:r>
            <a:r>
              <a:rPr lang="en-IN" sz="2000" dirty="0" err="1">
                <a:latin typeface="Times New Roman" panose="02020603050405020304" pitchFamily="18" charset="0"/>
                <a:cs typeface="Times New Roman" panose="02020603050405020304" pitchFamily="18" charset="0"/>
              </a:rPr>
              <a:t>superfish</a:t>
            </a:r>
            <a:r>
              <a:rPr lang="en-IN" sz="2000" dirty="0">
                <a:latin typeface="Times New Roman" panose="02020603050405020304" pitchFamily="18" charset="0"/>
                <a:cs typeface="Times New Roman" panose="02020603050405020304" pitchFamily="18" charset="0"/>
              </a:rPr>
              <a:t> and remove all associated certificates.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also necessary to remove affected root CA certificates. Simply uninstalling the software does not remove the certificate. Microsoft provides </a:t>
            </a:r>
            <a:r>
              <a:rPr lang="en-IN" sz="2000" dirty="0" smtClean="0">
                <a:latin typeface="Times New Roman" panose="02020603050405020304" pitchFamily="18" charset="0"/>
                <a:cs typeface="Times New Roman" panose="02020603050405020304" pitchFamily="18" charset="0"/>
              </a:rPr>
              <a:t>guidance and deleting</a:t>
            </a:r>
            <a:r>
              <a:rPr lang="en-IN" sz="2000" dirty="0">
                <a:latin typeface="Times New Roman" panose="02020603050405020304" pitchFamily="18" charset="0"/>
                <a:cs typeface="Times New Roman" panose="02020603050405020304" pitchFamily="18" charset="0"/>
              </a:rPr>
              <a:t> and </a:t>
            </a:r>
            <a:r>
              <a:rPr lang="en-IN" sz="2000" dirty="0" smtClean="0">
                <a:latin typeface="Times New Roman" panose="02020603050405020304" pitchFamily="18" charset="0"/>
                <a:cs typeface="Times New Roman" panose="02020603050405020304" pitchFamily="18" charset="0"/>
              </a:rPr>
              <a:t>managing certificates</a:t>
            </a:r>
            <a:r>
              <a:rPr lang="en-IN" sz="2000" dirty="0">
                <a:latin typeface="Times New Roman" panose="02020603050405020304" pitchFamily="18" charset="0"/>
                <a:cs typeface="Times New Roman" panose="02020603050405020304" pitchFamily="18" charset="0"/>
              </a:rPr>
              <a:t> in the Windows certificate store</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the case of Superfish VisualDiscovery, the offending trusted root certification authority certificate is issued to “Superfish, Inc.”</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802546"/>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576" y="794759"/>
            <a:ext cx="10391686" cy="4708981"/>
          </a:xfrm>
          <a:prstGeom prst="rect">
            <a:avLst/>
          </a:prstGeom>
          <a:noFill/>
        </p:spPr>
        <p:txBody>
          <a:bodyPr wrap="square" rtlCol="0">
            <a:spAutoFit/>
          </a:bodyPr>
          <a:lstStyle/>
          <a:p>
            <a:endParaRPr lang="en-IN" sz="2000" b="1" dirty="0" smtClean="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Following are some techniques which is used to protect from layer 2 attacks</a:t>
            </a:r>
          </a:p>
          <a:p>
            <a:endParaRPr lang="en-IN" sz="2000" b="1" dirty="0">
              <a:latin typeface="Times New Roman" panose="02020603050405020304" pitchFamily="18" charset="0"/>
              <a:cs typeface="Times New Roman" panose="02020603050405020304" pitchFamily="18" charset="0"/>
            </a:endParaRPr>
          </a:p>
          <a:p>
            <a:r>
              <a:rPr lang="en-IN" sz="2000" b="1" dirty="0" smtClean="0">
                <a:solidFill>
                  <a:srgbClr val="7030A0"/>
                </a:solidFill>
                <a:latin typeface="Times New Roman" panose="02020603050405020304" pitchFamily="18" charset="0"/>
                <a:cs typeface="Times New Roman" panose="02020603050405020304" pitchFamily="18" charset="0"/>
              </a:rPr>
              <a:t>1</a:t>
            </a:r>
            <a:r>
              <a:rPr lang="en-IN" sz="2000" b="1" dirty="0">
                <a:solidFill>
                  <a:srgbClr val="7030A0"/>
                </a:solidFill>
                <a:latin typeface="Times New Roman" panose="02020603050405020304" pitchFamily="18" charset="0"/>
                <a:cs typeface="Times New Roman" panose="02020603050405020304" pitchFamily="18" charset="0"/>
              </a:rPr>
              <a:t>. Install antivirus software.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 of the first lines of </a:t>
            </a:r>
            <a:r>
              <a:rPr lang="en-IN" sz="2000" dirty="0" err="1">
                <a:latin typeface="Times New Roman" panose="02020603050405020304" pitchFamily="18" charset="0"/>
                <a:cs typeface="Times New Roman" panose="02020603050405020304" pitchFamily="18" charset="0"/>
              </a:rPr>
              <a:t>defense</a:t>
            </a:r>
            <a:r>
              <a:rPr lang="en-IN" sz="2000" dirty="0">
                <a:latin typeface="Times New Roman" panose="02020603050405020304" pitchFamily="18" charset="0"/>
                <a:cs typeface="Times New Roman" panose="02020603050405020304" pitchFamily="18" charset="0"/>
              </a:rPr>
              <a:t> against malware and other viruses is to install </a:t>
            </a:r>
            <a:r>
              <a:rPr lang="en-IN" sz="2000" dirty="0" smtClean="0">
                <a:latin typeface="Times New Roman" panose="02020603050405020304" pitchFamily="18" charset="0"/>
                <a:cs typeface="Times New Roman" panose="02020603050405020304" pitchFamily="18" charset="0"/>
              </a:rPr>
              <a:t>antivirus software</a:t>
            </a:r>
            <a:r>
              <a:rPr lang="en-IN" sz="2000" dirty="0">
                <a:latin typeface="Times New Roman" panose="02020603050405020304" pitchFamily="18" charset="0"/>
                <a:cs typeface="Times New Roman" panose="02020603050405020304" pitchFamily="18" charset="0"/>
              </a:rPr>
              <a:t> on all devices connected to a network (Roach &amp; Watts, 2021).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Antivirus </a:t>
            </a:r>
            <a:r>
              <a:rPr lang="en-IN" sz="2000" dirty="0">
                <a:latin typeface="Times New Roman" panose="02020603050405020304" pitchFamily="18" charset="0"/>
                <a:cs typeface="Times New Roman" panose="02020603050405020304" pitchFamily="18" charset="0"/>
              </a:rPr>
              <a:t>software can detect and prevent malicious files from being installed on a system, and it should be updated regularly to include the latest definitions</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2. Create strong passwords.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Another essential step in protecting a network is to create strong passwords. Passwords should be at least eight characters long and include a mix of letters, numbers, and symbols.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should also not be easy to </a:t>
            </a:r>
            <a:r>
              <a:rPr lang="en-IN" sz="2000" dirty="0" smtClean="0">
                <a:latin typeface="Times New Roman" panose="02020603050405020304" pitchFamily="18" charset="0"/>
                <a:cs typeface="Times New Roman" panose="02020603050405020304" pitchFamily="18" charset="0"/>
              </a:rPr>
              <a:t>guess for </a:t>
            </a:r>
            <a:r>
              <a:rPr lang="en-IN" sz="2000" dirty="0">
                <a:latin typeface="Times New Roman" panose="02020603050405020304" pitchFamily="18" charset="0"/>
                <a:cs typeface="Times New Roman" panose="02020603050405020304" pitchFamily="18" charset="0"/>
              </a:rPr>
              <a:t>instance, the user’s name or the name of the company.</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290334"/>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8942" y="863125"/>
            <a:ext cx="10306228" cy="5016758"/>
          </a:xfrm>
          <a:prstGeom prst="rect">
            <a:avLst/>
          </a:prstGeom>
          <a:noFill/>
        </p:spPr>
        <p:txBody>
          <a:bodyPr wrap="square" rtlCol="0">
            <a:spAutoFit/>
          </a:bodyPr>
          <a:lstStyle/>
          <a:p>
            <a:r>
              <a:rPr lang="en-IN" sz="2000" b="1" dirty="0">
                <a:solidFill>
                  <a:srgbClr val="7030A0"/>
                </a:solidFill>
                <a:latin typeface="Times New Roman" panose="02020603050405020304" pitchFamily="18" charset="0"/>
                <a:cs typeface="Times New Roman" panose="02020603050405020304" pitchFamily="18" charset="0"/>
              </a:rPr>
              <a:t>3. Enforce security policies</a:t>
            </a:r>
            <a:r>
              <a:rPr lang="en-IN" sz="2000" b="1" dirty="0" smtClean="0">
                <a:solidFill>
                  <a:srgbClr val="7030A0"/>
                </a:solidFill>
                <a:latin typeface="Times New Roman" panose="02020603050405020304" pitchFamily="18" charset="0"/>
                <a:cs typeface="Times New Roman" panose="02020603050405020304" pitchFamily="18" charset="0"/>
              </a:rPr>
              <a:t>.</a:t>
            </a:r>
            <a:endParaRPr lang="en-IN" sz="2000" b="1" dirty="0">
              <a:solidFill>
                <a:srgbClr val="7030A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Security </a:t>
            </a:r>
            <a:r>
              <a:rPr lang="en-IN" sz="2000" dirty="0">
                <a:latin typeface="Times New Roman" panose="02020603050405020304" pitchFamily="18" charset="0"/>
                <a:cs typeface="Times New Roman" panose="02020603050405020304" pitchFamily="18" charset="0"/>
              </a:rPr>
              <a:t>policies can help ensure that all devices on a network are protected against viruses and malware and that users are using strong passwords.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policies can also restrict access to some network regions and limit user privileges </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1" dirty="0" smtClean="0">
                <a:solidFill>
                  <a:srgbClr val="7030A0"/>
                </a:solidFill>
                <a:latin typeface="Times New Roman" panose="02020603050405020304" pitchFamily="18" charset="0"/>
                <a:cs typeface="Times New Roman" panose="02020603050405020304" pitchFamily="18" charset="0"/>
              </a:rPr>
              <a:t>4</a:t>
            </a:r>
            <a:r>
              <a:rPr lang="en-IN" sz="2000" b="1" dirty="0">
                <a:solidFill>
                  <a:srgbClr val="7030A0"/>
                </a:solidFill>
                <a:latin typeface="Times New Roman" panose="02020603050405020304" pitchFamily="18" charset="0"/>
                <a:cs typeface="Times New Roman" panose="02020603050405020304" pitchFamily="18" charset="0"/>
              </a:rPr>
              <a:t>. Use firewalls</a:t>
            </a:r>
            <a:r>
              <a:rPr lang="en-IN" sz="2000" b="1" dirty="0" smtClean="0">
                <a:solidFill>
                  <a:srgbClr val="7030A0"/>
                </a:solidFill>
                <a:latin typeface="Times New Roman" panose="02020603050405020304" pitchFamily="18" charset="0"/>
                <a:cs typeface="Times New Roman" panose="02020603050405020304" pitchFamily="18" charset="0"/>
              </a:rPr>
              <a:t>.</a:t>
            </a:r>
            <a:endParaRPr lang="en-IN" sz="2000" b="1" dirty="0">
              <a:solidFill>
                <a:srgbClr val="7030A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firewall can help prevent unauthorized access to a network by blocking incoming traffic from untrusted sources.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Additionally</a:t>
            </a:r>
            <a:r>
              <a:rPr lang="en-IN" sz="2000" dirty="0">
                <a:latin typeface="Times New Roman" panose="02020603050405020304" pitchFamily="18" charset="0"/>
                <a:cs typeface="Times New Roman" panose="02020603050405020304" pitchFamily="18" charset="0"/>
              </a:rPr>
              <a:t>, firewalls can be configured to allow only certain types of traffic, such as web traffic or email</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5. Monitor activity.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Finally, it’s important to monitor activity on the network. Tracking logs and other data enables suspicious activity to be identified quickly, allowing security personnel to take steps to investigate and mitigate potential threats.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90655"/>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763" y="803305"/>
            <a:ext cx="9391828" cy="2646878"/>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r>
              <a:rPr lang="en-US" sz="4000" b="1" dirty="0" smtClean="0">
                <a:latin typeface="Times New Roman" panose="02020603050405020304" pitchFamily="18" charset="0"/>
                <a:cs typeface="Times New Roman" panose="02020603050405020304" pitchFamily="18" charset="0"/>
              </a:rPr>
              <a:t>THANK -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292291"/>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4277-EED6-4BC8-A180-D63944F26304}"/>
              </a:ext>
            </a:extLst>
          </p:cNvPr>
          <p:cNvSpPr>
            <a:spLocks noGrp="1"/>
          </p:cNvSpPr>
          <p:nvPr>
            <p:ph type="ctrTitle"/>
          </p:nvPr>
        </p:nvSpPr>
        <p:spPr>
          <a:xfrm>
            <a:off x="2332384" y="1603513"/>
            <a:ext cx="7175684" cy="1783151"/>
          </a:xfrm>
        </p:spPr>
        <p:txBody>
          <a:bodyPr/>
          <a:lstStyle/>
          <a:p>
            <a:r>
              <a:rPr lang="en-US" sz="4000" dirty="0">
                <a:latin typeface="+mn-lt"/>
              </a:rPr>
              <a:t>Case Study: SYN Flood Attack (Layer 4 - Transport Layer)</a:t>
            </a:r>
            <a:endParaRPr lang="en-IN" sz="4000" dirty="0">
              <a:latin typeface="+mn-lt"/>
            </a:endParaRPr>
          </a:p>
        </p:txBody>
      </p:sp>
      <p:sp>
        <p:nvSpPr>
          <p:cNvPr id="3" name="Subtitle 2">
            <a:extLst>
              <a:ext uri="{FF2B5EF4-FFF2-40B4-BE49-F238E27FC236}">
                <a16:creationId xmlns:a16="http://schemas.microsoft.com/office/drawing/2014/main" id="{AC4DC862-F00E-4A44-89B5-E4596F9CE9A2}"/>
              </a:ext>
            </a:extLst>
          </p:cNvPr>
          <p:cNvSpPr>
            <a:spLocks noGrp="1"/>
          </p:cNvSpPr>
          <p:nvPr>
            <p:ph type="subTitle" idx="1"/>
          </p:nvPr>
        </p:nvSpPr>
        <p:spPr>
          <a:xfrm flipV="1">
            <a:off x="2692398" y="4978399"/>
            <a:ext cx="6815669" cy="110436"/>
          </a:xfrm>
        </p:spPr>
        <p:txBody>
          <a:bodyPr>
            <a:normAutofit fontScale="25000" lnSpcReduction="20000"/>
          </a:bodyPr>
          <a:lstStyle/>
          <a:p>
            <a:endParaRPr lang="en-IN" dirty="0"/>
          </a:p>
        </p:txBody>
      </p:sp>
    </p:spTree>
    <p:extLst>
      <p:ext uri="{BB962C8B-B14F-4D97-AF65-F5344CB8AC3E}">
        <p14:creationId xmlns:p14="http://schemas.microsoft.com/office/powerpoint/2010/main" val="139390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ED7B-2677-49C8-8540-1D81AC9D0DB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025C307-34E8-4447-86F2-F975BD48B2A6}"/>
              </a:ext>
            </a:extLst>
          </p:cNvPr>
          <p:cNvSpPr>
            <a:spLocks noGrp="1"/>
          </p:cNvSpPr>
          <p:nvPr>
            <p:ph idx="1"/>
          </p:nvPr>
        </p:nvSpPr>
        <p:spPr>
          <a:xfrm>
            <a:off x="1295401" y="2438400"/>
            <a:ext cx="9601196" cy="3437468"/>
          </a:xfrm>
        </p:spPr>
        <p:txBody>
          <a:bodyPr/>
          <a:lstStyle/>
          <a:p>
            <a:r>
              <a:rPr lang="en-US" dirty="0"/>
              <a:t>SYN flood attack targets the Transport Layer of the OSI model.</a:t>
            </a:r>
          </a:p>
          <a:p>
            <a:r>
              <a:rPr lang="en-US" dirty="0"/>
              <a:t>Attacker sends a flood of TCP connection requests with spoofed source IP addresses.</a:t>
            </a:r>
          </a:p>
          <a:p>
            <a:r>
              <a:rPr lang="en-US" dirty="0"/>
              <a:t>Connection requests are SYN packets that initiate the TCP three-way handshake process.</a:t>
            </a:r>
          </a:p>
          <a:p>
            <a:r>
              <a:rPr lang="en-US" dirty="0"/>
              <a:t>Attacker does not complete the handshake, causing a buildup of half-open connections on the target server.</a:t>
            </a:r>
          </a:p>
          <a:p>
            <a:endParaRPr lang="en-IN" dirty="0"/>
          </a:p>
        </p:txBody>
      </p:sp>
    </p:spTree>
    <p:extLst>
      <p:ext uri="{BB962C8B-B14F-4D97-AF65-F5344CB8AC3E}">
        <p14:creationId xmlns:p14="http://schemas.microsoft.com/office/powerpoint/2010/main" val="583327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7D83-345B-4A25-B452-A0FCD60137AC}"/>
              </a:ext>
            </a:extLst>
          </p:cNvPr>
          <p:cNvSpPr>
            <a:spLocks noGrp="1"/>
          </p:cNvSpPr>
          <p:nvPr>
            <p:ph type="title"/>
          </p:nvPr>
        </p:nvSpPr>
        <p:spPr/>
        <p:txBody>
          <a:bodyPr/>
          <a:lstStyle/>
          <a:p>
            <a:r>
              <a:rPr lang="en-IN" dirty="0"/>
              <a:t>Impact on Transport Layer:</a:t>
            </a:r>
          </a:p>
        </p:txBody>
      </p:sp>
      <p:sp>
        <p:nvSpPr>
          <p:cNvPr id="3" name="Content Placeholder 2">
            <a:extLst>
              <a:ext uri="{FF2B5EF4-FFF2-40B4-BE49-F238E27FC236}">
                <a16:creationId xmlns:a16="http://schemas.microsoft.com/office/drawing/2014/main" id="{1CA19F3A-A187-4169-9383-0194B610CD09}"/>
              </a:ext>
            </a:extLst>
          </p:cNvPr>
          <p:cNvSpPr>
            <a:spLocks noGrp="1"/>
          </p:cNvSpPr>
          <p:nvPr>
            <p:ph idx="1"/>
          </p:nvPr>
        </p:nvSpPr>
        <p:spPr>
          <a:xfrm>
            <a:off x="1295401" y="2464904"/>
            <a:ext cx="9601196" cy="3410964"/>
          </a:xfrm>
        </p:spPr>
        <p:txBody>
          <a:bodyPr>
            <a:normAutofit fontScale="92500" lnSpcReduction="20000"/>
          </a:bodyPr>
          <a:lstStyle/>
          <a:p>
            <a:r>
              <a:rPr lang="en-US" dirty="0"/>
              <a:t>Exhaustion of server resources:</a:t>
            </a:r>
          </a:p>
          <a:p>
            <a:pPr lvl="1"/>
            <a:r>
              <a:rPr lang="en-US" dirty="0"/>
              <a:t>Server allocates resources to track and maintain the state of incoming connection requests.</a:t>
            </a:r>
          </a:p>
          <a:p>
            <a:pPr lvl="1"/>
            <a:r>
              <a:rPr lang="en-US" dirty="0"/>
              <a:t>Flood of SYN packets exhausts server resources.</a:t>
            </a:r>
          </a:p>
          <a:p>
            <a:r>
              <a:rPr lang="en-US" dirty="0"/>
              <a:t>Denial of Service (DoS):</a:t>
            </a:r>
          </a:p>
          <a:p>
            <a:pPr lvl="1"/>
            <a:r>
              <a:rPr lang="en-US" dirty="0"/>
              <a:t>Target server becomes overwhelmed and unable to handle legitimate connection requests.</a:t>
            </a:r>
          </a:p>
          <a:p>
            <a:r>
              <a:rPr lang="en-US" dirty="0"/>
              <a:t>Slow network performance:</a:t>
            </a:r>
          </a:p>
          <a:p>
            <a:pPr lvl="1"/>
            <a:r>
              <a:rPr lang="en-US" dirty="0"/>
              <a:t>Excessive half-open connections consume network bandwidth and processing power, degrading performance.</a:t>
            </a:r>
          </a:p>
          <a:p>
            <a:endParaRPr lang="en-IN" dirty="0"/>
          </a:p>
        </p:txBody>
      </p:sp>
    </p:spTree>
    <p:extLst>
      <p:ext uri="{BB962C8B-B14F-4D97-AF65-F5344CB8AC3E}">
        <p14:creationId xmlns:p14="http://schemas.microsoft.com/office/powerpoint/2010/main" val="629680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7A4F-6C01-4053-82FA-72A2258B68F3}"/>
              </a:ext>
            </a:extLst>
          </p:cNvPr>
          <p:cNvSpPr>
            <a:spLocks noGrp="1"/>
          </p:cNvSpPr>
          <p:nvPr>
            <p:ph type="title"/>
          </p:nvPr>
        </p:nvSpPr>
        <p:spPr/>
        <p:txBody>
          <a:bodyPr/>
          <a:lstStyle/>
          <a:p>
            <a:r>
              <a:rPr lang="en-IN" dirty="0"/>
              <a:t>Consequences</a:t>
            </a:r>
          </a:p>
        </p:txBody>
      </p:sp>
      <p:sp>
        <p:nvSpPr>
          <p:cNvPr id="3" name="Content Placeholder 2">
            <a:extLst>
              <a:ext uri="{FF2B5EF4-FFF2-40B4-BE49-F238E27FC236}">
                <a16:creationId xmlns:a16="http://schemas.microsoft.com/office/drawing/2014/main" id="{505066F5-60DB-47AE-9447-9EE912F5A663}"/>
              </a:ext>
            </a:extLst>
          </p:cNvPr>
          <p:cNvSpPr>
            <a:spLocks noGrp="1"/>
          </p:cNvSpPr>
          <p:nvPr>
            <p:ph idx="1"/>
          </p:nvPr>
        </p:nvSpPr>
        <p:spPr/>
        <p:txBody>
          <a:bodyPr>
            <a:normAutofit/>
          </a:bodyPr>
          <a:lstStyle/>
          <a:p>
            <a:r>
              <a:rPr lang="en-US" dirty="0"/>
              <a:t>Disrupted communication:</a:t>
            </a:r>
          </a:p>
          <a:p>
            <a:pPr lvl="1"/>
            <a:r>
              <a:rPr lang="en-US" dirty="0"/>
              <a:t>Target server becomes unresponsive or significantly slows down, disrupting communication.</a:t>
            </a:r>
          </a:p>
          <a:p>
            <a:r>
              <a:rPr lang="en-US" dirty="0"/>
              <a:t>Service unavailability:</a:t>
            </a:r>
          </a:p>
          <a:p>
            <a:pPr lvl="1"/>
            <a:r>
              <a:rPr lang="en-US" dirty="0"/>
              <a:t>Targeted service or application may become completely unavailable, resulting in financial losses and reputational damage.</a:t>
            </a:r>
          </a:p>
          <a:p>
            <a:r>
              <a:rPr lang="en-US" dirty="0"/>
              <a:t>Loss of data:</a:t>
            </a:r>
          </a:p>
          <a:p>
            <a:pPr lvl="1"/>
            <a:r>
              <a:rPr lang="en-US" dirty="0"/>
              <a:t>Attack may lead to data loss or corruption if the server crashes or needs to be forcefully restarted.</a:t>
            </a:r>
          </a:p>
          <a:p>
            <a:endParaRPr lang="en-IN" dirty="0"/>
          </a:p>
        </p:txBody>
      </p:sp>
    </p:spTree>
    <p:extLst>
      <p:ext uri="{BB962C8B-B14F-4D97-AF65-F5344CB8AC3E}">
        <p14:creationId xmlns:p14="http://schemas.microsoft.com/office/powerpoint/2010/main" val="44166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17B5-03CE-41BD-8B58-2E2D08123436}"/>
              </a:ext>
            </a:extLst>
          </p:cNvPr>
          <p:cNvSpPr>
            <a:spLocks noGrp="1"/>
          </p:cNvSpPr>
          <p:nvPr>
            <p:ph type="title"/>
          </p:nvPr>
        </p:nvSpPr>
        <p:spPr/>
        <p:txBody>
          <a:bodyPr/>
          <a:lstStyle/>
          <a:p>
            <a:r>
              <a:rPr lang="en-IN" dirty="0"/>
              <a:t>Countermeasures:</a:t>
            </a:r>
          </a:p>
        </p:txBody>
      </p:sp>
      <p:sp>
        <p:nvSpPr>
          <p:cNvPr id="3" name="Content Placeholder 2">
            <a:extLst>
              <a:ext uri="{FF2B5EF4-FFF2-40B4-BE49-F238E27FC236}">
                <a16:creationId xmlns:a16="http://schemas.microsoft.com/office/drawing/2014/main" id="{8922229C-781A-4F21-8611-0306FEAC6573}"/>
              </a:ext>
            </a:extLst>
          </p:cNvPr>
          <p:cNvSpPr>
            <a:spLocks noGrp="1"/>
          </p:cNvSpPr>
          <p:nvPr>
            <p:ph idx="1"/>
          </p:nvPr>
        </p:nvSpPr>
        <p:spPr>
          <a:xfrm>
            <a:off x="755374" y="2451651"/>
            <a:ext cx="10628243" cy="3882887"/>
          </a:xfrm>
        </p:spPr>
        <p:txBody>
          <a:bodyPr>
            <a:normAutofit fontScale="77500" lnSpcReduction="20000"/>
          </a:bodyPr>
          <a:lstStyle/>
          <a:p>
            <a:r>
              <a:rPr lang="en-US" sz="2300" dirty="0"/>
              <a:t>SYN cookies:</a:t>
            </a:r>
          </a:p>
          <a:p>
            <a:pPr lvl="1"/>
            <a:r>
              <a:rPr lang="en-US" sz="2300" dirty="0"/>
              <a:t>Server generates cryptographic cookies to track connection state without allocating significant resources.</a:t>
            </a:r>
          </a:p>
          <a:p>
            <a:r>
              <a:rPr lang="en-US" sz="2300" dirty="0"/>
              <a:t>Rate limiting:</a:t>
            </a:r>
          </a:p>
          <a:p>
            <a:pPr lvl="1"/>
            <a:r>
              <a:rPr lang="en-US" sz="2300" dirty="0"/>
              <a:t>Implement rate-limiting mechanisms to restrict the number of SYN packets from a specific source IP within a timeframe.</a:t>
            </a:r>
          </a:p>
          <a:p>
            <a:r>
              <a:rPr lang="en-US" sz="2300" dirty="0"/>
              <a:t>Firewalls and IPS:</a:t>
            </a:r>
          </a:p>
          <a:p>
            <a:pPr lvl="1"/>
            <a:r>
              <a:rPr lang="en-US" sz="2300" dirty="0"/>
              <a:t>Deploy firewalls and Intrusion Prevention Systems to detect and mitigate SYN flood attacks.</a:t>
            </a:r>
          </a:p>
          <a:p>
            <a:r>
              <a:rPr lang="en-US" sz="2300" dirty="0"/>
              <a:t>Load balancers:</a:t>
            </a:r>
          </a:p>
          <a:p>
            <a:pPr lvl="1"/>
            <a:r>
              <a:rPr lang="en-US" sz="2300" dirty="0"/>
              <a:t>Use load balancers to distribute incoming traffic across multiple servers, preventing a single server from being overwhelmed.</a:t>
            </a:r>
          </a:p>
          <a:p>
            <a:r>
              <a:rPr lang="en-US" sz="2300" dirty="0"/>
              <a:t>ISP assistance:</a:t>
            </a:r>
          </a:p>
          <a:p>
            <a:pPr lvl="1"/>
            <a:r>
              <a:rPr lang="en-US" sz="2300" dirty="0"/>
              <a:t>Seek assistance from the Internet Service Provider to implement traffic filtering and rate limiting closer to the source of the attack.</a:t>
            </a:r>
          </a:p>
          <a:p>
            <a:endParaRPr lang="en-IN" dirty="0"/>
          </a:p>
        </p:txBody>
      </p:sp>
    </p:spTree>
    <p:extLst>
      <p:ext uri="{BB962C8B-B14F-4D97-AF65-F5344CB8AC3E}">
        <p14:creationId xmlns:p14="http://schemas.microsoft.com/office/powerpoint/2010/main" val="3915261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62BF-F8AF-4EA8-AB12-1A75EB15B18D}"/>
              </a:ext>
            </a:extLst>
          </p:cNvPr>
          <p:cNvSpPr>
            <a:spLocks noGrp="1"/>
          </p:cNvSpPr>
          <p:nvPr>
            <p:ph type="title"/>
          </p:nvPr>
        </p:nvSpPr>
        <p:spPr/>
        <p:txBody>
          <a:bodyPr/>
          <a:lstStyle/>
          <a:p>
            <a:r>
              <a:rPr lang="en-IN" dirty="0"/>
              <a:t>Effective protection:</a:t>
            </a:r>
          </a:p>
        </p:txBody>
      </p:sp>
      <p:sp>
        <p:nvSpPr>
          <p:cNvPr id="3" name="Content Placeholder 2">
            <a:extLst>
              <a:ext uri="{FF2B5EF4-FFF2-40B4-BE49-F238E27FC236}">
                <a16:creationId xmlns:a16="http://schemas.microsoft.com/office/drawing/2014/main" id="{45CA1993-6934-4F35-BF8A-00FC56A5AA8E}"/>
              </a:ext>
            </a:extLst>
          </p:cNvPr>
          <p:cNvSpPr>
            <a:spLocks noGrp="1"/>
          </p:cNvSpPr>
          <p:nvPr>
            <p:ph idx="1"/>
          </p:nvPr>
        </p:nvSpPr>
        <p:spPr/>
        <p:txBody>
          <a:bodyPr/>
          <a:lstStyle/>
          <a:p>
            <a:r>
              <a:rPr lang="en-US" dirty="0"/>
              <a:t>Implement countermeasures in combination for effective protection.</a:t>
            </a:r>
          </a:p>
          <a:p>
            <a:r>
              <a:rPr lang="en-US" dirty="0"/>
              <a:t>Keep systems up to date with the latest security patches.</a:t>
            </a:r>
          </a:p>
          <a:p>
            <a:r>
              <a:rPr lang="en-US" dirty="0"/>
              <a:t>Employ network monitoring tools to detect and respond to attacks promptly.</a:t>
            </a:r>
          </a:p>
          <a:p>
            <a:endParaRPr lang="en-IN" dirty="0"/>
          </a:p>
        </p:txBody>
      </p:sp>
    </p:spTree>
    <p:extLst>
      <p:ext uri="{BB962C8B-B14F-4D97-AF65-F5344CB8AC3E}">
        <p14:creationId xmlns:p14="http://schemas.microsoft.com/office/powerpoint/2010/main" val="276143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5170-4CF8-C814-0586-1BC734C386AC}"/>
              </a:ext>
            </a:extLst>
          </p:cNvPr>
          <p:cNvSpPr>
            <a:spLocks noGrp="1"/>
          </p:cNvSpPr>
          <p:nvPr>
            <p:ph type="ctrTitle"/>
          </p:nvPr>
        </p:nvSpPr>
        <p:spPr>
          <a:xfrm>
            <a:off x="0" y="0"/>
            <a:ext cx="2667000" cy="774170"/>
          </a:xfrm>
        </p:spPr>
        <p:txBody>
          <a:bodyPr>
            <a:noAutofit/>
          </a:bodyPr>
          <a:lstStyle/>
          <a:p>
            <a:r>
              <a:rPr lang="en-US" sz="4800" b="1" u="sng" dirty="0"/>
              <a:t>LAYER_1</a:t>
            </a:r>
            <a:endParaRPr lang="en-IN" sz="4800" b="1" u="sng" dirty="0"/>
          </a:p>
        </p:txBody>
      </p:sp>
      <p:sp>
        <p:nvSpPr>
          <p:cNvPr id="3" name="Subtitle 2">
            <a:extLst>
              <a:ext uri="{FF2B5EF4-FFF2-40B4-BE49-F238E27FC236}">
                <a16:creationId xmlns:a16="http://schemas.microsoft.com/office/drawing/2014/main" id="{7FABB79C-125F-5514-9EBB-0A201054F1D6}"/>
              </a:ext>
            </a:extLst>
          </p:cNvPr>
          <p:cNvSpPr>
            <a:spLocks noGrp="1"/>
          </p:cNvSpPr>
          <p:nvPr>
            <p:ph type="subTitle" idx="1"/>
          </p:nvPr>
        </p:nvSpPr>
        <p:spPr>
          <a:xfrm>
            <a:off x="93133" y="1456267"/>
            <a:ext cx="11997267" cy="5401732"/>
          </a:xfrm>
        </p:spPr>
        <p:txBody>
          <a:bodyPr>
            <a:noAutofit/>
          </a:bodyPr>
          <a:lstStyle/>
          <a:p>
            <a:pPr algn="l"/>
            <a:r>
              <a:rPr lang="en-US" sz="2000" b="1" i="0" dirty="0">
                <a:solidFill>
                  <a:schemeClr val="tx1">
                    <a:lumMod val="95000"/>
                    <a:lumOff val="5000"/>
                  </a:schemeClr>
                </a:solidFill>
                <a:effectLst/>
                <a:latin typeface="SimSun" panose="02010600030101010101" pitchFamily="2" charset="-122"/>
                <a:ea typeface="SimSun" panose="02010600030101010101" pitchFamily="2" charset="-122"/>
              </a:rPr>
              <a:t>Physical Layer</a:t>
            </a: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 Physical Layer attacks target the actual physical components of the network infrastructure. They exploit vulnerabilities at the lowest layer of the OSI model, which includes the physical connections and media.</a:t>
            </a:r>
          </a:p>
          <a:p>
            <a:pPr algn="l"/>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Common attack vectors, techniques, and vulnerabilities:</a:t>
            </a: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Eavesdropping on physical connections</a:t>
            </a: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Cable tampering or cutting</a:t>
            </a: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Denial-of-Service (DoS) attacks on physical infrastructure</a:t>
            </a:r>
          </a:p>
          <a:p>
            <a:pPr algn="l"/>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Examples of attacks and their consequences:</a:t>
            </a: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Tapping into network cables to intercept sensitive information</a:t>
            </a: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Physically damaging network cables, disrupting connectivity</a:t>
            </a: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Overloading power sources to disrupt network operations</a:t>
            </a:r>
          </a:p>
          <a:p>
            <a:endParaRPr lang="en-IN" sz="20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05562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CA0A-3D59-48F4-8DA1-E1BB6AA993EE}"/>
              </a:ext>
            </a:extLst>
          </p:cNvPr>
          <p:cNvSpPr>
            <a:spLocks noGrp="1"/>
          </p:cNvSpPr>
          <p:nvPr>
            <p:ph type="title"/>
          </p:nvPr>
        </p:nvSpPr>
        <p:spPr/>
        <p:txBody>
          <a:bodyPr>
            <a:normAutofit/>
          </a:bodyPr>
          <a:lstStyle/>
          <a:p>
            <a:r>
              <a:rPr lang="en-IN" dirty="0"/>
              <a:t>Conclusion of </a:t>
            </a:r>
            <a:r>
              <a:rPr lang="en-US" dirty="0"/>
              <a:t>SYN Flood Attack (Layer 4 - Transport Layer)</a:t>
            </a:r>
            <a:r>
              <a:rPr lang="en-IN" dirty="0"/>
              <a:t> </a:t>
            </a:r>
          </a:p>
        </p:txBody>
      </p:sp>
      <p:sp>
        <p:nvSpPr>
          <p:cNvPr id="3" name="Content Placeholder 2">
            <a:extLst>
              <a:ext uri="{FF2B5EF4-FFF2-40B4-BE49-F238E27FC236}">
                <a16:creationId xmlns:a16="http://schemas.microsoft.com/office/drawing/2014/main" id="{24386A54-5DF4-4DF0-94E7-A8D19E2B4635}"/>
              </a:ext>
            </a:extLst>
          </p:cNvPr>
          <p:cNvSpPr>
            <a:spLocks noGrp="1"/>
          </p:cNvSpPr>
          <p:nvPr>
            <p:ph idx="1"/>
          </p:nvPr>
        </p:nvSpPr>
        <p:spPr/>
        <p:txBody>
          <a:bodyPr/>
          <a:lstStyle/>
          <a:p>
            <a:r>
              <a:rPr lang="en-US" dirty="0"/>
              <a:t>SYN flood attacks pose significant risks to the Transport Layer.</a:t>
            </a:r>
          </a:p>
          <a:p>
            <a:r>
              <a:rPr lang="en-US" dirty="0"/>
              <a:t>Understanding the impact, consequences, and countermeasures is crucial for effective protection.</a:t>
            </a:r>
          </a:p>
          <a:p>
            <a:r>
              <a:rPr lang="en-US" dirty="0"/>
              <a:t>Organizations should adopt a multi-layered defense strategy to mitigate SYN flood attacks.</a:t>
            </a:r>
          </a:p>
          <a:p>
            <a:endParaRPr lang="en-IN" dirty="0"/>
          </a:p>
        </p:txBody>
      </p:sp>
    </p:spTree>
    <p:extLst>
      <p:ext uri="{BB962C8B-B14F-4D97-AF65-F5344CB8AC3E}">
        <p14:creationId xmlns:p14="http://schemas.microsoft.com/office/powerpoint/2010/main" val="314024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3FCF-0885-A538-759D-FB2A59013B1D}"/>
              </a:ext>
            </a:extLst>
          </p:cNvPr>
          <p:cNvSpPr>
            <a:spLocks noGrp="1"/>
          </p:cNvSpPr>
          <p:nvPr>
            <p:ph type="title"/>
          </p:nvPr>
        </p:nvSpPr>
        <p:spPr>
          <a:xfrm>
            <a:off x="0" y="0"/>
            <a:ext cx="2870200" cy="871008"/>
          </a:xfrm>
        </p:spPr>
        <p:txBody>
          <a:bodyPr>
            <a:normAutofit/>
          </a:bodyPr>
          <a:lstStyle/>
          <a:p>
            <a:r>
              <a:rPr lang="en-US" sz="4800" dirty="0"/>
              <a:t>  </a:t>
            </a:r>
            <a:r>
              <a:rPr lang="en-US" sz="4800" b="1" u="sng" dirty="0"/>
              <a:t>LAYER_2</a:t>
            </a:r>
            <a:endParaRPr lang="en-IN" sz="4800" b="1" u="sng" dirty="0"/>
          </a:p>
        </p:txBody>
      </p:sp>
      <p:sp>
        <p:nvSpPr>
          <p:cNvPr id="3" name="Content Placeholder 2">
            <a:extLst>
              <a:ext uri="{FF2B5EF4-FFF2-40B4-BE49-F238E27FC236}">
                <a16:creationId xmlns:a16="http://schemas.microsoft.com/office/drawing/2014/main" id="{93F3C7E0-2938-0A77-BEE1-5C29B023BF29}"/>
              </a:ext>
            </a:extLst>
          </p:cNvPr>
          <p:cNvSpPr>
            <a:spLocks noGrp="1"/>
          </p:cNvSpPr>
          <p:nvPr>
            <p:ph idx="1"/>
          </p:nvPr>
        </p:nvSpPr>
        <p:spPr>
          <a:xfrm>
            <a:off x="118533" y="1566332"/>
            <a:ext cx="11954934" cy="5190067"/>
          </a:xfrm>
        </p:spPr>
        <p:txBody>
          <a:bodyPr>
            <a:normAutofit/>
          </a:bodyPr>
          <a:lstStyle/>
          <a:p>
            <a:pPr marL="0" indent="0" algn="l">
              <a:buNone/>
            </a:pPr>
            <a:r>
              <a:rPr lang="en-US" sz="2000" b="1" i="0" dirty="0">
                <a:solidFill>
                  <a:schemeClr val="tx1">
                    <a:lumMod val="95000"/>
                    <a:lumOff val="5000"/>
                  </a:schemeClr>
                </a:solidFill>
                <a:effectLst/>
                <a:latin typeface="SimSun" panose="02010600030101010101" pitchFamily="2" charset="-122"/>
                <a:ea typeface="SimSun" panose="02010600030101010101" pitchFamily="2" charset="-122"/>
              </a:rPr>
              <a:t>Data Link Layer</a:t>
            </a: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 Data Link Layer attacks focus on the communication between network devices and the establishment of reliable connections. These attacks often target the protocols and addressing schemes used at this layer.</a:t>
            </a:r>
          </a:p>
          <a:p>
            <a:pPr marL="0" indent="0" algn="l">
              <a:buNone/>
            </a:pPr>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Common attack vectors, techniques, and vulnerabilities:</a:t>
            </a:r>
            <a:endParaRPr lang="en-US" sz="2000" dirty="0">
              <a:solidFill>
                <a:schemeClr val="tx1">
                  <a:lumMod val="95000"/>
                  <a:lumOff val="5000"/>
                </a:schemeClr>
              </a:solidFill>
              <a:latin typeface="SimSun" panose="02010600030101010101" pitchFamily="2" charset="-122"/>
              <a:ea typeface="SimSun" panose="02010600030101010101" pitchFamily="2" charset="-122"/>
            </a:endParaRPr>
          </a:p>
          <a:p>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MAC spoofing and address flooding</a:t>
            </a:r>
          </a:p>
          <a:p>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ARP (Address Resolution Protocol) spoofing</a:t>
            </a:r>
          </a:p>
          <a:p>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VLAN (Virtual Local Area Network) hopping attacks</a:t>
            </a:r>
          </a:p>
          <a:p>
            <a:pPr marL="0" indent="0" algn="l">
              <a:buNone/>
            </a:pPr>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Examples of attacks and their consequences:</a:t>
            </a:r>
          </a:p>
          <a:p>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Impersonating a trusted device by spoofing its MAC address</a:t>
            </a:r>
          </a:p>
          <a:p>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Flooding a switch with fake MAC addresses, causing network congestion</a:t>
            </a:r>
          </a:p>
          <a:p>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Exploiting VLAN configurations to gain unauthorized access to restricted networks</a:t>
            </a:r>
          </a:p>
          <a:p>
            <a:endParaRPr lang="en-IN" sz="20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6618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341-9C73-BA77-2219-5DCF719455B5}"/>
              </a:ext>
            </a:extLst>
          </p:cNvPr>
          <p:cNvSpPr>
            <a:spLocks noGrp="1"/>
          </p:cNvSpPr>
          <p:nvPr>
            <p:ph type="title"/>
          </p:nvPr>
        </p:nvSpPr>
        <p:spPr>
          <a:xfrm>
            <a:off x="0" y="0"/>
            <a:ext cx="2658533" cy="684742"/>
          </a:xfrm>
        </p:spPr>
        <p:txBody>
          <a:bodyPr>
            <a:noAutofit/>
          </a:bodyPr>
          <a:lstStyle/>
          <a:p>
            <a:r>
              <a:rPr lang="en-US" sz="4800" dirty="0"/>
              <a:t>  </a:t>
            </a:r>
            <a:r>
              <a:rPr lang="en-US" sz="4800" b="1" u="sng" dirty="0"/>
              <a:t>LAYER_3</a:t>
            </a:r>
            <a:r>
              <a:rPr lang="en-US" sz="4800" dirty="0"/>
              <a:t> </a:t>
            </a:r>
            <a:endParaRPr lang="en-IN" sz="4800" dirty="0"/>
          </a:p>
        </p:txBody>
      </p:sp>
      <p:sp>
        <p:nvSpPr>
          <p:cNvPr id="3" name="Content Placeholder 2">
            <a:extLst>
              <a:ext uri="{FF2B5EF4-FFF2-40B4-BE49-F238E27FC236}">
                <a16:creationId xmlns:a16="http://schemas.microsoft.com/office/drawing/2014/main" id="{7577A655-8242-671A-5F82-0FBC0ADF49AA}"/>
              </a:ext>
            </a:extLst>
          </p:cNvPr>
          <p:cNvSpPr>
            <a:spLocks noGrp="1"/>
          </p:cNvSpPr>
          <p:nvPr>
            <p:ph idx="1"/>
          </p:nvPr>
        </p:nvSpPr>
        <p:spPr>
          <a:xfrm>
            <a:off x="143933" y="1422400"/>
            <a:ext cx="11887199" cy="5308600"/>
          </a:xfrm>
        </p:spPr>
        <p:txBody>
          <a:bodyPr>
            <a:noAutofit/>
          </a:bodyPr>
          <a:lstStyle/>
          <a:p>
            <a:pPr marL="0" indent="0" algn="l">
              <a:buNone/>
            </a:pPr>
            <a:r>
              <a:rPr lang="en-IN" sz="2000" b="1" i="0" dirty="0">
                <a:solidFill>
                  <a:schemeClr val="tx1">
                    <a:lumMod val="95000"/>
                    <a:lumOff val="5000"/>
                  </a:schemeClr>
                </a:solidFill>
                <a:effectLst/>
                <a:latin typeface="SimSun" panose="02010600030101010101" pitchFamily="2" charset="-122"/>
                <a:ea typeface="SimSun" panose="02010600030101010101" pitchFamily="2" charset="-122"/>
              </a:rPr>
              <a:t>Network Layer: </a:t>
            </a: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Network Layer attacks aim to compromise the routing and forwarding of data packets across networks. Attackers exploit vulnerabilities in network protocols and routing mechanisms.</a:t>
            </a:r>
          </a:p>
          <a:p>
            <a:pPr marL="0" indent="0" algn="l">
              <a:buNone/>
            </a:pPr>
            <a:endParaRPr lang="en-IN"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Common attack vectors, techniques, and vulnerabilities: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IP (Internet Protocol) spoofing</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ICMP (Internet Control Message Protocol) attacks (e.g., Ping flood, Smurf attack)</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Routing attacks (e.g., Routing table poisoning)</a:t>
            </a:r>
          </a:p>
          <a:p>
            <a:pPr marL="0" indent="0" algn="l">
              <a:buNone/>
            </a:pPr>
            <a:endParaRPr lang="en-IN"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Examples of attacks and their consequences: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Forging the source IP address of packets to bypass network filters</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Flooding a network with ICMP echo requests, causing network congestion</a:t>
            </a:r>
          </a:p>
          <a:p>
            <a:pPr algn="l">
              <a:buFont typeface="Arial" panose="020B0604020202020204" pitchFamily="34" charset="0"/>
              <a:buChar char="•"/>
            </a:pPr>
            <a:r>
              <a:rPr lang="en-IN" sz="2000" b="0" i="0" dirty="0">
                <a:solidFill>
                  <a:schemeClr val="tx1">
                    <a:lumMod val="95000"/>
                    <a:lumOff val="5000"/>
                  </a:schemeClr>
                </a:solidFill>
                <a:effectLst/>
                <a:latin typeface="SimSun" panose="02010600030101010101" pitchFamily="2" charset="-122"/>
                <a:ea typeface="SimSun" panose="02010600030101010101" pitchFamily="2" charset="-122"/>
              </a:rPr>
              <a:t>Manipulating routing tables to redirect network traffic to unauthorized destinations</a:t>
            </a:r>
          </a:p>
          <a:p>
            <a:endParaRPr lang="en-IN" sz="20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042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82C2-A110-93FC-5A72-BD18EEF4B8BD}"/>
              </a:ext>
            </a:extLst>
          </p:cNvPr>
          <p:cNvSpPr>
            <a:spLocks noGrp="1"/>
          </p:cNvSpPr>
          <p:nvPr>
            <p:ph type="ctrTitle"/>
          </p:nvPr>
        </p:nvSpPr>
        <p:spPr>
          <a:xfrm>
            <a:off x="0" y="0"/>
            <a:ext cx="2844800" cy="821267"/>
          </a:xfrm>
        </p:spPr>
        <p:txBody>
          <a:bodyPr>
            <a:normAutofit/>
          </a:bodyPr>
          <a:lstStyle/>
          <a:p>
            <a:r>
              <a:rPr lang="en-US" sz="4800" b="1" u="sng" dirty="0">
                <a:latin typeface="SimSun" panose="02010600030101010101" pitchFamily="2" charset="-122"/>
                <a:ea typeface="SimSun" panose="02010600030101010101" pitchFamily="2" charset="-122"/>
              </a:rPr>
              <a:t>LAYER_4</a:t>
            </a:r>
            <a:endParaRPr lang="en-IN" sz="4800" b="1" u="sng" dirty="0">
              <a:latin typeface="SimSun" panose="02010600030101010101" pitchFamily="2" charset="-122"/>
              <a:ea typeface="SimSun" panose="02010600030101010101" pitchFamily="2" charset="-122"/>
            </a:endParaRPr>
          </a:p>
        </p:txBody>
      </p:sp>
      <p:sp>
        <p:nvSpPr>
          <p:cNvPr id="3" name="Subtitle 2">
            <a:extLst>
              <a:ext uri="{FF2B5EF4-FFF2-40B4-BE49-F238E27FC236}">
                <a16:creationId xmlns:a16="http://schemas.microsoft.com/office/drawing/2014/main" id="{E3E93931-FF57-AC36-357D-F562E42FA7B8}"/>
              </a:ext>
            </a:extLst>
          </p:cNvPr>
          <p:cNvSpPr>
            <a:spLocks noGrp="1"/>
          </p:cNvSpPr>
          <p:nvPr>
            <p:ph type="subTitle" idx="1"/>
          </p:nvPr>
        </p:nvSpPr>
        <p:spPr>
          <a:xfrm>
            <a:off x="152400" y="1557867"/>
            <a:ext cx="11912600" cy="5232400"/>
          </a:xfrm>
        </p:spPr>
        <p:txBody>
          <a:bodyPr>
            <a:noAutofit/>
          </a:bodyPr>
          <a:lstStyle/>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Transport Layer: Transport Layer attacks target the mechanisms responsible for reliable data transfer and end-to-end communication. These attacks exploit vulnerabilities in transport layer protocols and their associated services.</a:t>
            </a:r>
          </a:p>
          <a:p>
            <a:pPr algn="l"/>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Common attack vectors, techniques, and vulnerabilities: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SYN flooding (TCP SYN flood)</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UDP flooding</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Transport layer protocol vulnerabilities (e.g., TCP sequence prediction)</a:t>
            </a:r>
          </a:p>
          <a:p>
            <a:pPr algn="l"/>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Examples of attacks and their consequences:</a:t>
            </a:r>
          </a:p>
          <a:p>
            <a:pPr algn="l"/>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Overwhelming a server with a high volume of TCP connection requests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Flooding a network with a large number of UDP packets, causing network congestion</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Exploiting vulnerabilities in TCP protocols to bypass security measures</a:t>
            </a:r>
          </a:p>
          <a:p>
            <a:endParaRPr lang="en-IN" sz="2000" dirty="0">
              <a:solidFill>
                <a:schemeClr val="tx1">
                  <a:lumMod val="95000"/>
                  <a:lumOff val="5000"/>
                </a:schemeClr>
              </a:solidFill>
            </a:endParaRPr>
          </a:p>
        </p:txBody>
      </p:sp>
    </p:spTree>
    <p:extLst>
      <p:ext uri="{BB962C8B-B14F-4D97-AF65-F5344CB8AC3E}">
        <p14:creationId xmlns:p14="http://schemas.microsoft.com/office/powerpoint/2010/main" val="142826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36F3-C1C3-ACA5-8F4E-57ADC15178CE}"/>
              </a:ext>
            </a:extLst>
          </p:cNvPr>
          <p:cNvSpPr>
            <a:spLocks noGrp="1"/>
          </p:cNvSpPr>
          <p:nvPr>
            <p:ph type="title"/>
          </p:nvPr>
        </p:nvSpPr>
        <p:spPr>
          <a:xfrm>
            <a:off x="211666" y="0"/>
            <a:ext cx="2540001" cy="769408"/>
          </a:xfrm>
        </p:spPr>
        <p:txBody>
          <a:bodyPr>
            <a:normAutofit/>
          </a:bodyPr>
          <a:lstStyle/>
          <a:p>
            <a:r>
              <a:rPr lang="en-US" sz="4800" b="1" u="sng" dirty="0">
                <a:latin typeface="SimSun" panose="02010600030101010101" pitchFamily="2" charset="-122"/>
                <a:ea typeface="SimSun" panose="02010600030101010101" pitchFamily="2" charset="-122"/>
              </a:rPr>
              <a:t>LAYER_5</a:t>
            </a:r>
            <a:endParaRPr lang="en-IN" sz="4800" b="1" u="sng" dirty="0">
              <a:latin typeface="SimSun" panose="02010600030101010101" pitchFamily="2" charset="-122"/>
              <a:ea typeface="SimSun" panose="02010600030101010101" pitchFamily="2" charset="-122"/>
            </a:endParaRPr>
          </a:p>
        </p:txBody>
      </p:sp>
      <p:sp>
        <p:nvSpPr>
          <p:cNvPr id="3" name="Content Placeholder 2">
            <a:extLst>
              <a:ext uri="{FF2B5EF4-FFF2-40B4-BE49-F238E27FC236}">
                <a16:creationId xmlns:a16="http://schemas.microsoft.com/office/drawing/2014/main" id="{57BCD380-3B6F-E1A2-04FF-47B01A209E64}"/>
              </a:ext>
            </a:extLst>
          </p:cNvPr>
          <p:cNvSpPr>
            <a:spLocks noGrp="1"/>
          </p:cNvSpPr>
          <p:nvPr>
            <p:ph idx="1"/>
          </p:nvPr>
        </p:nvSpPr>
        <p:spPr>
          <a:xfrm>
            <a:off x="143933" y="1430867"/>
            <a:ext cx="11904134" cy="5283200"/>
          </a:xfrm>
        </p:spPr>
        <p:txBody>
          <a:bodyPr>
            <a:noAutofit/>
          </a:bodyPr>
          <a:lstStyle/>
          <a:p>
            <a:pPr marL="0" indent="0" algn="l">
              <a:buNone/>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Session Layer: Session Layer attacks aim to disrupt or manipulate the establishment and maintenance of sessions between network entities. These attacks often target the session establishment, authentication, and encryption mechanisms.</a:t>
            </a:r>
          </a:p>
          <a:p>
            <a:pPr marL="0" indent="0" algn="l">
              <a:buNone/>
            </a:pPr>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Common attack vectors, techniques, and vulnerabilities: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Session hijacking</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Man-in-the-Middle (MitM) attacks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Session brute-forcing</a:t>
            </a:r>
          </a:p>
          <a:p>
            <a:pPr algn="l">
              <a:buFont typeface="Arial" panose="020B0604020202020204" pitchFamily="34" charset="0"/>
              <a:buChar char="•"/>
            </a:pPr>
            <a:endParaRPr lang="en-US" sz="2000" b="0" i="0" dirty="0">
              <a:solidFill>
                <a:schemeClr val="tx1">
                  <a:lumMod val="95000"/>
                  <a:lumOff val="5000"/>
                </a:schemeClr>
              </a:solidFill>
              <a:effectLst/>
              <a:latin typeface="SimSun" panose="02010600030101010101" pitchFamily="2" charset="-122"/>
              <a:ea typeface="SimSun" panose="02010600030101010101" pitchFamily="2" charset="-122"/>
            </a:endParaRPr>
          </a:p>
          <a:p>
            <a:pPr marL="0" indent="0" algn="l">
              <a:buNone/>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Examples of attacks and their consequences:</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Taking control of an ongoing session to eavesdrop or tamper with the communication</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Intercepting and altering data exchanged between two parties in a session</a:t>
            </a:r>
          </a:p>
          <a:p>
            <a:pPr algn="l">
              <a:buFont typeface="Arial" panose="020B0604020202020204" pitchFamily="34" charset="0"/>
              <a:buChar char="•"/>
            </a:pPr>
            <a:r>
              <a:rPr lang="en-US" sz="2000" b="0" i="0" dirty="0">
                <a:solidFill>
                  <a:schemeClr val="tx1">
                    <a:lumMod val="95000"/>
                    <a:lumOff val="5000"/>
                  </a:schemeClr>
                </a:solidFill>
                <a:effectLst/>
                <a:latin typeface="SimSun" panose="02010600030101010101" pitchFamily="2" charset="-122"/>
                <a:ea typeface="SimSun" panose="02010600030101010101" pitchFamily="2" charset="-122"/>
              </a:rPr>
              <a:t>Repeatedly attempting different session identifiers to gain unauthorized access</a:t>
            </a:r>
          </a:p>
          <a:p>
            <a:pPr marL="0" indent="0">
              <a:buNone/>
            </a:pPr>
            <a:endParaRPr lang="en-IN" sz="2000" dirty="0">
              <a:solidFill>
                <a:schemeClr val="tx1">
                  <a:lumMod val="95000"/>
                  <a:lumOff val="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397213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4846</Words>
  <Application>Microsoft Office PowerPoint</Application>
  <PresentationFormat>Widescreen</PresentationFormat>
  <Paragraphs>418</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SimSun</vt:lpstr>
      <vt:lpstr>Arial</vt:lpstr>
      <vt:lpstr>Calibri</vt:lpstr>
      <vt:lpstr>Calibri Light</vt:lpstr>
      <vt:lpstr>Courier New</vt:lpstr>
      <vt:lpstr>Söhne</vt:lpstr>
      <vt:lpstr>Times New Roman</vt:lpstr>
      <vt:lpstr>Wingdings</vt:lpstr>
      <vt:lpstr>Office Theme</vt:lpstr>
      <vt:lpstr> Attacks on the OSI Model: Threats and Consequences</vt:lpstr>
      <vt:lpstr>INTRODUCTION</vt:lpstr>
      <vt:lpstr>OSI Model Overview</vt:lpstr>
      <vt:lpstr> OSI MODEL LAYERS AND ATTACK  </vt:lpstr>
      <vt:lpstr>LAYER_1</vt:lpstr>
      <vt:lpstr>  LAYER_2</vt:lpstr>
      <vt:lpstr>  LAYER_3 </vt:lpstr>
      <vt:lpstr>LAYER_4</vt:lpstr>
      <vt:lpstr>LAYER_5</vt:lpstr>
      <vt:lpstr>LAYER_6</vt:lpstr>
      <vt:lpstr> LAYER_7</vt:lpstr>
      <vt:lpstr> Impact on Network Security</vt:lpstr>
      <vt:lpstr> CONT...</vt:lpstr>
      <vt:lpstr> Mitigation Strategies</vt:lpstr>
      <vt:lpstr> CASE STUDY</vt:lpstr>
      <vt:lpstr> CONT…</vt:lpstr>
      <vt:lpstr>Cont...</vt:lpstr>
      <vt:lpstr>Conclusion: </vt:lpstr>
      <vt:lpstr>GROUP TASK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Layer 2 and Layer 3 In OSI Model</vt:lpstr>
      <vt:lpstr>Data Link Layer (Layer 2)</vt:lpstr>
      <vt:lpstr>PowerPoint Presentation</vt:lpstr>
      <vt:lpstr>PowerPoint Presentation</vt:lpstr>
      <vt:lpstr>PowerPoint Presentation</vt:lpstr>
      <vt:lpstr>PowerPoint Presentation</vt:lpstr>
      <vt:lpstr>PowerPoint Presentation</vt:lpstr>
      <vt:lpstr>PowerPoint Presentation</vt:lpstr>
      <vt:lpstr>Network layer (Layer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SYN Flood Attack (Layer 4 - Transport Layer)</vt:lpstr>
      <vt:lpstr>Introduction:</vt:lpstr>
      <vt:lpstr>Impact on Transport Layer:</vt:lpstr>
      <vt:lpstr>Consequences</vt:lpstr>
      <vt:lpstr>Countermeasures:</vt:lpstr>
      <vt:lpstr>Effective protection:</vt:lpstr>
      <vt:lpstr>Conclusion of SYN Flood Attack (Layer 4 - Transport Layer)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the OSI Model: Threats and Consequences</dc:title>
  <dc:creator>abishek singh</dc:creator>
  <cp:lastModifiedBy>bapan das</cp:lastModifiedBy>
  <cp:revision>3</cp:revision>
  <dcterms:created xsi:type="dcterms:W3CDTF">2023-07-07T06:37:27Z</dcterms:created>
  <dcterms:modified xsi:type="dcterms:W3CDTF">2023-07-09T08:34:22Z</dcterms:modified>
</cp:coreProperties>
</file>