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8288000" cy="10287000"/>
  <p:notesSz cx="6858000" cy="9144000"/>
  <p:embeddedFontLst>
    <p:embeddedFont>
      <p:font typeface="Anton" pitchFamily="2" charset="0"/>
      <p:regular r:id="rId17"/>
    </p:embeddedFont>
    <p:embeddedFont>
      <p:font typeface="Bradley Hand ITC" panose="03070402050302030203" pitchFamily="66" charset="0"/>
      <p:regular r:id="rId18"/>
    </p:embeddedFont>
    <p:embeddedFont>
      <p:font typeface="Candara Light" panose="020E0502030303020204" pitchFamily="34" charset="0"/>
      <p:regular r:id="rId19"/>
      <p:italic r:id="rId20"/>
    </p:embeddedFont>
    <p:embeddedFont>
      <p:font typeface="Montserrat" panose="00000500000000000000" pitchFamily="2" charset="0"/>
      <p:regular r:id="rId21"/>
    </p:embeddedFont>
    <p:embeddedFont>
      <p:font typeface="Prompt" panose="00000500000000000000" pitchFamily="2" charset="-34"/>
      <p:regular r:id="rId22"/>
    </p:embeddedFont>
    <p:embeddedFont>
      <p:font typeface="Sitka Display"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1" d="100"/>
          <a:sy n="51" d="100"/>
        </p:scale>
        <p:origin x="677"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svg"/><Relationship Id="rId18" Type="http://schemas.openxmlformats.org/officeDocument/2006/relationships/image" Target="../media/image93.png"/><Relationship Id="rId3" Type="http://schemas.openxmlformats.org/officeDocument/2006/relationships/image" Target="../media/image78.svg"/><Relationship Id="rId7" Type="http://schemas.openxmlformats.org/officeDocument/2006/relationships/image" Target="../media/image82.svg"/><Relationship Id="rId12" Type="http://schemas.openxmlformats.org/officeDocument/2006/relationships/image" Target="../media/image87.png"/><Relationship Id="rId17" Type="http://schemas.openxmlformats.org/officeDocument/2006/relationships/image" Target="../media/image92.svg"/><Relationship Id="rId2" Type="http://schemas.openxmlformats.org/officeDocument/2006/relationships/image" Target="../media/image77.png"/><Relationship Id="rId16"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81.png"/><Relationship Id="rId11" Type="http://schemas.openxmlformats.org/officeDocument/2006/relationships/image" Target="../media/image86.svg"/><Relationship Id="rId5" Type="http://schemas.openxmlformats.org/officeDocument/2006/relationships/image" Target="../media/image80.svg"/><Relationship Id="rId15" Type="http://schemas.openxmlformats.org/officeDocument/2006/relationships/image" Target="../media/image90.svg"/><Relationship Id="rId10" Type="http://schemas.openxmlformats.org/officeDocument/2006/relationships/image" Target="../media/image85.png"/><Relationship Id="rId19" Type="http://schemas.openxmlformats.org/officeDocument/2006/relationships/image" Target="../media/image94.svg"/><Relationship Id="rId4" Type="http://schemas.openxmlformats.org/officeDocument/2006/relationships/image" Target="../media/image79.png"/><Relationship Id="rId9" Type="http://schemas.openxmlformats.org/officeDocument/2006/relationships/image" Target="../media/image84.svg"/><Relationship Id="rId14" Type="http://schemas.openxmlformats.org/officeDocument/2006/relationships/image" Target="../media/image89.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image" Target="../media/image20.svg"/><Relationship Id="rId21" Type="http://schemas.openxmlformats.org/officeDocument/2006/relationships/image" Target="../media/image100.svg"/><Relationship Id="rId7" Type="http://schemas.openxmlformats.org/officeDocument/2006/relationships/image" Target="../media/image98.svg"/><Relationship Id="rId12" Type="http://schemas.openxmlformats.org/officeDocument/2006/relationships/image" Target="../media/image29.png"/><Relationship Id="rId17" Type="http://schemas.openxmlformats.org/officeDocument/2006/relationships/image" Target="../media/image90.svg"/><Relationship Id="rId2" Type="http://schemas.openxmlformats.org/officeDocument/2006/relationships/image" Target="../media/image19.png"/><Relationship Id="rId16" Type="http://schemas.openxmlformats.org/officeDocument/2006/relationships/image" Target="../media/image89.png"/><Relationship Id="rId20"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97.png"/><Relationship Id="rId11" Type="http://schemas.openxmlformats.org/officeDocument/2006/relationships/image" Target="../media/image28.svg"/><Relationship Id="rId5" Type="http://schemas.openxmlformats.org/officeDocument/2006/relationships/image" Target="../media/image96.svg"/><Relationship Id="rId15" Type="http://schemas.openxmlformats.org/officeDocument/2006/relationships/image" Target="../media/image32.svg"/><Relationship Id="rId23" Type="http://schemas.openxmlformats.org/officeDocument/2006/relationships/image" Target="../media/image102.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image" Target="../media/image95.png"/><Relationship Id="rId9" Type="http://schemas.openxmlformats.org/officeDocument/2006/relationships/image" Target="../media/image86.svg"/><Relationship Id="rId14" Type="http://schemas.openxmlformats.org/officeDocument/2006/relationships/image" Target="../media/image31.png"/><Relationship Id="rId22" Type="http://schemas.openxmlformats.org/officeDocument/2006/relationships/image" Target="../media/image101.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88.svg"/><Relationship Id="rId18" Type="http://schemas.openxmlformats.org/officeDocument/2006/relationships/image" Target="../media/image93.png"/><Relationship Id="rId3" Type="http://schemas.openxmlformats.org/officeDocument/2006/relationships/image" Target="../media/image78.svg"/><Relationship Id="rId7" Type="http://schemas.openxmlformats.org/officeDocument/2006/relationships/image" Target="../media/image106.svg"/><Relationship Id="rId12" Type="http://schemas.openxmlformats.org/officeDocument/2006/relationships/image" Target="../media/image87.png"/><Relationship Id="rId17" Type="http://schemas.openxmlformats.org/officeDocument/2006/relationships/image" Target="../media/image32.svg"/><Relationship Id="rId2" Type="http://schemas.openxmlformats.org/officeDocument/2006/relationships/image" Target="../media/image77.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05.png"/><Relationship Id="rId11" Type="http://schemas.openxmlformats.org/officeDocument/2006/relationships/image" Target="../media/image86.svg"/><Relationship Id="rId5" Type="http://schemas.openxmlformats.org/officeDocument/2006/relationships/image" Target="../media/image104.svg"/><Relationship Id="rId15" Type="http://schemas.openxmlformats.org/officeDocument/2006/relationships/image" Target="../media/image90.svg"/><Relationship Id="rId10" Type="http://schemas.openxmlformats.org/officeDocument/2006/relationships/image" Target="../media/image85.png"/><Relationship Id="rId19" Type="http://schemas.openxmlformats.org/officeDocument/2006/relationships/image" Target="../media/image94.svg"/><Relationship Id="rId4" Type="http://schemas.openxmlformats.org/officeDocument/2006/relationships/image" Target="../media/image103.png"/><Relationship Id="rId9" Type="http://schemas.openxmlformats.org/officeDocument/2006/relationships/image" Target="../media/image28.svg"/><Relationship Id="rId14" Type="http://schemas.openxmlformats.org/officeDocument/2006/relationships/image" Target="../media/image89.png"/></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18" Type="http://schemas.openxmlformats.org/officeDocument/2006/relationships/image" Target="../media/image3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17" Type="http://schemas.openxmlformats.org/officeDocument/2006/relationships/image" Target="../media/image34.sv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5" Type="http://schemas.openxmlformats.org/officeDocument/2006/relationships/image" Target="../media/image32.svg"/><Relationship Id="rId10" Type="http://schemas.openxmlformats.org/officeDocument/2006/relationships/image" Target="../media/image27.png"/><Relationship Id="rId19" Type="http://schemas.openxmlformats.org/officeDocument/2006/relationships/image" Target="../media/image36.sv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svg"/><Relationship Id="rId3" Type="http://schemas.openxmlformats.org/officeDocument/2006/relationships/image" Target="../media/image38.svg"/><Relationship Id="rId7" Type="http://schemas.openxmlformats.org/officeDocument/2006/relationships/image" Target="../media/image42.svg"/><Relationship Id="rId12" Type="http://schemas.openxmlformats.org/officeDocument/2006/relationships/image" Target="../media/image47.png"/><Relationship Id="rId17" Type="http://schemas.openxmlformats.org/officeDocument/2006/relationships/image" Target="../media/image52.svg"/><Relationship Id="rId2" Type="http://schemas.openxmlformats.org/officeDocument/2006/relationships/image" Target="../media/image37.png"/><Relationship Id="rId16"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svg"/><Relationship Id="rId5" Type="http://schemas.openxmlformats.org/officeDocument/2006/relationships/image" Target="../media/image40.svg"/><Relationship Id="rId15" Type="http://schemas.openxmlformats.org/officeDocument/2006/relationships/image" Target="../media/image50.sv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49.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2.svg"/><Relationship Id="rId3" Type="http://schemas.openxmlformats.org/officeDocument/2006/relationships/image" Target="../media/image54.svg"/><Relationship Id="rId7" Type="http://schemas.openxmlformats.org/officeDocument/2006/relationships/image" Target="../media/image58.svg"/><Relationship Id="rId12" Type="http://schemas.openxmlformats.org/officeDocument/2006/relationships/image" Target="../media/image61.png"/><Relationship Id="rId17" Type="http://schemas.openxmlformats.org/officeDocument/2006/relationships/image" Target="../media/image64.svg"/><Relationship Id="rId2" Type="http://schemas.openxmlformats.org/officeDocument/2006/relationships/image" Target="../media/image53.png"/><Relationship Id="rId16"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44.svg"/><Relationship Id="rId5" Type="http://schemas.openxmlformats.org/officeDocument/2006/relationships/image" Target="../media/image56.svg"/><Relationship Id="rId15" Type="http://schemas.openxmlformats.org/officeDocument/2006/relationships/image" Target="../media/image52.svg"/><Relationship Id="rId10" Type="http://schemas.openxmlformats.org/officeDocument/2006/relationships/image" Target="../media/image43.png"/><Relationship Id="rId4" Type="http://schemas.openxmlformats.org/officeDocument/2006/relationships/image" Target="../media/image55.png"/><Relationship Id="rId9" Type="http://schemas.openxmlformats.org/officeDocument/2006/relationships/image" Target="../media/image60.svg"/><Relationship Id="rId14" Type="http://schemas.openxmlformats.org/officeDocument/2006/relationships/image" Target="../media/image51.png"/></Relationships>
</file>

<file path=ppt/slides/_rels/slide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70.svg"/><Relationship Id="rId3" Type="http://schemas.openxmlformats.org/officeDocument/2006/relationships/image" Target="../media/image66.svg"/><Relationship Id="rId7" Type="http://schemas.openxmlformats.org/officeDocument/2006/relationships/image" Target="../media/image58.svg"/><Relationship Id="rId12" Type="http://schemas.openxmlformats.org/officeDocument/2006/relationships/image" Target="../media/image69.png"/><Relationship Id="rId17" Type="http://schemas.openxmlformats.org/officeDocument/2006/relationships/image" Target="../media/image64.svg"/><Relationship Id="rId2" Type="http://schemas.openxmlformats.org/officeDocument/2006/relationships/image" Target="../media/image65.png"/><Relationship Id="rId16" Type="http://schemas.openxmlformats.org/officeDocument/2006/relationships/image" Target="../media/image6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8.svg"/><Relationship Id="rId5" Type="http://schemas.openxmlformats.org/officeDocument/2006/relationships/image" Target="../media/image56.svg"/><Relationship Id="rId15" Type="http://schemas.openxmlformats.org/officeDocument/2006/relationships/image" Target="../media/image72.svg"/><Relationship Id="rId10" Type="http://schemas.openxmlformats.org/officeDocument/2006/relationships/image" Target="../media/image67.png"/><Relationship Id="rId4" Type="http://schemas.openxmlformats.org/officeDocument/2006/relationships/image" Target="../media/image55.png"/><Relationship Id="rId9" Type="http://schemas.openxmlformats.org/officeDocument/2006/relationships/image" Target="../media/image60.svg"/><Relationship Id="rId14" Type="http://schemas.openxmlformats.org/officeDocument/2006/relationships/image" Target="../media/image71.png"/></Relationships>
</file>

<file path=ppt/slides/_rels/slide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5704"/>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2607121" y="3284270"/>
            <a:ext cx="13394592" cy="3514567"/>
          </a:xfrm>
          <a:prstGeom prst="rect">
            <a:avLst/>
          </a:prstGeom>
        </p:spPr>
        <p:txBody>
          <a:bodyPr lIns="0" tIns="0" rIns="0" bIns="0" rtlCol="0" anchor="t">
            <a:spAutoFit/>
          </a:bodyPr>
          <a:lstStyle/>
          <a:p>
            <a:pPr algn="ctr">
              <a:lnSpc>
                <a:spcPts val="13244"/>
              </a:lnSpc>
            </a:pPr>
            <a:r>
              <a:rPr lang="en-US" sz="15223" b="1" dirty="0">
                <a:solidFill>
                  <a:srgbClr val="EDFFCC"/>
                </a:solidFill>
                <a:latin typeface="Candara Light" panose="020E0502030303020204" pitchFamily="34" charset="0"/>
                <a:ea typeface="Caveat Bold"/>
                <a:cs typeface="Times New Roman" panose="02020603050405020304" pitchFamily="18" charset="0"/>
                <a:sym typeface="Caveat Bold"/>
              </a:rPr>
              <a:t>Banking </a:t>
            </a:r>
          </a:p>
          <a:p>
            <a:pPr algn="ctr">
              <a:lnSpc>
                <a:spcPts val="13244"/>
              </a:lnSpc>
            </a:pPr>
            <a:r>
              <a:rPr lang="en-US" sz="15223" b="1" dirty="0">
                <a:solidFill>
                  <a:srgbClr val="EDFFCC"/>
                </a:solidFill>
                <a:latin typeface="Candara Light" panose="020E0502030303020204" pitchFamily="34" charset="0"/>
                <a:ea typeface="Caveat Bold"/>
                <a:cs typeface="Times New Roman" panose="02020603050405020304" pitchFamily="18" charset="0"/>
                <a:sym typeface="Caveat Bold"/>
              </a:rPr>
              <a:t>management</a:t>
            </a:r>
          </a:p>
        </p:txBody>
      </p:sp>
      <p:sp>
        <p:nvSpPr>
          <p:cNvPr id="11" name="Freeform 11"/>
          <p:cNvSpPr/>
          <p:nvPr/>
        </p:nvSpPr>
        <p:spPr>
          <a:xfrm rot="1120467">
            <a:off x="11087682" y="4790858"/>
            <a:ext cx="8771307" cy="7766594"/>
          </a:xfrm>
          <a:custGeom>
            <a:avLst/>
            <a:gdLst/>
            <a:ahLst/>
            <a:cxnLst/>
            <a:rect l="l" t="t" r="r" b="b"/>
            <a:pathLst>
              <a:path w="8771307" h="7766594">
                <a:moveTo>
                  <a:pt x="0" y="0"/>
                </a:moveTo>
                <a:lnTo>
                  <a:pt x="8771307" y="0"/>
                </a:lnTo>
                <a:lnTo>
                  <a:pt x="8771307" y="7766594"/>
                </a:lnTo>
                <a:lnTo>
                  <a:pt x="0" y="776659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2" name="Freeform 12"/>
          <p:cNvSpPr/>
          <p:nvPr/>
        </p:nvSpPr>
        <p:spPr>
          <a:xfrm rot="-8100000">
            <a:off x="12005914" y="698911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8FF"/>
        </a:solidFill>
        <a:effectLst/>
      </p:bgPr>
    </p:bg>
    <p:spTree>
      <p:nvGrpSpPr>
        <p:cNvPr id="1" name=""/>
        <p:cNvGrpSpPr/>
        <p:nvPr/>
      </p:nvGrpSpPr>
      <p:grpSpPr>
        <a:xfrm>
          <a:off x="0" y="0"/>
          <a:ext cx="0" cy="0"/>
          <a:chOff x="0" y="0"/>
          <a:chExt cx="0" cy="0"/>
        </a:xfrm>
      </p:grpSpPr>
      <p:grpSp>
        <p:nvGrpSpPr>
          <p:cNvPr id="2" name="Group 2"/>
          <p:cNvGrpSpPr/>
          <p:nvPr/>
        </p:nvGrpSpPr>
        <p:grpSpPr>
          <a:xfrm>
            <a:off x="15840640" y="1028700"/>
            <a:ext cx="1418660" cy="8229600"/>
            <a:chOff x="0" y="0"/>
            <a:chExt cx="1891546" cy="10972800"/>
          </a:xfrm>
        </p:grpSpPr>
        <p:grpSp>
          <p:nvGrpSpPr>
            <p:cNvPr id="3" name="Group 3"/>
            <p:cNvGrpSpPr>
              <a:grpSpLocks noChangeAspect="1"/>
            </p:cNvGrpSpPr>
            <p:nvPr/>
          </p:nvGrpSpPr>
          <p:grpSpPr>
            <a:xfrm rot="-10800000">
              <a:off x="0" y="6810940"/>
              <a:ext cx="1891546" cy="1891546"/>
              <a:chOff x="0" y="0"/>
              <a:chExt cx="1708150" cy="1708150"/>
            </a:xfrm>
          </p:grpSpPr>
          <p:sp>
            <p:nvSpPr>
              <p:cNvPr id="4" name="Freeform 4"/>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5" name="Freeform 5"/>
            <p:cNvSpPr/>
            <p:nvPr/>
          </p:nvSpPr>
          <p:spPr>
            <a:xfrm rot="-10800000">
              <a:off x="0" y="9081254"/>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a:grpSpLocks noChangeAspect="1"/>
            </p:cNvGrpSpPr>
            <p:nvPr/>
          </p:nvGrpSpPr>
          <p:grpSpPr>
            <a:xfrm rot="-10800000">
              <a:off x="0" y="2270313"/>
              <a:ext cx="1891546" cy="1891546"/>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8" name="Freeform 8"/>
            <p:cNvSpPr/>
            <p:nvPr/>
          </p:nvSpPr>
          <p:spPr>
            <a:xfrm rot="-10800000">
              <a:off x="0" y="4540627"/>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10800000">
              <a:off x="0" y="0"/>
              <a:ext cx="1891546" cy="1891546"/>
            </a:xfrm>
            <a:custGeom>
              <a:avLst/>
              <a:gdLst/>
              <a:ahLst/>
              <a:cxnLst/>
              <a:rect l="l" t="t" r="r" b="b"/>
              <a:pathLst>
                <a:path w="1891546" h="1891546">
                  <a:moveTo>
                    <a:pt x="0" y="0"/>
                  </a:moveTo>
                  <a:lnTo>
                    <a:pt x="1891546" y="0"/>
                  </a:lnTo>
                  <a:lnTo>
                    <a:pt x="1891546" y="1891546"/>
                  </a:lnTo>
                  <a:lnTo>
                    <a:pt x="0" y="1891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10" name="Group 10"/>
          <p:cNvGrpSpPr/>
          <p:nvPr/>
        </p:nvGrpSpPr>
        <p:grpSpPr>
          <a:xfrm>
            <a:off x="1028700" y="1734475"/>
            <a:ext cx="13338033" cy="6794342"/>
            <a:chOff x="0" y="-85725"/>
            <a:chExt cx="17784044" cy="9059124"/>
          </a:xfrm>
        </p:grpSpPr>
        <p:sp>
          <p:nvSpPr>
            <p:cNvPr id="11" name="TextBox 11"/>
            <p:cNvSpPr txBox="1"/>
            <p:nvPr/>
          </p:nvSpPr>
          <p:spPr>
            <a:xfrm>
              <a:off x="0" y="-85725"/>
              <a:ext cx="17784044" cy="1778264"/>
            </a:xfrm>
            <a:prstGeom prst="rect">
              <a:avLst/>
            </a:prstGeom>
          </p:spPr>
          <p:txBody>
            <a:bodyPr lIns="0" tIns="0" rIns="0" bIns="0" rtlCol="0" anchor="t">
              <a:spAutoFit/>
            </a:bodyPr>
            <a:lstStyle/>
            <a:p>
              <a:pPr marL="0" lvl="0" indent="0" algn="l">
                <a:lnSpc>
                  <a:spcPts val="10400"/>
                </a:lnSpc>
              </a:pPr>
              <a:r>
                <a:rPr lang="en-US" sz="8800" b="1" dirty="0">
                  <a:solidFill>
                    <a:srgbClr val="544013"/>
                  </a:solidFill>
                  <a:latin typeface="Bradley Hand ITC" panose="03070402050302030203" pitchFamily="66" charset="0"/>
                  <a:ea typeface="Caveat Bold"/>
                  <a:cs typeface="Times New Roman" panose="02020603050405020304" pitchFamily="18" charset="0"/>
                  <a:sym typeface="Caveat Bold"/>
                </a:rPr>
                <a:t>delete account</a:t>
              </a:r>
            </a:p>
          </p:txBody>
        </p:sp>
        <p:sp>
          <p:nvSpPr>
            <p:cNvPr id="12" name="TextBox 12"/>
            <p:cNvSpPr txBox="1"/>
            <p:nvPr/>
          </p:nvSpPr>
          <p:spPr>
            <a:xfrm>
              <a:off x="0" y="3471380"/>
              <a:ext cx="17784044" cy="5502019"/>
            </a:xfrm>
            <a:prstGeom prst="rect">
              <a:avLst/>
            </a:prstGeom>
          </p:spPr>
          <p:txBody>
            <a:bodyPr lIns="0" tIns="0" rIns="0" bIns="0" rtlCol="0" anchor="t">
              <a:spAutoFit/>
            </a:bodyPr>
            <a:lstStyle/>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Prompt for account number to delete</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Search for account in accounts list with matching account number</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If account found</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    Remove account from accounts list</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    Open user file in write mode</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    Write all accounts to file</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    Display "User deleted successfully"</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Else</a:t>
              </a:r>
            </a:p>
            <a:p>
              <a:pPr marL="0" lvl="0" indent="0" algn="just">
                <a:lnSpc>
                  <a:spcPts val="3645"/>
                </a:lnSpc>
              </a:pPr>
              <a:r>
                <a:rPr lang="en-US" sz="2567" u="none" dirty="0">
                  <a:solidFill>
                    <a:srgbClr val="000000"/>
                  </a:solidFill>
                  <a:latin typeface="Aptos" panose="020B0004020202020204" pitchFamily="34" charset="0"/>
                  <a:ea typeface="Space Mono"/>
                  <a:cs typeface="Space Mono"/>
                  <a:sym typeface="Space Mono"/>
                </a:rPr>
                <a:t>    Display "Account not found"</a:t>
              </a:r>
            </a:p>
          </p:txBody>
        </p:sp>
        <p:sp>
          <p:nvSpPr>
            <p:cNvPr id="13" name="AutoShape 13"/>
            <p:cNvSpPr/>
            <p:nvPr/>
          </p:nvSpPr>
          <p:spPr>
            <a:xfrm>
              <a:off x="0" y="2327961"/>
              <a:ext cx="1324627" cy="223120"/>
            </a:xfrm>
            <a:prstGeom prst="rect">
              <a:avLst/>
            </a:prstGeom>
            <a:solidFill>
              <a:srgbClr val="000000"/>
            </a:solid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8FF"/>
        </a:solidFill>
        <a:effectLst/>
      </p:bgPr>
    </p:bg>
    <p:spTree>
      <p:nvGrpSpPr>
        <p:cNvPr id="1" name=""/>
        <p:cNvGrpSpPr/>
        <p:nvPr/>
      </p:nvGrpSpPr>
      <p:grpSpPr>
        <a:xfrm>
          <a:off x="0" y="0"/>
          <a:ext cx="0" cy="0"/>
          <a:chOff x="0" y="0"/>
          <a:chExt cx="0" cy="0"/>
        </a:xfrm>
      </p:grpSpPr>
      <p:sp>
        <p:nvSpPr>
          <p:cNvPr id="2" name="TextBox 2"/>
          <p:cNvSpPr txBox="1"/>
          <p:nvPr/>
        </p:nvSpPr>
        <p:spPr>
          <a:xfrm>
            <a:off x="1893341" y="798454"/>
            <a:ext cx="14501319" cy="1141338"/>
          </a:xfrm>
          <a:prstGeom prst="rect">
            <a:avLst/>
          </a:prstGeom>
        </p:spPr>
        <p:txBody>
          <a:bodyPr lIns="0" tIns="0" rIns="0" bIns="0" rtlCol="0" anchor="t">
            <a:spAutoFit/>
          </a:bodyPr>
          <a:lstStyle/>
          <a:p>
            <a:pPr marL="0" lvl="0" indent="0" algn="ctr">
              <a:lnSpc>
                <a:spcPts val="8925"/>
              </a:lnSpc>
            </a:pPr>
            <a:r>
              <a:rPr lang="en-US" sz="6000" b="1" dirty="0">
                <a:solidFill>
                  <a:srgbClr val="544013"/>
                </a:solidFill>
                <a:latin typeface="Bradley Hand ITC" panose="03070402050302030203" pitchFamily="66" charset="0"/>
                <a:ea typeface="Caveat Bold"/>
                <a:cs typeface="Times New Roman" panose="02020603050405020304" pitchFamily="18" charset="0"/>
                <a:sym typeface="Caveat Bold"/>
              </a:rPr>
              <a:t>search account</a:t>
            </a:r>
          </a:p>
        </p:txBody>
      </p:sp>
      <p:sp>
        <p:nvSpPr>
          <p:cNvPr id="3" name="TextBox 3"/>
          <p:cNvSpPr txBox="1"/>
          <p:nvPr/>
        </p:nvSpPr>
        <p:spPr>
          <a:xfrm>
            <a:off x="1893341" y="1761144"/>
            <a:ext cx="13557206" cy="3019416"/>
          </a:xfrm>
          <a:prstGeom prst="rect">
            <a:avLst/>
          </a:prstGeom>
        </p:spPr>
        <p:txBody>
          <a:bodyPr lIns="0" tIns="0" rIns="0" bIns="0" rtlCol="0" anchor="t">
            <a:spAutoFit/>
          </a:bodyPr>
          <a:lstStyle/>
          <a:p>
            <a:pPr algn="just">
              <a:lnSpc>
                <a:spcPts val="3379"/>
              </a:lnSpc>
            </a:pPr>
            <a:r>
              <a:rPr lang="en-US" sz="2252" dirty="0">
                <a:solidFill>
                  <a:srgbClr val="000000"/>
                </a:solidFill>
                <a:latin typeface="Aptos" panose="020B0004020202020204" pitchFamily="34" charset="0"/>
                <a:ea typeface="Space Mono"/>
                <a:cs typeface="Space Mono"/>
                <a:sym typeface="Space Mono"/>
              </a:rPr>
              <a:t>Prompt for account number and pin</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Search for account in accounts list with matching account number and pin</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If account found</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Display account details</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Else</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Display "User not found or PIN incorrect"</a:t>
            </a:r>
          </a:p>
          <a:p>
            <a:pPr marL="0" lvl="0" indent="0" algn="just">
              <a:lnSpc>
                <a:spcPts val="3379"/>
              </a:lnSpc>
            </a:pPr>
            <a:endParaRPr lang="en-US" sz="2252" dirty="0">
              <a:solidFill>
                <a:srgbClr val="000000"/>
              </a:solidFill>
              <a:latin typeface="Aptos" panose="020B0004020202020204" pitchFamily="34" charset="0"/>
              <a:ea typeface="Space Mono"/>
              <a:cs typeface="Space Mono"/>
              <a:sym typeface="Space Mono"/>
            </a:endParaRPr>
          </a:p>
        </p:txBody>
      </p:sp>
      <p:sp>
        <p:nvSpPr>
          <p:cNvPr id="4" name="TextBox 4"/>
          <p:cNvSpPr txBox="1"/>
          <p:nvPr/>
        </p:nvSpPr>
        <p:spPr>
          <a:xfrm>
            <a:off x="1421284" y="4199429"/>
            <a:ext cx="14501319" cy="1141338"/>
          </a:xfrm>
          <a:prstGeom prst="rect">
            <a:avLst/>
          </a:prstGeom>
        </p:spPr>
        <p:txBody>
          <a:bodyPr lIns="0" tIns="0" rIns="0" bIns="0" rtlCol="0" anchor="t">
            <a:spAutoFit/>
          </a:bodyPr>
          <a:lstStyle/>
          <a:p>
            <a:pPr marL="0" lvl="0" indent="0" algn="ctr">
              <a:lnSpc>
                <a:spcPts val="8925"/>
              </a:lnSpc>
            </a:pPr>
            <a:r>
              <a:rPr lang="en-US" sz="6000" b="1" dirty="0">
                <a:solidFill>
                  <a:srgbClr val="544013"/>
                </a:solidFill>
                <a:latin typeface="Bradley Hand ITC" panose="03070402050302030203" pitchFamily="66" charset="0"/>
                <a:ea typeface="Caveat Bold"/>
                <a:cs typeface="Times New Roman" panose="02020603050405020304" pitchFamily="18" charset="0"/>
                <a:sym typeface="Caveat Bold"/>
              </a:rPr>
              <a:t>withdraw</a:t>
            </a:r>
          </a:p>
        </p:txBody>
      </p:sp>
      <p:sp>
        <p:nvSpPr>
          <p:cNvPr id="5" name="TextBox 5"/>
          <p:cNvSpPr txBox="1"/>
          <p:nvPr/>
        </p:nvSpPr>
        <p:spPr>
          <a:xfrm>
            <a:off x="447345" y="5351956"/>
            <a:ext cx="9398046" cy="3891450"/>
          </a:xfrm>
          <a:prstGeom prst="rect">
            <a:avLst/>
          </a:prstGeom>
        </p:spPr>
        <p:txBody>
          <a:bodyPr lIns="0" tIns="0" rIns="0" bIns="0" rtlCol="0" anchor="t">
            <a:spAutoFit/>
          </a:bodyPr>
          <a:lstStyle/>
          <a:p>
            <a:pPr algn="just">
              <a:lnSpc>
                <a:spcPts val="3379"/>
              </a:lnSpc>
            </a:pPr>
            <a:r>
              <a:rPr lang="en-US" sz="2252" dirty="0">
                <a:solidFill>
                  <a:srgbClr val="000000"/>
                </a:solidFill>
                <a:latin typeface="Aptos" panose="020B0004020202020204" pitchFamily="34" charset="0"/>
                <a:ea typeface="Space Mono"/>
                <a:cs typeface="Space Mono"/>
                <a:sym typeface="Space Mono"/>
              </a:rPr>
              <a:t>Prompt for account number and pin</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Search for account in accounts list with matching account number and pin</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If account found</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Prompt for withdrawal amount</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If amount is valid and less than or equal to balance</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Deduct amount from balance</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Display new balance</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Open user file in write mode</a:t>
            </a:r>
          </a:p>
          <a:p>
            <a:pPr marL="0" lvl="0" indent="0" algn="just">
              <a:lnSpc>
                <a:spcPts val="3379"/>
              </a:lnSpc>
            </a:pPr>
            <a:r>
              <a:rPr lang="en-US" sz="2252" dirty="0">
                <a:solidFill>
                  <a:srgbClr val="000000"/>
                </a:solidFill>
                <a:latin typeface="Aptos" panose="020B0004020202020204" pitchFamily="34" charset="0"/>
                <a:ea typeface="Space Mono"/>
                <a:cs typeface="Space Mono"/>
                <a:sym typeface="Space Mono"/>
              </a:rPr>
              <a:t>       </a:t>
            </a:r>
          </a:p>
        </p:txBody>
      </p:sp>
      <p:sp>
        <p:nvSpPr>
          <p:cNvPr id="6" name="TextBox 6"/>
          <p:cNvSpPr txBox="1"/>
          <p:nvPr/>
        </p:nvSpPr>
        <p:spPr>
          <a:xfrm>
            <a:off x="10674304" y="5351956"/>
            <a:ext cx="7355382" cy="1711366"/>
          </a:xfrm>
          <a:prstGeom prst="rect">
            <a:avLst/>
          </a:prstGeom>
        </p:spPr>
        <p:txBody>
          <a:bodyPr lIns="0" tIns="0" rIns="0" bIns="0" rtlCol="0" anchor="t">
            <a:spAutoFit/>
          </a:bodyPr>
          <a:lstStyle/>
          <a:p>
            <a:pPr algn="just">
              <a:lnSpc>
                <a:spcPts val="3379"/>
              </a:lnSpc>
            </a:pPr>
            <a:r>
              <a:rPr lang="en-US" sz="2252" dirty="0">
                <a:solidFill>
                  <a:srgbClr val="000000"/>
                </a:solidFill>
                <a:latin typeface="Aptos" panose="020B0004020202020204" pitchFamily="34" charset="0"/>
                <a:ea typeface="Space Mono"/>
                <a:cs typeface="Space Mono"/>
                <a:sym typeface="Space Mono"/>
              </a:rPr>
              <a:t> Write all accounts to file</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 Else if amount exceeds balance </a:t>
            </a:r>
          </a:p>
          <a:p>
            <a:pPr algn="just">
              <a:lnSpc>
                <a:spcPts val="3379"/>
              </a:lnSpc>
            </a:pPr>
            <a:r>
              <a:rPr lang="en-US" sz="2252" dirty="0">
                <a:solidFill>
                  <a:srgbClr val="000000"/>
                </a:solidFill>
                <a:latin typeface="Aptos" panose="020B0004020202020204" pitchFamily="34" charset="0"/>
                <a:ea typeface="Space Mono"/>
                <a:cs typeface="Space Mono"/>
                <a:sym typeface="Space Mono"/>
              </a:rPr>
              <a:t>Display "Insufficient balance" </a:t>
            </a:r>
          </a:p>
          <a:p>
            <a:pPr marL="0" lvl="0" indent="0" algn="just">
              <a:lnSpc>
                <a:spcPts val="3379"/>
              </a:lnSpc>
            </a:pPr>
            <a:r>
              <a:rPr lang="en-US" sz="2252" dirty="0">
                <a:solidFill>
                  <a:srgbClr val="000000"/>
                </a:solidFill>
                <a:latin typeface="Aptos" panose="020B0004020202020204" pitchFamily="34" charset="0"/>
                <a:ea typeface="Space Mono"/>
                <a:cs typeface="Space Mono"/>
                <a:sym typeface="Space Mono"/>
              </a:rPr>
              <a:t>Else Display "Account not found or PIN incorrect"</a:t>
            </a:r>
          </a:p>
        </p:txBody>
      </p:sp>
      <p:grpSp>
        <p:nvGrpSpPr>
          <p:cNvPr id="7" name="Group 7"/>
          <p:cNvGrpSpPr/>
          <p:nvPr/>
        </p:nvGrpSpPr>
        <p:grpSpPr>
          <a:xfrm>
            <a:off x="17095771" y="1979557"/>
            <a:ext cx="750191" cy="4351831"/>
            <a:chOff x="0" y="0"/>
            <a:chExt cx="1000254" cy="5802442"/>
          </a:xfrm>
        </p:grpSpPr>
        <p:grpSp>
          <p:nvGrpSpPr>
            <p:cNvPr id="8" name="Group 8"/>
            <p:cNvGrpSpPr>
              <a:grpSpLocks noChangeAspect="1"/>
            </p:cNvGrpSpPr>
            <p:nvPr/>
          </p:nvGrpSpPr>
          <p:grpSpPr>
            <a:xfrm rot="-10800000">
              <a:off x="0" y="3601641"/>
              <a:ext cx="1000254" cy="1000254"/>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0" name="Freeform 10"/>
            <p:cNvSpPr/>
            <p:nvPr/>
          </p:nvSpPr>
          <p:spPr>
            <a:xfrm rot="-10800000">
              <a:off x="0" y="4802188"/>
              <a:ext cx="1000254" cy="1000254"/>
            </a:xfrm>
            <a:custGeom>
              <a:avLst/>
              <a:gdLst/>
              <a:ahLst/>
              <a:cxnLst/>
              <a:rect l="l" t="t" r="r" b="b"/>
              <a:pathLst>
                <a:path w="1000254" h="1000254">
                  <a:moveTo>
                    <a:pt x="0" y="0"/>
                  </a:moveTo>
                  <a:lnTo>
                    <a:pt x="1000254" y="0"/>
                  </a:lnTo>
                  <a:lnTo>
                    <a:pt x="1000254" y="1000254"/>
                  </a:lnTo>
                  <a:lnTo>
                    <a:pt x="0" y="1000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a:grpSpLocks noChangeAspect="1"/>
            </p:cNvGrpSpPr>
            <p:nvPr/>
          </p:nvGrpSpPr>
          <p:grpSpPr>
            <a:xfrm rot="-10800000">
              <a:off x="0" y="1200547"/>
              <a:ext cx="1000254" cy="1000254"/>
              <a:chOff x="0" y="0"/>
              <a:chExt cx="1708150" cy="1708150"/>
            </a:xfrm>
          </p:grpSpPr>
          <p:sp>
            <p:nvSpPr>
              <p:cNvPr id="12" name="Freeform 12"/>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3" name="Freeform 13"/>
            <p:cNvSpPr/>
            <p:nvPr/>
          </p:nvSpPr>
          <p:spPr>
            <a:xfrm rot="-10800000">
              <a:off x="0" y="2401094"/>
              <a:ext cx="1000254" cy="1000254"/>
            </a:xfrm>
            <a:custGeom>
              <a:avLst/>
              <a:gdLst/>
              <a:ahLst/>
              <a:cxnLst/>
              <a:rect l="l" t="t" r="r" b="b"/>
              <a:pathLst>
                <a:path w="1000254" h="1000254">
                  <a:moveTo>
                    <a:pt x="0" y="0"/>
                  </a:moveTo>
                  <a:lnTo>
                    <a:pt x="1000254" y="0"/>
                  </a:lnTo>
                  <a:lnTo>
                    <a:pt x="1000254" y="1000254"/>
                  </a:lnTo>
                  <a:lnTo>
                    <a:pt x="0" y="1000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rot="-10800000">
              <a:off x="0" y="0"/>
              <a:ext cx="1000254" cy="1000254"/>
            </a:xfrm>
            <a:custGeom>
              <a:avLst/>
              <a:gdLst/>
              <a:ahLst/>
              <a:cxnLst/>
              <a:rect l="l" t="t" r="r" b="b"/>
              <a:pathLst>
                <a:path w="1000254" h="1000254">
                  <a:moveTo>
                    <a:pt x="0" y="0"/>
                  </a:moveTo>
                  <a:lnTo>
                    <a:pt x="1000254" y="0"/>
                  </a:lnTo>
                  <a:lnTo>
                    <a:pt x="1000254" y="1000254"/>
                  </a:lnTo>
                  <a:lnTo>
                    <a:pt x="0" y="10002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15" name="Group 15"/>
          <p:cNvGrpSpPr/>
          <p:nvPr/>
        </p:nvGrpSpPr>
        <p:grpSpPr>
          <a:xfrm>
            <a:off x="447345" y="449967"/>
            <a:ext cx="738301" cy="4282863"/>
            <a:chOff x="0" y="0"/>
            <a:chExt cx="984402" cy="5710484"/>
          </a:xfrm>
        </p:grpSpPr>
        <p:grpSp>
          <p:nvGrpSpPr>
            <p:cNvPr id="16" name="Group 16"/>
            <p:cNvGrpSpPr>
              <a:grpSpLocks noChangeAspect="1"/>
            </p:cNvGrpSpPr>
            <p:nvPr/>
          </p:nvGrpSpPr>
          <p:grpSpPr>
            <a:xfrm rot="-10800000">
              <a:off x="0" y="3544562"/>
              <a:ext cx="984402" cy="984402"/>
              <a:chOff x="0" y="0"/>
              <a:chExt cx="1708150" cy="1708150"/>
            </a:xfrm>
          </p:grpSpPr>
          <p:sp>
            <p:nvSpPr>
              <p:cNvPr id="17" name="Freeform 1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18" name="Freeform 18"/>
            <p:cNvSpPr/>
            <p:nvPr/>
          </p:nvSpPr>
          <p:spPr>
            <a:xfrm rot="-10800000">
              <a:off x="0" y="4726082"/>
              <a:ext cx="984402" cy="984402"/>
            </a:xfrm>
            <a:custGeom>
              <a:avLst/>
              <a:gdLst/>
              <a:ahLst/>
              <a:cxnLst/>
              <a:rect l="l" t="t" r="r" b="b"/>
              <a:pathLst>
                <a:path w="984402" h="984402">
                  <a:moveTo>
                    <a:pt x="0" y="0"/>
                  </a:moveTo>
                  <a:lnTo>
                    <a:pt x="984402" y="0"/>
                  </a:lnTo>
                  <a:lnTo>
                    <a:pt x="984402" y="984402"/>
                  </a:lnTo>
                  <a:lnTo>
                    <a:pt x="0" y="9844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9" name="Group 19"/>
            <p:cNvGrpSpPr>
              <a:grpSpLocks noChangeAspect="1"/>
            </p:cNvGrpSpPr>
            <p:nvPr/>
          </p:nvGrpSpPr>
          <p:grpSpPr>
            <a:xfrm rot="-10800000">
              <a:off x="0" y="1181521"/>
              <a:ext cx="984402" cy="984402"/>
              <a:chOff x="0" y="0"/>
              <a:chExt cx="1708150" cy="1708150"/>
            </a:xfrm>
          </p:grpSpPr>
          <p:sp>
            <p:nvSpPr>
              <p:cNvPr id="20" name="Freeform 20"/>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sp>
          <p:nvSpPr>
            <p:cNvPr id="21" name="Freeform 21"/>
            <p:cNvSpPr/>
            <p:nvPr/>
          </p:nvSpPr>
          <p:spPr>
            <a:xfrm rot="-10800000">
              <a:off x="0" y="2363041"/>
              <a:ext cx="984402" cy="984402"/>
            </a:xfrm>
            <a:custGeom>
              <a:avLst/>
              <a:gdLst/>
              <a:ahLst/>
              <a:cxnLst/>
              <a:rect l="l" t="t" r="r" b="b"/>
              <a:pathLst>
                <a:path w="984402" h="984402">
                  <a:moveTo>
                    <a:pt x="0" y="0"/>
                  </a:moveTo>
                  <a:lnTo>
                    <a:pt x="984402" y="0"/>
                  </a:lnTo>
                  <a:lnTo>
                    <a:pt x="984402" y="984402"/>
                  </a:lnTo>
                  <a:lnTo>
                    <a:pt x="0" y="9844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2" name="Freeform 22"/>
            <p:cNvSpPr/>
            <p:nvPr/>
          </p:nvSpPr>
          <p:spPr>
            <a:xfrm rot="-10800000">
              <a:off x="0" y="0"/>
              <a:ext cx="984402" cy="984402"/>
            </a:xfrm>
            <a:custGeom>
              <a:avLst/>
              <a:gdLst/>
              <a:ahLst/>
              <a:cxnLst/>
              <a:rect l="l" t="t" r="r" b="b"/>
              <a:pathLst>
                <a:path w="984402" h="984402">
                  <a:moveTo>
                    <a:pt x="0" y="0"/>
                  </a:moveTo>
                  <a:lnTo>
                    <a:pt x="984402" y="0"/>
                  </a:lnTo>
                  <a:lnTo>
                    <a:pt x="984402" y="984402"/>
                  </a:lnTo>
                  <a:lnTo>
                    <a:pt x="0" y="9844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849E"/>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4790324" y="865014"/>
            <a:ext cx="8790530" cy="1112356"/>
          </a:xfrm>
          <a:prstGeom prst="rect">
            <a:avLst/>
          </a:prstGeom>
        </p:spPr>
        <p:txBody>
          <a:bodyPr lIns="0" tIns="0" rIns="0" bIns="0" rtlCol="0" anchor="t">
            <a:spAutoFit/>
          </a:bodyPr>
          <a:lstStyle/>
          <a:p>
            <a:pPr algn="ctr">
              <a:lnSpc>
                <a:spcPts val="8533"/>
              </a:lnSpc>
            </a:pPr>
            <a:r>
              <a:rPr lang="en-US" sz="9808" b="1" spc="-392" dirty="0">
                <a:solidFill>
                  <a:srgbClr val="EDE9DD"/>
                </a:solidFill>
                <a:latin typeface="Times New Roman" panose="02020603050405020304" pitchFamily="18" charset="0"/>
                <a:ea typeface="Bodoni FLF"/>
                <a:cs typeface="Times New Roman" panose="02020603050405020304" pitchFamily="18" charset="0"/>
                <a:sym typeface="Bodoni FLF"/>
              </a:rPr>
              <a:t>Results</a:t>
            </a:r>
          </a:p>
        </p:txBody>
      </p:sp>
      <p:sp>
        <p:nvSpPr>
          <p:cNvPr id="11" name="TextBox 11"/>
          <p:cNvSpPr txBox="1"/>
          <p:nvPr/>
        </p:nvSpPr>
        <p:spPr>
          <a:xfrm>
            <a:off x="2368008" y="2622524"/>
            <a:ext cx="13872818" cy="5424385"/>
          </a:xfrm>
          <a:prstGeom prst="rect">
            <a:avLst/>
          </a:prstGeom>
        </p:spPr>
        <p:txBody>
          <a:bodyPr lIns="0" tIns="0" rIns="0" bIns="0" rtlCol="0" anchor="t">
            <a:spAutoFit/>
          </a:bodyPr>
          <a:lstStyle/>
          <a:p>
            <a:pPr algn="just">
              <a:lnSpc>
                <a:spcPts val="3943"/>
              </a:lnSpc>
            </a:pPr>
            <a:r>
              <a:rPr lang="en-US" sz="2816" spc="56" dirty="0">
                <a:solidFill>
                  <a:srgbClr val="EDE9DD"/>
                </a:solidFill>
                <a:latin typeface="Montserrat"/>
                <a:ea typeface="Montserrat"/>
                <a:cs typeface="Montserrat"/>
                <a:sym typeface="Montserrat"/>
              </a:rPr>
              <a:t>The Banking Management System, implemented in C++, effectively meets its core objectives by providing functionalities like account creation, deletion, and transaction handling. Each account type, including savings, checking, and business accounts, was tested rigorously, and the system performed accurately and reliably in handling various transactions and scenarios. PIN verification and unique account numbers add security and usability.</a:t>
            </a:r>
          </a:p>
          <a:p>
            <a:pPr algn="just">
              <a:lnSpc>
                <a:spcPts val="3943"/>
              </a:lnSpc>
            </a:pPr>
            <a:r>
              <a:rPr lang="en-US" sz="2816" spc="56" dirty="0">
                <a:solidFill>
                  <a:srgbClr val="EDE9DD"/>
                </a:solidFill>
                <a:latin typeface="Montserrat"/>
                <a:ea typeface="Montserrat"/>
                <a:cs typeface="Montserrat"/>
                <a:sym typeface="Montserrat"/>
              </a:rPr>
              <a:t>The project demonstrates strong modularity through an object-oriented approach, facilitating future feature additions. Overall, this system serves as a practical model for basic banking management, with potential applications in small-scale operations or as a learning tool for students.</a:t>
            </a:r>
          </a:p>
        </p:txBody>
      </p:sp>
      <p:sp>
        <p:nvSpPr>
          <p:cNvPr id="12" name="Freeform 12"/>
          <p:cNvSpPr/>
          <p:nvPr/>
        </p:nvSpPr>
        <p:spPr>
          <a:xfrm rot="1120467">
            <a:off x="11855173" y="5613186"/>
            <a:ext cx="8771307" cy="7766594"/>
          </a:xfrm>
          <a:custGeom>
            <a:avLst/>
            <a:gdLst/>
            <a:ahLst/>
            <a:cxnLst/>
            <a:rect l="l" t="t" r="r" b="b"/>
            <a:pathLst>
              <a:path w="8771307" h="7766594">
                <a:moveTo>
                  <a:pt x="0" y="0"/>
                </a:moveTo>
                <a:lnTo>
                  <a:pt x="8771307" y="0"/>
                </a:lnTo>
                <a:lnTo>
                  <a:pt x="8771307" y="7766594"/>
                </a:lnTo>
                <a:lnTo>
                  <a:pt x="0" y="776659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3" name="Freeform 13"/>
          <p:cNvSpPr/>
          <p:nvPr/>
        </p:nvSpPr>
        <p:spPr>
          <a:xfrm rot="-8100000">
            <a:off x="13695729" y="876008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4748735" y="1329296"/>
            <a:ext cx="8790530" cy="1182587"/>
          </a:xfrm>
          <a:prstGeom prst="rect">
            <a:avLst/>
          </a:prstGeom>
        </p:spPr>
        <p:txBody>
          <a:bodyPr lIns="0" tIns="0" rIns="0" bIns="0" rtlCol="0" anchor="t">
            <a:spAutoFit/>
          </a:bodyPr>
          <a:lstStyle/>
          <a:p>
            <a:pPr algn="ctr">
              <a:lnSpc>
                <a:spcPts val="8533"/>
              </a:lnSpc>
            </a:pPr>
            <a:r>
              <a:rPr lang="en-US" sz="9808">
                <a:solidFill>
                  <a:srgbClr val="544013"/>
                </a:solidFill>
                <a:latin typeface="Anton"/>
                <a:ea typeface="Anton"/>
                <a:cs typeface="Anton"/>
                <a:sym typeface="Anton"/>
              </a:rPr>
              <a:t>Conclusion</a:t>
            </a:r>
          </a:p>
        </p:txBody>
      </p:sp>
      <p:sp>
        <p:nvSpPr>
          <p:cNvPr id="11" name="TextBox 11"/>
          <p:cNvSpPr txBox="1"/>
          <p:nvPr/>
        </p:nvSpPr>
        <p:spPr>
          <a:xfrm>
            <a:off x="3512803" y="2760487"/>
            <a:ext cx="11583228" cy="5877924"/>
          </a:xfrm>
          <a:prstGeom prst="rect">
            <a:avLst/>
          </a:prstGeom>
        </p:spPr>
        <p:txBody>
          <a:bodyPr lIns="0" tIns="0" rIns="0" bIns="0" rtlCol="0" anchor="t">
            <a:spAutoFit/>
          </a:bodyPr>
          <a:lstStyle/>
          <a:p>
            <a:pPr algn="ctr">
              <a:lnSpc>
                <a:spcPts val="4669"/>
              </a:lnSpc>
            </a:pPr>
            <a:r>
              <a:rPr lang="en-US" sz="3335" spc="-50">
                <a:solidFill>
                  <a:srgbClr val="544013"/>
                </a:solidFill>
                <a:latin typeface="Prompt"/>
                <a:ea typeface="Prompt"/>
                <a:cs typeface="Prompt"/>
                <a:sym typeface="Prompt"/>
              </a:rPr>
              <a:t>The project demonstrates C++’s capacity for managing financial transactions, making it an ideal educational tool for understanding fundamental software development in banking applications. While the command-line interface fulfills the basic requirements, future enhancements like a graphical interface and database integration could improve the system's usability and scalability. Database integration, in particular, would enable persistent data storage, providing users with consistent access to account information and transaction history.</a:t>
            </a:r>
          </a:p>
        </p:txBody>
      </p:sp>
      <p:sp>
        <p:nvSpPr>
          <p:cNvPr id="12" name="Freeform 12"/>
          <p:cNvSpPr/>
          <p:nvPr/>
        </p:nvSpPr>
        <p:spPr>
          <a:xfrm rot="1120467">
            <a:off x="11087682" y="4790858"/>
            <a:ext cx="8771307" cy="7766594"/>
          </a:xfrm>
          <a:custGeom>
            <a:avLst/>
            <a:gdLst/>
            <a:ahLst/>
            <a:cxnLst/>
            <a:rect l="l" t="t" r="r" b="b"/>
            <a:pathLst>
              <a:path w="8771307" h="7766594">
                <a:moveTo>
                  <a:pt x="0" y="0"/>
                </a:moveTo>
                <a:lnTo>
                  <a:pt x="8771307" y="0"/>
                </a:lnTo>
                <a:lnTo>
                  <a:pt x="8771307" y="7766594"/>
                </a:lnTo>
                <a:lnTo>
                  <a:pt x="0" y="776659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3" name="Freeform 13"/>
          <p:cNvSpPr/>
          <p:nvPr/>
        </p:nvSpPr>
        <p:spPr>
          <a:xfrm rot="-8100000">
            <a:off x="12005914" y="698911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4585024" y="1853487"/>
            <a:ext cx="9897659" cy="3505042"/>
          </a:xfrm>
          <a:prstGeom prst="rect">
            <a:avLst/>
          </a:prstGeom>
        </p:spPr>
        <p:txBody>
          <a:bodyPr lIns="0" tIns="0" rIns="0" bIns="0" rtlCol="0" anchor="t">
            <a:spAutoFit/>
          </a:bodyPr>
          <a:lstStyle/>
          <a:p>
            <a:pPr algn="ctr">
              <a:lnSpc>
                <a:spcPts val="13244"/>
              </a:lnSpc>
            </a:pPr>
            <a:r>
              <a:rPr lang="en-US" sz="15223">
                <a:solidFill>
                  <a:srgbClr val="544013"/>
                </a:solidFill>
                <a:latin typeface="Anton"/>
                <a:ea typeface="Anton"/>
                <a:cs typeface="Anton"/>
                <a:sym typeface="Anton"/>
              </a:rPr>
              <a:t>Question time</a:t>
            </a:r>
          </a:p>
        </p:txBody>
      </p:sp>
      <p:sp>
        <p:nvSpPr>
          <p:cNvPr id="11" name="Freeform 11"/>
          <p:cNvSpPr/>
          <p:nvPr/>
        </p:nvSpPr>
        <p:spPr>
          <a:xfrm rot="1120467">
            <a:off x="10854742" y="4347894"/>
            <a:ext cx="8771307" cy="7766594"/>
          </a:xfrm>
          <a:custGeom>
            <a:avLst/>
            <a:gdLst/>
            <a:ahLst/>
            <a:cxnLst/>
            <a:rect l="l" t="t" r="r" b="b"/>
            <a:pathLst>
              <a:path w="8771307" h="7766594">
                <a:moveTo>
                  <a:pt x="0" y="0"/>
                </a:moveTo>
                <a:lnTo>
                  <a:pt x="8771307" y="0"/>
                </a:lnTo>
                <a:lnTo>
                  <a:pt x="8771307" y="7766593"/>
                </a:lnTo>
                <a:lnTo>
                  <a:pt x="0" y="776659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2" name="Freeform 12"/>
          <p:cNvSpPr/>
          <p:nvPr/>
        </p:nvSpPr>
        <p:spPr>
          <a:xfrm rot="-8100000">
            <a:off x="12005914" y="698911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rot="1593434">
            <a:off x="8715485" y="5299115"/>
            <a:ext cx="1967202" cy="3118044"/>
          </a:xfrm>
          <a:custGeom>
            <a:avLst/>
            <a:gdLst/>
            <a:ahLst/>
            <a:cxnLst/>
            <a:rect l="l" t="t" r="r" b="b"/>
            <a:pathLst>
              <a:path w="1967202" h="3118044">
                <a:moveTo>
                  <a:pt x="0" y="0"/>
                </a:moveTo>
                <a:lnTo>
                  <a:pt x="1967203" y="0"/>
                </a:lnTo>
                <a:lnTo>
                  <a:pt x="1967203" y="3118044"/>
                </a:lnTo>
                <a:lnTo>
                  <a:pt x="0" y="311804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5" name="Freeform 15"/>
          <p:cNvSpPr/>
          <p:nvPr/>
        </p:nvSpPr>
        <p:spPr>
          <a:xfrm rot="-1377747">
            <a:off x="7689307" y="5334308"/>
            <a:ext cx="1442608" cy="2286555"/>
          </a:xfrm>
          <a:custGeom>
            <a:avLst/>
            <a:gdLst/>
            <a:ahLst/>
            <a:cxnLst/>
            <a:rect l="l" t="t" r="r" b="b"/>
            <a:pathLst>
              <a:path w="1442608" h="2286555">
                <a:moveTo>
                  <a:pt x="0" y="0"/>
                </a:moveTo>
                <a:lnTo>
                  <a:pt x="1442609" y="0"/>
                </a:lnTo>
                <a:lnTo>
                  <a:pt x="1442609" y="2286555"/>
                </a:lnTo>
                <a:lnTo>
                  <a:pt x="0" y="2286555"/>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4893408" y="3624342"/>
            <a:ext cx="8501184" cy="3514567"/>
          </a:xfrm>
          <a:prstGeom prst="rect">
            <a:avLst/>
          </a:prstGeom>
        </p:spPr>
        <p:txBody>
          <a:bodyPr lIns="0" tIns="0" rIns="0" bIns="0" rtlCol="0" anchor="t">
            <a:spAutoFit/>
          </a:bodyPr>
          <a:lstStyle/>
          <a:p>
            <a:pPr algn="ctr">
              <a:lnSpc>
                <a:spcPts val="13244"/>
              </a:lnSpc>
            </a:pPr>
            <a:r>
              <a:rPr lang="en-US" sz="15223" b="1" dirty="0">
                <a:solidFill>
                  <a:srgbClr val="544013"/>
                </a:solidFill>
                <a:latin typeface="Times New Roman" panose="02020603050405020304" pitchFamily="18" charset="0"/>
                <a:ea typeface="Caveat Bold"/>
                <a:cs typeface="Times New Roman" panose="02020603050405020304" pitchFamily="18" charset="0"/>
                <a:sym typeface="Caveat Bold"/>
              </a:rPr>
              <a:t>Thank</a:t>
            </a:r>
          </a:p>
          <a:p>
            <a:pPr algn="ctr">
              <a:lnSpc>
                <a:spcPts val="13244"/>
              </a:lnSpc>
            </a:pPr>
            <a:r>
              <a:rPr lang="en-US" sz="15223" b="1" dirty="0">
                <a:solidFill>
                  <a:srgbClr val="544013"/>
                </a:solidFill>
                <a:latin typeface="Times New Roman" panose="02020603050405020304" pitchFamily="18" charset="0"/>
                <a:ea typeface="Caveat Bold"/>
                <a:cs typeface="Times New Roman" panose="02020603050405020304" pitchFamily="18" charset="0"/>
                <a:sym typeface="Caveat Bold"/>
              </a:rPr>
              <a:t>you</a:t>
            </a:r>
          </a:p>
        </p:txBody>
      </p:sp>
      <p:sp>
        <p:nvSpPr>
          <p:cNvPr id="11" name="Freeform 11"/>
          <p:cNvSpPr/>
          <p:nvPr/>
        </p:nvSpPr>
        <p:spPr>
          <a:xfrm rot="1120467">
            <a:off x="11087682" y="4790858"/>
            <a:ext cx="8771307" cy="7766594"/>
          </a:xfrm>
          <a:custGeom>
            <a:avLst/>
            <a:gdLst/>
            <a:ahLst/>
            <a:cxnLst/>
            <a:rect l="l" t="t" r="r" b="b"/>
            <a:pathLst>
              <a:path w="8771307" h="7766594">
                <a:moveTo>
                  <a:pt x="0" y="0"/>
                </a:moveTo>
                <a:lnTo>
                  <a:pt x="8771307" y="0"/>
                </a:lnTo>
                <a:lnTo>
                  <a:pt x="8771307" y="7766594"/>
                </a:lnTo>
                <a:lnTo>
                  <a:pt x="0" y="776659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2" name="Freeform 12"/>
          <p:cNvSpPr/>
          <p:nvPr/>
        </p:nvSpPr>
        <p:spPr>
          <a:xfrm rot="-8100000">
            <a:off x="12005914" y="698911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TextBox 10"/>
          <p:cNvSpPr txBox="1"/>
          <p:nvPr/>
        </p:nvSpPr>
        <p:spPr>
          <a:xfrm>
            <a:off x="3940670" y="2084390"/>
            <a:ext cx="10406660" cy="1112356"/>
          </a:xfrm>
          <a:prstGeom prst="rect">
            <a:avLst/>
          </a:prstGeom>
        </p:spPr>
        <p:txBody>
          <a:bodyPr lIns="0" tIns="0" rIns="0" bIns="0" rtlCol="0" anchor="t">
            <a:spAutoFit/>
          </a:bodyPr>
          <a:lstStyle/>
          <a:p>
            <a:pPr algn="ctr">
              <a:lnSpc>
                <a:spcPts val="8533"/>
              </a:lnSpc>
            </a:pPr>
            <a:r>
              <a:rPr lang="en-US" sz="9808" b="1" dirty="0">
                <a:solidFill>
                  <a:srgbClr val="544013"/>
                </a:solidFill>
                <a:latin typeface="Times New Roman" panose="02020603050405020304" pitchFamily="18" charset="0"/>
                <a:ea typeface="Caveat Bold"/>
                <a:cs typeface="Times New Roman" panose="02020603050405020304" pitchFamily="18" charset="0"/>
                <a:sym typeface="Caveat Bold"/>
              </a:rPr>
              <a:t>Introduction</a:t>
            </a:r>
          </a:p>
        </p:txBody>
      </p:sp>
      <p:sp>
        <p:nvSpPr>
          <p:cNvPr id="11" name="TextBox 11"/>
          <p:cNvSpPr txBox="1"/>
          <p:nvPr/>
        </p:nvSpPr>
        <p:spPr>
          <a:xfrm>
            <a:off x="3685076" y="3365976"/>
            <a:ext cx="11238682" cy="4163640"/>
          </a:xfrm>
          <a:prstGeom prst="rect">
            <a:avLst/>
          </a:prstGeom>
        </p:spPr>
        <p:txBody>
          <a:bodyPr lIns="0" tIns="0" rIns="0" bIns="0" rtlCol="0" anchor="t">
            <a:spAutoFit/>
          </a:bodyPr>
          <a:lstStyle/>
          <a:p>
            <a:pPr algn="just">
              <a:lnSpc>
                <a:spcPts val="4137"/>
              </a:lnSpc>
            </a:pPr>
            <a:r>
              <a:rPr lang="en-US" sz="2955" b="1" spc="29" dirty="0">
                <a:solidFill>
                  <a:srgbClr val="544013"/>
                </a:solidFill>
                <a:latin typeface="Times New Roman" panose="02020603050405020304" pitchFamily="18" charset="0"/>
                <a:ea typeface="Muli Heavy"/>
                <a:cs typeface="Times New Roman" panose="02020603050405020304" pitchFamily="18" charset="0"/>
                <a:sym typeface="Muli Heavy"/>
              </a:rPr>
              <a:t>      This project presents a Banking Management System developed in C++. Designed to streamline essential banking operations, this system enables users to open, delete, and manage accounts, including Savings, Checking, and Business accounts. Security is ensured through PIN verification, and the system features error handling for a seamless user experience. With object-oriented principles, this system is modular and adaptable, providing a practical solution for small-scale banking needs.</a:t>
            </a:r>
          </a:p>
        </p:txBody>
      </p:sp>
      <p:sp>
        <p:nvSpPr>
          <p:cNvPr id="12" name="Freeform 12"/>
          <p:cNvSpPr/>
          <p:nvPr/>
        </p:nvSpPr>
        <p:spPr>
          <a:xfrm rot="1120467">
            <a:off x="11087682" y="4790858"/>
            <a:ext cx="8771307" cy="7766594"/>
          </a:xfrm>
          <a:custGeom>
            <a:avLst/>
            <a:gdLst/>
            <a:ahLst/>
            <a:cxnLst/>
            <a:rect l="l" t="t" r="r" b="b"/>
            <a:pathLst>
              <a:path w="8771307" h="7766594">
                <a:moveTo>
                  <a:pt x="0" y="0"/>
                </a:moveTo>
                <a:lnTo>
                  <a:pt x="8771307" y="0"/>
                </a:lnTo>
                <a:lnTo>
                  <a:pt x="8771307" y="7766594"/>
                </a:lnTo>
                <a:lnTo>
                  <a:pt x="0" y="776659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3" name="Freeform 13"/>
          <p:cNvSpPr/>
          <p:nvPr/>
        </p:nvSpPr>
        <p:spPr>
          <a:xfrm rot="-8100000">
            <a:off x="12005914" y="6989115"/>
            <a:ext cx="6298961" cy="6595770"/>
          </a:xfrm>
          <a:custGeom>
            <a:avLst/>
            <a:gdLst/>
            <a:ahLst/>
            <a:cxnLst/>
            <a:rect l="l" t="t" r="r" b="b"/>
            <a:pathLst>
              <a:path w="6298961" h="6595770">
                <a:moveTo>
                  <a:pt x="0" y="0"/>
                </a:moveTo>
                <a:lnTo>
                  <a:pt x="6298961" y="0"/>
                </a:lnTo>
                <a:lnTo>
                  <a:pt x="6298961"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D034"/>
        </a:solidFill>
        <a:effectLst/>
      </p:bgPr>
    </p:bg>
    <p:spTree>
      <p:nvGrpSpPr>
        <p:cNvPr id="1" name=""/>
        <p:cNvGrpSpPr/>
        <p:nvPr/>
      </p:nvGrpSpPr>
      <p:grpSpPr>
        <a:xfrm>
          <a:off x="0" y="0"/>
          <a:ext cx="0" cy="0"/>
          <a:chOff x="0" y="0"/>
          <a:chExt cx="0" cy="0"/>
        </a:xfrm>
      </p:grpSpPr>
      <p:sp>
        <p:nvSpPr>
          <p:cNvPr id="2" name="Freeform 2" descr="Solid Curve Abstract Shape"/>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Purple Shape Vibrant Doodle"/>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Cute Colorful Abstract Shape"/>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descr="Shape Element Graphics"/>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descr="Shape Element Graphics"/>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descr="Shape Element Graphics"/>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descr="Spring Abstract"/>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descr="Spring Abstract"/>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descr="Shape Element Graphics"/>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2164404" y="2586008"/>
            <a:ext cx="10272070" cy="1181102"/>
          </a:xfrm>
          <a:prstGeom prst="rect">
            <a:avLst/>
          </a:prstGeom>
        </p:spPr>
        <p:txBody>
          <a:bodyPr lIns="0" tIns="0" rIns="0" bIns="0" rtlCol="0" anchor="t">
            <a:spAutoFit/>
          </a:bodyPr>
          <a:lstStyle/>
          <a:p>
            <a:pPr marL="0" lvl="0" indent="0" algn="l">
              <a:lnSpc>
                <a:spcPts val="8925"/>
              </a:lnSpc>
            </a:pPr>
            <a:r>
              <a:rPr lang="en-US" sz="8500" b="1" dirty="0">
                <a:solidFill>
                  <a:srgbClr val="000000"/>
                </a:solidFill>
                <a:latin typeface="Times New Roman" panose="02020603050405020304" pitchFamily="18" charset="0"/>
                <a:ea typeface="Caveat Bold"/>
                <a:cs typeface="Times New Roman" panose="02020603050405020304" pitchFamily="18" charset="0"/>
                <a:sym typeface="Caveat Bold"/>
              </a:rPr>
              <a:t>Project overview</a:t>
            </a:r>
          </a:p>
        </p:txBody>
      </p:sp>
      <p:sp>
        <p:nvSpPr>
          <p:cNvPr id="12" name="TextBox 12"/>
          <p:cNvSpPr txBox="1"/>
          <p:nvPr/>
        </p:nvSpPr>
        <p:spPr>
          <a:xfrm>
            <a:off x="2188191" y="4326286"/>
            <a:ext cx="13866603" cy="4334263"/>
          </a:xfrm>
          <a:prstGeom prst="rect">
            <a:avLst/>
          </a:prstGeom>
        </p:spPr>
        <p:txBody>
          <a:bodyPr lIns="0" tIns="0" rIns="0" bIns="0" rtlCol="0" anchor="t">
            <a:spAutoFit/>
          </a:bodyPr>
          <a:lstStyle/>
          <a:p>
            <a:pPr algn="just">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The project adopts an object-oriented design, ensuring flexibility and easy extensibility for future feature additions. The system is suitable for academic environments and small-scale banking applications, providing a solid foundation for further development.</a:t>
            </a:r>
          </a:p>
          <a:p>
            <a:pPr algn="l">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This system allows users to perform several core banking operations such as:</a:t>
            </a:r>
          </a:p>
          <a:p>
            <a:pPr algn="l">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•Account creation</a:t>
            </a:r>
          </a:p>
          <a:p>
            <a:pPr algn="l">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•Account deletion</a:t>
            </a:r>
          </a:p>
          <a:p>
            <a:pPr algn="l">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•Withdrawals</a:t>
            </a:r>
          </a:p>
          <a:p>
            <a:pPr algn="l">
              <a:lnSpc>
                <a:spcPts val="3434"/>
              </a:lnSpc>
            </a:pPr>
            <a:r>
              <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rPr>
              <a:t>•Account searching</a:t>
            </a:r>
          </a:p>
          <a:p>
            <a:pPr algn="l">
              <a:lnSpc>
                <a:spcPts val="3434"/>
              </a:lnSpc>
            </a:pPr>
            <a:endPar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endParaRPr>
          </a:p>
          <a:p>
            <a:pPr marL="0" lvl="0" indent="0" algn="l">
              <a:lnSpc>
                <a:spcPts val="3434"/>
              </a:lnSpc>
            </a:pPr>
            <a:endParaRPr lang="en-US" sz="2453" b="1" spc="24" dirty="0">
              <a:solidFill>
                <a:srgbClr val="000000"/>
              </a:solidFill>
              <a:latin typeface="Times New Roman" panose="02020603050405020304" pitchFamily="18" charset="0"/>
              <a:ea typeface="Muli Heavy"/>
              <a:cs typeface="Times New Roman" panose="02020603050405020304" pitchFamily="18" charset="0"/>
              <a:sym typeface="Muli Heavy"/>
            </a:endParaRPr>
          </a:p>
        </p:txBody>
      </p:sp>
      <p:sp>
        <p:nvSpPr>
          <p:cNvPr id="13" name="AutoShape 13"/>
          <p:cNvSpPr/>
          <p:nvPr/>
        </p:nvSpPr>
        <p:spPr>
          <a:xfrm>
            <a:off x="2210699" y="4069111"/>
            <a:ext cx="13844095"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9D5C"/>
        </a:solidFill>
        <a:effectLst/>
      </p:bgPr>
    </p:bg>
    <p:spTree>
      <p:nvGrpSpPr>
        <p:cNvPr id="1" name=""/>
        <p:cNvGrpSpPr/>
        <p:nvPr/>
      </p:nvGrpSpPr>
      <p:grpSpPr>
        <a:xfrm>
          <a:off x="0" y="0"/>
          <a:ext cx="0" cy="0"/>
          <a:chOff x="0" y="0"/>
          <a:chExt cx="0" cy="0"/>
        </a:xfrm>
      </p:grpSpPr>
      <p:sp>
        <p:nvSpPr>
          <p:cNvPr id="2" name="Freeform 2" descr="Solid Curve Abstract Shape"/>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Purple Shape Vibrant Doodle"/>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Cute Colorful Abstract Shape"/>
          <p:cNvSpPr/>
          <p:nvPr/>
        </p:nvSpPr>
        <p:spPr>
          <a:xfrm rot="-8100000">
            <a:off x="-4585991" y="7499494"/>
            <a:ext cx="9990690" cy="9500238"/>
          </a:xfrm>
          <a:custGeom>
            <a:avLst/>
            <a:gdLst/>
            <a:ahLst/>
            <a:cxnLst/>
            <a:rect l="l" t="t" r="r" b="b"/>
            <a:pathLst>
              <a:path w="9990690" h="9500238">
                <a:moveTo>
                  <a:pt x="0" y="0"/>
                </a:moveTo>
                <a:lnTo>
                  <a:pt x="9990691" y="0"/>
                </a:lnTo>
                <a:lnTo>
                  <a:pt x="9990691"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descr="Shape Element Graphics"/>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descr="Shape Element Graphics"/>
          <p:cNvSpPr/>
          <p:nvPr/>
        </p:nvSpPr>
        <p:spPr>
          <a:xfrm>
            <a:off x="2478940" y="9496483"/>
            <a:ext cx="2094957" cy="2075912"/>
          </a:xfrm>
          <a:custGeom>
            <a:avLst/>
            <a:gdLst/>
            <a:ahLst/>
            <a:cxnLst/>
            <a:rect l="l" t="t" r="r" b="b"/>
            <a:pathLst>
              <a:path w="2094957" h="2075912">
                <a:moveTo>
                  <a:pt x="0" y="0"/>
                </a:moveTo>
                <a:lnTo>
                  <a:pt x="2094956" y="0"/>
                </a:lnTo>
                <a:lnTo>
                  <a:pt x="2094956"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descr="Shape Element Graphics"/>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descr="Spring Abstract"/>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descr="Spring Abstract"/>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descr="Shape Element Graphics"/>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TextBox 11"/>
          <p:cNvSpPr txBox="1"/>
          <p:nvPr/>
        </p:nvSpPr>
        <p:spPr>
          <a:xfrm>
            <a:off x="1893341" y="2497944"/>
            <a:ext cx="14501319" cy="1141338"/>
          </a:xfrm>
          <a:prstGeom prst="rect">
            <a:avLst/>
          </a:prstGeom>
        </p:spPr>
        <p:txBody>
          <a:bodyPr lIns="0" tIns="0" rIns="0" bIns="0" rtlCol="0" anchor="t">
            <a:spAutoFit/>
          </a:bodyPr>
          <a:lstStyle/>
          <a:p>
            <a:pPr marL="0" lvl="0" indent="0" algn="ctr">
              <a:lnSpc>
                <a:spcPts val="8925"/>
              </a:lnSpc>
            </a:pPr>
            <a:r>
              <a:rPr lang="en-US" sz="8500" spc="-170" dirty="0">
                <a:solidFill>
                  <a:srgbClr val="FFFFFF"/>
                </a:solidFill>
                <a:latin typeface="Times New Roman" panose="02020603050405020304" pitchFamily="18" charset="0"/>
                <a:ea typeface="Archivo Black"/>
                <a:cs typeface="Times New Roman" panose="02020603050405020304" pitchFamily="18" charset="0"/>
                <a:sym typeface="Archivo Black"/>
              </a:rPr>
              <a:t>OBJECTIVES</a:t>
            </a:r>
          </a:p>
        </p:txBody>
      </p:sp>
      <p:sp>
        <p:nvSpPr>
          <p:cNvPr id="12" name="TextBox 12"/>
          <p:cNvSpPr txBox="1"/>
          <p:nvPr/>
        </p:nvSpPr>
        <p:spPr>
          <a:xfrm>
            <a:off x="1806411" y="5446457"/>
            <a:ext cx="6770249" cy="1839606"/>
          </a:xfrm>
          <a:prstGeom prst="rect">
            <a:avLst/>
          </a:prstGeom>
        </p:spPr>
        <p:txBody>
          <a:bodyPr lIns="0" tIns="0" rIns="0" bIns="0" rtlCol="0" anchor="t">
            <a:spAutoFit/>
          </a:bodyPr>
          <a:lstStyle/>
          <a:p>
            <a:pPr algn="just">
              <a:lnSpc>
                <a:spcPts val="2882"/>
              </a:lnSpc>
            </a:pPr>
            <a:r>
              <a:rPr lang="en-US" sz="2400" dirty="0">
                <a:solidFill>
                  <a:srgbClr val="FFFFFF"/>
                </a:solidFill>
                <a:latin typeface="Aptos" panose="020B0004020202020204" pitchFamily="34" charset="0"/>
                <a:ea typeface="Archivo Black"/>
                <a:cs typeface="Times New Roman" panose="02020603050405020304" pitchFamily="18" charset="0"/>
                <a:sym typeface="Archivo Black"/>
              </a:rPr>
              <a:t>COMPREHENSIVE ACCOUNT MANAGEMENT</a:t>
            </a:r>
          </a:p>
          <a:p>
            <a:pPr marL="0" lvl="0" indent="0" algn="just">
              <a:lnSpc>
                <a:spcPts val="2882"/>
              </a:lnSpc>
            </a:pPr>
            <a:r>
              <a:rPr lang="en-US" sz="2058" dirty="0">
                <a:solidFill>
                  <a:srgbClr val="FFFFFF"/>
                </a:solidFill>
                <a:latin typeface="Aptos" panose="020B0004020202020204" pitchFamily="34" charset="0"/>
                <a:ea typeface="Space Mono"/>
                <a:cs typeface="Space Mono"/>
                <a:sym typeface="Space Mono"/>
              </a:rPr>
              <a:t>Develop a structured system to create, manage, and track various account types (Savings, Checking, and Business), each with unique transaction rules and interest calculations.</a:t>
            </a:r>
          </a:p>
        </p:txBody>
      </p:sp>
      <p:sp>
        <p:nvSpPr>
          <p:cNvPr id="13" name="TextBox 13"/>
          <p:cNvSpPr txBox="1"/>
          <p:nvPr/>
        </p:nvSpPr>
        <p:spPr>
          <a:xfrm>
            <a:off x="9624410" y="5427407"/>
            <a:ext cx="7063390" cy="1569469"/>
          </a:xfrm>
          <a:prstGeom prst="rect">
            <a:avLst/>
          </a:prstGeom>
        </p:spPr>
        <p:txBody>
          <a:bodyPr wrap="square" lIns="0" tIns="0" rIns="0" bIns="0" rtlCol="0" anchor="t">
            <a:spAutoFit/>
          </a:bodyPr>
          <a:lstStyle/>
          <a:p>
            <a:pPr algn="just">
              <a:lnSpc>
                <a:spcPts val="3101"/>
              </a:lnSpc>
            </a:pPr>
            <a:r>
              <a:rPr lang="en-US" sz="2300" dirty="0">
                <a:solidFill>
                  <a:srgbClr val="FFFFFF"/>
                </a:solidFill>
                <a:latin typeface="Aptos" panose="020B0004020202020204" pitchFamily="34" charset="0"/>
                <a:ea typeface="Archivo Black"/>
                <a:cs typeface="Times New Roman" panose="02020603050405020304" pitchFamily="18" charset="0"/>
                <a:sym typeface="Archivo Black"/>
              </a:rPr>
              <a:t>SECURE AND ACCURATE TRANSACTION PROCESSING</a:t>
            </a:r>
          </a:p>
          <a:p>
            <a:pPr marL="0" lvl="0" indent="0" algn="just">
              <a:lnSpc>
                <a:spcPts val="3101"/>
              </a:lnSpc>
            </a:pPr>
            <a:r>
              <a:rPr lang="en-US" sz="2215" dirty="0">
                <a:solidFill>
                  <a:srgbClr val="FFFFFF"/>
                </a:solidFill>
                <a:latin typeface="Aptos" panose="020B0004020202020204" pitchFamily="34" charset="0"/>
                <a:ea typeface="Space Mono"/>
                <a:cs typeface="Space Mono"/>
                <a:sym typeface="Space Mono"/>
              </a:rPr>
              <a:t>Ensure secure handling of deposits, withdrawals, and transfers with accurate balance tracking and error-checking to prevent invalid operations.</a:t>
            </a:r>
          </a:p>
        </p:txBody>
      </p:sp>
      <p:sp>
        <p:nvSpPr>
          <p:cNvPr id="14" name="AutoShape 14"/>
          <p:cNvSpPr/>
          <p:nvPr/>
        </p:nvSpPr>
        <p:spPr>
          <a:xfrm>
            <a:off x="1893341" y="4532057"/>
            <a:ext cx="14501319"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Solid Curve Abstract Shape"/>
          <p:cNvSpPr/>
          <p:nvPr/>
        </p:nvSpPr>
        <p:spPr>
          <a:xfrm rot="-3791005">
            <a:off x="-4310781" y="-5143468"/>
            <a:ext cx="8621562" cy="9171874"/>
          </a:xfrm>
          <a:custGeom>
            <a:avLst/>
            <a:gdLst/>
            <a:ahLst/>
            <a:cxnLst/>
            <a:rect l="l" t="t" r="r" b="b"/>
            <a:pathLst>
              <a:path w="8621562" h="9171874">
                <a:moveTo>
                  <a:pt x="0" y="0"/>
                </a:moveTo>
                <a:lnTo>
                  <a:pt x="8621562" y="0"/>
                </a:lnTo>
                <a:lnTo>
                  <a:pt x="8621562" y="9171874"/>
                </a:lnTo>
                <a:lnTo>
                  <a:pt x="0" y="91718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descr="Purple Shape Vibrant Doodle"/>
          <p:cNvSpPr/>
          <p:nvPr/>
        </p:nvSpPr>
        <p:spPr>
          <a:xfrm rot="-8100000">
            <a:off x="1435544" y="-5668105"/>
            <a:ext cx="6298961" cy="6595770"/>
          </a:xfrm>
          <a:custGeom>
            <a:avLst/>
            <a:gdLst/>
            <a:ahLst/>
            <a:cxnLst/>
            <a:rect l="l" t="t" r="r" b="b"/>
            <a:pathLst>
              <a:path w="6298961" h="6595770">
                <a:moveTo>
                  <a:pt x="0" y="0"/>
                </a:moveTo>
                <a:lnTo>
                  <a:pt x="6298960" y="0"/>
                </a:lnTo>
                <a:lnTo>
                  <a:pt x="6298960" y="6595770"/>
                </a:lnTo>
                <a:lnTo>
                  <a:pt x="0" y="6595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descr="Cute Colorful Abstract Shape"/>
          <p:cNvSpPr/>
          <p:nvPr/>
        </p:nvSpPr>
        <p:spPr>
          <a:xfrm rot="-8100000">
            <a:off x="-6061602" y="8191763"/>
            <a:ext cx="9990690" cy="9500238"/>
          </a:xfrm>
          <a:custGeom>
            <a:avLst/>
            <a:gdLst/>
            <a:ahLst/>
            <a:cxnLst/>
            <a:rect l="l" t="t" r="r" b="b"/>
            <a:pathLst>
              <a:path w="9990690" h="9500238">
                <a:moveTo>
                  <a:pt x="0" y="0"/>
                </a:moveTo>
                <a:lnTo>
                  <a:pt x="9990690" y="0"/>
                </a:lnTo>
                <a:lnTo>
                  <a:pt x="9990690" y="9500238"/>
                </a:lnTo>
                <a:lnTo>
                  <a:pt x="0" y="95002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descr="Shape Element Graphics"/>
          <p:cNvSpPr/>
          <p:nvPr/>
        </p:nvSpPr>
        <p:spPr>
          <a:xfrm>
            <a:off x="-1066257" y="732109"/>
            <a:ext cx="2094957" cy="2075912"/>
          </a:xfrm>
          <a:custGeom>
            <a:avLst/>
            <a:gdLst/>
            <a:ahLst/>
            <a:cxnLst/>
            <a:rect l="l" t="t" r="r" b="b"/>
            <a:pathLst>
              <a:path w="2094957" h="2075912">
                <a:moveTo>
                  <a:pt x="0" y="0"/>
                </a:moveTo>
                <a:lnTo>
                  <a:pt x="2094957" y="0"/>
                </a:lnTo>
                <a:lnTo>
                  <a:pt x="2094957" y="2075911"/>
                </a:lnTo>
                <a:lnTo>
                  <a:pt x="0" y="20759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descr="Shape Element Graphics"/>
          <p:cNvSpPr/>
          <p:nvPr/>
        </p:nvSpPr>
        <p:spPr>
          <a:xfrm>
            <a:off x="3168031" y="9521093"/>
            <a:ext cx="2094957" cy="2075912"/>
          </a:xfrm>
          <a:custGeom>
            <a:avLst/>
            <a:gdLst/>
            <a:ahLst/>
            <a:cxnLst/>
            <a:rect l="l" t="t" r="r" b="b"/>
            <a:pathLst>
              <a:path w="2094957" h="2075912">
                <a:moveTo>
                  <a:pt x="0" y="0"/>
                </a:moveTo>
                <a:lnTo>
                  <a:pt x="2094957" y="0"/>
                </a:lnTo>
                <a:lnTo>
                  <a:pt x="2094957" y="2075912"/>
                </a:lnTo>
                <a:lnTo>
                  <a:pt x="0" y="207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descr="Shape Element Graphics"/>
          <p:cNvSpPr/>
          <p:nvPr/>
        </p:nvSpPr>
        <p:spPr>
          <a:xfrm>
            <a:off x="15704507" y="-1776068"/>
            <a:ext cx="5166986" cy="4114800"/>
          </a:xfrm>
          <a:custGeom>
            <a:avLst/>
            <a:gdLst/>
            <a:ahLst/>
            <a:cxnLst/>
            <a:rect l="l" t="t" r="r" b="b"/>
            <a:pathLst>
              <a:path w="5166986" h="4114800">
                <a:moveTo>
                  <a:pt x="0" y="0"/>
                </a:moveTo>
                <a:lnTo>
                  <a:pt x="5166986" y="0"/>
                </a:lnTo>
                <a:lnTo>
                  <a:pt x="516698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descr="Spring Abstract"/>
          <p:cNvSpPr/>
          <p:nvPr/>
        </p:nvSpPr>
        <p:spPr>
          <a:xfrm rot="-3742620">
            <a:off x="-4727875" y="6396199"/>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descr="Spring Abstract"/>
          <p:cNvSpPr/>
          <p:nvPr/>
        </p:nvSpPr>
        <p:spPr>
          <a:xfrm rot="-3742620">
            <a:off x="14401781" y="-4395658"/>
            <a:ext cx="4886856" cy="5239179"/>
          </a:xfrm>
          <a:custGeom>
            <a:avLst/>
            <a:gdLst/>
            <a:ahLst/>
            <a:cxnLst/>
            <a:rect l="l" t="t" r="r" b="b"/>
            <a:pathLst>
              <a:path w="4886856" h="5239179">
                <a:moveTo>
                  <a:pt x="0" y="0"/>
                </a:moveTo>
                <a:lnTo>
                  <a:pt x="4886856" y="0"/>
                </a:lnTo>
                <a:lnTo>
                  <a:pt x="4886856" y="5239179"/>
                </a:lnTo>
                <a:lnTo>
                  <a:pt x="0" y="52391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descr="Shape Element Graphics"/>
          <p:cNvSpPr/>
          <p:nvPr/>
        </p:nvSpPr>
        <p:spPr>
          <a:xfrm>
            <a:off x="17439380" y="6050798"/>
            <a:ext cx="2109658" cy="2090479"/>
          </a:xfrm>
          <a:custGeom>
            <a:avLst/>
            <a:gdLst/>
            <a:ahLst/>
            <a:cxnLst/>
            <a:rect l="l" t="t" r="r" b="b"/>
            <a:pathLst>
              <a:path w="2109658" h="2090479">
                <a:moveTo>
                  <a:pt x="0" y="0"/>
                </a:moveTo>
                <a:lnTo>
                  <a:pt x="2109658" y="0"/>
                </a:lnTo>
                <a:lnTo>
                  <a:pt x="2109658" y="2090479"/>
                </a:lnTo>
                <a:lnTo>
                  <a:pt x="0" y="2090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1" name="Group 11"/>
          <p:cNvGrpSpPr/>
          <p:nvPr/>
        </p:nvGrpSpPr>
        <p:grpSpPr>
          <a:xfrm rot="5400000">
            <a:off x="-638078" y="4448905"/>
            <a:ext cx="4722745" cy="1389189"/>
            <a:chOff x="0" y="0"/>
            <a:chExt cx="6296994" cy="1852253"/>
          </a:xfrm>
        </p:grpSpPr>
        <p:grpSp>
          <p:nvGrpSpPr>
            <p:cNvPr id="12" name="Group 12"/>
            <p:cNvGrpSpPr>
              <a:grpSpLocks noChangeAspect="1"/>
            </p:cNvGrpSpPr>
            <p:nvPr/>
          </p:nvGrpSpPr>
          <p:grpSpPr>
            <a:xfrm rot="-10800000">
              <a:off x="0" y="0"/>
              <a:ext cx="1848345" cy="1848345"/>
              <a:chOff x="0" y="0"/>
              <a:chExt cx="2653030" cy="2653030"/>
            </a:xfrm>
          </p:grpSpPr>
          <p:sp>
            <p:nvSpPr>
              <p:cNvPr id="13" name="Freeform 13"/>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id="14" name="AutoShape 14"/>
            <p:cNvSpPr/>
            <p:nvPr/>
          </p:nvSpPr>
          <p:spPr>
            <a:xfrm rot="-10800000">
              <a:off x="4448649" y="7814"/>
              <a:ext cx="1848345" cy="1840531"/>
            </a:xfrm>
            <a:prstGeom prst="rect">
              <a:avLst/>
            </a:prstGeom>
            <a:solidFill>
              <a:srgbClr val="000000"/>
            </a:solidFill>
          </p:spPr>
        </p:sp>
        <p:grpSp>
          <p:nvGrpSpPr>
            <p:cNvPr id="15" name="Group 15"/>
            <p:cNvGrpSpPr>
              <a:grpSpLocks noChangeAspect="1"/>
            </p:cNvGrpSpPr>
            <p:nvPr/>
          </p:nvGrpSpPr>
          <p:grpSpPr>
            <a:xfrm rot="-10800000">
              <a:off x="2224324" y="3907"/>
              <a:ext cx="1848345" cy="1848345"/>
              <a:chOff x="0" y="0"/>
              <a:chExt cx="1708150" cy="1708150"/>
            </a:xfrm>
          </p:grpSpPr>
          <p:sp>
            <p:nvSpPr>
              <p:cNvPr id="16" name="Freeform 16"/>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grpSp>
        <p:nvGrpSpPr>
          <p:cNvPr id="17" name="Group 17"/>
          <p:cNvGrpSpPr/>
          <p:nvPr/>
        </p:nvGrpSpPr>
        <p:grpSpPr>
          <a:xfrm>
            <a:off x="3150032" y="725714"/>
            <a:ext cx="13557206" cy="6703370"/>
            <a:chOff x="0" y="-85725"/>
            <a:chExt cx="18076275" cy="8937826"/>
          </a:xfrm>
        </p:grpSpPr>
        <p:sp>
          <p:nvSpPr>
            <p:cNvPr id="18" name="TextBox 18"/>
            <p:cNvSpPr txBox="1"/>
            <p:nvPr/>
          </p:nvSpPr>
          <p:spPr>
            <a:xfrm>
              <a:off x="0" y="-85725"/>
              <a:ext cx="18076275" cy="1761363"/>
            </a:xfrm>
            <a:prstGeom prst="rect">
              <a:avLst/>
            </a:prstGeom>
          </p:spPr>
          <p:txBody>
            <a:bodyPr lIns="0" tIns="0" rIns="0" bIns="0" rtlCol="0" anchor="t">
              <a:spAutoFit/>
            </a:bodyPr>
            <a:lstStyle/>
            <a:p>
              <a:pPr marL="0" lvl="0" indent="0" algn="ctr">
                <a:lnSpc>
                  <a:spcPts val="10783"/>
                </a:lnSpc>
              </a:pPr>
              <a:r>
                <a:rPr lang="en-US" sz="8294" spc="-165" dirty="0">
                  <a:solidFill>
                    <a:srgbClr val="000000"/>
                  </a:solidFill>
                  <a:latin typeface="Times New Roman" panose="02020603050405020304" pitchFamily="18" charset="0"/>
                  <a:ea typeface="Archivo Black"/>
                  <a:cs typeface="Times New Roman" panose="02020603050405020304" pitchFamily="18" charset="0"/>
                  <a:sym typeface="Archivo Black"/>
                </a:rPr>
                <a:t>methodology</a:t>
              </a:r>
            </a:p>
          </p:txBody>
        </p:sp>
        <p:sp>
          <p:nvSpPr>
            <p:cNvPr id="19" name="TextBox 19"/>
            <p:cNvSpPr txBox="1"/>
            <p:nvPr/>
          </p:nvSpPr>
          <p:spPr>
            <a:xfrm>
              <a:off x="0" y="3094115"/>
              <a:ext cx="18076275" cy="5757986"/>
            </a:xfrm>
            <a:prstGeom prst="rect">
              <a:avLst/>
            </a:prstGeom>
          </p:spPr>
          <p:txBody>
            <a:bodyPr lIns="0" tIns="0" rIns="0" bIns="0" rtlCol="0" anchor="t">
              <a:spAutoFit/>
            </a:bodyPr>
            <a:lstStyle/>
            <a:p>
              <a:pPr marL="0" lvl="0" indent="0" algn="just">
                <a:lnSpc>
                  <a:spcPts val="3379"/>
                </a:lnSpc>
              </a:pPr>
              <a:r>
                <a:rPr lang="en-US" sz="2252" dirty="0">
                  <a:solidFill>
                    <a:srgbClr val="000000"/>
                  </a:solidFill>
                  <a:latin typeface="Sitka Display" pitchFamily="2" charset="0"/>
                  <a:ea typeface="Space Mono"/>
                  <a:cs typeface="Space Mono"/>
                  <a:sym typeface="Space Mono"/>
                </a:rPr>
                <a:t>     </a:t>
              </a:r>
              <a:r>
                <a:rPr lang="en-US" sz="2252" u="none" dirty="0">
                  <a:solidFill>
                    <a:srgbClr val="000000"/>
                  </a:solidFill>
                  <a:latin typeface="Sitka Display" pitchFamily="2" charset="0"/>
                  <a:ea typeface="Space Mono"/>
                  <a:cs typeface="Space Mono"/>
                  <a:sym typeface="Space Mono"/>
                </a:rPr>
                <a:t>The Banking Management System is developed in C++ using object-oriented principles to provide a modular, secure, and efficient framework for personal banking operations. The system employs a class-based structure where a base class Account encapsulates common attributes such as account holder’s name, balance, PIN, and account number. Derived classes (Savings Account, Checking Account, and Business Account) extend the base class, enforcing transaction rules specific to each account type, enhancing both functionality and modularity.</a:t>
              </a:r>
            </a:p>
            <a:p>
              <a:pPr marL="0" lvl="0" indent="0" algn="just">
                <a:lnSpc>
                  <a:spcPts val="3379"/>
                </a:lnSpc>
              </a:pPr>
              <a:endParaRPr lang="en-US" sz="2252" u="none" dirty="0">
                <a:solidFill>
                  <a:srgbClr val="000000"/>
                </a:solidFill>
                <a:latin typeface="Sitka Display" pitchFamily="2" charset="0"/>
                <a:ea typeface="Space Mono"/>
                <a:cs typeface="Space Mono"/>
                <a:sym typeface="Space Mono"/>
              </a:endParaRPr>
            </a:p>
            <a:p>
              <a:pPr marL="0" lvl="0" indent="0" algn="just">
                <a:lnSpc>
                  <a:spcPts val="3379"/>
                </a:lnSpc>
              </a:pPr>
              <a:r>
                <a:rPr lang="en-US" sz="2252" u="none" dirty="0">
                  <a:solidFill>
                    <a:srgbClr val="000000"/>
                  </a:solidFill>
                  <a:latin typeface="Sitka Display" pitchFamily="2" charset="0"/>
                  <a:ea typeface="Space Mono"/>
                  <a:cs typeface="Space Mono"/>
                  <a:sym typeface="Space Mono"/>
                </a:rPr>
                <a:t>      Algorithmically, each account is assigned a unique identifier upon creation, while transactions such as deposits, withdrawals, and transfers include balance verification and error handling. Financial features, such as loan repayment schedules and fixed deposit maturity values, are computed using standard interest formulas, allowing users to make informed financial decisions.</a:t>
              </a:r>
            </a:p>
          </p:txBody>
        </p:sp>
        <p:sp>
          <p:nvSpPr>
            <p:cNvPr id="20" name="AutoShape 20"/>
            <p:cNvSpPr/>
            <p:nvPr/>
          </p:nvSpPr>
          <p:spPr>
            <a:xfrm>
              <a:off x="0" y="2165974"/>
              <a:ext cx="1324627" cy="223120"/>
            </a:xfrm>
            <a:prstGeom prst="rect">
              <a:avLst/>
            </a:prstGeom>
            <a:solidFill>
              <a:srgbClr val="000000"/>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70E4"/>
        </a:solidFill>
        <a:effectLst/>
      </p:bgPr>
    </p:bg>
    <p:spTree>
      <p:nvGrpSpPr>
        <p:cNvPr id="1" name=""/>
        <p:cNvGrpSpPr/>
        <p:nvPr/>
      </p:nvGrpSpPr>
      <p:grpSpPr>
        <a:xfrm>
          <a:off x="0" y="0"/>
          <a:ext cx="0" cy="0"/>
          <a:chOff x="0" y="0"/>
          <a:chExt cx="0" cy="0"/>
        </a:xfrm>
      </p:grpSpPr>
      <p:sp>
        <p:nvSpPr>
          <p:cNvPr id="2" name="Freeform 2"/>
          <p:cNvSpPr/>
          <p:nvPr/>
        </p:nvSpPr>
        <p:spPr>
          <a:xfrm>
            <a:off x="4531864" y="1881337"/>
            <a:ext cx="9487789" cy="7376963"/>
          </a:xfrm>
          <a:custGeom>
            <a:avLst/>
            <a:gdLst/>
            <a:ahLst/>
            <a:cxnLst/>
            <a:rect l="l" t="t" r="r" b="b"/>
            <a:pathLst>
              <a:path w="9487789" h="7376963">
                <a:moveTo>
                  <a:pt x="0" y="0"/>
                </a:moveTo>
                <a:lnTo>
                  <a:pt x="9487788" y="0"/>
                </a:lnTo>
                <a:lnTo>
                  <a:pt x="9487788" y="7376963"/>
                </a:lnTo>
                <a:lnTo>
                  <a:pt x="0" y="7376963"/>
                </a:lnTo>
                <a:lnTo>
                  <a:pt x="0" y="0"/>
                </a:lnTo>
                <a:close/>
              </a:path>
            </a:pathLst>
          </a:custGeom>
          <a:blipFill>
            <a:blip r:embed="rId2"/>
            <a:stretch>
              <a:fillRect b="-5444"/>
            </a:stretch>
          </a:blipFill>
        </p:spPr>
      </p:sp>
      <p:sp>
        <p:nvSpPr>
          <p:cNvPr id="3" name="TextBox 3"/>
          <p:cNvSpPr txBox="1"/>
          <p:nvPr/>
        </p:nvSpPr>
        <p:spPr>
          <a:xfrm>
            <a:off x="2025098" y="495299"/>
            <a:ext cx="14501319" cy="1181102"/>
          </a:xfrm>
          <a:prstGeom prst="rect">
            <a:avLst/>
          </a:prstGeom>
        </p:spPr>
        <p:txBody>
          <a:bodyPr lIns="0" tIns="0" rIns="0" bIns="0" rtlCol="0" anchor="t">
            <a:spAutoFit/>
          </a:bodyPr>
          <a:lstStyle/>
          <a:p>
            <a:pPr marL="0" lvl="0" indent="0" algn="ctr">
              <a:lnSpc>
                <a:spcPts val="8925"/>
              </a:lnSpc>
            </a:pPr>
            <a:r>
              <a:rPr lang="en-US" sz="8500" b="1" dirty="0">
                <a:solidFill>
                  <a:srgbClr val="FFFFFF"/>
                </a:solidFill>
                <a:latin typeface="Times New Roman" panose="02020603050405020304" pitchFamily="18" charset="0"/>
                <a:ea typeface="Caveat Bold"/>
                <a:cs typeface="Times New Roman" panose="02020603050405020304" pitchFamily="18" charset="0"/>
                <a:sym typeface="Caveat Bold"/>
              </a:rPr>
              <a:t>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8FF"/>
        </a:solidFill>
        <a:effectLst/>
      </p:bgPr>
    </p:bg>
    <p:spTree>
      <p:nvGrpSpPr>
        <p:cNvPr id="1" name=""/>
        <p:cNvGrpSpPr/>
        <p:nvPr/>
      </p:nvGrpSpPr>
      <p:grpSpPr>
        <a:xfrm>
          <a:off x="0" y="0"/>
          <a:ext cx="0" cy="0"/>
          <a:chOff x="0" y="0"/>
          <a:chExt cx="0" cy="0"/>
        </a:xfrm>
      </p:grpSpPr>
      <p:sp>
        <p:nvSpPr>
          <p:cNvPr id="2" name="Freeform 2"/>
          <p:cNvSpPr/>
          <p:nvPr/>
        </p:nvSpPr>
        <p:spPr>
          <a:xfrm>
            <a:off x="2927471" y="2021918"/>
            <a:ext cx="13086268" cy="7236382"/>
          </a:xfrm>
          <a:custGeom>
            <a:avLst/>
            <a:gdLst/>
            <a:ahLst/>
            <a:cxnLst/>
            <a:rect l="l" t="t" r="r" b="b"/>
            <a:pathLst>
              <a:path w="13086268" h="7236382">
                <a:moveTo>
                  <a:pt x="0" y="0"/>
                </a:moveTo>
                <a:lnTo>
                  <a:pt x="13086267" y="0"/>
                </a:lnTo>
                <a:lnTo>
                  <a:pt x="13086267" y="7236382"/>
                </a:lnTo>
                <a:lnTo>
                  <a:pt x="0" y="7236382"/>
                </a:lnTo>
                <a:lnTo>
                  <a:pt x="0" y="0"/>
                </a:lnTo>
                <a:close/>
              </a:path>
            </a:pathLst>
          </a:custGeom>
          <a:blipFill>
            <a:blip r:embed="rId2"/>
            <a:stretch>
              <a:fillRect b="-6553"/>
            </a:stretch>
          </a:blipFill>
        </p:spPr>
      </p:sp>
      <p:sp>
        <p:nvSpPr>
          <p:cNvPr id="3" name="TextBox 3"/>
          <p:cNvSpPr txBox="1"/>
          <p:nvPr/>
        </p:nvSpPr>
        <p:spPr>
          <a:xfrm>
            <a:off x="1893341" y="287651"/>
            <a:ext cx="14501319" cy="1567823"/>
          </a:xfrm>
          <a:prstGeom prst="rect">
            <a:avLst/>
          </a:prstGeom>
        </p:spPr>
        <p:txBody>
          <a:bodyPr lIns="0" tIns="0" rIns="0" bIns="0" rtlCol="0" anchor="t">
            <a:spAutoFit/>
          </a:bodyPr>
          <a:lstStyle/>
          <a:p>
            <a:pPr marL="0" lvl="0" indent="0" algn="ctr">
              <a:lnSpc>
                <a:spcPts val="6090"/>
              </a:lnSpc>
            </a:pPr>
            <a:r>
              <a:rPr lang="en-US" sz="5800" dirty="0">
                <a:solidFill>
                  <a:srgbClr val="9C6B98"/>
                </a:solidFill>
                <a:latin typeface="Times New Roman" panose="02020603050405020304" pitchFamily="18" charset="0"/>
                <a:ea typeface="ไอติม"/>
                <a:cs typeface="Times New Roman" panose="02020603050405020304" pitchFamily="18" charset="0"/>
                <a:sym typeface="ไอติม"/>
              </a:rPr>
              <a:t>IMPORTANT MODULES IN CODE AND THEIR FUNCTIONALITY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8FF"/>
        </a:solidFill>
        <a:effectLst/>
      </p:bgPr>
    </p:bg>
    <p:spTree>
      <p:nvGrpSpPr>
        <p:cNvPr id="1" name=""/>
        <p:cNvGrpSpPr/>
        <p:nvPr/>
      </p:nvGrpSpPr>
      <p:grpSpPr>
        <a:xfrm>
          <a:off x="0" y="0"/>
          <a:ext cx="0" cy="0"/>
          <a:chOff x="0" y="0"/>
          <a:chExt cx="0" cy="0"/>
        </a:xfrm>
      </p:grpSpPr>
      <p:sp>
        <p:nvSpPr>
          <p:cNvPr id="2" name="TextBox 2"/>
          <p:cNvSpPr txBox="1"/>
          <p:nvPr/>
        </p:nvSpPr>
        <p:spPr>
          <a:xfrm>
            <a:off x="1975510" y="1792738"/>
            <a:ext cx="6558889" cy="1183016"/>
          </a:xfrm>
          <a:prstGeom prst="rect">
            <a:avLst/>
          </a:prstGeom>
        </p:spPr>
        <p:txBody>
          <a:bodyPr wrap="square" lIns="0" tIns="0" rIns="0" bIns="0" rtlCol="0" anchor="t">
            <a:spAutoFit/>
          </a:bodyPr>
          <a:lstStyle/>
          <a:p>
            <a:pPr marL="0" lvl="0" indent="0" algn="l">
              <a:lnSpc>
                <a:spcPts val="8925"/>
              </a:lnSpc>
            </a:pPr>
            <a:r>
              <a:rPr lang="en-US" sz="8500" b="1" dirty="0">
                <a:solidFill>
                  <a:srgbClr val="544013"/>
                </a:solidFill>
                <a:latin typeface="Bradley Hand ITC" panose="03070402050302030203" pitchFamily="66" charset="0"/>
                <a:ea typeface="Caveat Bold"/>
                <a:cs typeface="Times New Roman" panose="02020603050405020304" pitchFamily="18" charset="0"/>
                <a:sym typeface="Caveat Bold"/>
              </a:rPr>
              <a:t>admin login</a:t>
            </a:r>
          </a:p>
        </p:txBody>
      </p:sp>
      <p:sp>
        <p:nvSpPr>
          <p:cNvPr id="3" name="TextBox 3"/>
          <p:cNvSpPr txBox="1"/>
          <p:nvPr/>
        </p:nvSpPr>
        <p:spPr>
          <a:xfrm>
            <a:off x="1911018" y="4113649"/>
            <a:ext cx="14465963" cy="3669018"/>
          </a:xfrm>
          <a:prstGeom prst="rect">
            <a:avLst/>
          </a:prstGeom>
        </p:spPr>
        <p:txBody>
          <a:bodyPr lIns="0" tIns="0" rIns="0" bIns="0" rtlCol="0" anchor="t">
            <a:spAutoFit/>
          </a:bodyPr>
          <a:lstStyle/>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Open admin file</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Read </a:t>
            </a:r>
            <a:r>
              <a:rPr lang="en-US" sz="2312" dirty="0" err="1">
                <a:solidFill>
                  <a:srgbClr val="000000"/>
                </a:solidFill>
                <a:latin typeface="Aptos" panose="020B0004020202020204" pitchFamily="34" charset="0"/>
                <a:ea typeface="Space Mono"/>
                <a:cs typeface="Space Mono"/>
                <a:sym typeface="Space Mono"/>
              </a:rPr>
              <a:t>storedUsername</a:t>
            </a:r>
            <a:r>
              <a:rPr lang="en-US" sz="2312" dirty="0">
                <a:solidFill>
                  <a:srgbClr val="000000"/>
                </a:solidFill>
                <a:latin typeface="Aptos" panose="020B0004020202020204" pitchFamily="34" charset="0"/>
                <a:ea typeface="Space Mono"/>
                <a:cs typeface="Space Mono"/>
                <a:sym typeface="Space Mono"/>
              </a:rPr>
              <a:t> and </a:t>
            </a:r>
            <a:r>
              <a:rPr lang="en-US" sz="2312" dirty="0" err="1">
                <a:solidFill>
                  <a:srgbClr val="000000"/>
                </a:solidFill>
                <a:latin typeface="Aptos" panose="020B0004020202020204" pitchFamily="34" charset="0"/>
                <a:ea typeface="Space Mono"/>
                <a:cs typeface="Space Mono"/>
                <a:sym typeface="Space Mono"/>
              </a:rPr>
              <a:t>storedPassword</a:t>
            </a:r>
            <a:r>
              <a:rPr lang="en-US" sz="2312" dirty="0">
                <a:solidFill>
                  <a:srgbClr val="000000"/>
                </a:solidFill>
                <a:latin typeface="Aptos" panose="020B0004020202020204" pitchFamily="34" charset="0"/>
                <a:ea typeface="Space Mono"/>
                <a:cs typeface="Space Mono"/>
                <a:sym typeface="Space Mono"/>
              </a:rPr>
              <a:t> from file</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Prompt user for username and password</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If username and password match </a:t>
            </a:r>
            <a:r>
              <a:rPr lang="en-US" sz="2312" dirty="0" err="1">
                <a:solidFill>
                  <a:srgbClr val="000000"/>
                </a:solidFill>
                <a:latin typeface="Aptos" panose="020B0004020202020204" pitchFamily="34" charset="0"/>
                <a:ea typeface="Space Mono"/>
                <a:cs typeface="Space Mono"/>
                <a:sym typeface="Space Mono"/>
              </a:rPr>
              <a:t>storedUsername</a:t>
            </a:r>
            <a:r>
              <a:rPr lang="en-US" sz="2312" dirty="0">
                <a:solidFill>
                  <a:srgbClr val="000000"/>
                </a:solidFill>
                <a:latin typeface="Aptos" panose="020B0004020202020204" pitchFamily="34" charset="0"/>
                <a:ea typeface="Space Mono"/>
                <a:cs typeface="Space Mono"/>
                <a:sym typeface="Space Mono"/>
              </a:rPr>
              <a:t> and </a:t>
            </a:r>
            <a:r>
              <a:rPr lang="en-US" sz="2312" dirty="0" err="1">
                <a:solidFill>
                  <a:srgbClr val="000000"/>
                </a:solidFill>
                <a:latin typeface="Aptos" panose="020B0004020202020204" pitchFamily="34" charset="0"/>
                <a:ea typeface="Space Mono"/>
                <a:cs typeface="Space Mono"/>
                <a:sym typeface="Space Mono"/>
              </a:rPr>
              <a:t>storedPassword</a:t>
            </a:r>
            <a:endParaRPr lang="en-US" sz="2312" dirty="0">
              <a:solidFill>
                <a:srgbClr val="000000"/>
              </a:solidFill>
              <a:latin typeface="Aptos" panose="020B0004020202020204" pitchFamily="34" charset="0"/>
              <a:ea typeface="Space Mono"/>
              <a:cs typeface="Space Mono"/>
              <a:sym typeface="Space Mono"/>
            </a:endParaRP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    Display "Login Successful"</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    Return true</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Else</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    Display "Invalid credentials"</a:t>
            </a:r>
          </a:p>
          <a:p>
            <a:pPr marL="0" lvl="0" indent="0" algn="l">
              <a:lnSpc>
                <a:spcPts val="3238"/>
              </a:lnSpc>
            </a:pPr>
            <a:r>
              <a:rPr lang="en-US" sz="2312" dirty="0">
                <a:solidFill>
                  <a:srgbClr val="000000"/>
                </a:solidFill>
                <a:latin typeface="Aptos" panose="020B0004020202020204" pitchFamily="34" charset="0"/>
                <a:ea typeface="Space Mono"/>
                <a:cs typeface="Space Mono"/>
                <a:sym typeface="Space Mono"/>
              </a:rPr>
              <a:t>    Return false</a:t>
            </a:r>
          </a:p>
        </p:txBody>
      </p:sp>
      <p:sp>
        <p:nvSpPr>
          <p:cNvPr id="4" name="AutoShape 4"/>
          <p:cNvSpPr/>
          <p:nvPr/>
        </p:nvSpPr>
        <p:spPr>
          <a:xfrm>
            <a:off x="1975511" y="3469090"/>
            <a:ext cx="1393382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8FF"/>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638078" y="4448905"/>
            <a:ext cx="4722745" cy="1389189"/>
            <a:chOff x="0" y="0"/>
            <a:chExt cx="6296994" cy="1852253"/>
          </a:xfrm>
        </p:grpSpPr>
        <p:grpSp>
          <p:nvGrpSpPr>
            <p:cNvPr id="3" name="Group 3"/>
            <p:cNvGrpSpPr>
              <a:grpSpLocks noChangeAspect="1"/>
            </p:cNvGrpSpPr>
            <p:nvPr/>
          </p:nvGrpSpPr>
          <p:grpSpPr>
            <a:xfrm rot="-10800000">
              <a:off x="0" y="0"/>
              <a:ext cx="1848345" cy="1848345"/>
              <a:chOff x="0" y="0"/>
              <a:chExt cx="2653030" cy="2653030"/>
            </a:xfrm>
          </p:grpSpPr>
          <p:sp>
            <p:nvSpPr>
              <p:cNvPr id="4" name="Freeform 4"/>
              <p:cNvSpPr/>
              <p:nvPr/>
            </p:nvSpPr>
            <p:spPr>
              <a:xfrm>
                <a:off x="0" y="0"/>
                <a:ext cx="2653030" cy="2654300"/>
              </a:xfrm>
              <a:custGeom>
                <a:avLst/>
                <a:gdLst/>
                <a:ahLst/>
                <a:cxnLst/>
                <a:rect l="l" t="t" r="r" b="b"/>
                <a:pathLst>
                  <a:path w="2653030" h="2654300">
                    <a:moveTo>
                      <a:pt x="0" y="1535430"/>
                    </a:moveTo>
                    <a:lnTo>
                      <a:pt x="0" y="1463040"/>
                    </a:lnTo>
                    <a:lnTo>
                      <a:pt x="1463040" y="0"/>
                    </a:lnTo>
                    <a:lnTo>
                      <a:pt x="1535430" y="0"/>
                    </a:lnTo>
                    <a:lnTo>
                      <a:pt x="0" y="1535430"/>
                    </a:lnTo>
                    <a:close/>
                    <a:moveTo>
                      <a:pt x="1681480" y="0"/>
                    </a:moveTo>
                    <a:lnTo>
                      <a:pt x="1609090" y="0"/>
                    </a:lnTo>
                    <a:lnTo>
                      <a:pt x="0" y="1607820"/>
                    </a:lnTo>
                    <a:lnTo>
                      <a:pt x="0" y="1680210"/>
                    </a:lnTo>
                    <a:lnTo>
                      <a:pt x="1681480" y="0"/>
                    </a:lnTo>
                    <a:close/>
                    <a:moveTo>
                      <a:pt x="1390650" y="0"/>
                    </a:moveTo>
                    <a:lnTo>
                      <a:pt x="1318260" y="0"/>
                    </a:lnTo>
                    <a:lnTo>
                      <a:pt x="0" y="1318260"/>
                    </a:lnTo>
                    <a:lnTo>
                      <a:pt x="0" y="1390650"/>
                    </a:lnTo>
                    <a:lnTo>
                      <a:pt x="1390650" y="0"/>
                    </a:lnTo>
                    <a:close/>
                    <a:moveTo>
                      <a:pt x="1245870" y="0"/>
                    </a:moveTo>
                    <a:lnTo>
                      <a:pt x="1173480" y="0"/>
                    </a:lnTo>
                    <a:lnTo>
                      <a:pt x="0" y="1173480"/>
                    </a:lnTo>
                    <a:lnTo>
                      <a:pt x="0" y="1245870"/>
                    </a:lnTo>
                    <a:lnTo>
                      <a:pt x="1245870" y="0"/>
                    </a:lnTo>
                    <a:close/>
                    <a:moveTo>
                      <a:pt x="1826260" y="0"/>
                    </a:moveTo>
                    <a:lnTo>
                      <a:pt x="1753870" y="0"/>
                    </a:lnTo>
                    <a:lnTo>
                      <a:pt x="0" y="1753870"/>
                    </a:lnTo>
                    <a:lnTo>
                      <a:pt x="0" y="1826260"/>
                    </a:lnTo>
                    <a:lnTo>
                      <a:pt x="1826260" y="0"/>
                    </a:lnTo>
                    <a:close/>
                    <a:moveTo>
                      <a:pt x="2260600" y="0"/>
                    </a:moveTo>
                    <a:lnTo>
                      <a:pt x="2188210" y="0"/>
                    </a:lnTo>
                    <a:lnTo>
                      <a:pt x="0" y="2188210"/>
                    </a:lnTo>
                    <a:lnTo>
                      <a:pt x="0" y="2260600"/>
                    </a:lnTo>
                    <a:lnTo>
                      <a:pt x="2260600" y="0"/>
                    </a:lnTo>
                    <a:close/>
                    <a:moveTo>
                      <a:pt x="2551430" y="0"/>
                    </a:moveTo>
                    <a:lnTo>
                      <a:pt x="2479040" y="0"/>
                    </a:lnTo>
                    <a:lnTo>
                      <a:pt x="0" y="2479040"/>
                    </a:lnTo>
                    <a:lnTo>
                      <a:pt x="0" y="2551430"/>
                    </a:lnTo>
                    <a:lnTo>
                      <a:pt x="2551430" y="0"/>
                    </a:lnTo>
                    <a:close/>
                    <a:moveTo>
                      <a:pt x="2405380" y="0"/>
                    </a:moveTo>
                    <a:lnTo>
                      <a:pt x="2332990" y="0"/>
                    </a:lnTo>
                    <a:lnTo>
                      <a:pt x="0" y="2332990"/>
                    </a:lnTo>
                    <a:lnTo>
                      <a:pt x="0" y="2405380"/>
                    </a:lnTo>
                    <a:lnTo>
                      <a:pt x="2405380" y="0"/>
                    </a:lnTo>
                    <a:close/>
                    <a:moveTo>
                      <a:pt x="2115820" y="0"/>
                    </a:moveTo>
                    <a:lnTo>
                      <a:pt x="2043430" y="0"/>
                    </a:lnTo>
                    <a:lnTo>
                      <a:pt x="0" y="2043430"/>
                    </a:lnTo>
                    <a:lnTo>
                      <a:pt x="0" y="2115820"/>
                    </a:lnTo>
                    <a:lnTo>
                      <a:pt x="2115820" y="0"/>
                    </a:lnTo>
                    <a:close/>
                    <a:moveTo>
                      <a:pt x="375920" y="0"/>
                    </a:moveTo>
                    <a:lnTo>
                      <a:pt x="303530" y="0"/>
                    </a:lnTo>
                    <a:lnTo>
                      <a:pt x="0" y="303530"/>
                    </a:lnTo>
                    <a:lnTo>
                      <a:pt x="0" y="375920"/>
                    </a:lnTo>
                    <a:lnTo>
                      <a:pt x="375920" y="0"/>
                    </a:lnTo>
                    <a:close/>
                    <a:moveTo>
                      <a:pt x="1101090" y="0"/>
                    </a:moveTo>
                    <a:lnTo>
                      <a:pt x="1028700" y="0"/>
                    </a:lnTo>
                    <a:lnTo>
                      <a:pt x="0" y="1028700"/>
                    </a:lnTo>
                    <a:lnTo>
                      <a:pt x="0" y="1101090"/>
                    </a:lnTo>
                    <a:lnTo>
                      <a:pt x="1101090" y="0"/>
                    </a:lnTo>
                    <a:close/>
                    <a:moveTo>
                      <a:pt x="2653030" y="0"/>
                    </a:moveTo>
                    <a:lnTo>
                      <a:pt x="2623820" y="0"/>
                    </a:lnTo>
                    <a:lnTo>
                      <a:pt x="0" y="2623820"/>
                    </a:lnTo>
                    <a:lnTo>
                      <a:pt x="0" y="2653030"/>
                    </a:lnTo>
                    <a:lnTo>
                      <a:pt x="43180" y="2653030"/>
                    </a:lnTo>
                    <a:lnTo>
                      <a:pt x="2653030" y="43180"/>
                    </a:lnTo>
                    <a:lnTo>
                      <a:pt x="2653030" y="0"/>
                    </a:lnTo>
                    <a:close/>
                    <a:moveTo>
                      <a:pt x="520700" y="0"/>
                    </a:moveTo>
                    <a:lnTo>
                      <a:pt x="448310" y="0"/>
                    </a:lnTo>
                    <a:lnTo>
                      <a:pt x="0" y="448310"/>
                    </a:lnTo>
                    <a:lnTo>
                      <a:pt x="0" y="520700"/>
                    </a:lnTo>
                    <a:lnTo>
                      <a:pt x="520700" y="0"/>
                    </a:lnTo>
                    <a:close/>
                    <a:moveTo>
                      <a:pt x="85090" y="0"/>
                    </a:moveTo>
                    <a:lnTo>
                      <a:pt x="12700" y="0"/>
                    </a:lnTo>
                    <a:lnTo>
                      <a:pt x="0" y="12700"/>
                    </a:lnTo>
                    <a:lnTo>
                      <a:pt x="0" y="85090"/>
                    </a:lnTo>
                    <a:lnTo>
                      <a:pt x="85090" y="0"/>
                    </a:lnTo>
                    <a:close/>
                    <a:moveTo>
                      <a:pt x="231140" y="0"/>
                    </a:moveTo>
                    <a:lnTo>
                      <a:pt x="158750" y="0"/>
                    </a:lnTo>
                    <a:lnTo>
                      <a:pt x="0" y="157480"/>
                    </a:lnTo>
                    <a:lnTo>
                      <a:pt x="0" y="229870"/>
                    </a:lnTo>
                    <a:lnTo>
                      <a:pt x="231140" y="0"/>
                    </a:lnTo>
                    <a:close/>
                    <a:moveTo>
                      <a:pt x="0" y="956310"/>
                    </a:moveTo>
                    <a:lnTo>
                      <a:pt x="956310" y="0"/>
                    </a:lnTo>
                    <a:lnTo>
                      <a:pt x="883920" y="0"/>
                    </a:lnTo>
                    <a:lnTo>
                      <a:pt x="0" y="882650"/>
                    </a:lnTo>
                    <a:lnTo>
                      <a:pt x="0" y="956310"/>
                    </a:lnTo>
                    <a:close/>
                    <a:moveTo>
                      <a:pt x="665480" y="0"/>
                    </a:moveTo>
                    <a:lnTo>
                      <a:pt x="593090" y="0"/>
                    </a:lnTo>
                    <a:lnTo>
                      <a:pt x="0" y="593090"/>
                    </a:lnTo>
                    <a:lnTo>
                      <a:pt x="0" y="665480"/>
                    </a:lnTo>
                    <a:lnTo>
                      <a:pt x="665480" y="0"/>
                    </a:lnTo>
                    <a:close/>
                    <a:moveTo>
                      <a:pt x="810260" y="0"/>
                    </a:moveTo>
                    <a:lnTo>
                      <a:pt x="737870" y="0"/>
                    </a:lnTo>
                    <a:lnTo>
                      <a:pt x="0" y="737870"/>
                    </a:lnTo>
                    <a:lnTo>
                      <a:pt x="0" y="810260"/>
                    </a:lnTo>
                    <a:lnTo>
                      <a:pt x="810260" y="0"/>
                    </a:lnTo>
                    <a:close/>
                    <a:moveTo>
                      <a:pt x="1971040" y="0"/>
                    </a:moveTo>
                    <a:lnTo>
                      <a:pt x="1898650" y="0"/>
                    </a:lnTo>
                    <a:lnTo>
                      <a:pt x="0" y="1898650"/>
                    </a:lnTo>
                    <a:lnTo>
                      <a:pt x="0" y="1971040"/>
                    </a:lnTo>
                    <a:lnTo>
                      <a:pt x="1971040" y="0"/>
                    </a:lnTo>
                    <a:close/>
                    <a:moveTo>
                      <a:pt x="2653030" y="1783080"/>
                    </a:moveTo>
                    <a:lnTo>
                      <a:pt x="2653030" y="1710690"/>
                    </a:lnTo>
                    <a:lnTo>
                      <a:pt x="1710690" y="2653030"/>
                    </a:lnTo>
                    <a:lnTo>
                      <a:pt x="1783080" y="2653030"/>
                    </a:lnTo>
                    <a:lnTo>
                      <a:pt x="2653030" y="1783080"/>
                    </a:lnTo>
                    <a:close/>
                    <a:moveTo>
                      <a:pt x="2653030" y="1927860"/>
                    </a:moveTo>
                    <a:lnTo>
                      <a:pt x="2653030" y="1855470"/>
                    </a:lnTo>
                    <a:lnTo>
                      <a:pt x="1855470" y="2653030"/>
                    </a:lnTo>
                    <a:lnTo>
                      <a:pt x="1927860" y="2653030"/>
                    </a:lnTo>
                    <a:lnTo>
                      <a:pt x="2653030" y="1927860"/>
                    </a:lnTo>
                    <a:close/>
                    <a:moveTo>
                      <a:pt x="2653030" y="2072640"/>
                    </a:moveTo>
                    <a:lnTo>
                      <a:pt x="2653030" y="2000250"/>
                    </a:lnTo>
                    <a:lnTo>
                      <a:pt x="2000250" y="2653030"/>
                    </a:lnTo>
                    <a:lnTo>
                      <a:pt x="2072640" y="2653030"/>
                    </a:lnTo>
                    <a:lnTo>
                      <a:pt x="2653030" y="2072640"/>
                    </a:lnTo>
                    <a:close/>
                    <a:moveTo>
                      <a:pt x="2653030" y="1638300"/>
                    </a:moveTo>
                    <a:lnTo>
                      <a:pt x="2653030" y="1565910"/>
                    </a:lnTo>
                    <a:lnTo>
                      <a:pt x="1564640" y="2654300"/>
                    </a:lnTo>
                    <a:lnTo>
                      <a:pt x="1637030" y="2654300"/>
                    </a:lnTo>
                    <a:lnTo>
                      <a:pt x="2653030" y="1638300"/>
                    </a:lnTo>
                    <a:close/>
                    <a:moveTo>
                      <a:pt x="2217420" y="2653030"/>
                    </a:moveTo>
                    <a:lnTo>
                      <a:pt x="2653030" y="2217420"/>
                    </a:lnTo>
                    <a:lnTo>
                      <a:pt x="2653030" y="2145030"/>
                    </a:lnTo>
                    <a:lnTo>
                      <a:pt x="2145030" y="2653030"/>
                    </a:lnTo>
                    <a:lnTo>
                      <a:pt x="2217420" y="2653030"/>
                    </a:lnTo>
                    <a:close/>
                    <a:moveTo>
                      <a:pt x="2653030" y="2580640"/>
                    </a:moveTo>
                    <a:lnTo>
                      <a:pt x="2580640" y="2653030"/>
                    </a:lnTo>
                    <a:lnTo>
                      <a:pt x="2653030" y="2653030"/>
                    </a:lnTo>
                    <a:lnTo>
                      <a:pt x="2653030" y="2580640"/>
                    </a:lnTo>
                    <a:close/>
                    <a:moveTo>
                      <a:pt x="2653030" y="2508250"/>
                    </a:moveTo>
                    <a:lnTo>
                      <a:pt x="2653030" y="2435860"/>
                    </a:lnTo>
                    <a:lnTo>
                      <a:pt x="2435860" y="2653030"/>
                    </a:lnTo>
                    <a:lnTo>
                      <a:pt x="2508250" y="2653030"/>
                    </a:lnTo>
                    <a:lnTo>
                      <a:pt x="2653030" y="2508250"/>
                    </a:lnTo>
                    <a:close/>
                    <a:moveTo>
                      <a:pt x="2653030" y="2363470"/>
                    </a:moveTo>
                    <a:lnTo>
                      <a:pt x="2653030" y="2291080"/>
                    </a:lnTo>
                    <a:lnTo>
                      <a:pt x="2291080" y="2653030"/>
                    </a:lnTo>
                    <a:lnTo>
                      <a:pt x="2363470" y="2653030"/>
                    </a:lnTo>
                    <a:lnTo>
                      <a:pt x="2653030" y="2363470"/>
                    </a:lnTo>
                    <a:close/>
                    <a:moveTo>
                      <a:pt x="2653030" y="1492250"/>
                    </a:moveTo>
                    <a:lnTo>
                      <a:pt x="2653030" y="1419860"/>
                    </a:lnTo>
                    <a:lnTo>
                      <a:pt x="1419860" y="2653030"/>
                    </a:lnTo>
                    <a:lnTo>
                      <a:pt x="1492250" y="2653030"/>
                    </a:lnTo>
                    <a:lnTo>
                      <a:pt x="2653030" y="1492250"/>
                    </a:lnTo>
                    <a:close/>
                    <a:moveTo>
                      <a:pt x="2653030" y="187960"/>
                    </a:moveTo>
                    <a:lnTo>
                      <a:pt x="2653030" y="115570"/>
                    </a:lnTo>
                    <a:lnTo>
                      <a:pt x="115570" y="2653030"/>
                    </a:lnTo>
                    <a:lnTo>
                      <a:pt x="187960" y="2653030"/>
                    </a:lnTo>
                    <a:lnTo>
                      <a:pt x="2653030" y="187960"/>
                    </a:lnTo>
                    <a:close/>
                    <a:moveTo>
                      <a:pt x="2653030" y="622300"/>
                    </a:moveTo>
                    <a:lnTo>
                      <a:pt x="2653030" y="549910"/>
                    </a:lnTo>
                    <a:lnTo>
                      <a:pt x="549910" y="2653030"/>
                    </a:lnTo>
                    <a:lnTo>
                      <a:pt x="622300" y="2653030"/>
                    </a:lnTo>
                    <a:lnTo>
                      <a:pt x="2653030" y="622300"/>
                    </a:lnTo>
                    <a:close/>
                    <a:moveTo>
                      <a:pt x="2653030" y="477520"/>
                    </a:moveTo>
                    <a:lnTo>
                      <a:pt x="2653030" y="405130"/>
                    </a:lnTo>
                    <a:lnTo>
                      <a:pt x="405130" y="2653030"/>
                    </a:lnTo>
                    <a:lnTo>
                      <a:pt x="477520" y="2653030"/>
                    </a:lnTo>
                    <a:lnTo>
                      <a:pt x="2653030" y="477520"/>
                    </a:lnTo>
                    <a:close/>
                    <a:moveTo>
                      <a:pt x="2653030" y="1347470"/>
                    </a:moveTo>
                    <a:lnTo>
                      <a:pt x="2653030" y="1275080"/>
                    </a:lnTo>
                    <a:lnTo>
                      <a:pt x="1275080" y="2653030"/>
                    </a:lnTo>
                    <a:lnTo>
                      <a:pt x="1347470" y="2653030"/>
                    </a:lnTo>
                    <a:lnTo>
                      <a:pt x="2653030" y="1347470"/>
                    </a:lnTo>
                    <a:close/>
                    <a:moveTo>
                      <a:pt x="2653030" y="767080"/>
                    </a:moveTo>
                    <a:lnTo>
                      <a:pt x="2653030" y="694690"/>
                    </a:lnTo>
                    <a:lnTo>
                      <a:pt x="694690" y="2653030"/>
                    </a:lnTo>
                    <a:lnTo>
                      <a:pt x="767080" y="2653030"/>
                    </a:lnTo>
                    <a:lnTo>
                      <a:pt x="2653030" y="767080"/>
                    </a:lnTo>
                    <a:close/>
                    <a:moveTo>
                      <a:pt x="2653030" y="332740"/>
                    </a:moveTo>
                    <a:lnTo>
                      <a:pt x="2653030" y="260350"/>
                    </a:lnTo>
                    <a:lnTo>
                      <a:pt x="260350" y="2653030"/>
                    </a:lnTo>
                    <a:lnTo>
                      <a:pt x="332740" y="2653030"/>
                    </a:lnTo>
                    <a:lnTo>
                      <a:pt x="2653030" y="332740"/>
                    </a:lnTo>
                    <a:close/>
                    <a:moveTo>
                      <a:pt x="2653030" y="1202690"/>
                    </a:moveTo>
                    <a:lnTo>
                      <a:pt x="2653030" y="1130300"/>
                    </a:lnTo>
                    <a:lnTo>
                      <a:pt x="1130300" y="2653030"/>
                    </a:lnTo>
                    <a:lnTo>
                      <a:pt x="1202690" y="2653030"/>
                    </a:lnTo>
                    <a:lnTo>
                      <a:pt x="2653030" y="1202690"/>
                    </a:lnTo>
                    <a:close/>
                    <a:moveTo>
                      <a:pt x="2653030" y="913130"/>
                    </a:moveTo>
                    <a:lnTo>
                      <a:pt x="2653030" y="840740"/>
                    </a:lnTo>
                    <a:lnTo>
                      <a:pt x="840740" y="2653030"/>
                    </a:lnTo>
                    <a:lnTo>
                      <a:pt x="913130" y="2653030"/>
                    </a:lnTo>
                    <a:lnTo>
                      <a:pt x="2653030" y="913130"/>
                    </a:lnTo>
                    <a:close/>
                    <a:moveTo>
                      <a:pt x="2653030" y="1057910"/>
                    </a:moveTo>
                    <a:lnTo>
                      <a:pt x="2653030" y="985520"/>
                    </a:lnTo>
                    <a:lnTo>
                      <a:pt x="985520" y="2653030"/>
                    </a:lnTo>
                    <a:lnTo>
                      <a:pt x="1057910" y="2653030"/>
                    </a:lnTo>
                    <a:lnTo>
                      <a:pt x="2653030" y="1057910"/>
                    </a:lnTo>
                    <a:close/>
                  </a:path>
                </a:pathLst>
              </a:custGeom>
              <a:solidFill>
                <a:srgbClr val="000000"/>
              </a:solidFill>
            </p:spPr>
          </p:sp>
        </p:grpSp>
        <p:sp>
          <p:nvSpPr>
            <p:cNvPr id="5" name="AutoShape 5"/>
            <p:cNvSpPr/>
            <p:nvPr/>
          </p:nvSpPr>
          <p:spPr>
            <a:xfrm rot="-10800000">
              <a:off x="4448649" y="7814"/>
              <a:ext cx="1848345" cy="1840531"/>
            </a:xfrm>
            <a:prstGeom prst="rect">
              <a:avLst/>
            </a:prstGeom>
            <a:solidFill>
              <a:srgbClr val="000000"/>
            </a:solidFill>
          </p:spPr>
        </p:sp>
        <p:grpSp>
          <p:nvGrpSpPr>
            <p:cNvPr id="6" name="Group 6"/>
            <p:cNvGrpSpPr>
              <a:grpSpLocks noChangeAspect="1"/>
            </p:cNvGrpSpPr>
            <p:nvPr/>
          </p:nvGrpSpPr>
          <p:grpSpPr>
            <a:xfrm rot="-10800000">
              <a:off x="2224324" y="3907"/>
              <a:ext cx="1848345" cy="1848345"/>
              <a:chOff x="0" y="0"/>
              <a:chExt cx="1708150" cy="1708150"/>
            </a:xfrm>
          </p:grpSpPr>
          <p:sp>
            <p:nvSpPr>
              <p:cNvPr id="7" name="Freeform 7"/>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000000"/>
              </a:solidFill>
            </p:spPr>
          </p:sp>
        </p:grpSp>
      </p:grpSp>
      <p:grpSp>
        <p:nvGrpSpPr>
          <p:cNvPr id="8" name="Group 8"/>
          <p:cNvGrpSpPr/>
          <p:nvPr/>
        </p:nvGrpSpPr>
        <p:grpSpPr>
          <a:xfrm>
            <a:off x="3365040" y="1179095"/>
            <a:ext cx="13557206" cy="7961300"/>
            <a:chOff x="0" y="-76200"/>
            <a:chExt cx="18076275" cy="10615067"/>
          </a:xfrm>
        </p:grpSpPr>
        <p:sp>
          <p:nvSpPr>
            <p:cNvPr id="9" name="TextBox 9"/>
            <p:cNvSpPr txBox="1"/>
            <p:nvPr/>
          </p:nvSpPr>
          <p:spPr>
            <a:xfrm>
              <a:off x="0" y="-76200"/>
              <a:ext cx="18076275" cy="1846660"/>
            </a:xfrm>
            <a:prstGeom prst="rect">
              <a:avLst/>
            </a:prstGeom>
          </p:spPr>
          <p:txBody>
            <a:bodyPr lIns="0" tIns="0" rIns="0" bIns="0" rtlCol="0" anchor="t">
              <a:spAutoFit/>
            </a:bodyPr>
            <a:lstStyle/>
            <a:p>
              <a:pPr marL="0" lvl="0" indent="0" algn="l">
                <a:lnSpc>
                  <a:spcPts val="10783"/>
                </a:lnSpc>
              </a:pPr>
              <a:r>
                <a:rPr lang="en-US" sz="8800" b="1" dirty="0">
                  <a:solidFill>
                    <a:srgbClr val="544013"/>
                  </a:solidFill>
                  <a:latin typeface="Bradley Hand ITC" panose="03070402050302030203" pitchFamily="66" charset="0"/>
                  <a:ea typeface="Caveat Bold"/>
                  <a:cs typeface="Times New Roman" panose="02020603050405020304" pitchFamily="18" charset="0"/>
                  <a:sym typeface="Caveat Bold"/>
                </a:rPr>
                <a:t>create account</a:t>
              </a:r>
            </a:p>
          </p:txBody>
        </p:sp>
        <p:sp>
          <p:nvSpPr>
            <p:cNvPr id="10" name="TextBox 10"/>
            <p:cNvSpPr txBox="1"/>
            <p:nvPr/>
          </p:nvSpPr>
          <p:spPr>
            <a:xfrm>
              <a:off x="0" y="3065539"/>
              <a:ext cx="18076275" cy="7473328"/>
            </a:xfrm>
            <a:prstGeom prst="rect">
              <a:avLst/>
            </a:prstGeom>
          </p:spPr>
          <p:txBody>
            <a:bodyPr lIns="0" tIns="0" rIns="0" bIns="0" rtlCol="0" anchor="t">
              <a:spAutoFit/>
            </a:bodyPr>
            <a:lstStyle/>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Prompt for name, gender, pin, </a:t>
              </a:r>
              <a:r>
                <a:rPr lang="en-US" sz="2677" u="none" dirty="0" err="1">
                  <a:solidFill>
                    <a:srgbClr val="000000"/>
                  </a:solidFill>
                  <a:latin typeface="Aptos" panose="020B0004020202020204" pitchFamily="34" charset="0"/>
                  <a:ea typeface="Space Mono"/>
                  <a:cs typeface="Space Mono"/>
                  <a:sym typeface="Space Mono"/>
                </a:rPr>
                <a:t>initialDeposit</a:t>
              </a:r>
              <a:r>
                <a:rPr lang="en-US" sz="2677" u="none" dirty="0">
                  <a:solidFill>
                    <a:srgbClr val="000000"/>
                  </a:solidFill>
                  <a:latin typeface="Aptos" panose="020B0004020202020204" pitchFamily="34" charset="0"/>
                  <a:ea typeface="Space Mono"/>
                  <a:cs typeface="Space Mono"/>
                  <a:sym typeface="Space Mono"/>
                </a:rPr>
                <a:t>, email</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Display account type options</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Prompt for account type choice</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Set </a:t>
              </a:r>
              <a:r>
                <a:rPr lang="en-US" sz="2677" u="none" dirty="0" err="1">
                  <a:solidFill>
                    <a:srgbClr val="000000"/>
                  </a:solidFill>
                  <a:latin typeface="Aptos" panose="020B0004020202020204" pitchFamily="34" charset="0"/>
                  <a:ea typeface="Space Mono"/>
                  <a:cs typeface="Space Mono"/>
                  <a:sym typeface="Space Mono"/>
                </a:rPr>
                <a:t>accountType</a:t>
              </a:r>
              <a:r>
                <a:rPr lang="en-US" sz="2677" u="none" dirty="0">
                  <a:solidFill>
                    <a:srgbClr val="000000"/>
                  </a:solidFill>
                  <a:latin typeface="Aptos" panose="020B0004020202020204" pitchFamily="34" charset="0"/>
                  <a:ea typeface="Space Mono"/>
                  <a:cs typeface="Space Mono"/>
                  <a:sym typeface="Space Mono"/>
                </a:rPr>
                <a:t> based on choice (default to "Savings" if invalid)</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Prompt for Aadhaar number</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Validate Aadhaar number</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Create new Account with entered details</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Add new Account to accounts list</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Open user file in append mode</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Write new Account details to file</a:t>
              </a:r>
            </a:p>
            <a:p>
              <a:pPr marL="0" lvl="0" indent="0" algn="l">
                <a:lnSpc>
                  <a:spcPts val="4016"/>
                </a:lnSpc>
              </a:pPr>
              <a:r>
                <a:rPr lang="en-US" sz="2677" u="none" dirty="0">
                  <a:solidFill>
                    <a:srgbClr val="000000"/>
                  </a:solidFill>
                  <a:latin typeface="Aptos" panose="020B0004020202020204" pitchFamily="34" charset="0"/>
                  <a:ea typeface="Space Mono"/>
                  <a:cs typeface="Space Mono"/>
                  <a:sym typeface="Space Mono"/>
                </a:rPr>
                <a:t>Display "User added successfully" and show account details</a:t>
              </a:r>
            </a:p>
          </p:txBody>
        </p:sp>
        <p:sp>
          <p:nvSpPr>
            <p:cNvPr id="11" name="AutoShape 11"/>
            <p:cNvSpPr/>
            <p:nvPr/>
          </p:nvSpPr>
          <p:spPr>
            <a:xfrm>
              <a:off x="0" y="2165974"/>
              <a:ext cx="1324627" cy="223120"/>
            </a:xfrm>
            <a:prstGeom prst="rect">
              <a:avLst/>
            </a:prstGeom>
            <a:solidFill>
              <a:srgbClr val="0000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856</Words>
  <Application>Microsoft Office PowerPoint</Application>
  <PresentationFormat>Custom</PresentationFormat>
  <Paragraphs>83</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Aptos</vt:lpstr>
      <vt:lpstr>Prompt</vt:lpstr>
      <vt:lpstr>Montserrat</vt:lpstr>
      <vt:lpstr>Sitka Display</vt:lpstr>
      <vt:lpstr>Times New Roman</vt:lpstr>
      <vt:lpstr>Candara Light</vt:lpstr>
      <vt:lpstr>Bradley Hand ITC</vt:lpstr>
      <vt:lpstr>Calibri</vt:lpstr>
      <vt:lpstr>Arial</vt:lpstr>
      <vt:lpstr>Anton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Modern Abstract Group Project Presentation</dc:title>
  <dc:creator>bapa rao</dc:creator>
  <cp:lastModifiedBy>bapa pendyala</cp:lastModifiedBy>
  <cp:revision>7</cp:revision>
  <dcterms:created xsi:type="dcterms:W3CDTF">2006-08-16T00:00:00Z</dcterms:created>
  <dcterms:modified xsi:type="dcterms:W3CDTF">2024-12-05T06:46:08Z</dcterms:modified>
  <dc:identifier>DAGWGHE18tc</dc:identifier>
</cp:coreProperties>
</file>