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0" d="100"/>
          <a:sy n="70" d="100"/>
        </p:scale>
        <p:origin x="1166" y="3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9E7D72-FE8F-46C2-BE0F-99DF76EF785D}"/>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27D35C0C-EE42-4FF1-A708-45C9B014F3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BAF1668B-68BE-4AB2-8428-5645F0620F02}"/>
              </a:ext>
            </a:extLst>
          </p:cNvPr>
          <p:cNvSpPr>
            <a:spLocks noGrp="1"/>
          </p:cNvSpPr>
          <p:nvPr>
            <p:ph type="dt" sz="half" idx="10"/>
          </p:nvPr>
        </p:nvSpPr>
        <p:spPr/>
        <p:txBody>
          <a:bodyPr/>
          <a:lstStyle/>
          <a:p>
            <a:fld id="{3D701D97-429F-47DC-8384-441094074E73}" type="datetimeFigureOut">
              <a:rPr lang="de-DE" smtClean="0"/>
              <a:t>22.05.2020</a:t>
            </a:fld>
            <a:endParaRPr lang="de-DE"/>
          </a:p>
        </p:txBody>
      </p:sp>
      <p:sp>
        <p:nvSpPr>
          <p:cNvPr id="5" name="Fußzeilenplatzhalter 4">
            <a:extLst>
              <a:ext uri="{FF2B5EF4-FFF2-40B4-BE49-F238E27FC236}">
                <a16:creationId xmlns:a16="http://schemas.microsoft.com/office/drawing/2014/main" id="{9B430375-0307-44CE-8CCF-4D24DDC3819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6AA426E-0642-417F-BB8A-D8E398796E4D}"/>
              </a:ext>
            </a:extLst>
          </p:cNvPr>
          <p:cNvSpPr>
            <a:spLocks noGrp="1"/>
          </p:cNvSpPr>
          <p:nvPr>
            <p:ph type="sldNum" sz="quarter" idx="12"/>
          </p:nvPr>
        </p:nvSpPr>
        <p:spPr/>
        <p:txBody>
          <a:bodyPr/>
          <a:lstStyle/>
          <a:p>
            <a:fld id="{8AE1140D-1A13-49D0-B747-BB8368002DAC}" type="slidenum">
              <a:rPr lang="de-DE" smtClean="0"/>
              <a:t>‹Nr.›</a:t>
            </a:fld>
            <a:endParaRPr lang="de-DE"/>
          </a:p>
        </p:txBody>
      </p:sp>
    </p:spTree>
    <p:extLst>
      <p:ext uri="{BB962C8B-B14F-4D97-AF65-F5344CB8AC3E}">
        <p14:creationId xmlns:p14="http://schemas.microsoft.com/office/powerpoint/2010/main" val="3900434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04954D-87F7-4ABA-8A09-1202DCC8DBFB}"/>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B211C904-92E6-4DCC-9865-89CF453A2AD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1D78244-269C-4C3D-89A0-77E14A72EA06}"/>
              </a:ext>
            </a:extLst>
          </p:cNvPr>
          <p:cNvSpPr>
            <a:spLocks noGrp="1"/>
          </p:cNvSpPr>
          <p:nvPr>
            <p:ph type="dt" sz="half" idx="10"/>
          </p:nvPr>
        </p:nvSpPr>
        <p:spPr/>
        <p:txBody>
          <a:bodyPr/>
          <a:lstStyle/>
          <a:p>
            <a:fld id="{3D701D97-429F-47DC-8384-441094074E73}" type="datetimeFigureOut">
              <a:rPr lang="de-DE" smtClean="0"/>
              <a:t>22.05.2020</a:t>
            </a:fld>
            <a:endParaRPr lang="de-DE"/>
          </a:p>
        </p:txBody>
      </p:sp>
      <p:sp>
        <p:nvSpPr>
          <p:cNvPr id="5" name="Fußzeilenplatzhalter 4">
            <a:extLst>
              <a:ext uri="{FF2B5EF4-FFF2-40B4-BE49-F238E27FC236}">
                <a16:creationId xmlns:a16="http://schemas.microsoft.com/office/drawing/2014/main" id="{DF8EBA8D-96CF-48D9-9AB7-404ED74D3BC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458DBD4-8C1A-4AAB-A8C8-27BFA8FF1880}"/>
              </a:ext>
            </a:extLst>
          </p:cNvPr>
          <p:cNvSpPr>
            <a:spLocks noGrp="1"/>
          </p:cNvSpPr>
          <p:nvPr>
            <p:ph type="sldNum" sz="quarter" idx="12"/>
          </p:nvPr>
        </p:nvSpPr>
        <p:spPr/>
        <p:txBody>
          <a:bodyPr/>
          <a:lstStyle/>
          <a:p>
            <a:fld id="{8AE1140D-1A13-49D0-B747-BB8368002DAC}" type="slidenum">
              <a:rPr lang="de-DE" smtClean="0"/>
              <a:t>‹Nr.›</a:t>
            </a:fld>
            <a:endParaRPr lang="de-DE"/>
          </a:p>
        </p:txBody>
      </p:sp>
    </p:spTree>
    <p:extLst>
      <p:ext uri="{BB962C8B-B14F-4D97-AF65-F5344CB8AC3E}">
        <p14:creationId xmlns:p14="http://schemas.microsoft.com/office/powerpoint/2010/main" val="596169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A56BD786-E837-49C1-B6AF-DA61F81A8A2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90D7A5C7-EBE1-4FFE-A160-7B0EF597C360}"/>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FFDC555-C978-4B22-B660-751A2D7E453C}"/>
              </a:ext>
            </a:extLst>
          </p:cNvPr>
          <p:cNvSpPr>
            <a:spLocks noGrp="1"/>
          </p:cNvSpPr>
          <p:nvPr>
            <p:ph type="dt" sz="half" idx="10"/>
          </p:nvPr>
        </p:nvSpPr>
        <p:spPr/>
        <p:txBody>
          <a:bodyPr/>
          <a:lstStyle/>
          <a:p>
            <a:fld id="{3D701D97-429F-47DC-8384-441094074E73}" type="datetimeFigureOut">
              <a:rPr lang="de-DE" smtClean="0"/>
              <a:t>22.05.2020</a:t>
            </a:fld>
            <a:endParaRPr lang="de-DE"/>
          </a:p>
        </p:txBody>
      </p:sp>
      <p:sp>
        <p:nvSpPr>
          <p:cNvPr id="5" name="Fußzeilenplatzhalter 4">
            <a:extLst>
              <a:ext uri="{FF2B5EF4-FFF2-40B4-BE49-F238E27FC236}">
                <a16:creationId xmlns:a16="http://schemas.microsoft.com/office/drawing/2014/main" id="{055FA64E-449A-491E-8C1D-C23222DC626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818E42C-F34A-45B9-943C-50D1D57BE2C5}"/>
              </a:ext>
            </a:extLst>
          </p:cNvPr>
          <p:cNvSpPr>
            <a:spLocks noGrp="1"/>
          </p:cNvSpPr>
          <p:nvPr>
            <p:ph type="sldNum" sz="quarter" idx="12"/>
          </p:nvPr>
        </p:nvSpPr>
        <p:spPr/>
        <p:txBody>
          <a:bodyPr/>
          <a:lstStyle/>
          <a:p>
            <a:fld id="{8AE1140D-1A13-49D0-B747-BB8368002DAC}" type="slidenum">
              <a:rPr lang="de-DE" smtClean="0"/>
              <a:t>‹Nr.›</a:t>
            </a:fld>
            <a:endParaRPr lang="de-DE"/>
          </a:p>
        </p:txBody>
      </p:sp>
    </p:spTree>
    <p:extLst>
      <p:ext uri="{BB962C8B-B14F-4D97-AF65-F5344CB8AC3E}">
        <p14:creationId xmlns:p14="http://schemas.microsoft.com/office/powerpoint/2010/main" val="2494492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964C53-5F76-472D-B0C4-252ADA88FDD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D57D3C8-AECE-477D-8DA8-C50788CB62E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B0A2893-F7D8-43A0-BE00-B12A3E1D6374}"/>
              </a:ext>
            </a:extLst>
          </p:cNvPr>
          <p:cNvSpPr>
            <a:spLocks noGrp="1"/>
          </p:cNvSpPr>
          <p:nvPr>
            <p:ph type="dt" sz="half" idx="10"/>
          </p:nvPr>
        </p:nvSpPr>
        <p:spPr/>
        <p:txBody>
          <a:bodyPr/>
          <a:lstStyle/>
          <a:p>
            <a:fld id="{3D701D97-429F-47DC-8384-441094074E73}" type="datetimeFigureOut">
              <a:rPr lang="de-DE" smtClean="0"/>
              <a:t>22.05.2020</a:t>
            </a:fld>
            <a:endParaRPr lang="de-DE"/>
          </a:p>
        </p:txBody>
      </p:sp>
      <p:sp>
        <p:nvSpPr>
          <p:cNvPr id="5" name="Fußzeilenplatzhalter 4">
            <a:extLst>
              <a:ext uri="{FF2B5EF4-FFF2-40B4-BE49-F238E27FC236}">
                <a16:creationId xmlns:a16="http://schemas.microsoft.com/office/drawing/2014/main" id="{A86F0B02-B173-4A86-A9EC-D398E5EF283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AB31A14-4721-4B49-A8AF-9A2B1A3F10BE}"/>
              </a:ext>
            </a:extLst>
          </p:cNvPr>
          <p:cNvSpPr>
            <a:spLocks noGrp="1"/>
          </p:cNvSpPr>
          <p:nvPr>
            <p:ph type="sldNum" sz="quarter" idx="12"/>
          </p:nvPr>
        </p:nvSpPr>
        <p:spPr/>
        <p:txBody>
          <a:bodyPr/>
          <a:lstStyle/>
          <a:p>
            <a:fld id="{8AE1140D-1A13-49D0-B747-BB8368002DAC}" type="slidenum">
              <a:rPr lang="de-DE" smtClean="0"/>
              <a:t>‹Nr.›</a:t>
            </a:fld>
            <a:endParaRPr lang="de-DE"/>
          </a:p>
        </p:txBody>
      </p:sp>
    </p:spTree>
    <p:extLst>
      <p:ext uri="{BB962C8B-B14F-4D97-AF65-F5344CB8AC3E}">
        <p14:creationId xmlns:p14="http://schemas.microsoft.com/office/powerpoint/2010/main" val="1385088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42AE72-0726-4862-ACC7-88E3532578F6}"/>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730D39FE-9B5B-43F2-A992-FD78DAF0EF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7BC8804C-70A3-40A8-88E5-B615EDE0CAC2}"/>
              </a:ext>
            </a:extLst>
          </p:cNvPr>
          <p:cNvSpPr>
            <a:spLocks noGrp="1"/>
          </p:cNvSpPr>
          <p:nvPr>
            <p:ph type="dt" sz="half" idx="10"/>
          </p:nvPr>
        </p:nvSpPr>
        <p:spPr/>
        <p:txBody>
          <a:bodyPr/>
          <a:lstStyle/>
          <a:p>
            <a:fld id="{3D701D97-429F-47DC-8384-441094074E73}" type="datetimeFigureOut">
              <a:rPr lang="de-DE" smtClean="0"/>
              <a:t>22.05.2020</a:t>
            </a:fld>
            <a:endParaRPr lang="de-DE"/>
          </a:p>
        </p:txBody>
      </p:sp>
      <p:sp>
        <p:nvSpPr>
          <p:cNvPr id="5" name="Fußzeilenplatzhalter 4">
            <a:extLst>
              <a:ext uri="{FF2B5EF4-FFF2-40B4-BE49-F238E27FC236}">
                <a16:creationId xmlns:a16="http://schemas.microsoft.com/office/drawing/2014/main" id="{5B446F22-1596-4499-952F-6D43F2C42DE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0481925-6475-4AFF-B4E1-59E0F2CCE24F}"/>
              </a:ext>
            </a:extLst>
          </p:cNvPr>
          <p:cNvSpPr>
            <a:spLocks noGrp="1"/>
          </p:cNvSpPr>
          <p:nvPr>
            <p:ph type="sldNum" sz="quarter" idx="12"/>
          </p:nvPr>
        </p:nvSpPr>
        <p:spPr/>
        <p:txBody>
          <a:bodyPr/>
          <a:lstStyle/>
          <a:p>
            <a:fld id="{8AE1140D-1A13-49D0-B747-BB8368002DAC}" type="slidenum">
              <a:rPr lang="de-DE" smtClean="0"/>
              <a:t>‹Nr.›</a:t>
            </a:fld>
            <a:endParaRPr lang="de-DE"/>
          </a:p>
        </p:txBody>
      </p:sp>
    </p:spTree>
    <p:extLst>
      <p:ext uri="{BB962C8B-B14F-4D97-AF65-F5344CB8AC3E}">
        <p14:creationId xmlns:p14="http://schemas.microsoft.com/office/powerpoint/2010/main" val="4263784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3B1718-0B15-4BF8-A9D3-0D13927C196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DB1930A-5075-4C45-9B66-AB30E2240B1A}"/>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E8B78889-152C-415A-97AC-4429EC1EB7A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72E6AFF1-1D8D-482E-871D-E15688B1640C}"/>
              </a:ext>
            </a:extLst>
          </p:cNvPr>
          <p:cNvSpPr>
            <a:spLocks noGrp="1"/>
          </p:cNvSpPr>
          <p:nvPr>
            <p:ph type="dt" sz="half" idx="10"/>
          </p:nvPr>
        </p:nvSpPr>
        <p:spPr/>
        <p:txBody>
          <a:bodyPr/>
          <a:lstStyle/>
          <a:p>
            <a:fld id="{3D701D97-429F-47DC-8384-441094074E73}" type="datetimeFigureOut">
              <a:rPr lang="de-DE" smtClean="0"/>
              <a:t>22.05.2020</a:t>
            </a:fld>
            <a:endParaRPr lang="de-DE"/>
          </a:p>
        </p:txBody>
      </p:sp>
      <p:sp>
        <p:nvSpPr>
          <p:cNvPr id="6" name="Fußzeilenplatzhalter 5">
            <a:extLst>
              <a:ext uri="{FF2B5EF4-FFF2-40B4-BE49-F238E27FC236}">
                <a16:creationId xmlns:a16="http://schemas.microsoft.com/office/drawing/2014/main" id="{55947651-11E2-4660-A180-7F41C73ED45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46A1A8B-6DEE-4228-9B86-9936AB7C0D6B}"/>
              </a:ext>
            </a:extLst>
          </p:cNvPr>
          <p:cNvSpPr>
            <a:spLocks noGrp="1"/>
          </p:cNvSpPr>
          <p:nvPr>
            <p:ph type="sldNum" sz="quarter" idx="12"/>
          </p:nvPr>
        </p:nvSpPr>
        <p:spPr/>
        <p:txBody>
          <a:bodyPr/>
          <a:lstStyle/>
          <a:p>
            <a:fld id="{8AE1140D-1A13-49D0-B747-BB8368002DAC}" type="slidenum">
              <a:rPr lang="de-DE" smtClean="0"/>
              <a:t>‹Nr.›</a:t>
            </a:fld>
            <a:endParaRPr lang="de-DE"/>
          </a:p>
        </p:txBody>
      </p:sp>
    </p:spTree>
    <p:extLst>
      <p:ext uri="{BB962C8B-B14F-4D97-AF65-F5344CB8AC3E}">
        <p14:creationId xmlns:p14="http://schemas.microsoft.com/office/powerpoint/2010/main" val="2295934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4416D5-6DFB-493B-A2B9-C23144212C4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20AC36E-9571-4EE1-97B0-0B9A690CE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510B1AB2-B7BD-44A3-9930-E342871289B0}"/>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81C9D4EA-3A82-4202-8208-B2B370F358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B0BD6FFD-157B-4B5D-B69D-E831227BD130}"/>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7526DDC0-C5BC-41AD-92F0-90205C1C7E7A}"/>
              </a:ext>
            </a:extLst>
          </p:cNvPr>
          <p:cNvSpPr>
            <a:spLocks noGrp="1"/>
          </p:cNvSpPr>
          <p:nvPr>
            <p:ph type="dt" sz="half" idx="10"/>
          </p:nvPr>
        </p:nvSpPr>
        <p:spPr/>
        <p:txBody>
          <a:bodyPr/>
          <a:lstStyle/>
          <a:p>
            <a:fld id="{3D701D97-429F-47DC-8384-441094074E73}" type="datetimeFigureOut">
              <a:rPr lang="de-DE" smtClean="0"/>
              <a:t>22.05.2020</a:t>
            </a:fld>
            <a:endParaRPr lang="de-DE"/>
          </a:p>
        </p:txBody>
      </p:sp>
      <p:sp>
        <p:nvSpPr>
          <p:cNvPr id="8" name="Fußzeilenplatzhalter 7">
            <a:extLst>
              <a:ext uri="{FF2B5EF4-FFF2-40B4-BE49-F238E27FC236}">
                <a16:creationId xmlns:a16="http://schemas.microsoft.com/office/drawing/2014/main" id="{4B502369-75EB-47E5-BDF1-7BCA27985AB1}"/>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67E61D05-6497-4ACE-9063-6BAD476AE916}"/>
              </a:ext>
            </a:extLst>
          </p:cNvPr>
          <p:cNvSpPr>
            <a:spLocks noGrp="1"/>
          </p:cNvSpPr>
          <p:nvPr>
            <p:ph type="sldNum" sz="quarter" idx="12"/>
          </p:nvPr>
        </p:nvSpPr>
        <p:spPr/>
        <p:txBody>
          <a:bodyPr/>
          <a:lstStyle/>
          <a:p>
            <a:fld id="{8AE1140D-1A13-49D0-B747-BB8368002DAC}" type="slidenum">
              <a:rPr lang="de-DE" smtClean="0"/>
              <a:t>‹Nr.›</a:t>
            </a:fld>
            <a:endParaRPr lang="de-DE"/>
          </a:p>
        </p:txBody>
      </p:sp>
    </p:spTree>
    <p:extLst>
      <p:ext uri="{BB962C8B-B14F-4D97-AF65-F5344CB8AC3E}">
        <p14:creationId xmlns:p14="http://schemas.microsoft.com/office/powerpoint/2010/main" val="3753818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6B3CC5-11ED-4155-8EF9-5ECBB4498E4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7DC6A79A-5223-4846-994A-F4E204290446}"/>
              </a:ext>
            </a:extLst>
          </p:cNvPr>
          <p:cNvSpPr>
            <a:spLocks noGrp="1"/>
          </p:cNvSpPr>
          <p:nvPr>
            <p:ph type="dt" sz="half" idx="10"/>
          </p:nvPr>
        </p:nvSpPr>
        <p:spPr/>
        <p:txBody>
          <a:bodyPr/>
          <a:lstStyle/>
          <a:p>
            <a:fld id="{3D701D97-429F-47DC-8384-441094074E73}" type="datetimeFigureOut">
              <a:rPr lang="de-DE" smtClean="0"/>
              <a:t>22.05.2020</a:t>
            </a:fld>
            <a:endParaRPr lang="de-DE"/>
          </a:p>
        </p:txBody>
      </p:sp>
      <p:sp>
        <p:nvSpPr>
          <p:cNvPr id="4" name="Fußzeilenplatzhalter 3">
            <a:extLst>
              <a:ext uri="{FF2B5EF4-FFF2-40B4-BE49-F238E27FC236}">
                <a16:creationId xmlns:a16="http://schemas.microsoft.com/office/drawing/2014/main" id="{ECEC14F5-784E-4DA1-BDF6-7934EB85B622}"/>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339D71E1-D63A-4464-A8CD-E3D922FEC4FE}"/>
              </a:ext>
            </a:extLst>
          </p:cNvPr>
          <p:cNvSpPr>
            <a:spLocks noGrp="1"/>
          </p:cNvSpPr>
          <p:nvPr>
            <p:ph type="sldNum" sz="quarter" idx="12"/>
          </p:nvPr>
        </p:nvSpPr>
        <p:spPr/>
        <p:txBody>
          <a:bodyPr/>
          <a:lstStyle/>
          <a:p>
            <a:fld id="{8AE1140D-1A13-49D0-B747-BB8368002DAC}" type="slidenum">
              <a:rPr lang="de-DE" smtClean="0"/>
              <a:t>‹Nr.›</a:t>
            </a:fld>
            <a:endParaRPr lang="de-DE"/>
          </a:p>
        </p:txBody>
      </p:sp>
    </p:spTree>
    <p:extLst>
      <p:ext uri="{BB962C8B-B14F-4D97-AF65-F5344CB8AC3E}">
        <p14:creationId xmlns:p14="http://schemas.microsoft.com/office/powerpoint/2010/main" val="3606057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1EF9F9B3-DB87-49CF-8627-BC71FE3008C8}"/>
              </a:ext>
            </a:extLst>
          </p:cNvPr>
          <p:cNvSpPr>
            <a:spLocks noGrp="1"/>
          </p:cNvSpPr>
          <p:nvPr>
            <p:ph type="dt" sz="half" idx="10"/>
          </p:nvPr>
        </p:nvSpPr>
        <p:spPr/>
        <p:txBody>
          <a:bodyPr/>
          <a:lstStyle/>
          <a:p>
            <a:fld id="{3D701D97-429F-47DC-8384-441094074E73}" type="datetimeFigureOut">
              <a:rPr lang="de-DE" smtClean="0"/>
              <a:t>22.05.2020</a:t>
            </a:fld>
            <a:endParaRPr lang="de-DE"/>
          </a:p>
        </p:txBody>
      </p:sp>
      <p:sp>
        <p:nvSpPr>
          <p:cNvPr id="3" name="Fußzeilenplatzhalter 2">
            <a:extLst>
              <a:ext uri="{FF2B5EF4-FFF2-40B4-BE49-F238E27FC236}">
                <a16:creationId xmlns:a16="http://schemas.microsoft.com/office/drawing/2014/main" id="{9BEEE12A-E7A2-4B72-B718-FA71B30F58F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C1BDC2B3-C190-4F58-BCD2-7EEC7D2427BE}"/>
              </a:ext>
            </a:extLst>
          </p:cNvPr>
          <p:cNvSpPr>
            <a:spLocks noGrp="1"/>
          </p:cNvSpPr>
          <p:nvPr>
            <p:ph type="sldNum" sz="quarter" idx="12"/>
          </p:nvPr>
        </p:nvSpPr>
        <p:spPr/>
        <p:txBody>
          <a:bodyPr/>
          <a:lstStyle/>
          <a:p>
            <a:fld id="{8AE1140D-1A13-49D0-B747-BB8368002DAC}" type="slidenum">
              <a:rPr lang="de-DE" smtClean="0"/>
              <a:t>‹Nr.›</a:t>
            </a:fld>
            <a:endParaRPr lang="de-DE"/>
          </a:p>
        </p:txBody>
      </p:sp>
    </p:spTree>
    <p:extLst>
      <p:ext uri="{BB962C8B-B14F-4D97-AF65-F5344CB8AC3E}">
        <p14:creationId xmlns:p14="http://schemas.microsoft.com/office/powerpoint/2010/main" val="2000540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2B45C8-7ADB-44E9-8360-CDCA18B909A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F4139C41-C2B5-4256-B01F-38E32E1E82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A999701B-DDBB-40B1-9AA0-093068DD19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BA0BC9B-9894-4179-B116-B2932E7F9EA9}"/>
              </a:ext>
            </a:extLst>
          </p:cNvPr>
          <p:cNvSpPr>
            <a:spLocks noGrp="1"/>
          </p:cNvSpPr>
          <p:nvPr>
            <p:ph type="dt" sz="half" idx="10"/>
          </p:nvPr>
        </p:nvSpPr>
        <p:spPr/>
        <p:txBody>
          <a:bodyPr/>
          <a:lstStyle/>
          <a:p>
            <a:fld id="{3D701D97-429F-47DC-8384-441094074E73}" type="datetimeFigureOut">
              <a:rPr lang="de-DE" smtClean="0"/>
              <a:t>22.05.2020</a:t>
            </a:fld>
            <a:endParaRPr lang="de-DE"/>
          </a:p>
        </p:txBody>
      </p:sp>
      <p:sp>
        <p:nvSpPr>
          <p:cNvPr id="6" name="Fußzeilenplatzhalter 5">
            <a:extLst>
              <a:ext uri="{FF2B5EF4-FFF2-40B4-BE49-F238E27FC236}">
                <a16:creationId xmlns:a16="http://schemas.microsoft.com/office/drawing/2014/main" id="{90D53E8A-5770-4F50-AFCE-D31AEE1199A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9AC3B6D-7E2E-4607-BA13-BB824D7F6461}"/>
              </a:ext>
            </a:extLst>
          </p:cNvPr>
          <p:cNvSpPr>
            <a:spLocks noGrp="1"/>
          </p:cNvSpPr>
          <p:nvPr>
            <p:ph type="sldNum" sz="quarter" idx="12"/>
          </p:nvPr>
        </p:nvSpPr>
        <p:spPr/>
        <p:txBody>
          <a:bodyPr/>
          <a:lstStyle/>
          <a:p>
            <a:fld id="{8AE1140D-1A13-49D0-B747-BB8368002DAC}" type="slidenum">
              <a:rPr lang="de-DE" smtClean="0"/>
              <a:t>‹Nr.›</a:t>
            </a:fld>
            <a:endParaRPr lang="de-DE"/>
          </a:p>
        </p:txBody>
      </p:sp>
    </p:spTree>
    <p:extLst>
      <p:ext uri="{BB962C8B-B14F-4D97-AF65-F5344CB8AC3E}">
        <p14:creationId xmlns:p14="http://schemas.microsoft.com/office/powerpoint/2010/main" val="2352535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712226-4998-4395-BEB0-B5A3C6F8B9C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B3703858-1594-4FE7-889A-D97CECE199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0166A95D-A16D-43E7-B629-470F797A59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CDCAA92-BEA4-4865-9A08-59E3A16B771D}"/>
              </a:ext>
            </a:extLst>
          </p:cNvPr>
          <p:cNvSpPr>
            <a:spLocks noGrp="1"/>
          </p:cNvSpPr>
          <p:nvPr>
            <p:ph type="dt" sz="half" idx="10"/>
          </p:nvPr>
        </p:nvSpPr>
        <p:spPr/>
        <p:txBody>
          <a:bodyPr/>
          <a:lstStyle/>
          <a:p>
            <a:fld id="{3D701D97-429F-47DC-8384-441094074E73}" type="datetimeFigureOut">
              <a:rPr lang="de-DE" smtClean="0"/>
              <a:t>22.05.2020</a:t>
            </a:fld>
            <a:endParaRPr lang="de-DE"/>
          </a:p>
        </p:txBody>
      </p:sp>
      <p:sp>
        <p:nvSpPr>
          <p:cNvPr id="6" name="Fußzeilenplatzhalter 5">
            <a:extLst>
              <a:ext uri="{FF2B5EF4-FFF2-40B4-BE49-F238E27FC236}">
                <a16:creationId xmlns:a16="http://schemas.microsoft.com/office/drawing/2014/main" id="{3A741DB9-8AEB-4893-A79A-94949336713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D8E7A40-E8E5-491E-8863-D6DD3E599BAD}"/>
              </a:ext>
            </a:extLst>
          </p:cNvPr>
          <p:cNvSpPr>
            <a:spLocks noGrp="1"/>
          </p:cNvSpPr>
          <p:nvPr>
            <p:ph type="sldNum" sz="quarter" idx="12"/>
          </p:nvPr>
        </p:nvSpPr>
        <p:spPr/>
        <p:txBody>
          <a:bodyPr/>
          <a:lstStyle/>
          <a:p>
            <a:fld id="{8AE1140D-1A13-49D0-B747-BB8368002DAC}" type="slidenum">
              <a:rPr lang="de-DE" smtClean="0"/>
              <a:t>‹Nr.›</a:t>
            </a:fld>
            <a:endParaRPr lang="de-DE"/>
          </a:p>
        </p:txBody>
      </p:sp>
    </p:spTree>
    <p:extLst>
      <p:ext uri="{BB962C8B-B14F-4D97-AF65-F5344CB8AC3E}">
        <p14:creationId xmlns:p14="http://schemas.microsoft.com/office/powerpoint/2010/main" val="3318565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FD45F14-272F-4914-93B6-A7FC2464FD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9AAA3E0E-A7DC-4537-AFDC-547510E1F4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AC05314-7148-49CB-A4A6-67A3818286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701D97-429F-47DC-8384-441094074E73}" type="datetimeFigureOut">
              <a:rPr lang="de-DE" smtClean="0"/>
              <a:t>22.05.2020</a:t>
            </a:fld>
            <a:endParaRPr lang="de-DE"/>
          </a:p>
        </p:txBody>
      </p:sp>
      <p:sp>
        <p:nvSpPr>
          <p:cNvPr id="5" name="Fußzeilenplatzhalter 4">
            <a:extLst>
              <a:ext uri="{FF2B5EF4-FFF2-40B4-BE49-F238E27FC236}">
                <a16:creationId xmlns:a16="http://schemas.microsoft.com/office/drawing/2014/main" id="{FB3E3B99-74DE-418F-9430-A78277B363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BABB9654-519A-41BC-B8E1-BC1BBF1FFD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E1140D-1A13-49D0-B747-BB8368002DAC}" type="slidenum">
              <a:rPr lang="de-DE" smtClean="0"/>
              <a:t>‹Nr.›</a:t>
            </a:fld>
            <a:endParaRPr lang="de-DE"/>
          </a:p>
        </p:txBody>
      </p:sp>
    </p:spTree>
    <p:extLst>
      <p:ext uri="{BB962C8B-B14F-4D97-AF65-F5344CB8AC3E}">
        <p14:creationId xmlns:p14="http://schemas.microsoft.com/office/powerpoint/2010/main" val="887352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e 4">
            <a:extLst>
              <a:ext uri="{FF2B5EF4-FFF2-40B4-BE49-F238E27FC236}">
                <a16:creationId xmlns:a16="http://schemas.microsoft.com/office/drawing/2014/main" id="{B3D26389-24EE-42BF-B03D-61B2AB2E30D9}"/>
              </a:ext>
            </a:extLst>
          </p:cNvPr>
          <p:cNvGraphicFramePr>
            <a:graphicFrameLocks noGrp="1"/>
          </p:cNvGraphicFramePr>
          <p:nvPr>
            <p:extLst>
              <p:ext uri="{D42A27DB-BD31-4B8C-83A1-F6EECF244321}">
                <p14:modId xmlns:p14="http://schemas.microsoft.com/office/powerpoint/2010/main" val="3809016751"/>
              </p:ext>
            </p:extLst>
          </p:nvPr>
        </p:nvGraphicFramePr>
        <p:xfrm>
          <a:off x="1258824" y="2637155"/>
          <a:ext cx="9674352" cy="1583690"/>
        </p:xfrm>
        <a:graphic>
          <a:graphicData uri="http://schemas.openxmlformats.org/drawingml/2006/table">
            <a:tbl>
              <a:tblPr firstRow="1" firstCol="1" bandRow="1"/>
              <a:tblGrid>
                <a:gridCol w="9674352">
                  <a:extLst>
                    <a:ext uri="{9D8B030D-6E8A-4147-A177-3AD203B41FA5}">
                      <a16:colId xmlns:a16="http://schemas.microsoft.com/office/drawing/2014/main" val="2474785820"/>
                    </a:ext>
                  </a:extLst>
                </a:gridCol>
              </a:tblGrid>
              <a:tr h="935990">
                <a:tc>
                  <a:txBody>
                    <a:bodyPr/>
                    <a:lstStyle/>
                    <a:p>
                      <a:pPr algn="ctr">
                        <a:lnSpc>
                          <a:spcPct val="115000"/>
                        </a:lnSpc>
                        <a:spcAft>
                          <a:spcPts val="0"/>
                        </a:spcAft>
                      </a:pPr>
                      <a:r>
                        <a:rPr lang="en-US" sz="4000" kern="1100" spc="-10" dirty="0">
                          <a:effectLst/>
                          <a:latin typeface="LM Roman 12" panose="00000500000000000000" pitchFamily="50" charset="0"/>
                          <a:ea typeface="Times New Roman" panose="02020603050405020304" pitchFamily="18" charset="0"/>
                          <a:cs typeface="Times New Roman" panose="02020603050405020304" pitchFamily="18" charset="0"/>
                        </a:rPr>
                        <a:t>Coursera Capstone</a:t>
                      </a:r>
                      <a:endParaRPr lang="de-DE" sz="1100" kern="1100" spc="-10" dirty="0">
                        <a:effectLst/>
                        <a:latin typeface="LM Roman 12" panose="00000500000000000000" pitchFamily="50" charset="0"/>
                        <a:ea typeface="Times New Roman" panose="02020603050405020304" pitchFamily="18" charset="0"/>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312875433"/>
                  </a:ext>
                </a:extLst>
              </a:tr>
              <a:tr h="647700">
                <a:tc>
                  <a:txBody>
                    <a:bodyPr/>
                    <a:lstStyle/>
                    <a:p>
                      <a:pPr algn="ctr">
                        <a:lnSpc>
                          <a:spcPct val="115000"/>
                        </a:lnSpc>
                        <a:spcAft>
                          <a:spcPts val="0"/>
                        </a:spcAft>
                      </a:pPr>
                      <a:r>
                        <a:rPr lang="en-US" sz="2200" kern="1100" spc="-10" dirty="0">
                          <a:effectLst/>
                          <a:latin typeface="LM Roman 12" panose="00000500000000000000" pitchFamily="50" charset="0"/>
                          <a:ea typeface="Times New Roman" panose="02020603050405020304" pitchFamily="18" charset="0"/>
                          <a:cs typeface="Times New Roman" panose="02020603050405020304" pitchFamily="18" charset="0"/>
                        </a:rPr>
                        <a:t>The Battle of Neighborhoods</a:t>
                      </a:r>
                      <a:endParaRPr lang="de-DE" sz="1100" kern="1100" spc="-10" dirty="0">
                        <a:effectLst/>
                        <a:latin typeface="LM Roman 12" panose="00000500000000000000" pitchFamily="50" charset="0"/>
                        <a:ea typeface="Times New Roman" panose="02020603050405020304" pitchFamily="18" charset="0"/>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7545191"/>
                  </a:ext>
                </a:extLst>
              </a:tr>
            </a:tbl>
          </a:graphicData>
        </a:graphic>
      </p:graphicFrame>
      <p:sp>
        <p:nvSpPr>
          <p:cNvPr id="6" name="Rechteck 5">
            <a:extLst>
              <a:ext uri="{FF2B5EF4-FFF2-40B4-BE49-F238E27FC236}">
                <a16:creationId xmlns:a16="http://schemas.microsoft.com/office/drawing/2014/main" id="{7869F086-D218-40E5-96AD-E94638613A86}"/>
              </a:ext>
            </a:extLst>
          </p:cNvPr>
          <p:cNvSpPr/>
          <p:nvPr/>
        </p:nvSpPr>
        <p:spPr>
          <a:xfrm>
            <a:off x="3940666" y="1034534"/>
            <a:ext cx="4310667" cy="369332"/>
          </a:xfrm>
          <a:prstGeom prst="rect">
            <a:avLst/>
          </a:prstGeom>
        </p:spPr>
        <p:txBody>
          <a:bodyPr wrap="none">
            <a:spAutoFit/>
          </a:bodyPr>
          <a:lstStyle/>
          <a:p>
            <a:r>
              <a:rPr lang="en-US" kern="1100" spc="-10" dirty="0">
                <a:latin typeface="LM Roman 12" panose="00000500000000000000" pitchFamily="50" charset="0"/>
                <a:ea typeface="Times New Roman" panose="02020603050405020304" pitchFamily="18" charset="0"/>
                <a:cs typeface="Times New Roman" panose="02020603050405020304" pitchFamily="18" charset="0"/>
              </a:rPr>
              <a:t>IBM DATA-SCIENCE CERTIFICATION</a:t>
            </a:r>
            <a:endParaRPr lang="de-DE" dirty="0"/>
          </a:p>
        </p:txBody>
      </p:sp>
    </p:spTree>
    <p:extLst>
      <p:ext uri="{BB962C8B-B14F-4D97-AF65-F5344CB8AC3E}">
        <p14:creationId xmlns:p14="http://schemas.microsoft.com/office/powerpoint/2010/main" val="669817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8A844B-B4C5-4027-B143-96BC988F7B76}"/>
              </a:ext>
            </a:extLst>
          </p:cNvPr>
          <p:cNvSpPr>
            <a:spLocks noGrp="1"/>
          </p:cNvSpPr>
          <p:nvPr>
            <p:ph type="title"/>
          </p:nvPr>
        </p:nvSpPr>
        <p:spPr/>
        <p:txBody>
          <a:bodyPr/>
          <a:lstStyle/>
          <a:p>
            <a:pPr marL="342900" lvl="0" indent="-342900">
              <a:spcBef>
                <a:spcPts val="3000"/>
              </a:spcBef>
              <a:spcAft>
                <a:spcPts val="1200"/>
              </a:spcAft>
            </a:pPr>
            <a:r>
              <a:rPr lang="en-AU" b="1" kern="1100" dirty="0">
                <a:latin typeface="LM Roman 12" panose="00000500000000000000" pitchFamily="50" charset="0"/>
                <a:ea typeface="Times New Roman" panose="02020603050405020304" pitchFamily="18" charset="0"/>
                <a:cs typeface="Times New Roman" panose="02020603050405020304" pitchFamily="18" charset="0"/>
              </a:rPr>
              <a:t>Results (5/7)</a:t>
            </a:r>
            <a:endParaRPr lang="de-DE" dirty="0"/>
          </a:p>
        </p:txBody>
      </p:sp>
      <p:sp>
        <p:nvSpPr>
          <p:cNvPr id="19" name="Inhaltsplatzhalter 18">
            <a:extLst>
              <a:ext uri="{FF2B5EF4-FFF2-40B4-BE49-F238E27FC236}">
                <a16:creationId xmlns:a16="http://schemas.microsoft.com/office/drawing/2014/main" id="{C1E83160-BBD9-4195-A7C3-5A0341BEA5B0}"/>
              </a:ext>
            </a:extLst>
          </p:cNvPr>
          <p:cNvSpPr>
            <a:spLocks noGrp="1"/>
          </p:cNvSpPr>
          <p:nvPr>
            <p:ph idx="1"/>
          </p:nvPr>
        </p:nvSpPr>
        <p:spPr>
          <a:xfrm>
            <a:off x="838200" y="1825625"/>
            <a:ext cx="10515600" cy="4908550"/>
          </a:xfrm>
        </p:spPr>
        <p:txBody>
          <a:bodyPr>
            <a:normAutofit/>
          </a:bodyPr>
          <a:lstStyle/>
          <a:p>
            <a:pPr marL="0" indent="0">
              <a:buNone/>
            </a:pPr>
            <a:r>
              <a:rPr lang="en-AU" kern="1100" spc="-10" dirty="0">
                <a:latin typeface="LM Roman 12" panose="00000500000000000000" pitchFamily="50" charset="0"/>
                <a:ea typeface="Times New Roman" panose="02020603050405020304" pitchFamily="18" charset="0"/>
                <a:cs typeface="Times New Roman" panose="02020603050405020304" pitchFamily="18" charset="0"/>
              </a:rPr>
              <a:t>Borough Clustering</a:t>
            </a:r>
          </a:p>
          <a:p>
            <a:pPr>
              <a:buFontTx/>
              <a:buChar char="-"/>
            </a:pPr>
            <a:r>
              <a:rPr lang="en-AU" kern="1100" spc="-10" dirty="0">
                <a:latin typeface="LM Roman 12" panose="00000500000000000000" pitchFamily="50" charset="0"/>
                <a:cs typeface="Times New Roman" panose="02020603050405020304" pitchFamily="18" charset="0"/>
              </a:rPr>
              <a:t>4 clusters:</a:t>
            </a:r>
          </a:p>
          <a:p>
            <a:pPr>
              <a:buFontTx/>
              <a:buChar char="-"/>
            </a:pPr>
            <a:endParaRPr lang="en-AU" kern="1100" spc="-10" dirty="0">
              <a:latin typeface="LM Roman 12" panose="00000500000000000000" pitchFamily="50" charset="0"/>
              <a:cs typeface="Times New Roman" panose="02020603050405020304" pitchFamily="18" charset="0"/>
            </a:endParaRPr>
          </a:p>
          <a:p>
            <a:pPr>
              <a:buFontTx/>
              <a:buChar char="-"/>
            </a:pPr>
            <a:endParaRPr lang="en-AU" kern="1100" spc="-10" dirty="0">
              <a:latin typeface="LM Roman 12" panose="00000500000000000000" pitchFamily="50" charset="0"/>
              <a:cs typeface="Times New Roman" panose="02020603050405020304" pitchFamily="18" charset="0"/>
            </a:endParaRPr>
          </a:p>
          <a:p>
            <a:pPr>
              <a:buFontTx/>
              <a:buChar char="-"/>
            </a:pPr>
            <a:endParaRPr lang="en-AU" kern="1100" spc="-10" dirty="0">
              <a:latin typeface="LM Roman 12" panose="00000500000000000000" pitchFamily="50" charset="0"/>
              <a:cs typeface="Times New Roman" panose="02020603050405020304" pitchFamily="18" charset="0"/>
            </a:endParaRPr>
          </a:p>
          <a:p>
            <a:pPr>
              <a:buFontTx/>
              <a:buChar char="-"/>
            </a:pPr>
            <a:endParaRPr lang="en-AU" kern="1100" spc="-10" dirty="0">
              <a:latin typeface="LM Roman 12" panose="00000500000000000000" pitchFamily="50" charset="0"/>
              <a:cs typeface="Times New Roman" panose="02020603050405020304" pitchFamily="18" charset="0"/>
            </a:endParaRPr>
          </a:p>
          <a:p>
            <a:pPr>
              <a:buFontTx/>
              <a:buChar char="-"/>
            </a:pPr>
            <a:endParaRPr lang="en-AU" kern="1100" spc="-10" dirty="0">
              <a:latin typeface="LM Roman 12" panose="00000500000000000000" pitchFamily="50" charset="0"/>
              <a:cs typeface="Times New Roman" panose="02020603050405020304" pitchFamily="18" charset="0"/>
            </a:endParaRPr>
          </a:p>
          <a:p>
            <a:pPr marL="0" indent="0">
              <a:buNone/>
            </a:pPr>
            <a:r>
              <a:rPr lang="en-AU" i="1" kern="1100" spc="-10" dirty="0">
                <a:latin typeface="LM Roman 12" panose="00000500000000000000" pitchFamily="50" charset="0"/>
                <a:cs typeface="Times New Roman" panose="02020603050405020304" pitchFamily="18" charset="0"/>
              </a:rPr>
              <a:t>Staten Island seems to be a good choice for young families because of low population density, proper income levels, and relatively low housing costs</a:t>
            </a:r>
            <a:endParaRPr lang="de-DE" i="1" dirty="0"/>
          </a:p>
        </p:txBody>
      </p:sp>
      <p:pic>
        <p:nvPicPr>
          <p:cNvPr id="8" name="Grafik 7" descr="Ein Bild, das Text, Karte enthält.&#10;&#10;Automatisch generierte Beschreibung">
            <a:extLst>
              <a:ext uri="{FF2B5EF4-FFF2-40B4-BE49-F238E27FC236}">
                <a16:creationId xmlns:a16="http://schemas.microsoft.com/office/drawing/2014/main" id="{8FAD3189-05A2-498D-BCC9-E4AA7B055EA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4910" r="23080"/>
          <a:stretch/>
        </p:blipFill>
        <p:spPr>
          <a:xfrm>
            <a:off x="6010275" y="494665"/>
            <a:ext cx="5343525" cy="4532038"/>
          </a:xfrm>
          <a:prstGeom prst="rect">
            <a:avLst/>
          </a:prstGeom>
        </p:spPr>
      </p:pic>
      <p:graphicFrame>
        <p:nvGraphicFramePr>
          <p:cNvPr id="4" name="Tabelle 3">
            <a:extLst>
              <a:ext uri="{FF2B5EF4-FFF2-40B4-BE49-F238E27FC236}">
                <a16:creationId xmlns:a16="http://schemas.microsoft.com/office/drawing/2014/main" id="{E88986F6-F015-4F56-A1F9-EF74570FEC4E}"/>
              </a:ext>
            </a:extLst>
          </p:cNvPr>
          <p:cNvGraphicFramePr>
            <a:graphicFrameLocks noGrp="1"/>
          </p:cNvGraphicFramePr>
          <p:nvPr>
            <p:extLst>
              <p:ext uri="{D42A27DB-BD31-4B8C-83A1-F6EECF244321}">
                <p14:modId xmlns:p14="http://schemas.microsoft.com/office/powerpoint/2010/main" val="700693010"/>
              </p:ext>
            </p:extLst>
          </p:nvPr>
        </p:nvGraphicFramePr>
        <p:xfrm>
          <a:off x="438150" y="2972594"/>
          <a:ext cx="5257801" cy="2057400"/>
        </p:xfrm>
        <a:graphic>
          <a:graphicData uri="http://schemas.openxmlformats.org/drawingml/2006/table">
            <a:tbl>
              <a:tblPr firstRow="1" firstCol="1" bandRow="1"/>
              <a:tblGrid>
                <a:gridCol w="851764">
                  <a:extLst>
                    <a:ext uri="{9D8B030D-6E8A-4147-A177-3AD203B41FA5}">
                      <a16:colId xmlns:a16="http://schemas.microsoft.com/office/drawing/2014/main" val="2098987131"/>
                    </a:ext>
                  </a:extLst>
                </a:gridCol>
                <a:gridCol w="766587">
                  <a:extLst>
                    <a:ext uri="{9D8B030D-6E8A-4147-A177-3AD203B41FA5}">
                      <a16:colId xmlns:a16="http://schemas.microsoft.com/office/drawing/2014/main" val="3778177889"/>
                    </a:ext>
                  </a:extLst>
                </a:gridCol>
                <a:gridCol w="709803">
                  <a:extLst>
                    <a:ext uri="{9D8B030D-6E8A-4147-A177-3AD203B41FA5}">
                      <a16:colId xmlns:a16="http://schemas.microsoft.com/office/drawing/2014/main" val="487369255"/>
                    </a:ext>
                  </a:extLst>
                </a:gridCol>
                <a:gridCol w="539451">
                  <a:extLst>
                    <a:ext uri="{9D8B030D-6E8A-4147-A177-3AD203B41FA5}">
                      <a16:colId xmlns:a16="http://schemas.microsoft.com/office/drawing/2014/main" val="1817817919"/>
                    </a:ext>
                  </a:extLst>
                </a:gridCol>
                <a:gridCol w="478460">
                  <a:extLst>
                    <a:ext uri="{9D8B030D-6E8A-4147-A177-3AD203B41FA5}">
                      <a16:colId xmlns:a16="http://schemas.microsoft.com/office/drawing/2014/main" val="658839262"/>
                    </a:ext>
                  </a:extLst>
                </a:gridCol>
                <a:gridCol w="674050">
                  <a:extLst>
                    <a:ext uri="{9D8B030D-6E8A-4147-A177-3AD203B41FA5}">
                      <a16:colId xmlns:a16="http://schemas.microsoft.com/office/drawing/2014/main" val="2598685610"/>
                    </a:ext>
                  </a:extLst>
                </a:gridCol>
                <a:gridCol w="674050">
                  <a:extLst>
                    <a:ext uri="{9D8B030D-6E8A-4147-A177-3AD203B41FA5}">
                      <a16:colId xmlns:a16="http://schemas.microsoft.com/office/drawing/2014/main" val="3820023013"/>
                    </a:ext>
                  </a:extLst>
                </a:gridCol>
                <a:gridCol w="563636">
                  <a:extLst>
                    <a:ext uri="{9D8B030D-6E8A-4147-A177-3AD203B41FA5}">
                      <a16:colId xmlns:a16="http://schemas.microsoft.com/office/drawing/2014/main" val="1121510542"/>
                    </a:ext>
                  </a:extLst>
                </a:gridCol>
              </a:tblGrid>
              <a:tr h="548640">
                <a:tc>
                  <a:txBody>
                    <a:bodyPr/>
                    <a:lstStyle/>
                    <a:p>
                      <a:pPr algn="l">
                        <a:spcAft>
                          <a:spcPts val="0"/>
                        </a:spcAft>
                      </a:pPr>
                      <a:r>
                        <a:rPr lang="en-US" sz="1100" b="1"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Borough</a:t>
                      </a:r>
                      <a:endParaRPr lang="de-DE"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7780" marR="17780" marT="17780" marB="1778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b="1"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Population per square mile</a:t>
                      </a:r>
                      <a:endParaRPr lang="de-DE"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7780" marR="17780" marT="17780" marB="1778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b="1"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Median household income</a:t>
                      </a:r>
                      <a:endParaRPr lang="de-DE"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7780" marR="17780" marT="17780" marB="1778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b="1"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Per capita income</a:t>
                      </a:r>
                      <a:endParaRPr lang="de-DE"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7780" marR="17780" marT="17780" marB="1778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b="1"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Mean travel time to work</a:t>
                      </a:r>
                      <a:endParaRPr lang="de-DE"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7780" marR="17780" marT="17780" marB="1778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b="1"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owner costs with a mortgage</a:t>
                      </a:r>
                      <a:endParaRPr lang="de-DE"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7780" marR="17780" marT="17780" marB="1778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b="1"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owner costs without a mortgage</a:t>
                      </a:r>
                      <a:endParaRPr lang="de-DE"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7780" marR="17780" marT="17780" marB="1778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b="1"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Median gross rent</a:t>
                      </a:r>
                      <a:endParaRPr lang="de-DE"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7780" marR="17780" marT="17780" marB="1778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7338479"/>
                  </a:ext>
                </a:extLst>
              </a:tr>
              <a:tr h="182880">
                <a:tc>
                  <a:txBody>
                    <a:bodyPr/>
                    <a:lstStyle/>
                    <a:p>
                      <a:pPr algn="just">
                        <a:spcAft>
                          <a:spcPts val="0"/>
                        </a:spcAft>
                      </a:pPr>
                      <a:r>
                        <a:rPr lang="en-US" sz="1100" b="1"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Bronx</a:t>
                      </a:r>
                      <a:endParaRPr lang="de-DE"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7780" marR="17780" marT="17780" marB="17780">
                    <a:lnL>
                      <a:noFill/>
                    </a:lnL>
                    <a:lnR>
                      <a:noFill/>
                    </a:lnR>
                    <a:lnT w="12700" cap="flat" cmpd="sng" algn="ctr">
                      <a:solidFill>
                        <a:srgbClr val="000000"/>
                      </a:solidFill>
                      <a:prstDash val="solid"/>
                      <a:round/>
                      <a:headEnd type="none" w="med" len="med"/>
                      <a:tailEnd type="none" w="med" len="med"/>
                    </a:lnT>
                    <a:lnB>
                      <a:noFill/>
                    </a:lnB>
                    <a:solidFill>
                      <a:srgbClr val="CCCCCC"/>
                    </a:solidFill>
                  </a:tcPr>
                </a:tc>
                <a:tc>
                  <a:txBody>
                    <a:bodyPr/>
                    <a:lstStyle/>
                    <a:p>
                      <a:pPr algn="just">
                        <a:spcAft>
                          <a:spcPts val="0"/>
                        </a:spcAft>
                      </a:pPr>
                      <a:r>
                        <a:rPr lang="en-US"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0,47</a:t>
                      </a:r>
                      <a:endParaRPr lang="de-DE"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7780" marR="17780" marT="17780" marB="17780">
                    <a:lnL>
                      <a:noFill/>
                    </a:lnL>
                    <a:lnR>
                      <a:noFill/>
                    </a:lnR>
                    <a:lnT w="12700" cap="flat" cmpd="sng" algn="ctr">
                      <a:solidFill>
                        <a:srgbClr val="000000"/>
                      </a:solidFill>
                      <a:prstDash val="solid"/>
                      <a:round/>
                      <a:headEnd type="none" w="med" len="med"/>
                      <a:tailEnd type="none" w="med" len="med"/>
                    </a:lnT>
                    <a:lnB>
                      <a:noFill/>
                    </a:lnB>
                    <a:solidFill>
                      <a:srgbClr val="CCCCCC"/>
                    </a:solidFill>
                  </a:tcPr>
                </a:tc>
                <a:tc>
                  <a:txBody>
                    <a:bodyPr/>
                    <a:lstStyle/>
                    <a:p>
                      <a:pPr algn="just">
                        <a:spcAft>
                          <a:spcPts val="0"/>
                        </a:spcAft>
                      </a:pPr>
                      <a:r>
                        <a:rPr lang="en-US"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0,46</a:t>
                      </a:r>
                      <a:endParaRPr lang="de-DE"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7780" marR="17780" marT="17780" marB="17780">
                    <a:lnL>
                      <a:noFill/>
                    </a:lnL>
                    <a:lnR>
                      <a:noFill/>
                    </a:lnR>
                    <a:lnT w="12700" cap="flat" cmpd="sng" algn="ctr">
                      <a:solidFill>
                        <a:srgbClr val="000000"/>
                      </a:solidFill>
                      <a:prstDash val="solid"/>
                      <a:round/>
                      <a:headEnd type="none" w="med" len="med"/>
                      <a:tailEnd type="none" w="med" len="med"/>
                    </a:lnT>
                    <a:lnB>
                      <a:noFill/>
                    </a:lnB>
                    <a:solidFill>
                      <a:srgbClr val="CCCCCC"/>
                    </a:solidFill>
                  </a:tcPr>
                </a:tc>
                <a:tc>
                  <a:txBody>
                    <a:bodyPr/>
                    <a:lstStyle/>
                    <a:p>
                      <a:pPr algn="just">
                        <a:spcAft>
                          <a:spcPts val="0"/>
                        </a:spcAft>
                      </a:pPr>
                      <a:r>
                        <a:rPr lang="en-US"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0,29</a:t>
                      </a:r>
                      <a:endParaRPr lang="de-DE"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7780" marR="17780" marT="17780" marB="17780">
                    <a:lnL>
                      <a:noFill/>
                    </a:lnL>
                    <a:lnR>
                      <a:noFill/>
                    </a:lnR>
                    <a:lnT w="12700" cap="flat" cmpd="sng" algn="ctr">
                      <a:solidFill>
                        <a:srgbClr val="000000"/>
                      </a:solidFill>
                      <a:prstDash val="solid"/>
                      <a:round/>
                      <a:headEnd type="none" w="med" len="med"/>
                      <a:tailEnd type="none" w="med" len="med"/>
                    </a:lnT>
                    <a:lnB>
                      <a:noFill/>
                    </a:lnB>
                    <a:solidFill>
                      <a:srgbClr val="CCCCCC"/>
                    </a:solidFill>
                  </a:tcPr>
                </a:tc>
                <a:tc>
                  <a:txBody>
                    <a:bodyPr/>
                    <a:lstStyle/>
                    <a:p>
                      <a:pPr algn="just">
                        <a:spcAft>
                          <a:spcPts val="0"/>
                        </a:spcAft>
                      </a:pPr>
                      <a:r>
                        <a:rPr lang="en-US"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1,00</a:t>
                      </a:r>
                      <a:endParaRPr lang="de-DE"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7780" marR="17780" marT="17780" marB="17780">
                    <a:lnL>
                      <a:noFill/>
                    </a:lnL>
                    <a:lnR>
                      <a:noFill/>
                    </a:lnR>
                    <a:lnT w="12700" cap="flat" cmpd="sng" algn="ctr">
                      <a:solidFill>
                        <a:srgbClr val="000000"/>
                      </a:solidFill>
                      <a:prstDash val="solid"/>
                      <a:round/>
                      <a:headEnd type="none" w="med" len="med"/>
                      <a:tailEnd type="none" w="med" len="med"/>
                    </a:lnT>
                    <a:lnB>
                      <a:noFill/>
                    </a:lnB>
                    <a:solidFill>
                      <a:srgbClr val="CCCCCC"/>
                    </a:solidFill>
                  </a:tcPr>
                </a:tc>
                <a:tc>
                  <a:txBody>
                    <a:bodyPr/>
                    <a:lstStyle/>
                    <a:p>
                      <a:pPr algn="just">
                        <a:spcAft>
                          <a:spcPts val="0"/>
                        </a:spcAft>
                      </a:pPr>
                      <a:r>
                        <a:rPr lang="en-US"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0,77</a:t>
                      </a:r>
                      <a:endParaRPr lang="de-DE"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7780" marR="17780" marT="17780" marB="17780">
                    <a:lnL>
                      <a:noFill/>
                    </a:lnL>
                    <a:lnR>
                      <a:noFill/>
                    </a:lnR>
                    <a:lnT w="12700" cap="flat" cmpd="sng" algn="ctr">
                      <a:solidFill>
                        <a:srgbClr val="000000"/>
                      </a:solidFill>
                      <a:prstDash val="solid"/>
                      <a:round/>
                      <a:headEnd type="none" w="med" len="med"/>
                      <a:tailEnd type="none" w="med" len="med"/>
                    </a:lnT>
                    <a:lnB>
                      <a:noFill/>
                    </a:lnB>
                    <a:solidFill>
                      <a:srgbClr val="CCCCCC"/>
                    </a:solidFill>
                  </a:tcPr>
                </a:tc>
                <a:tc>
                  <a:txBody>
                    <a:bodyPr/>
                    <a:lstStyle/>
                    <a:p>
                      <a:pPr algn="just">
                        <a:spcAft>
                          <a:spcPts val="0"/>
                        </a:spcAft>
                      </a:pPr>
                      <a:r>
                        <a:rPr lang="en-US"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0,74</a:t>
                      </a:r>
                      <a:endParaRPr lang="de-DE"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7780" marR="17780" marT="17780" marB="17780">
                    <a:lnL>
                      <a:noFill/>
                    </a:lnL>
                    <a:lnR>
                      <a:noFill/>
                    </a:lnR>
                    <a:lnT w="12700" cap="flat" cmpd="sng" algn="ctr">
                      <a:solidFill>
                        <a:srgbClr val="000000"/>
                      </a:solidFill>
                      <a:prstDash val="solid"/>
                      <a:round/>
                      <a:headEnd type="none" w="med" len="med"/>
                      <a:tailEnd type="none" w="med" len="med"/>
                    </a:lnT>
                    <a:lnB>
                      <a:noFill/>
                    </a:lnB>
                    <a:solidFill>
                      <a:srgbClr val="CCCCCC"/>
                    </a:solidFill>
                  </a:tcPr>
                </a:tc>
                <a:tc>
                  <a:txBody>
                    <a:bodyPr/>
                    <a:lstStyle/>
                    <a:p>
                      <a:pPr algn="just">
                        <a:spcAft>
                          <a:spcPts val="0"/>
                        </a:spcAft>
                      </a:pPr>
                      <a:r>
                        <a:rPr lang="en-US"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0,70</a:t>
                      </a:r>
                      <a:endParaRPr lang="de-DE"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7780" marR="17780" marT="17780" marB="17780">
                    <a:lnL>
                      <a:noFill/>
                    </a:lnL>
                    <a:lnR>
                      <a:noFill/>
                    </a:lnR>
                    <a:lnT w="12700" cap="flat" cmpd="sng" algn="ctr">
                      <a:solidFill>
                        <a:srgbClr val="000000"/>
                      </a:solidFill>
                      <a:prstDash val="solid"/>
                      <a:round/>
                      <a:headEnd type="none" w="med" len="med"/>
                      <a:tailEnd type="none" w="med" len="med"/>
                    </a:lnT>
                    <a:lnB>
                      <a:noFill/>
                    </a:lnB>
                    <a:solidFill>
                      <a:srgbClr val="CCCCCC"/>
                    </a:solidFill>
                  </a:tcPr>
                </a:tc>
                <a:extLst>
                  <a:ext uri="{0D108BD9-81ED-4DB2-BD59-A6C34878D82A}">
                    <a16:rowId xmlns:a16="http://schemas.microsoft.com/office/drawing/2014/main" val="3381731354"/>
                  </a:ext>
                </a:extLst>
              </a:tr>
              <a:tr h="182880">
                <a:tc>
                  <a:txBody>
                    <a:bodyPr/>
                    <a:lstStyle/>
                    <a:p>
                      <a:pPr algn="just">
                        <a:spcAft>
                          <a:spcPts val="0"/>
                        </a:spcAft>
                      </a:pPr>
                      <a:r>
                        <a:rPr lang="en-US" sz="1100" b="1"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Brooklyn</a:t>
                      </a:r>
                      <a:endParaRPr lang="de-DE"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7780" marR="17780" marT="17780" marB="17780">
                    <a:lnL>
                      <a:noFill/>
                    </a:lnL>
                    <a:lnR>
                      <a:noFill/>
                    </a:lnR>
                    <a:lnT>
                      <a:noFill/>
                    </a:lnT>
                    <a:lnB>
                      <a:noFill/>
                    </a:lnB>
                  </a:tcPr>
                </a:tc>
                <a:tc>
                  <a:txBody>
                    <a:bodyPr/>
                    <a:lstStyle/>
                    <a:p>
                      <a:pPr algn="just">
                        <a:spcAft>
                          <a:spcPts val="0"/>
                        </a:spcAft>
                      </a:pPr>
                      <a:r>
                        <a:rPr lang="en-US"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0,51</a:t>
                      </a:r>
                      <a:endParaRPr lang="de-DE"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7780" marR="17780" marT="17780" marB="17780">
                    <a:lnL>
                      <a:noFill/>
                    </a:lnL>
                    <a:lnR>
                      <a:noFill/>
                    </a:lnR>
                    <a:lnT>
                      <a:noFill/>
                    </a:lnT>
                    <a:lnB>
                      <a:noFill/>
                    </a:lnB>
                  </a:tcPr>
                </a:tc>
                <a:tc>
                  <a:txBody>
                    <a:bodyPr/>
                    <a:lstStyle/>
                    <a:p>
                      <a:pPr algn="just">
                        <a:spcAft>
                          <a:spcPts val="0"/>
                        </a:spcAft>
                      </a:pPr>
                      <a:r>
                        <a:rPr lang="en-US"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0,68</a:t>
                      </a:r>
                      <a:endParaRPr lang="de-DE"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7780" marR="17780" marT="17780" marB="17780">
                    <a:lnL>
                      <a:noFill/>
                    </a:lnL>
                    <a:lnR>
                      <a:noFill/>
                    </a:lnR>
                    <a:lnT>
                      <a:noFill/>
                    </a:lnT>
                    <a:lnB>
                      <a:noFill/>
                    </a:lnB>
                  </a:tcPr>
                </a:tc>
                <a:tc>
                  <a:txBody>
                    <a:bodyPr/>
                    <a:lstStyle/>
                    <a:p>
                      <a:pPr algn="just">
                        <a:spcAft>
                          <a:spcPts val="0"/>
                        </a:spcAft>
                      </a:pPr>
                      <a:r>
                        <a:rPr lang="en-US"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0,44</a:t>
                      </a:r>
                      <a:endParaRPr lang="de-DE"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7780" marR="17780" marT="17780" marB="17780">
                    <a:lnL>
                      <a:noFill/>
                    </a:lnL>
                    <a:lnR>
                      <a:noFill/>
                    </a:lnR>
                    <a:lnT>
                      <a:noFill/>
                    </a:lnT>
                    <a:lnB>
                      <a:noFill/>
                    </a:lnB>
                  </a:tcPr>
                </a:tc>
                <a:tc>
                  <a:txBody>
                    <a:bodyPr/>
                    <a:lstStyle/>
                    <a:p>
                      <a:pPr algn="just">
                        <a:spcAft>
                          <a:spcPts val="0"/>
                        </a:spcAft>
                      </a:pPr>
                      <a:r>
                        <a:rPr lang="en-US"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0,95</a:t>
                      </a:r>
                      <a:endParaRPr lang="de-DE"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7780" marR="17780" marT="17780" marB="17780">
                    <a:lnL>
                      <a:noFill/>
                    </a:lnL>
                    <a:lnR>
                      <a:noFill/>
                    </a:lnR>
                    <a:lnT>
                      <a:noFill/>
                    </a:lnT>
                    <a:lnB>
                      <a:noFill/>
                    </a:lnB>
                  </a:tcPr>
                </a:tc>
                <a:tc>
                  <a:txBody>
                    <a:bodyPr/>
                    <a:lstStyle/>
                    <a:p>
                      <a:pPr algn="just">
                        <a:spcAft>
                          <a:spcPts val="0"/>
                        </a:spcAft>
                      </a:pPr>
                      <a:r>
                        <a:rPr lang="en-US"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0,89</a:t>
                      </a:r>
                      <a:endParaRPr lang="de-DE"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7780" marR="17780" marT="17780" marB="17780">
                    <a:lnL>
                      <a:noFill/>
                    </a:lnL>
                    <a:lnR>
                      <a:noFill/>
                    </a:lnR>
                    <a:lnT>
                      <a:noFill/>
                    </a:lnT>
                    <a:lnB>
                      <a:noFill/>
                    </a:lnB>
                  </a:tcPr>
                </a:tc>
                <a:tc>
                  <a:txBody>
                    <a:bodyPr/>
                    <a:lstStyle/>
                    <a:p>
                      <a:pPr algn="just">
                        <a:spcAft>
                          <a:spcPts val="0"/>
                        </a:spcAft>
                      </a:pPr>
                      <a:r>
                        <a:rPr lang="en-US"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0,87</a:t>
                      </a:r>
                      <a:endParaRPr lang="de-DE"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7780" marR="17780" marT="17780" marB="17780">
                    <a:lnL>
                      <a:noFill/>
                    </a:lnL>
                    <a:lnR>
                      <a:noFill/>
                    </a:lnR>
                    <a:lnT>
                      <a:noFill/>
                    </a:lnT>
                    <a:lnB>
                      <a:noFill/>
                    </a:lnB>
                  </a:tcPr>
                </a:tc>
                <a:tc>
                  <a:txBody>
                    <a:bodyPr/>
                    <a:lstStyle/>
                    <a:p>
                      <a:pPr algn="just">
                        <a:spcAft>
                          <a:spcPts val="0"/>
                        </a:spcAft>
                      </a:pPr>
                      <a:r>
                        <a:rPr lang="en-US"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0,82</a:t>
                      </a:r>
                      <a:endParaRPr lang="de-DE"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7780" marR="17780" marT="17780" marB="17780">
                    <a:lnL>
                      <a:noFill/>
                    </a:lnL>
                    <a:lnR>
                      <a:noFill/>
                    </a:lnR>
                    <a:lnT>
                      <a:noFill/>
                    </a:lnT>
                    <a:lnB>
                      <a:noFill/>
                    </a:lnB>
                  </a:tcPr>
                </a:tc>
                <a:extLst>
                  <a:ext uri="{0D108BD9-81ED-4DB2-BD59-A6C34878D82A}">
                    <a16:rowId xmlns:a16="http://schemas.microsoft.com/office/drawing/2014/main" val="2664882133"/>
                  </a:ext>
                </a:extLst>
              </a:tr>
              <a:tr h="182880">
                <a:tc>
                  <a:txBody>
                    <a:bodyPr/>
                    <a:lstStyle/>
                    <a:p>
                      <a:pPr algn="just">
                        <a:spcAft>
                          <a:spcPts val="0"/>
                        </a:spcAft>
                      </a:pPr>
                      <a:r>
                        <a:rPr lang="en-US" sz="1100" b="1"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Manhattan</a:t>
                      </a:r>
                      <a:endParaRPr lang="de-DE"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7780" marR="17780" marT="17780" marB="17780">
                    <a:lnL>
                      <a:noFill/>
                    </a:lnL>
                    <a:lnR>
                      <a:noFill/>
                    </a:lnR>
                    <a:lnT>
                      <a:noFill/>
                    </a:lnT>
                    <a:lnB>
                      <a:noFill/>
                    </a:lnB>
                    <a:solidFill>
                      <a:srgbClr val="CCCCCC"/>
                    </a:solidFill>
                  </a:tcPr>
                </a:tc>
                <a:tc>
                  <a:txBody>
                    <a:bodyPr/>
                    <a:lstStyle/>
                    <a:p>
                      <a:pPr algn="just">
                        <a:spcAft>
                          <a:spcPts val="0"/>
                        </a:spcAft>
                      </a:pPr>
                      <a:r>
                        <a:rPr lang="en-US"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1,00</a:t>
                      </a:r>
                      <a:endParaRPr lang="de-DE"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7780" marR="17780" marT="17780" marB="17780">
                    <a:lnL>
                      <a:noFill/>
                    </a:lnL>
                    <a:lnR>
                      <a:noFill/>
                    </a:lnR>
                    <a:lnT>
                      <a:noFill/>
                    </a:lnT>
                    <a:lnB>
                      <a:noFill/>
                    </a:lnB>
                    <a:solidFill>
                      <a:srgbClr val="CCCCCC"/>
                    </a:solidFill>
                  </a:tcPr>
                </a:tc>
                <a:tc>
                  <a:txBody>
                    <a:bodyPr/>
                    <a:lstStyle/>
                    <a:p>
                      <a:pPr algn="just">
                        <a:spcAft>
                          <a:spcPts val="0"/>
                        </a:spcAft>
                      </a:pPr>
                      <a:r>
                        <a:rPr lang="en-US"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1,00</a:t>
                      </a:r>
                      <a:endParaRPr lang="de-DE"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7780" marR="17780" marT="17780" marB="17780">
                    <a:lnL>
                      <a:noFill/>
                    </a:lnL>
                    <a:lnR>
                      <a:noFill/>
                    </a:lnR>
                    <a:lnT>
                      <a:noFill/>
                    </a:lnT>
                    <a:lnB>
                      <a:noFill/>
                    </a:lnB>
                    <a:solidFill>
                      <a:srgbClr val="CCCCCC"/>
                    </a:solidFill>
                  </a:tcPr>
                </a:tc>
                <a:tc>
                  <a:txBody>
                    <a:bodyPr/>
                    <a:lstStyle/>
                    <a:p>
                      <a:pPr algn="just">
                        <a:spcAft>
                          <a:spcPts val="0"/>
                        </a:spcAft>
                      </a:pPr>
                      <a:r>
                        <a:rPr lang="en-US"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1,00</a:t>
                      </a:r>
                      <a:endParaRPr lang="de-DE"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7780" marR="17780" marT="17780" marB="17780">
                    <a:lnL>
                      <a:noFill/>
                    </a:lnL>
                    <a:lnR>
                      <a:noFill/>
                    </a:lnR>
                    <a:lnT>
                      <a:noFill/>
                    </a:lnT>
                    <a:lnB>
                      <a:noFill/>
                    </a:lnB>
                    <a:solidFill>
                      <a:srgbClr val="CCCCCC"/>
                    </a:solidFill>
                  </a:tcPr>
                </a:tc>
                <a:tc>
                  <a:txBody>
                    <a:bodyPr/>
                    <a:lstStyle/>
                    <a:p>
                      <a:pPr algn="just">
                        <a:spcAft>
                          <a:spcPts val="0"/>
                        </a:spcAft>
                      </a:pPr>
                      <a:r>
                        <a:rPr lang="en-US"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0,72</a:t>
                      </a:r>
                      <a:endParaRPr lang="de-DE"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7780" marR="17780" marT="17780" marB="17780">
                    <a:lnL>
                      <a:noFill/>
                    </a:lnL>
                    <a:lnR>
                      <a:noFill/>
                    </a:lnR>
                    <a:lnT>
                      <a:noFill/>
                    </a:lnT>
                    <a:lnB>
                      <a:noFill/>
                    </a:lnB>
                    <a:solidFill>
                      <a:srgbClr val="CCCCCC"/>
                    </a:solidFill>
                  </a:tcPr>
                </a:tc>
                <a:tc>
                  <a:txBody>
                    <a:bodyPr/>
                    <a:lstStyle/>
                    <a:p>
                      <a:pPr algn="just">
                        <a:spcAft>
                          <a:spcPts val="0"/>
                        </a:spcAft>
                      </a:pPr>
                      <a:r>
                        <a:rPr lang="en-US"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1,00</a:t>
                      </a:r>
                      <a:endParaRPr lang="de-DE"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7780" marR="17780" marT="17780" marB="17780">
                    <a:lnL>
                      <a:noFill/>
                    </a:lnL>
                    <a:lnR>
                      <a:noFill/>
                    </a:lnR>
                    <a:lnT>
                      <a:noFill/>
                    </a:lnT>
                    <a:lnB>
                      <a:noFill/>
                    </a:lnB>
                    <a:solidFill>
                      <a:srgbClr val="CCCCCC"/>
                    </a:solidFill>
                  </a:tcPr>
                </a:tc>
                <a:tc>
                  <a:txBody>
                    <a:bodyPr/>
                    <a:lstStyle/>
                    <a:p>
                      <a:pPr algn="just">
                        <a:spcAft>
                          <a:spcPts val="0"/>
                        </a:spcAft>
                      </a:pPr>
                      <a:r>
                        <a:rPr lang="en-US"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1,00</a:t>
                      </a:r>
                      <a:endParaRPr lang="de-DE"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7780" marR="17780" marT="17780" marB="17780">
                    <a:lnL>
                      <a:noFill/>
                    </a:lnL>
                    <a:lnR>
                      <a:noFill/>
                    </a:lnR>
                    <a:lnT>
                      <a:noFill/>
                    </a:lnT>
                    <a:lnB>
                      <a:noFill/>
                    </a:lnB>
                    <a:solidFill>
                      <a:srgbClr val="CCCCCC"/>
                    </a:solidFill>
                  </a:tcPr>
                </a:tc>
                <a:tc>
                  <a:txBody>
                    <a:bodyPr/>
                    <a:lstStyle/>
                    <a:p>
                      <a:pPr algn="just">
                        <a:spcAft>
                          <a:spcPts val="0"/>
                        </a:spcAft>
                      </a:pPr>
                      <a:r>
                        <a:rPr lang="en-US"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1,00</a:t>
                      </a:r>
                      <a:endParaRPr lang="de-DE"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7780" marR="17780" marT="17780" marB="17780">
                    <a:lnL>
                      <a:noFill/>
                    </a:lnL>
                    <a:lnR>
                      <a:noFill/>
                    </a:lnR>
                    <a:lnT>
                      <a:noFill/>
                    </a:lnT>
                    <a:lnB>
                      <a:noFill/>
                    </a:lnB>
                    <a:solidFill>
                      <a:srgbClr val="CCCCCC"/>
                    </a:solidFill>
                  </a:tcPr>
                </a:tc>
                <a:extLst>
                  <a:ext uri="{0D108BD9-81ED-4DB2-BD59-A6C34878D82A}">
                    <a16:rowId xmlns:a16="http://schemas.microsoft.com/office/drawing/2014/main" val="597538965"/>
                  </a:ext>
                </a:extLst>
              </a:tr>
              <a:tr h="182880">
                <a:tc>
                  <a:txBody>
                    <a:bodyPr/>
                    <a:lstStyle/>
                    <a:p>
                      <a:pPr algn="just">
                        <a:spcAft>
                          <a:spcPts val="0"/>
                        </a:spcAft>
                      </a:pPr>
                      <a:r>
                        <a:rPr lang="en-US" sz="1100" b="1"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Queens</a:t>
                      </a:r>
                      <a:endParaRPr lang="de-DE"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7780" marR="17780" marT="17780" marB="17780">
                    <a:lnL>
                      <a:noFill/>
                    </a:lnL>
                    <a:lnR>
                      <a:noFill/>
                    </a:lnR>
                    <a:lnT>
                      <a:noFill/>
                    </a:lnT>
                    <a:lnB>
                      <a:noFill/>
                    </a:lnB>
                  </a:tcPr>
                </a:tc>
                <a:tc>
                  <a:txBody>
                    <a:bodyPr/>
                    <a:lstStyle/>
                    <a:p>
                      <a:pPr algn="just">
                        <a:spcAft>
                          <a:spcPts val="0"/>
                        </a:spcAft>
                      </a:pPr>
                      <a:r>
                        <a:rPr lang="en-US"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0,30</a:t>
                      </a:r>
                      <a:endParaRPr lang="de-DE"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7780" marR="17780" marT="17780" marB="17780">
                    <a:lnL>
                      <a:noFill/>
                    </a:lnL>
                    <a:lnR>
                      <a:noFill/>
                    </a:lnR>
                    <a:lnT>
                      <a:noFill/>
                    </a:lnT>
                    <a:lnB>
                      <a:noFill/>
                    </a:lnB>
                  </a:tcPr>
                </a:tc>
                <a:tc>
                  <a:txBody>
                    <a:bodyPr/>
                    <a:lstStyle/>
                    <a:p>
                      <a:pPr algn="just">
                        <a:spcAft>
                          <a:spcPts val="0"/>
                        </a:spcAft>
                      </a:pPr>
                      <a:r>
                        <a:rPr lang="en-US"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0,79</a:t>
                      </a:r>
                      <a:endParaRPr lang="de-DE"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7780" marR="17780" marT="17780" marB="17780">
                    <a:lnL>
                      <a:noFill/>
                    </a:lnL>
                    <a:lnR>
                      <a:noFill/>
                    </a:lnR>
                    <a:lnT>
                      <a:noFill/>
                    </a:lnT>
                    <a:lnB>
                      <a:noFill/>
                    </a:lnB>
                  </a:tcPr>
                </a:tc>
                <a:tc>
                  <a:txBody>
                    <a:bodyPr/>
                    <a:lstStyle/>
                    <a:p>
                      <a:pPr algn="just">
                        <a:spcAft>
                          <a:spcPts val="0"/>
                        </a:spcAft>
                      </a:pPr>
                      <a:r>
                        <a:rPr lang="en-US"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0,42</a:t>
                      </a:r>
                      <a:endParaRPr lang="de-DE"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7780" marR="17780" marT="17780" marB="17780">
                    <a:lnL>
                      <a:noFill/>
                    </a:lnL>
                    <a:lnR>
                      <a:noFill/>
                    </a:lnR>
                    <a:lnT>
                      <a:noFill/>
                    </a:lnT>
                    <a:lnB>
                      <a:noFill/>
                    </a:lnB>
                  </a:tcPr>
                </a:tc>
                <a:tc>
                  <a:txBody>
                    <a:bodyPr/>
                    <a:lstStyle/>
                    <a:p>
                      <a:pPr algn="just">
                        <a:spcAft>
                          <a:spcPts val="0"/>
                        </a:spcAft>
                      </a:pPr>
                      <a:r>
                        <a:rPr lang="en-US"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0,98</a:t>
                      </a:r>
                      <a:endParaRPr lang="de-DE"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7780" marR="17780" marT="17780" marB="17780">
                    <a:lnL>
                      <a:noFill/>
                    </a:lnL>
                    <a:lnR>
                      <a:noFill/>
                    </a:lnR>
                    <a:lnT>
                      <a:noFill/>
                    </a:lnT>
                    <a:lnB>
                      <a:noFill/>
                    </a:lnB>
                  </a:tcPr>
                </a:tc>
                <a:tc>
                  <a:txBody>
                    <a:bodyPr/>
                    <a:lstStyle/>
                    <a:p>
                      <a:pPr algn="just">
                        <a:spcAft>
                          <a:spcPts val="0"/>
                        </a:spcAft>
                      </a:pPr>
                      <a:r>
                        <a:rPr lang="en-US"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0,80</a:t>
                      </a:r>
                      <a:endParaRPr lang="de-DE"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7780" marR="17780" marT="17780" marB="17780">
                    <a:lnL>
                      <a:noFill/>
                    </a:lnL>
                    <a:lnR>
                      <a:noFill/>
                    </a:lnR>
                    <a:lnT>
                      <a:noFill/>
                    </a:lnT>
                    <a:lnB>
                      <a:noFill/>
                    </a:lnB>
                  </a:tcPr>
                </a:tc>
                <a:tc>
                  <a:txBody>
                    <a:bodyPr/>
                    <a:lstStyle/>
                    <a:p>
                      <a:pPr algn="just">
                        <a:spcAft>
                          <a:spcPts val="0"/>
                        </a:spcAft>
                      </a:pPr>
                      <a:r>
                        <a:rPr lang="en-US"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0,84</a:t>
                      </a:r>
                      <a:endParaRPr lang="de-DE"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7780" marR="17780" marT="17780" marB="17780">
                    <a:lnL>
                      <a:noFill/>
                    </a:lnL>
                    <a:lnR>
                      <a:noFill/>
                    </a:lnR>
                    <a:lnT>
                      <a:noFill/>
                    </a:lnT>
                    <a:lnB>
                      <a:noFill/>
                    </a:lnB>
                  </a:tcPr>
                </a:tc>
                <a:tc>
                  <a:txBody>
                    <a:bodyPr/>
                    <a:lstStyle/>
                    <a:p>
                      <a:pPr algn="just">
                        <a:spcAft>
                          <a:spcPts val="0"/>
                        </a:spcAft>
                      </a:pPr>
                      <a:r>
                        <a:rPr lang="en-US"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0,90</a:t>
                      </a:r>
                      <a:endParaRPr lang="de-DE"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7780" marR="17780" marT="17780" marB="17780">
                    <a:lnL>
                      <a:noFill/>
                    </a:lnL>
                    <a:lnR>
                      <a:noFill/>
                    </a:lnR>
                    <a:lnT>
                      <a:noFill/>
                    </a:lnT>
                    <a:lnB>
                      <a:noFill/>
                    </a:lnB>
                  </a:tcPr>
                </a:tc>
                <a:extLst>
                  <a:ext uri="{0D108BD9-81ED-4DB2-BD59-A6C34878D82A}">
                    <a16:rowId xmlns:a16="http://schemas.microsoft.com/office/drawing/2014/main" val="2686269775"/>
                  </a:ext>
                </a:extLst>
              </a:tr>
              <a:tr h="182880">
                <a:tc>
                  <a:txBody>
                    <a:bodyPr/>
                    <a:lstStyle/>
                    <a:p>
                      <a:pPr algn="just">
                        <a:spcAft>
                          <a:spcPts val="0"/>
                        </a:spcAft>
                      </a:pPr>
                      <a:r>
                        <a:rPr lang="en-US" sz="1100" b="1"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Staten Island</a:t>
                      </a:r>
                      <a:endParaRPr lang="de-DE"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7780" marR="17780" marT="17780" marB="17780">
                    <a:lnL>
                      <a:noFill/>
                    </a:lnL>
                    <a:lnR>
                      <a:noFill/>
                    </a:lnR>
                    <a:lnT>
                      <a:noFill/>
                    </a:lnT>
                    <a:lnB w="12700" cap="flat" cmpd="sng" algn="ctr">
                      <a:solidFill>
                        <a:srgbClr val="000000"/>
                      </a:solidFill>
                      <a:prstDash val="solid"/>
                      <a:round/>
                      <a:headEnd type="none" w="med" len="med"/>
                      <a:tailEnd type="none" w="med" len="med"/>
                    </a:lnB>
                    <a:solidFill>
                      <a:srgbClr val="CCCCCC"/>
                    </a:solidFill>
                  </a:tcPr>
                </a:tc>
                <a:tc>
                  <a:txBody>
                    <a:bodyPr/>
                    <a:lstStyle/>
                    <a:p>
                      <a:pPr algn="just">
                        <a:spcAft>
                          <a:spcPts val="0"/>
                        </a:spcAft>
                      </a:pPr>
                      <a:r>
                        <a:rPr lang="en-US"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0,12</a:t>
                      </a:r>
                      <a:endParaRPr lang="de-DE"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7780" marR="17780" marT="17780" marB="17780">
                    <a:lnL>
                      <a:noFill/>
                    </a:lnL>
                    <a:lnR>
                      <a:noFill/>
                    </a:lnR>
                    <a:lnT>
                      <a:noFill/>
                    </a:lnT>
                    <a:lnB w="12700" cap="flat" cmpd="sng" algn="ctr">
                      <a:solidFill>
                        <a:srgbClr val="000000"/>
                      </a:solidFill>
                      <a:prstDash val="solid"/>
                      <a:round/>
                      <a:headEnd type="none" w="med" len="med"/>
                      <a:tailEnd type="none" w="med" len="med"/>
                    </a:lnB>
                    <a:solidFill>
                      <a:srgbClr val="CCCCCC"/>
                    </a:solidFill>
                  </a:tcPr>
                </a:tc>
                <a:tc>
                  <a:txBody>
                    <a:bodyPr/>
                    <a:lstStyle/>
                    <a:p>
                      <a:pPr algn="just">
                        <a:spcAft>
                          <a:spcPts val="0"/>
                        </a:spcAft>
                      </a:pPr>
                      <a:r>
                        <a:rPr lang="en-US"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0,96</a:t>
                      </a:r>
                      <a:endParaRPr lang="de-DE"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7780" marR="17780" marT="17780" marB="17780">
                    <a:lnL>
                      <a:noFill/>
                    </a:lnL>
                    <a:lnR>
                      <a:noFill/>
                    </a:lnR>
                    <a:lnT>
                      <a:noFill/>
                    </a:lnT>
                    <a:lnB w="12700" cap="flat" cmpd="sng" algn="ctr">
                      <a:solidFill>
                        <a:srgbClr val="000000"/>
                      </a:solidFill>
                      <a:prstDash val="solid"/>
                      <a:round/>
                      <a:headEnd type="none" w="med" len="med"/>
                      <a:tailEnd type="none" w="med" len="med"/>
                    </a:lnB>
                    <a:solidFill>
                      <a:srgbClr val="CCCCCC"/>
                    </a:solidFill>
                  </a:tcPr>
                </a:tc>
                <a:tc>
                  <a:txBody>
                    <a:bodyPr/>
                    <a:lstStyle/>
                    <a:p>
                      <a:pPr algn="just">
                        <a:spcAft>
                          <a:spcPts val="0"/>
                        </a:spcAft>
                      </a:pPr>
                      <a:r>
                        <a:rPr lang="en-US"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0,48</a:t>
                      </a:r>
                      <a:endParaRPr lang="de-DE"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7780" marR="17780" marT="17780" marB="17780">
                    <a:lnL>
                      <a:noFill/>
                    </a:lnL>
                    <a:lnR>
                      <a:noFill/>
                    </a:lnR>
                    <a:lnT>
                      <a:noFill/>
                    </a:lnT>
                    <a:lnB w="12700" cap="flat" cmpd="sng" algn="ctr">
                      <a:solidFill>
                        <a:srgbClr val="000000"/>
                      </a:solidFill>
                      <a:prstDash val="solid"/>
                      <a:round/>
                      <a:headEnd type="none" w="med" len="med"/>
                      <a:tailEnd type="none" w="med" len="med"/>
                    </a:lnB>
                    <a:solidFill>
                      <a:srgbClr val="CCCCCC"/>
                    </a:solidFill>
                  </a:tcPr>
                </a:tc>
                <a:tc>
                  <a:txBody>
                    <a:bodyPr/>
                    <a:lstStyle/>
                    <a:p>
                      <a:pPr algn="just">
                        <a:spcAft>
                          <a:spcPts val="0"/>
                        </a:spcAft>
                      </a:pPr>
                      <a:r>
                        <a:rPr lang="en-US"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0,99</a:t>
                      </a:r>
                      <a:endParaRPr lang="de-DE"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7780" marR="17780" marT="17780" marB="17780">
                    <a:lnL>
                      <a:noFill/>
                    </a:lnL>
                    <a:lnR>
                      <a:noFill/>
                    </a:lnR>
                    <a:lnT>
                      <a:noFill/>
                    </a:lnT>
                    <a:lnB w="12700" cap="flat" cmpd="sng" algn="ctr">
                      <a:solidFill>
                        <a:srgbClr val="000000"/>
                      </a:solidFill>
                      <a:prstDash val="solid"/>
                      <a:round/>
                      <a:headEnd type="none" w="med" len="med"/>
                      <a:tailEnd type="none" w="med" len="med"/>
                    </a:lnB>
                    <a:solidFill>
                      <a:srgbClr val="CCCCCC"/>
                    </a:solidFill>
                  </a:tcPr>
                </a:tc>
                <a:tc>
                  <a:txBody>
                    <a:bodyPr/>
                    <a:lstStyle/>
                    <a:p>
                      <a:pPr algn="just">
                        <a:spcAft>
                          <a:spcPts val="0"/>
                        </a:spcAft>
                      </a:pPr>
                      <a:r>
                        <a:rPr lang="en-US"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0,78</a:t>
                      </a:r>
                      <a:endParaRPr lang="de-DE"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7780" marR="17780" marT="17780" marB="17780">
                    <a:lnL>
                      <a:noFill/>
                    </a:lnL>
                    <a:lnR>
                      <a:noFill/>
                    </a:lnR>
                    <a:lnT>
                      <a:noFill/>
                    </a:lnT>
                    <a:lnB w="12700" cap="flat" cmpd="sng" algn="ctr">
                      <a:solidFill>
                        <a:srgbClr val="000000"/>
                      </a:solidFill>
                      <a:prstDash val="solid"/>
                      <a:round/>
                      <a:headEnd type="none" w="med" len="med"/>
                      <a:tailEnd type="none" w="med" len="med"/>
                    </a:lnB>
                    <a:solidFill>
                      <a:srgbClr val="CCCCCC"/>
                    </a:solidFill>
                  </a:tcPr>
                </a:tc>
                <a:tc>
                  <a:txBody>
                    <a:bodyPr/>
                    <a:lstStyle/>
                    <a:p>
                      <a:pPr algn="just">
                        <a:spcAft>
                          <a:spcPts val="0"/>
                        </a:spcAft>
                      </a:pPr>
                      <a:r>
                        <a:rPr lang="en-US"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0,87</a:t>
                      </a:r>
                      <a:endParaRPr lang="de-DE" sz="11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7780" marR="17780" marT="17780" marB="17780">
                    <a:lnL>
                      <a:noFill/>
                    </a:lnL>
                    <a:lnR>
                      <a:noFill/>
                    </a:lnR>
                    <a:lnT>
                      <a:noFill/>
                    </a:lnT>
                    <a:lnB w="12700" cap="flat" cmpd="sng" algn="ctr">
                      <a:solidFill>
                        <a:srgbClr val="000000"/>
                      </a:solidFill>
                      <a:prstDash val="solid"/>
                      <a:round/>
                      <a:headEnd type="none" w="med" len="med"/>
                      <a:tailEnd type="none" w="med" len="med"/>
                    </a:lnB>
                    <a:solidFill>
                      <a:srgbClr val="CCCCCC"/>
                    </a:solidFill>
                  </a:tcPr>
                </a:tc>
                <a:tc>
                  <a:txBody>
                    <a:bodyPr/>
                    <a:lstStyle/>
                    <a:p>
                      <a:pPr algn="just">
                        <a:spcAft>
                          <a:spcPts val="0"/>
                        </a:spcAft>
                      </a:pPr>
                      <a:r>
                        <a:rPr lang="en-US" sz="1100" kern="1100" spc="-10" dirty="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0,76</a:t>
                      </a:r>
                      <a:endParaRPr lang="de-DE" sz="1100" kern="1100" spc="-10" dirty="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7780" marR="17780" marT="17780" marB="17780">
                    <a:lnL>
                      <a:noFill/>
                    </a:lnL>
                    <a:lnR>
                      <a:noFill/>
                    </a:lnR>
                    <a:lnT>
                      <a:noFill/>
                    </a:lnT>
                    <a:lnB w="12700" cap="flat" cmpd="sng" algn="ctr">
                      <a:solidFill>
                        <a:srgbClr val="000000"/>
                      </a:solidFill>
                      <a:prstDash val="solid"/>
                      <a:round/>
                      <a:headEnd type="none" w="med" len="med"/>
                      <a:tailEnd type="none" w="med" len="med"/>
                    </a:lnB>
                    <a:solidFill>
                      <a:srgbClr val="CCCCCC"/>
                    </a:solidFill>
                  </a:tcPr>
                </a:tc>
                <a:extLst>
                  <a:ext uri="{0D108BD9-81ED-4DB2-BD59-A6C34878D82A}">
                    <a16:rowId xmlns:a16="http://schemas.microsoft.com/office/drawing/2014/main" val="1551518573"/>
                  </a:ext>
                </a:extLst>
              </a:tr>
            </a:tbl>
          </a:graphicData>
        </a:graphic>
      </p:graphicFrame>
      <p:cxnSp>
        <p:nvCxnSpPr>
          <p:cNvPr id="12" name="Verbinder: gewinkelt 11">
            <a:extLst>
              <a:ext uri="{FF2B5EF4-FFF2-40B4-BE49-F238E27FC236}">
                <a16:creationId xmlns:a16="http://schemas.microsoft.com/office/drawing/2014/main" id="{24D625FD-C511-4EFE-B822-8D0705BEECA2}"/>
              </a:ext>
            </a:extLst>
          </p:cNvPr>
          <p:cNvCxnSpPr/>
          <p:nvPr/>
        </p:nvCxnSpPr>
        <p:spPr>
          <a:xfrm flipV="1">
            <a:off x="323850" y="1438275"/>
            <a:ext cx="8801100" cy="2495550"/>
          </a:xfrm>
          <a:prstGeom prst="bentConnector3">
            <a:avLst>
              <a:gd name="adj1" fmla="val -2165"/>
            </a:avLst>
          </a:prstGeom>
          <a:ln>
            <a:tailEnd type="triangle"/>
          </a:ln>
        </p:spPr>
        <p:style>
          <a:lnRef idx="2">
            <a:schemeClr val="dk1"/>
          </a:lnRef>
          <a:fillRef idx="0">
            <a:schemeClr val="dk1"/>
          </a:fillRef>
          <a:effectRef idx="1">
            <a:schemeClr val="dk1"/>
          </a:effectRef>
          <a:fontRef idx="minor">
            <a:schemeClr val="tx1"/>
          </a:fontRef>
        </p:style>
      </p:cxnSp>
      <p:cxnSp>
        <p:nvCxnSpPr>
          <p:cNvPr id="15" name="Verbinder: gewinkelt 14">
            <a:extLst>
              <a:ext uri="{FF2B5EF4-FFF2-40B4-BE49-F238E27FC236}">
                <a16:creationId xmlns:a16="http://schemas.microsoft.com/office/drawing/2014/main" id="{21469272-BD64-4590-934D-355F77A0B813}"/>
              </a:ext>
            </a:extLst>
          </p:cNvPr>
          <p:cNvCxnSpPr>
            <a:cxnSpLocks/>
          </p:cNvCxnSpPr>
          <p:nvPr/>
        </p:nvCxnSpPr>
        <p:spPr>
          <a:xfrm flipV="1">
            <a:off x="5581651" y="1990726"/>
            <a:ext cx="2838449" cy="2362199"/>
          </a:xfrm>
          <a:prstGeom prst="bentConnector3">
            <a:avLst>
              <a:gd name="adj1" fmla="val 9732"/>
            </a:avLst>
          </a:prstGeom>
          <a:ln>
            <a:tailEnd type="triangle"/>
          </a:ln>
        </p:spPr>
        <p:style>
          <a:lnRef idx="2">
            <a:schemeClr val="dk1"/>
          </a:lnRef>
          <a:fillRef idx="0">
            <a:schemeClr val="dk1"/>
          </a:fillRef>
          <a:effectRef idx="1">
            <a:schemeClr val="dk1"/>
          </a:effectRef>
          <a:fontRef idx="minor">
            <a:schemeClr val="tx1"/>
          </a:fontRef>
        </p:style>
      </p:cxnSp>
      <p:cxnSp>
        <p:nvCxnSpPr>
          <p:cNvPr id="22" name="Verbinder: gewinkelt 21">
            <a:extLst>
              <a:ext uri="{FF2B5EF4-FFF2-40B4-BE49-F238E27FC236}">
                <a16:creationId xmlns:a16="http://schemas.microsoft.com/office/drawing/2014/main" id="{F2FB245F-7586-4D8E-82C2-05EB566AFC91}"/>
              </a:ext>
            </a:extLst>
          </p:cNvPr>
          <p:cNvCxnSpPr/>
          <p:nvPr/>
        </p:nvCxnSpPr>
        <p:spPr>
          <a:xfrm flipV="1">
            <a:off x="323850" y="4063365"/>
            <a:ext cx="7162800" cy="814070"/>
          </a:xfrm>
          <a:prstGeom prst="bentConnector3">
            <a:avLst>
              <a:gd name="adj1" fmla="val -2660"/>
            </a:avLst>
          </a:prstGeom>
          <a:ln>
            <a:tailEnd type="triangle"/>
          </a:ln>
        </p:spPr>
        <p:style>
          <a:lnRef idx="2">
            <a:schemeClr val="dk1"/>
          </a:lnRef>
          <a:fillRef idx="0">
            <a:schemeClr val="dk1"/>
          </a:fillRef>
          <a:effectRef idx="1">
            <a:schemeClr val="dk1"/>
          </a:effectRef>
          <a:fontRef idx="minor">
            <a:schemeClr val="tx1"/>
          </a:fontRef>
        </p:style>
      </p:cxnSp>
      <p:cxnSp>
        <p:nvCxnSpPr>
          <p:cNvPr id="26" name="Verbinder: gewinkelt 25">
            <a:extLst>
              <a:ext uri="{FF2B5EF4-FFF2-40B4-BE49-F238E27FC236}">
                <a16:creationId xmlns:a16="http://schemas.microsoft.com/office/drawing/2014/main" id="{2FB06A4F-6BBD-4C99-8277-A770963058D1}"/>
              </a:ext>
            </a:extLst>
          </p:cNvPr>
          <p:cNvCxnSpPr/>
          <p:nvPr/>
        </p:nvCxnSpPr>
        <p:spPr>
          <a:xfrm flipV="1">
            <a:off x="5581651" y="3429000"/>
            <a:ext cx="2838449" cy="704850"/>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9" name="Verbinder: gewinkelt 28">
            <a:extLst>
              <a:ext uri="{FF2B5EF4-FFF2-40B4-BE49-F238E27FC236}">
                <a16:creationId xmlns:a16="http://schemas.microsoft.com/office/drawing/2014/main" id="{BB296000-8AF4-43AC-8555-28BF7556AEF9}"/>
              </a:ext>
            </a:extLst>
          </p:cNvPr>
          <p:cNvCxnSpPr/>
          <p:nvPr/>
        </p:nvCxnSpPr>
        <p:spPr>
          <a:xfrm flipV="1">
            <a:off x="5581651" y="2419350"/>
            <a:ext cx="4105274" cy="2152650"/>
          </a:xfrm>
          <a:prstGeom prst="bentConnector3">
            <a:avLst>
              <a:gd name="adj1" fmla="val 95940"/>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801988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8A844B-B4C5-4027-B143-96BC988F7B76}"/>
              </a:ext>
            </a:extLst>
          </p:cNvPr>
          <p:cNvSpPr>
            <a:spLocks noGrp="1"/>
          </p:cNvSpPr>
          <p:nvPr>
            <p:ph type="title"/>
          </p:nvPr>
        </p:nvSpPr>
        <p:spPr/>
        <p:txBody>
          <a:bodyPr/>
          <a:lstStyle/>
          <a:p>
            <a:pPr marL="342900" lvl="0" indent="-342900">
              <a:spcBef>
                <a:spcPts val="3000"/>
              </a:spcBef>
              <a:spcAft>
                <a:spcPts val="1200"/>
              </a:spcAft>
            </a:pPr>
            <a:r>
              <a:rPr lang="en-AU" b="1" kern="1100" dirty="0">
                <a:latin typeface="LM Roman 12" panose="00000500000000000000" pitchFamily="50" charset="0"/>
                <a:ea typeface="Times New Roman" panose="02020603050405020304" pitchFamily="18" charset="0"/>
                <a:cs typeface="Times New Roman" panose="02020603050405020304" pitchFamily="18" charset="0"/>
              </a:rPr>
              <a:t>Results (6/7)</a:t>
            </a:r>
            <a:endParaRPr lang="de-DE" dirty="0"/>
          </a:p>
        </p:txBody>
      </p:sp>
      <p:sp>
        <p:nvSpPr>
          <p:cNvPr id="19" name="Inhaltsplatzhalter 18">
            <a:extLst>
              <a:ext uri="{FF2B5EF4-FFF2-40B4-BE49-F238E27FC236}">
                <a16:creationId xmlns:a16="http://schemas.microsoft.com/office/drawing/2014/main" id="{C1E83160-BBD9-4195-A7C3-5A0341BEA5B0}"/>
              </a:ext>
            </a:extLst>
          </p:cNvPr>
          <p:cNvSpPr>
            <a:spLocks noGrp="1"/>
          </p:cNvSpPr>
          <p:nvPr>
            <p:ph idx="1"/>
          </p:nvPr>
        </p:nvSpPr>
        <p:spPr>
          <a:xfrm>
            <a:off x="838200" y="1825625"/>
            <a:ext cx="4463143" cy="4908550"/>
          </a:xfrm>
        </p:spPr>
        <p:txBody>
          <a:bodyPr>
            <a:normAutofit/>
          </a:bodyPr>
          <a:lstStyle/>
          <a:p>
            <a:pPr marL="0" indent="0">
              <a:buNone/>
            </a:pPr>
            <a:r>
              <a:rPr lang="en-AU" kern="1100" spc="-10" dirty="0" err="1">
                <a:latin typeface="LM Roman 12" panose="00000500000000000000" pitchFamily="50" charset="0"/>
                <a:ea typeface="Times New Roman" panose="02020603050405020304" pitchFamily="18" charset="0"/>
                <a:cs typeface="Times New Roman" panose="02020603050405020304" pitchFamily="18" charset="0"/>
              </a:rPr>
              <a:t>Neighborhood</a:t>
            </a:r>
            <a:r>
              <a:rPr lang="en-AU" kern="1100" spc="-10" dirty="0">
                <a:latin typeface="LM Roman 12" panose="00000500000000000000" pitchFamily="50" charset="0"/>
                <a:ea typeface="Times New Roman" panose="02020603050405020304" pitchFamily="18" charset="0"/>
                <a:cs typeface="Times New Roman" panose="02020603050405020304" pitchFamily="18" charset="0"/>
              </a:rPr>
              <a:t> Clustering</a:t>
            </a:r>
          </a:p>
          <a:p>
            <a:pPr>
              <a:buFontTx/>
              <a:buChar char="-"/>
            </a:pPr>
            <a:r>
              <a:rPr lang="en-AU" kern="1100" spc="-10" dirty="0">
                <a:latin typeface="LM Roman 12" panose="00000500000000000000" pitchFamily="50" charset="0"/>
                <a:cs typeface="Times New Roman" panose="02020603050405020304" pitchFamily="18" charset="0"/>
              </a:rPr>
              <a:t>7 clusters:</a:t>
            </a:r>
          </a:p>
          <a:p>
            <a:pPr>
              <a:buFontTx/>
              <a:buChar char="-"/>
            </a:pPr>
            <a:endParaRPr lang="en-AU" kern="1100" spc="-10" dirty="0">
              <a:latin typeface="LM Roman 12" panose="00000500000000000000" pitchFamily="50" charset="0"/>
              <a:cs typeface="Times New Roman" panose="02020603050405020304" pitchFamily="18" charset="0"/>
            </a:endParaRPr>
          </a:p>
          <a:p>
            <a:pPr marL="0" indent="0">
              <a:buNone/>
            </a:pPr>
            <a:r>
              <a:rPr lang="en-US" i="1" kern="1100" spc="-10" dirty="0">
                <a:latin typeface="LM Roman 12" panose="00000500000000000000" pitchFamily="50" charset="0"/>
                <a:cs typeface="Times New Roman" panose="02020603050405020304" pitchFamily="18" charset="0"/>
              </a:rPr>
              <a:t>Decision highly depends on the family’s preferences. This study will not anticipate the individual preferences, instead provide a decision framework based on the clusters. </a:t>
            </a:r>
            <a:endParaRPr lang="de-DE" i="1" dirty="0"/>
          </a:p>
        </p:txBody>
      </p:sp>
      <p:pic>
        <p:nvPicPr>
          <p:cNvPr id="11" name="Grafik 10" descr="Ein Bild, das Text, Karte enthält.&#10;&#10;Automatisch generierte Beschreibung">
            <a:extLst>
              <a:ext uri="{FF2B5EF4-FFF2-40B4-BE49-F238E27FC236}">
                <a16:creationId xmlns:a16="http://schemas.microsoft.com/office/drawing/2014/main" id="{EA6F2913-21DC-4DBA-8E71-13F08C11745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7347" t="8336" r="30627"/>
          <a:stretch/>
        </p:blipFill>
        <p:spPr>
          <a:xfrm>
            <a:off x="5653398" y="539919"/>
            <a:ext cx="6016089" cy="5778161"/>
          </a:xfrm>
          <a:prstGeom prst="rect">
            <a:avLst/>
          </a:prstGeom>
        </p:spPr>
      </p:pic>
    </p:spTree>
    <p:extLst>
      <p:ext uri="{BB962C8B-B14F-4D97-AF65-F5344CB8AC3E}">
        <p14:creationId xmlns:p14="http://schemas.microsoft.com/office/powerpoint/2010/main" val="2110962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8A844B-B4C5-4027-B143-96BC988F7B76}"/>
              </a:ext>
            </a:extLst>
          </p:cNvPr>
          <p:cNvSpPr>
            <a:spLocks noGrp="1"/>
          </p:cNvSpPr>
          <p:nvPr>
            <p:ph type="title"/>
          </p:nvPr>
        </p:nvSpPr>
        <p:spPr/>
        <p:txBody>
          <a:bodyPr/>
          <a:lstStyle/>
          <a:p>
            <a:pPr marL="342900" lvl="0" indent="-342900">
              <a:spcBef>
                <a:spcPts val="3000"/>
              </a:spcBef>
              <a:spcAft>
                <a:spcPts val="1200"/>
              </a:spcAft>
            </a:pPr>
            <a:r>
              <a:rPr lang="en-AU" b="1" kern="1100" dirty="0">
                <a:latin typeface="LM Roman 12" panose="00000500000000000000" pitchFamily="50" charset="0"/>
                <a:ea typeface="Times New Roman" panose="02020603050405020304" pitchFamily="18" charset="0"/>
                <a:cs typeface="Times New Roman" panose="02020603050405020304" pitchFamily="18" charset="0"/>
              </a:rPr>
              <a:t>Results (7/7)</a:t>
            </a:r>
            <a:endParaRPr lang="de-DE" dirty="0"/>
          </a:p>
        </p:txBody>
      </p:sp>
      <p:graphicFrame>
        <p:nvGraphicFramePr>
          <p:cNvPr id="6" name="Tabelle 5">
            <a:extLst>
              <a:ext uri="{FF2B5EF4-FFF2-40B4-BE49-F238E27FC236}">
                <a16:creationId xmlns:a16="http://schemas.microsoft.com/office/drawing/2014/main" id="{A76E4467-0534-4D56-BC83-E4AE0B122CCB}"/>
              </a:ext>
            </a:extLst>
          </p:cNvPr>
          <p:cNvGraphicFramePr>
            <a:graphicFrameLocks noGrp="1"/>
          </p:cNvGraphicFramePr>
          <p:nvPr>
            <p:extLst>
              <p:ext uri="{D42A27DB-BD31-4B8C-83A1-F6EECF244321}">
                <p14:modId xmlns:p14="http://schemas.microsoft.com/office/powerpoint/2010/main" val="2016788579"/>
              </p:ext>
            </p:extLst>
          </p:nvPr>
        </p:nvGraphicFramePr>
        <p:xfrm>
          <a:off x="838200" y="1675149"/>
          <a:ext cx="10515600" cy="4817726"/>
        </p:xfrm>
        <a:graphic>
          <a:graphicData uri="http://schemas.openxmlformats.org/drawingml/2006/table">
            <a:tbl>
              <a:tblPr firstRow="1" firstCol="1" bandRow="1"/>
              <a:tblGrid>
                <a:gridCol w="1394369">
                  <a:extLst>
                    <a:ext uri="{9D8B030D-6E8A-4147-A177-3AD203B41FA5}">
                      <a16:colId xmlns:a16="http://schemas.microsoft.com/office/drawing/2014/main" val="1065253957"/>
                    </a:ext>
                  </a:extLst>
                </a:gridCol>
                <a:gridCol w="633039">
                  <a:extLst>
                    <a:ext uri="{9D8B030D-6E8A-4147-A177-3AD203B41FA5}">
                      <a16:colId xmlns:a16="http://schemas.microsoft.com/office/drawing/2014/main" val="1093927987"/>
                    </a:ext>
                  </a:extLst>
                </a:gridCol>
                <a:gridCol w="2040026">
                  <a:extLst>
                    <a:ext uri="{9D8B030D-6E8A-4147-A177-3AD203B41FA5}">
                      <a16:colId xmlns:a16="http://schemas.microsoft.com/office/drawing/2014/main" val="746940044"/>
                    </a:ext>
                  </a:extLst>
                </a:gridCol>
                <a:gridCol w="1669877">
                  <a:extLst>
                    <a:ext uri="{9D8B030D-6E8A-4147-A177-3AD203B41FA5}">
                      <a16:colId xmlns:a16="http://schemas.microsoft.com/office/drawing/2014/main" val="4254701021"/>
                    </a:ext>
                  </a:extLst>
                </a:gridCol>
                <a:gridCol w="1669877">
                  <a:extLst>
                    <a:ext uri="{9D8B030D-6E8A-4147-A177-3AD203B41FA5}">
                      <a16:colId xmlns:a16="http://schemas.microsoft.com/office/drawing/2014/main" val="3757249403"/>
                    </a:ext>
                  </a:extLst>
                </a:gridCol>
                <a:gridCol w="1554206">
                  <a:extLst>
                    <a:ext uri="{9D8B030D-6E8A-4147-A177-3AD203B41FA5}">
                      <a16:colId xmlns:a16="http://schemas.microsoft.com/office/drawing/2014/main" val="3731092678"/>
                    </a:ext>
                  </a:extLst>
                </a:gridCol>
                <a:gridCol w="1554206">
                  <a:extLst>
                    <a:ext uri="{9D8B030D-6E8A-4147-A177-3AD203B41FA5}">
                      <a16:colId xmlns:a16="http://schemas.microsoft.com/office/drawing/2014/main" val="4106052936"/>
                    </a:ext>
                  </a:extLst>
                </a:gridCol>
              </a:tblGrid>
              <a:tr h="395967">
                <a:tc>
                  <a:txBody>
                    <a:bodyPr/>
                    <a:lstStyle/>
                    <a:p>
                      <a:pPr algn="l">
                        <a:spcAft>
                          <a:spcPts val="0"/>
                        </a:spcAft>
                      </a:pPr>
                      <a:r>
                        <a:rPr lang="en-US" sz="1200" b="1" kern="1100" spc="-10" dirty="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Neighborhood</a:t>
                      </a:r>
                      <a:endParaRPr lang="de-DE" sz="1200" kern="1100" spc="-10" dirty="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b="1" kern="1100" spc="-10" dirty="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Cluster Labels</a:t>
                      </a:r>
                      <a:endParaRPr lang="de-DE" sz="1200" kern="1100" spc="-10" dirty="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b="1" kern="1100" spc="-10" dirty="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1st Most Common Venue</a:t>
                      </a:r>
                      <a:endParaRPr lang="de-DE" sz="1200" kern="1100" spc="-10" dirty="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b="1"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2nd Most Common Venue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b="1" kern="1100" spc="-10" dirty="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3rd Most Common Venue</a:t>
                      </a:r>
                      <a:endParaRPr lang="de-DE" sz="1200" kern="1100" spc="-10" dirty="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b="1"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4th Most Common Venue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b="1" kern="1100" spc="-10" dirty="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5th Most Common Venue</a:t>
                      </a:r>
                      <a:endParaRPr lang="de-DE" sz="1200" kern="1100" spc="-10" dirty="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4703986"/>
                  </a:ext>
                </a:extLst>
              </a:tr>
              <a:tr h="220921">
                <a:tc>
                  <a:txBody>
                    <a:bodyPr/>
                    <a:lstStyle/>
                    <a:p>
                      <a:pPr algn="just">
                        <a:spcAft>
                          <a:spcPts val="0"/>
                        </a:spcAft>
                      </a:pPr>
                      <a:r>
                        <a:rPr lang="en-US" sz="1200" b="1"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St. George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w="12700" cap="flat" cmpd="sng" algn="ctr">
                      <a:solidFill>
                        <a:srgbClr val="000000"/>
                      </a:solidFill>
                      <a:prstDash val="solid"/>
                      <a:round/>
                      <a:headEnd type="none" w="med" len="med"/>
                      <a:tailEnd type="none" w="med" len="med"/>
                    </a:lnT>
                    <a:lnB>
                      <a:noFill/>
                    </a:lnB>
                    <a:solidFill>
                      <a:srgbClr val="CCCCCC"/>
                    </a:solidFill>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2</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w="12700" cap="flat" cmpd="sng" algn="ctr">
                      <a:solidFill>
                        <a:srgbClr val="000000"/>
                      </a:solidFill>
                      <a:prstDash val="solid"/>
                      <a:round/>
                      <a:headEnd type="none" w="med" len="med"/>
                      <a:tailEnd type="none" w="med" len="med"/>
                    </a:lnT>
                    <a:lnB>
                      <a:noFill/>
                    </a:lnB>
                    <a:solidFill>
                      <a:srgbClr val="CCCCCC"/>
                    </a:solidFill>
                  </a:tcPr>
                </a:tc>
                <a:tc>
                  <a:txBody>
                    <a:bodyPr/>
                    <a:lstStyle/>
                    <a:p>
                      <a:pPr algn="just">
                        <a:spcAft>
                          <a:spcPts val="0"/>
                        </a:spcAft>
                      </a:pPr>
                      <a:r>
                        <a:rPr lang="en-US" sz="1200" kern="1100" spc="-10" dirty="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Ice Cream Shop</a:t>
                      </a:r>
                      <a:endParaRPr lang="de-DE" sz="1200" kern="1100" spc="-10" dirty="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w="12700" cap="flat" cmpd="sng" algn="ctr">
                      <a:solidFill>
                        <a:srgbClr val="000000"/>
                      </a:solidFill>
                      <a:prstDash val="solid"/>
                      <a:round/>
                      <a:headEnd type="none" w="med" len="med"/>
                      <a:tailEnd type="none" w="med" len="med"/>
                    </a:lnT>
                    <a:lnB>
                      <a:noFill/>
                    </a:lnB>
                    <a:solidFill>
                      <a:srgbClr val="CCCCCC"/>
                    </a:solidFill>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Clothing Store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w="12700" cap="flat" cmpd="sng" algn="ctr">
                      <a:solidFill>
                        <a:srgbClr val="000000"/>
                      </a:solidFill>
                      <a:prstDash val="solid"/>
                      <a:round/>
                      <a:headEnd type="none" w="med" len="med"/>
                      <a:tailEnd type="none" w="med" len="med"/>
                    </a:lnT>
                    <a:lnB>
                      <a:noFill/>
                    </a:lnB>
                    <a:solidFill>
                      <a:srgbClr val="CCCCCC"/>
                    </a:solidFill>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Coffee Shop</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w="12700" cap="flat" cmpd="sng" algn="ctr">
                      <a:solidFill>
                        <a:srgbClr val="000000"/>
                      </a:solidFill>
                      <a:prstDash val="solid"/>
                      <a:round/>
                      <a:headEnd type="none" w="med" len="med"/>
                      <a:tailEnd type="none" w="med" len="med"/>
                    </a:lnT>
                    <a:lnB>
                      <a:noFill/>
                    </a:lnB>
                    <a:solidFill>
                      <a:srgbClr val="CCCCCC"/>
                    </a:solidFill>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Women's Store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w="12700" cap="flat" cmpd="sng" algn="ctr">
                      <a:solidFill>
                        <a:srgbClr val="000000"/>
                      </a:solidFill>
                      <a:prstDash val="solid"/>
                      <a:round/>
                      <a:headEnd type="none" w="med" len="med"/>
                      <a:tailEnd type="none" w="med" len="med"/>
                    </a:lnT>
                    <a:lnB>
                      <a:noFill/>
                    </a:lnB>
                    <a:solidFill>
                      <a:srgbClr val="CCCCCC"/>
                    </a:solidFill>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Discount Store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w="12700" cap="flat" cmpd="sng" algn="ctr">
                      <a:solidFill>
                        <a:srgbClr val="000000"/>
                      </a:solidFill>
                      <a:prstDash val="solid"/>
                      <a:round/>
                      <a:headEnd type="none" w="med" len="med"/>
                      <a:tailEnd type="none" w="med" len="med"/>
                    </a:lnT>
                    <a:lnB>
                      <a:noFill/>
                    </a:lnB>
                    <a:solidFill>
                      <a:srgbClr val="CCCCCC"/>
                    </a:solidFill>
                  </a:tcPr>
                </a:tc>
                <a:extLst>
                  <a:ext uri="{0D108BD9-81ED-4DB2-BD59-A6C34878D82A}">
                    <a16:rowId xmlns:a16="http://schemas.microsoft.com/office/drawing/2014/main" val="1212568222"/>
                  </a:ext>
                </a:extLst>
              </a:tr>
              <a:tr h="220921">
                <a:tc>
                  <a:txBody>
                    <a:bodyPr/>
                    <a:lstStyle/>
                    <a:p>
                      <a:pPr algn="just">
                        <a:spcAft>
                          <a:spcPts val="0"/>
                        </a:spcAft>
                      </a:pPr>
                      <a:r>
                        <a:rPr lang="en-US" sz="1200" b="1"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West Brighton</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2</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dirty="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Donut Shop</a:t>
                      </a:r>
                      <a:endParaRPr lang="de-DE" sz="1200" kern="1100" spc="-10" dirty="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Women's Store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Department Store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Gym / Fitness Center</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Grocery Store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extLst>
                  <a:ext uri="{0D108BD9-81ED-4DB2-BD59-A6C34878D82A}">
                    <a16:rowId xmlns:a16="http://schemas.microsoft.com/office/drawing/2014/main" val="3029968709"/>
                  </a:ext>
                </a:extLst>
              </a:tr>
              <a:tr h="220921">
                <a:tc>
                  <a:txBody>
                    <a:bodyPr/>
                    <a:lstStyle/>
                    <a:p>
                      <a:pPr algn="just">
                        <a:spcAft>
                          <a:spcPts val="0"/>
                        </a:spcAft>
                      </a:pPr>
                      <a:r>
                        <a:rPr lang="en-US" sz="1200" b="1"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New Springville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1</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dirty="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Clothing Store</a:t>
                      </a:r>
                      <a:endParaRPr lang="de-DE" sz="1200" kern="1100" spc="-10" dirty="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Toy / Game Store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Furniture / Home Store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Cosmetics Shop</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Department Store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extLst>
                  <a:ext uri="{0D108BD9-81ED-4DB2-BD59-A6C34878D82A}">
                    <a16:rowId xmlns:a16="http://schemas.microsoft.com/office/drawing/2014/main" val="2889252510"/>
                  </a:ext>
                </a:extLst>
              </a:tr>
              <a:tr h="220921">
                <a:tc>
                  <a:txBody>
                    <a:bodyPr/>
                    <a:lstStyle/>
                    <a:p>
                      <a:pPr algn="just">
                        <a:spcAft>
                          <a:spcPts val="0"/>
                        </a:spcAft>
                      </a:pPr>
                      <a:r>
                        <a:rPr lang="en-US" sz="1200" b="1"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Great Kills</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2</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Bakery</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dirty="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Women's Store</a:t>
                      </a:r>
                      <a:endParaRPr lang="de-DE" sz="1200" kern="1100" spc="-10" dirty="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Department Store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Gym / Fitness Center</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Grocery Store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extLst>
                  <a:ext uri="{0D108BD9-81ED-4DB2-BD59-A6C34878D82A}">
                    <a16:rowId xmlns:a16="http://schemas.microsoft.com/office/drawing/2014/main" val="251837602"/>
                  </a:ext>
                </a:extLst>
              </a:tr>
              <a:tr h="220921">
                <a:tc>
                  <a:txBody>
                    <a:bodyPr/>
                    <a:lstStyle/>
                    <a:p>
                      <a:pPr algn="just">
                        <a:spcAft>
                          <a:spcPts val="0"/>
                        </a:spcAft>
                      </a:pPr>
                      <a:r>
                        <a:rPr lang="en-US" sz="1200" b="1"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Eltingville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0</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Pharmacy</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Video Game Store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Cosmetics Shop</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Grocery Store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Golf Course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extLst>
                  <a:ext uri="{0D108BD9-81ED-4DB2-BD59-A6C34878D82A}">
                    <a16:rowId xmlns:a16="http://schemas.microsoft.com/office/drawing/2014/main" val="3620095959"/>
                  </a:ext>
                </a:extLst>
              </a:tr>
              <a:tr h="220921">
                <a:tc>
                  <a:txBody>
                    <a:bodyPr/>
                    <a:lstStyle/>
                    <a:p>
                      <a:pPr algn="just">
                        <a:spcAft>
                          <a:spcPts val="0"/>
                        </a:spcAft>
                      </a:pPr>
                      <a:r>
                        <a:rPr lang="en-US" sz="1200" b="1"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Annadale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2</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Bagel Shop</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Women's Store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Department Store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Gym / Fitness Center</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Grocery Store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extLst>
                  <a:ext uri="{0D108BD9-81ED-4DB2-BD59-A6C34878D82A}">
                    <a16:rowId xmlns:a16="http://schemas.microsoft.com/office/drawing/2014/main" val="367782420"/>
                  </a:ext>
                </a:extLst>
              </a:tr>
              <a:tr h="220921">
                <a:tc>
                  <a:txBody>
                    <a:bodyPr/>
                    <a:lstStyle/>
                    <a:p>
                      <a:pPr algn="just">
                        <a:spcAft>
                          <a:spcPts val="0"/>
                        </a:spcAft>
                      </a:pPr>
                      <a:r>
                        <a:rPr lang="en-US" sz="1200" b="1"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Tottenville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2</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Bank</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dirty="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Women's Store</a:t>
                      </a:r>
                      <a:endParaRPr lang="de-DE" sz="1200" kern="1100" spc="-10" dirty="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Department Store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Gym / Fitness Center</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Grocery Store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extLst>
                  <a:ext uri="{0D108BD9-81ED-4DB2-BD59-A6C34878D82A}">
                    <a16:rowId xmlns:a16="http://schemas.microsoft.com/office/drawing/2014/main" val="384923011"/>
                  </a:ext>
                </a:extLst>
              </a:tr>
              <a:tr h="220921">
                <a:tc>
                  <a:txBody>
                    <a:bodyPr/>
                    <a:lstStyle/>
                    <a:p>
                      <a:pPr algn="just">
                        <a:spcAft>
                          <a:spcPts val="0"/>
                        </a:spcAft>
                      </a:pPr>
                      <a:r>
                        <a:rPr lang="en-US" sz="1200" b="1"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Tompkinsville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2</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Gym / Fitness Center</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dirty="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Fast Food Restaurant</a:t>
                      </a:r>
                      <a:endParaRPr lang="de-DE" sz="1200" kern="1100" spc="-10" dirty="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Women's Store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Department Store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Grocery Store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extLst>
                  <a:ext uri="{0D108BD9-81ED-4DB2-BD59-A6C34878D82A}">
                    <a16:rowId xmlns:a16="http://schemas.microsoft.com/office/drawing/2014/main" val="3253135492"/>
                  </a:ext>
                </a:extLst>
              </a:tr>
              <a:tr h="220921">
                <a:tc>
                  <a:txBody>
                    <a:bodyPr/>
                    <a:lstStyle/>
                    <a:p>
                      <a:pPr algn="just">
                        <a:spcAft>
                          <a:spcPts val="0"/>
                        </a:spcAft>
                      </a:pPr>
                      <a:r>
                        <a:rPr lang="en-US" sz="1200" b="1"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Graniteville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2</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Coffee Shop</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dirty="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Women's Store</a:t>
                      </a:r>
                      <a:endParaRPr lang="de-DE" sz="1200" kern="1100" spc="-10" dirty="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dirty="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Department Store</a:t>
                      </a:r>
                      <a:endParaRPr lang="de-DE" sz="1200" kern="1100" spc="-10" dirty="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Gym / Fitness Center</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Grocery Store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extLst>
                  <a:ext uri="{0D108BD9-81ED-4DB2-BD59-A6C34878D82A}">
                    <a16:rowId xmlns:a16="http://schemas.microsoft.com/office/drawing/2014/main" val="1419289589"/>
                  </a:ext>
                </a:extLst>
              </a:tr>
              <a:tr h="220921">
                <a:tc>
                  <a:txBody>
                    <a:bodyPr/>
                    <a:lstStyle/>
                    <a:p>
                      <a:pPr algn="just">
                        <a:spcAft>
                          <a:spcPts val="0"/>
                        </a:spcAft>
                      </a:pPr>
                      <a:r>
                        <a:rPr lang="en-US" sz="1200" b="1"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Dongan Hills</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2</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Bank</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Women's Store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dirty="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Department Store</a:t>
                      </a:r>
                      <a:endParaRPr lang="de-DE" sz="1200" kern="1100" spc="-10" dirty="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Gym / Fitness Center</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Grocery Store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extLst>
                  <a:ext uri="{0D108BD9-81ED-4DB2-BD59-A6C34878D82A}">
                    <a16:rowId xmlns:a16="http://schemas.microsoft.com/office/drawing/2014/main" val="416032720"/>
                  </a:ext>
                </a:extLst>
              </a:tr>
              <a:tr h="220921">
                <a:tc>
                  <a:txBody>
                    <a:bodyPr/>
                    <a:lstStyle/>
                    <a:p>
                      <a:pPr algn="just">
                        <a:spcAft>
                          <a:spcPts val="0"/>
                        </a:spcAft>
                      </a:pPr>
                      <a:r>
                        <a:rPr lang="en-US" sz="1200" b="1"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Midland Beach</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2</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Paper / Office Supplies Store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Discount Store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dirty="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Women's Store</a:t>
                      </a:r>
                      <a:endParaRPr lang="de-DE" sz="1200" kern="1100" spc="-10" dirty="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History Museum</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Gym / Fitness Center</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extLst>
                  <a:ext uri="{0D108BD9-81ED-4DB2-BD59-A6C34878D82A}">
                    <a16:rowId xmlns:a16="http://schemas.microsoft.com/office/drawing/2014/main" val="1191772726"/>
                  </a:ext>
                </a:extLst>
              </a:tr>
              <a:tr h="220921">
                <a:tc>
                  <a:txBody>
                    <a:bodyPr/>
                    <a:lstStyle/>
                    <a:p>
                      <a:pPr algn="just">
                        <a:spcAft>
                          <a:spcPts val="0"/>
                        </a:spcAft>
                      </a:pPr>
                      <a:r>
                        <a:rPr lang="en-US" sz="1200" b="1"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New Dorp Beach</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2</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Supplement Shop</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Furniture / Home Store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Burger Joint</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Sandwich Place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Women's Store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extLst>
                  <a:ext uri="{0D108BD9-81ED-4DB2-BD59-A6C34878D82A}">
                    <a16:rowId xmlns:a16="http://schemas.microsoft.com/office/drawing/2014/main" val="1035778261"/>
                  </a:ext>
                </a:extLst>
              </a:tr>
              <a:tr h="220921">
                <a:tc>
                  <a:txBody>
                    <a:bodyPr/>
                    <a:lstStyle/>
                    <a:p>
                      <a:pPr algn="just">
                        <a:spcAft>
                          <a:spcPts val="0"/>
                        </a:spcAft>
                      </a:pPr>
                      <a:r>
                        <a:rPr lang="en-US" sz="1200" b="1"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Charleston</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4</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Cosmetics Shop</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Bakery</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Health &amp; Beauty Service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dirty="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Supplement Shop</a:t>
                      </a:r>
                      <a:endParaRPr lang="de-DE" sz="1200" kern="1100" spc="-10" dirty="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Pet Store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extLst>
                  <a:ext uri="{0D108BD9-81ED-4DB2-BD59-A6C34878D82A}">
                    <a16:rowId xmlns:a16="http://schemas.microsoft.com/office/drawing/2014/main" val="1639781585"/>
                  </a:ext>
                </a:extLst>
              </a:tr>
              <a:tr h="220921">
                <a:tc>
                  <a:txBody>
                    <a:bodyPr/>
                    <a:lstStyle/>
                    <a:p>
                      <a:pPr algn="just">
                        <a:spcAft>
                          <a:spcPts val="0"/>
                        </a:spcAft>
                      </a:pPr>
                      <a:r>
                        <a:rPr lang="en-US" sz="1200" b="1"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Rossville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2</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Bagel Shop</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Mexican Restaurant</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Women's Store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dirty="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Discount Store</a:t>
                      </a:r>
                      <a:endParaRPr lang="de-DE" sz="1200" kern="1100" spc="-10" dirty="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Gym / Fitness Center</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extLst>
                  <a:ext uri="{0D108BD9-81ED-4DB2-BD59-A6C34878D82A}">
                    <a16:rowId xmlns:a16="http://schemas.microsoft.com/office/drawing/2014/main" val="2140749123"/>
                  </a:ext>
                </a:extLst>
              </a:tr>
              <a:tr h="220921">
                <a:tc>
                  <a:txBody>
                    <a:bodyPr/>
                    <a:lstStyle/>
                    <a:p>
                      <a:pPr algn="just">
                        <a:spcAft>
                          <a:spcPts val="0"/>
                        </a:spcAft>
                      </a:pPr>
                      <a:r>
                        <a:rPr lang="en-US" sz="1200" b="1"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Heartland Village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6</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Hookah Bar</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Shoe Store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Furniture / Home Store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Food &amp; Drink Shop</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dirty="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Liquor Store</a:t>
                      </a:r>
                      <a:endParaRPr lang="de-DE" sz="1200" kern="1100" spc="-10" dirty="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extLst>
                  <a:ext uri="{0D108BD9-81ED-4DB2-BD59-A6C34878D82A}">
                    <a16:rowId xmlns:a16="http://schemas.microsoft.com/office/drawing/2014/main" val="4108114324"/>
                  </a:ext>
                </a:extLst>
              </a:tr>
              <a:tr h="220921">
                <a:tc>
                  <a:txBody>
                    <a:bodyPr/>
                    <a:lstStyle/>
                    <a:p>
                      <a:pPr algn="just">
                        <a:spcAft>
                          <a:spcPts val="0"/>
                        </a:spcAft>
                      </a:pPr>
                      <a:r>
                        <a:rPr lang="en-US" sz="1200" b="1"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Bulls Head</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3</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Baseball Field</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Chinese Restaurant</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Playground</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Women's Store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dirty="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Discount Store</a:t>
                      </a:r>
                      <a:endParaRPr lang="de-DE" sz="1200" kern="1100" spc="-10" dirty="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extLst>
                  <a:ext uri="{0D108BD9-81ED-4DB2-BD59-A6C34878D82A}">
                    <a16:rowId xmlns:a16="http://schemas.microsoft.com/office/drawing/2014/main" val="1854901684"/>
                  </a:ext>
                </a:extLst>
              </a:tr>
              <a:tr h="220921">
                <a:tc>
                  <a:txBody>
                    <a:bodyPr/>
                    <a:lstStyle/>
                    <a:p>
                      <a:pPr algn="just">
                        <a:spcAft>
                          <a:spcPts val="0"/>
                        </a:spcAft>
                      </a:pPr>
                      <a:r>
                        <a:rPr lang="en-US" sz="1200" b="1"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Elm Park</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2</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Department Store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Mobile Phone Shop</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Sandwich Place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Women's Store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dirty="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Grocery Store</a:t>
                      </a:r>
                      <a:endParaRPr lang="de-DE" sz="1200" kern="1100" spc="-10" dirty="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extLst>
                  <a:ext uri="{0D108BD9-81ED-4DB2-BD59-A6C34878D82A}">
                    <a16:rowId xmlns:a16="http://schemas.microsoft.com/office/drawing/2014/main" val="3627330079"/>
                  </a:ext>
                </a:extLst>
              </a:tr>
              <a:tr h="220921">
                <a:tc>
                  <a:txBody>
                    <a:bodyPr/>
                    <a:lstStyle/>
                    <a:p>
                      <a:pPr algn="just">
                        <a:spcAft>
                          <a:spcPts val="0"/>
                        </a:spcAft>
                      </a:pPr>
                      <a:r>
                        <a:rPr lang="en-US" sz="1200" b="1"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Manor Heights</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2</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Trail</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Campground</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Women's Store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Department Store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tc>
                  <a:txBody>
                    <a:bodyPr/>
                    <a:lstStyle/>
                    <a:p>
                      <a:pPr algn="just">
                        <a:spcAft>
                          <a:spcPts val="0"/>
                        </a:spcAft>
                      </a:pPr>
                      <a:r>
                        <a:rPr lang="en-US" sz="1200" kern="1100" spc="-10" dirty="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Gym / Fitness Center</a:t>
                      </a:r>
                      <a:endParaRPr lang="de-DE" sz="1200" kern="1100" spc="-10" dirty="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tcPr>
                </a:tc>
                <a:extLst>
                  <a:ext uri="{0D108BD9-81ED-4DB2-BD59-A6C34878D82A}">
                    <a16:rowId xmlns:a16="http://schemas.microsoft.com/office/drawing/2014/main" val="119807839"/>
                  </a:ext>
                </a:extLst>
              </a:tr>
              <a:tr h="220921">
                <a:tc>
                  <a:txBody>
                    <a:bodyPr/>
                    <a:lstStyle/>
                    <a:p>
                      <a:pPr algn="just">
                        <a:spcAft>
                          <a:spcPts val="0"/>
                        </a:spcAft>
                      </a:pPr>
                      <a:r>
                        <a:rPr lang="en-US" sz="1200" b="1"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Egbertville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2</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Park</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Women's Store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History Museum</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Gym / Fitness Center</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tc>
                  <a:txBody>
                    <a:bodyPr/>
                    <a:lstStyle/>
                    <a:p>
                      <a:pPr algn="just">
                        <a:spcAft>
                          <a:spcPts val="0"/>
                        </a:spcAft>
                      </a:pPr>
                      <a:r>
                        <a:rPr lang="en-US" sz="1200" kern="1100" spc="-10" dirty="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Grocery Store</a:t>
                      </a:r>
                      <a:endParaRPr lang="de-DE" sz="1200" kern="1100" spc="-10" dirty="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a:noFill/>
                    </a:lnB>
                    <a:solidFill>
                      <a:srgbClr val="CCCCCC"/>
                    </a:solidFill>
                  </a:tcPr>
                </a:tc>
                <a:extLst>
                  <a:ext uri="{0D108BD9-81ED-4DB2-BD59-A6C34878D82A}">
                    <a16:rowId xmlns:a16="http://schemas.microsoft.com/office/drawing/2014/main" val="1128901744"/>
                  </a:ext>
                </a:extLst>
              </a:tr>
              <a:tr h="220921">
                <a:tc>
                  <a:txBody>
                    <a:bodyPr/>
                    <a:lstStyle/>
                    <a:p>
                      <a:pPr algn="just">
                        <a:spcAft>
                          <a:spcPts val="0"/>
                        </a:spcAft>
                      </a:pPr>
                      <a:r>
                        <a:rPr lang="en-US" sz="1200" b="1"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Lighthouse Hill</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5</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Italian Restaurant</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100" spc="-10" dirty="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Art Museum</a:t>
                      </a:r>
                      <a:endParaRPr lang="de-DE" sz="1200" kern="1100" spc="-10" dirty="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Golf Course</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Spa</a:t>
                      </a:r>
                      <a:endParaRPr lang="de-DE" sz="1200" kern="1100" spc="-1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100" spc="-10" dirty="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rPr>
                        <a:t>Women's Store</a:t>
                      </a:r>
                      <a:endParaRPr lang="de-DE" sz="1200" kern="1100" spc="-10" dirty="0">
                        <a:solidFill>
                          <a:srgbClr val="000000"/>
                        </a:solidFill>
                        <a:effectLst/>
                        <a:latin typeface="LM Roman 12" panose="00000500000000000000" pitchFamily="50" charset="0"/>
                        <a:ea typeface="Times New Roman" panose="02020603050405020304" pitchFamily="18" charset="0"/>
                        <a:cs typeface="Times New Roman" panose="02020603050405020304" pitchFamily="18" charset="0"/>
                      </a:endParaRPr>
                    </a:p>
                  </a:txBody>
                  <a:tcPr marL="16773" marR="16773" marT="16773" marB="16773">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5554979"/>
                  </a:ext>
                </a:extLst>
              </a:tr>
            </a:tbl>
          </a:graphicData>
        </a:graphic>
      </p:graphicFrame>
    </p:spTree>
    <p:extLst>
      <p:ext uri="{BB962C8B-B14F-4D97-AF65-F5344CB8AC3E}">
        <p14:creationId xmlns:p14="http://schemas.microsoft.com/office/powerpoint/2010/main" val="1442079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8A844B-B4C5-4027-B143-96BC988F7B76}"/>
              </a:ext>
            </a:extLst>
          </p:cNvPr>
          <p:cNvSpPr>
            <a:spLocks noGrp="1"/>
          </p:cNvSpPr>
          <p:nvPr>
            <p:ph type="title"/>
          </p:nvPr>
        </p:nvSpPr>
        <p:spPr/>
        <p:txBody>
          <a:bodyPr/>
          <a:lstStyle/>
          <a:p>
            <a:pPr marL="342900" lvl="0" indent="-342900">
              <a:spcBef>
                <a:spcPts val="3000"/>
              </a:spcBef>
              <a:spcAft>
                <a:spcPts val="1200"/>
              </a:spcAft>
            </a:pPr>
            <a:r>
              <a:rPr lang="en-AU" b="1" kern="1100" dirty="0">
                <a:latin typeface="LM Roman 12" panose="00000500000000000000" pitchFamily="50" charset="0"/>
                <a:ea typeface="Times New Roman" panose="02020603050405020304" pitchFamily="18" charset="0"/>
                <a:cs typeface="Times New Roman" panose="02020603050405020304" pitchFamily="18" charset="0"/>
              </a:rPr>
              <a:t>Discussion</a:t>
            </a:r>
            <a:endParaRPr lang="de-DE" dirty="0"/>
          </a:p>
        </p:txBody>
      </p:sp>
      <p:sp>
        <p:nvSpPr>
          <p:cNvPr id="3" name="Inhaltsplatzhalter 2">
            <a:extLst>
              <a:ext uri="{FF2B5EF4-FFF2-40B4-BE49-F238E27FC236}">
                <a16:creationId xmlns:a16="http://schemas.microsoft.com/office/drawing/2014/main" id="{7554B444-2D7E-455C-B33F-F0E42DFA8242}"/>
              </a:ext>
            </a:extLst>
          </p:cNvPr>
          <p:cNvSpPr>
            <a:spLocks noGrp="1"/>
          </p:cNvSpPr>
          <p:nvPr>
            <p:ph idx="1"/>
          </p:nvPr>
        </p:nvSpPr>
        <p:spPr>
          <a:xfrm>
            <a:off x="838200" y="1825625"/>
            <a:ext cx="10515600" cy="4667250"/>
          </a:xfrm>
        </p:spPr>
        <p:txBody>
          <a:bodyPr>
            <a:normAutofit/>
          </a:bodyPr>
          <a:lstStyle/>
          <a:p>
            <a:pPr algn="just">
              <a:spcAft>
                <a:spcPts val="1000"/>
              </a:spcAft>
            </a:pPr>
            <a:r>
              <a:rPr lang="en-US" sz="2200" kern="1100" spc="-10" dirty="0">
                <a:latin typeface="LM Roman 12" panose="00000500000000000000" pitchFamily="50" charset="0"/>
                <a:ea typeface="Times New Roman" panose="02020603050405020304" pitchFamily="18" charset="0"/>
                <a:cs typeface="Times New Roman" panose="02020603050405020304" pitchFamily="18" charset="0"/>
              </a:rPr>
              <a:t>Exploratory analysis of NYC’s socio-economic statistics is showing different socio-economic situations within the particular boroughs</a:t>
            </a:r>
          </a:p>
          <a:p>
            <a:pPr algn="just">
              <a:spcAft>
                <a:spcPts val="1000"/>
              </a:spcAft>
            </a:pPr>
            <a:r>
              <a:rPr lang="en-US" sz="2200" kern="1100" spc="-10" dirty="0">
                <a:latin typeface="LM Roman 12" panose="00000500000000000000" pitchFamily="50" charset="0"/>
                <a:ea typeface="Times New Roman" panose="02020603050405020304" pitchFamily="18" charset="0"/>
                <a:cs typeface="Times New Roman" panose="02020603050405020304" pitchFamily="18" charset="0"/>
              </a:rPr>
              <a:t>Assumption: young families (= main audience) will focus on relatively low housing costs (rent as well as ownership), enough area for play and relax, relatively short time to travel to work, as well as relatively good income level and relatively good local supply by retail and gastronomy</a:t>
            </a:r>
          </a:p>
          <a:p>
            <a:pPr lvl="1" algn="just">
              <a:spcAft>
                <a:spcPts val="1000"/>
              </a:spcAft>
            </a:pPr>
            <a:r>
              <a:rPr lang="en-US" sz="1800" kern="1100" spc="-10" dirty="0">
                <a:latin typeface="LM Roman 12" panose="00000500000000000000" pitchFamily="50" charset="0"/>
                <a:ea typeface="Times New Roman" panose="02020603050405020304" pitchFamily="18" charset="0"/>
                <a:cs typeface="Times New Roman" panose="02020603050405020304" pitchFamily="18" charset="0"/>
              </a:rPr>
              <a:t>The Brooklyn-Queens-Cluster suits to the young family decision assumptions, but Staten Island suits much better. By this, Staten Island was chosen for deeper analysis.</a:t>
            </a:r>
          </a:p>
          <a:p>
            <a:pPr algn="just">
              <a:spcAft>
                <a:spcPts val="1000"/>
              </a:spcAft>
            </a:pPr>
            <a:r>
              <a:rPr lang="en-US" sz="2200" kern="1100" spc="-10" dirty="0">
                <a:latin typeface="LM Roman 12" panose="00000500000000000000" pitchFamily="50" charset="0"/>
                <a:ea typeface="Times New Roman" panose="02020603050405020304" pitchFamily="18" charset="0"/>
                <a:cs typeface="Times New Roman" panose="02020603050405020304" pitchFamily="18" charset="0"/>
              </a:rPr>
              <a:t>Young families can decide on which neighborhood to choose based on the derived clusters. </a:t>
            </a:r>
          </a:p>
          <a:p>
            <a:pPr lvl="1" algn="just">
              <a:spcAft>
                <a:spcPts val="1000"/>
              </a:spcAft>
            </a:pPr>
            <a:r>
              <a:rPr lang="en-US" sz="1800" kern="1100" spc="-10" dirty="0">
                <a:latin typeface="LM Roman 12" panose="00000500000000000000" pitchFamily="50" charset="0"/>
                <a:ea typeface="Times New Roman" panose="02020603050405020304" pitchFamily="18" charset="0"/>
                <a:cs typeface="Times New Roman" panose="02020603050405020304" pitchFamily="18" charset="0"/>
              </a:rPr>
              <a:t>This study will not make further recommendations for decision-makers because there are no information about possible preferences</a:t>
            </a:r>
          </a:p>
        </p:txBody>
      </p:sp>
    </p:spTree>
    <p:extLst>
      <p:ext uri="{BB962C8B-B14F-4D97-AF65-F5344CB8AC3E}">
        <p14:creationId xmlns:p14="http://schemas.microsoft.com/office/powerpoint/2010/main" val="4067992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8A844B-B4C5-4027-B143-96BC988F7B76}"/>
              </a:ext>
            </a:extLst>
          </p:cNvPr>
          <p:cNvSpPr>
            <a:spLocks noGrp="1"/>
          </p:cNvSpPr>
          <p:nvPr>
            <p:ph type="title"/>
          </p:nvPr>
        </p:nvSpPr>
        <p:spPr/>
        <p:txBody>
          <a:bodyPr/>
          <a:lstStyle/>
          <a:p>
            <a:pPr marL="342900" lvl="0" indent="-342900">
              <a:spcBef>
                <a:spcPts val="3000"/>
              </a:spcBef>
              <a:spcAft>
                <a:spcPts val="1200"/>
              </a:spcAft>
            </a:pPr>
            <a:r>
              <a:rPr lang="en-AU" b="1" kern="1100" dirty="0">
                <a:latin typeface="LM Roman 12" panose="00000500000000000000" pitchFamily="50" charset="0"/>
                <a:ea typeface="Times New Roman" panose="02020603050405020304" pitchFamily="18" charset="0"/>
                <a:cs typeface="Times New Roman" panose="02020603050405020304" pitchFamily="18" charset="0"/>
              </a:rPr>
              <a:t>Conclusion</a:t>
            </a:r>
            <a:endParaRPr lang="de-DE" dirty="0"/>
          </a:p>
        </p:txBody>
      </p:sp>
      <p:sp>
        <p:nvSpPr>
          <p:cNvPr id="3" name="Inhaltsplatzhalter 2">
            <a:extLst>
              <a:ext uri="{FF2B5EF4-FFF2-40B4-BE49-F238E27FC236}">
                <a16:creationId xmlns:a16="http://schemas.microsoft.com/office/drawing/2014/main" id="{7554B444-2D7E-455C-B33F-F0E42DFA8242}"/>
              </a:ext>
            </a:extLst>
          </p:cNvPr>
          <p:cNvSpPr>
            <a:spLocks noGrp="1"/>
          </p:cNvSpPr>
          <p:nvPr>
            <p:ph idx="1"/>
          </p:nvPr>
        </p:nvSpPr>
        <p:spPr/>
        <p:txBody>
          <a:bodyPr>
            <a:normAutofit fontScale="92500"/>
          </a:bodyPr>
          <a:lstStyle/>
          <a:p>
            <a:pPr algn="just">
              <a:spcAft>
                <a:spcPts val="1000"/>
              </a:spcAft>
            </a:pPr>
            <a:r>
              <a:rPr lang="en-US" sz="2200" kern="1100" spc="-10" dirty="0">
                <a:latin typeface="LM Roman 12" panose="00000500000000000000" pitchFamily="50" charset="0"/>
                <a:ea typeface="Times New Roman" panose="02020603050405020304" pitchFamily="18" charset="0"/>
                <a:cs typeface="Times New Roman" panose="02020603050405020304" pitchFamily="18" charset="0"/>
              </a:rPr>
              <a:t>This study provides a decision framework for young families which will start a new life at NYC. By doing so, the study clustered the particular boroughs of NYC according to socio-economic statistics first, and clustered the particular neighborhoods of the chosen borough according to their most common venues second.</a:t>
            </a:r>
          </a:p>
          <a:p>
            <a:pPr algn="just">
              <a:spcAft>
                <a:spcPts val="1000"/>
              </a:spcAft>
            </a:pPr>
            <a:r>
              <a:rPr lang="en-US" sz="2200" kern="1100" spc="-10" dirty="0">
                <a:latin typeface="LM Roman 12" panose="00000500000000000000" pitchFamily="50" charset="0"/>
                <a:ea typeface="Times New Roman" panose="02020603050405020304" pitchFamily="18" charset="0"/>
                <a:cs typeface="Times New Roman" panose="02020603050405020304" pitchFamily="18" charset="0"/>
              </a:rPr>
              <a:t>The first step is highly based on the assumptions of the main audience’s preferences. By this, it is highly sensitive and susceptible to criticism. Even smallest changes in the preferences can significantly alter the results and turn the framework into nonsense. So, more information on possible preferences will be desirable, but go beyond the frame of this course.</a:t>
            </a:r>
          </a:p>
          <a:p>
            <a:pPr algn="just">
              <a:spcAft>
                <a:spcPts val="1000"/>
              </a:spcAft>
            </a:pPr>
            <a:r>
              <a:rPr lang="en-US" sz="2200" kern="1100" spc="-10" dirty="0">
                <a:latin typeface="LM Roman 12" panose="00000500000000000000" pitchFamily="50" charset="0"/>
                <a:ea typeface="Times New Roman" panose="02020603050405020304" pitchFamily="18" charset="0"/>
                <a:cs typeface="Times New Roman" panose="02020603050405020304" pitchFamily="18" charset="0"/>
              </a:rPr>
              <a:t>The second step is not based on assumptions of unknown preferences but depends highly on the Foursquare venue data. Because of API limitations the dataset is only a small snapshot of Staten Island neighborhood’s features. By this, the derived clusters will be not representative and much more data will be desirable, but also go beyond the frame of this course.</a:t>
            </a:r>
          </a:p>
        </p:txBody>
      </p:sp>
    </p:spTree>
    <p:extLst>
      <p:ext uri="{BB962C8B-B14F-4D97-AF65-F5344CB8AC3E}">
        <p14:creationId xmlns:p14="http://schemas.microsoft.com/office/powerpoint/2010/main" val="2266622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92A8471D-72CE-4FED-8013-80F218DAC223}"/>
              </a:ext>
            </a:extLst>
          </p:cNvPr>
          <p:cNvSpPr>
            <a:spLocks noGrp="1"/>
          </p:cNvSpPr>
          <p:nvPr>
            <p:ph type="ctrTitle"/>
          </p:nvPr>
        </p:nvSpPr>
        <p:spPr/>
        <p:txBody>
          <a:bodyPr/>
          <a:lstStyle/>
          <a:p>
            <a:r>
              <a:rPr lang="de-DE" dirty="0" err="1">
                <a:latin typeface="LM Roman 12" panose="00000500000000000000" pitchFamily="50" charset="0"/>
              </a:rPr>
              <a:t>Thanks</a:t>
            </a:r>
            <a:r>
              <a:rPr lang="de-DE" dirty="0">
                <a:latin typeface="LM Roman 12" panose="00000500000000000000" pitchFamily="50" charset="0"/>
              </a:rPr>
              <a:t> </a:t>
            </a:r>
            <a:r>
              <a:rPr lang="de-DE" dirty="0">
                <a:latin typeface="LM Roman 12" panose="00000500000000000000" pitchFamily="50" charset="0"/>
                <a:sym typeface="Wingdings" panose="05000000000000000000" pitchFamily="2" charset="2"/>
              </a:rPr>
              <a:t> </a:t>
            </a:r>
            <a:endParaRPr lang="de-DE" dirty="0">
              <a:latin typeface="LM Roman 12" panose="00000500000000000000" pitchFamily="50" charset="0"/>
            </a:endParaRPr>
          </a:p>
        </p:txBody>
      </p:sp>
      <p:sp>
        <p:nvSpPr>
          <p:cNvPr id="5" name="Untertitel 4">
            <a:extLst>
              <a:ext uri="{FF2B5EF4-FFF2-40B4-BE49-F238E27FC236}">
                <a16:creationId xmlns:a16="http://schemas.microsoft.com/office/drawing/2014/main" id="{06B9D1AA-4AB2-4D71-8185-0B341930B554}"/>
              </a:ext>
            </a:extLst>
          </p:cNvPr>
          <p:cNvSpPr>
            <a:spLocks noGrp="1"/>
          </p:cNvSpPr>
          <p:nvPr>
            <p:ph type="subTitle" idx="1"/>
          </p:nvPr>
        </p:nvSpPr>
        <p:spPr/>
        <p:txBody>
          <a:bodyPr/>
          <a:lstStyle/>
          <a:p>
            <a:r>
              <a:rPr lang="de-DE" dirty="0" err="1">
                <a:latin typeface="LM Roman 12" panose="00000500000000000000" pitchFamily="50" charset="0"/>
              </a:rPr>
              <a:t>For</a:t>
            </a:r>
            <a:r>
              <a:rPr lang="de-DE" dirty="0">
                <a:latin typeface="LM Roman 12" panose="00000500000000000000" pitchFamily="50" charset="0"/>
              </a:rPr>
              <a:t> </a:t>
            </a:r>
            <a:r>
              <a:rPr lang="de-DE" dirty="0" err="1">
                <a:latin typeface="LM Roman 12" panose="00000500000000000000" pitchFamily="50" charset="0"/>
              </a:rPr>
              <a:t>reading</a:t>
            </a:r>
            <a:r>
              <a:rPr lang="de-DE" dirty="0">
                <a:latin typeface="LM Roman 12" panose="00000500000000000000" pitchFamily="50" charset="0"/>
              </a:rPr>
              <a:t> and </a:t>
            </a:r>
            <a:r>
              <a:rPr lang="de-DE" dirty="0" err="1">
                <a:latin typeface="LM Roman 12" panose="00000500000000000000" pitchFamily="50" charset="0"/>
              </a:rPr>
              <a:t>grading</a:t>
            </a:r>
            <a:r>
              <a:rPr lang="de-DE" dirty="0">
                <a:latin typeface="LM Roman 12" panose="00000500000000000000" pitchFamily="50" charset="0"/>
              </a:rPr>
              <a:t> </a:t>
            </a:r>
            <a:r>
              <a:rPr lang="de-DE" dirty="0" err="1">
                <a:latin typeface="LM Roman 12" panose="00000500000000000000" pitchFamily="50" charset="0"/>
              </a:rPr>
              <a:t>as</a:t>
            </a:r>
            <a:r>
              <a:rPr lang="de-DE" dirty="0">
                <a:latin typeface="LM Roman 12" panose="00000500000000000000" pitchFamily="50" charset="0"/>
              </a:rPr>
              <a:t> </a:t>
            </a:r>
            <a:r>
              <a:rPr lang="de-DE" dirty="0" err="1">
                <a:latin typeface="LM Roman 12" panose="00000500000000000000" pitchFamily="50" charset="0"/>
              </a:rPr>
              <a:t>well</a:t>
            </a:r>
            <a:r>
              <a:rPr lang="de-DE" dirty="0">
                <a:latin typeface="LM Roman 12" panose="00000500000000000000" pitchFamily="50" charset="0"/>
              </a:rPr>
              <a:t> </a:t>
            </a:r>
            <a:r>
              <a:rPr lang="de-DE" dirty="0" err="1">
                <a:latin typeface="LM Roman 12" panose="00000500000000000000" pitchFamily="50" charset="0"/>
              </a:rPr>
              <a:t>as</a:t>
            </a:r>
            <a:r>
              <a:rPr lang="de-DE" dirty="0">
                <a:latin typeface="LM Roman 12" panose="00000500000000000000" pitchFamily="50" charset="0"/>
              </a:rPr>
              <a:t> </a:t>
            </a:r>
            <a:r>
              <a:rPr lang="de-DE" dirty="0" err="1">
                <a:latin typeface="LM Roman 12" panose="00000500000000000000" pitchFamily="50" charset="0"/>
              </a:rPr>
              <a:t>for</a:t>
            </a:r>
            <a:r>
              <a:rPr lang="de-DE" dirty="0">
                <a:latin typeface="LM Roman 12" panose="00000500000000000000" pitchFamily="50" charset="0"/>
              </a:rPr>
              <a:t> </a:t>
            </a:r>
            <a:r>
              <a:rPr lang="de-DE" dirty="0" err="1">
                <a:latin typeface="LM Roman 12" panose="00000500000000000000" pitchFamily="50" charset="0"/>
              </a:rPr>
              <a:t>this</a:t>
            </a:r>
            <a:r>
              <a:rPr lang="de-DE" dirty="0">
                <a:latin typeface="LM Roman 12" panose="00000500000000000000" pitchFamily="50" charset="0"/>
              </a:rPr>
              <a:t> </a:t>
            </a:r>
            <a:r>
              <a:rPr lang="de-DE" dirty="0" err="1">
                <a:latin typeface="LM Roman 12" panose="00000500000000000000" pitchFamily="50" charset="0"/>
              </a:rPr>
              <a:t>beautiful</a:t>
            </a:r>
            <a:r>
              <a:rPr lang="de-DE" dirty="0">
                <a:latin typeface="LM Roman 12" panose="00000500000000000000" pitchFamily="50" charset="0"/>
              </a:rPr>
              <a:t> </a:t>
            </a:r>
            <a:r>
              <a:rPr lang="de-DE" dirty="0" err="1">
                <a:latin typeface="LM Roman 12" panose="00000500000000000000" pitchFamily="50" charset="0"/>
              </a:rPr>
              <a:t>course</a:t>
            </a:r>
            <a:r>
              <a:rPr lang="de-DE" dirty="0">
                <a:latin typeface="LM Roman 12" panose="00000500000000000000" pitchFamily="50" charset="0"/>
              </a:rPr>
              <a:t>!</a:t>
            </a:r>
          </a:p>
        </p:txBody>
      </p:sp>
    </p:spTree>
    <p:extLst>
      <p:ext uri="{BB962C8B-B14F-4D97-AF65-F5344CB8AC3E}">
        <p14:creationId xmlns:p14="http://schemas.microsoft.com/office/powerpoint/2010/main" val="4288557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2D1E20-2329-4129-8955-A7E0CEE0461C}"/>
              </a:ext>
            </a:extLst>
          </p:cNvPr>
          <p:cNvSpPr>
            <a:spLocks noGrp="1"/>
          </p:cNvSpPr>
          <p:nvPr>
            <p:ph type="title"/>
          </p:nvPr>
        </p:nvSpPr>
        <p:spPr/>
        <p:txBody>
          <a:bodyPr/>
          <a:lstStyle/>
          <a:p>
            <a:pPr marL="612140" marR="612140" algn="ctr">
              <a:spcBef>
                <a:spcPts val="3600"/>
              </a:spcBef>
              <a:spcAft>
                <a:spcPts val="3600"/>
              </a:spcAft>
            </a:pPr>
            <a:r>
              <a:rPr lang="en-AU" b="1" kern="1100" spc="-50" dirty="0">
                <a:latin typeface="LM Roman 12" panose="00000500000000000000" pitchFamily="50" charset="0"/>
                <a:ea typeface="Times New Roman" panose="02020603050405020304" pitchFamily="18" charset="0"/>
                <a:cs typeface="Times New Roman" panose="02020603050405020304" pitchFamily="18" charset="0"/>
              </a:rPr>
              <a:t>The Battle of </a:t>
            </a:r>
            <a:r>
              <a:rPr lang="en-AU" b="1" kern="1100" spc="-50" dirty="0" err="1">
                <a:latin typeface="LM Roman 12" panose="00000500000000000000" pitchFamily="50" charset="0"/>
                <a:ea typeface="Times New Roman" panose="02020603050405020304" pitchFamily="18" charset="0"/>
                <a:cs typeface="Times New Roman" panose="02020603050405020304" pitchFamily="18" charset="0"/>
              </a:rPr>
              <a:t>Neighborhoods</a:t>
            </a:r>
            <a:endParaRPr lang="de-DE" b="1" dirty="0"/>
          </a:p>
        </p:txBody>
      </p:sp>
      <p:sp>
        <p:nvSpPr>
          <p:cNvPr id="3" name="Inhaltsplatzhalter 2">
            <a:extLst>
              <a:ext uri="{FF2B5EF4-FFF2-40B4-BE49-F238E27FC236}">
                <a16:creationId xmlns:a16="http://schemas.microsoft.com/office/drawing/2014/main" id="{85403630-8532-47B8-8CF8-36AEAB336A0A}"/>
              </a:ext>
            </a:extLst>
          </p:cNvPr>
          <p:cNvSpPr>
            <a:spLocks noGrp="1"/>
          </p:cNvSpPr>
          <p:nvPr>
            <p:ph idx="1"/>
          </p:nvPr>
        </p:nvSpPr>
        <p:spPr>
          <a:xfrm>
            <a:off x="2914650" y="1690688"/>
            <a:ext cx="6362700" cy="4351338"/>
          </a:xfrm>
        </p:spPr>
        <p:txBody>
          <a:bodyPr>
            <a:normAutofit/>
          </a:bodyPr>
          <a:lstStyle/>
          <a:p>
            <a:pPr marL="0" indent="0" algn="ctr">
              <a:lnSpc>
                <a:spcPct val="115000"/>
              </a:lnSpc>
              <a:spcBef>
                <a:spcPts val="3600"/>
              </a:spcBef>
              <a:spcAft>
                <a:spcPts val="1000"/>
              </a:spcAft>
              <a:buNone/>
            </a:pPr>
            <a:r>
              <a:rPr lang="en-AU" sz="2400" b="1" kern="1100" spc="-10" dirty="0">
                <a:latin typeface="LM Roman 12" panose="00000500000000000000" pitchFamily="50" charset="0"/>
                <a:ea typeface="Times New Roman" panose="02020603050405020304" pitchFamily="18" charset="0"/>
                <a:cs typeface="Times New Roman" panose="02020603050405020304" pitchFamily="18" charset="0"/>
              </a:rPr>
              <a:t>Abstract</a:t>
            </a:r>
            <a:endParaRPr lang="de-DE" sz="2400" b="1" kern="1100" spc="-10" dirty="0">
              <a:latin typeface="LM Roman 12" panose="00000500000000000000" pitchFamily="50" charset="0"/>
              <a:ea typeface="Times New Roman" panose="02020603050405020304" pitchFamily="18" charset="0"/>
              <a:cs typeface="Times New Roman" panose="02020603050405020304" pitchFamily="18" charset="0"/>
            </a:endParaRPr>
          </a:p>
          <a:p>
            <a:pPr marL="311785" marR="540385" indent="0" algn="just">
              <a:spcAft>
                <a:spcPts val="1000"/>
              </a:spcAft>
              <a:buNone/>
            </a:pPr>
            <a:r>
              <a:rPr lang="en-AU" sz="2000" kern="1100" spc="-10" dirty="0">
                <a:latin typeface="LM Roman 12" panose="00000500000000000000" pitchFamily="50" charset="0"/>
                <a:ea typeface="Times New Roman" panose="02020603050405020304" pitchFamily="18" charset="0"/>
                <a:cs typeface="Times New Roman" panose="02020603050405020304" pitchFamily="18" charset="0"/>
              </a:rPr>
              <a:t>This study provides an decision framework for young families willing to start a new life and New York city. By k-Means clustering approaches New York City’s boroughs and </a:t>
            </a:r>
            <a:r>
              <a:rPr lang="en-AU" sz="2000" kern="1100" spc="-10" dirty="0" err="1">
                <a:latin typeface="LM Roman 12" panose="00000500000000000000" pitchFamily="50" charset="0"/>
                <a:ea typeface="Times New Roman" panose="02020603050405020304" pitchFamily="18" charset="0"/>
                <a:cs typeface="Times New Roman" panose="02020603050405020304" pitchFamily="18" charset="0"/>
              </a:rPr>
              <a:t>neighborhoods</a:t>
            </a:r>
            <a:r>
              <a:rPr lang="en-AU" sz="2000" kern="1100" spc="-10" dirty="0">
                <a:latin typeface="LM Roman 12" panose="00000500000000000000" pitchFamily="50" charset="0"/>
                <a:ea typeface="Times New Roman" panose="02020603050405020304" pitchFamily="18" charset="0"/>
                <a:cs typeface="Times New Roman" panose="02020603050405020304" pitchFamily="18" charset="0"/>
              </a:rPr>
              <a:t> will be examined in detail focusing on which borough and which </a:t>
            </a:r>
            <a:r>
              <a:rPr lang="en-AU" sz="2000" kern="1100" spc="-10" dirty="0" err="1">
                <a:latin typeface="LM Roman 12" panose="00000500000000000000" pitchFamily="50" charset="0"/>
                <a:ea typeface="Times New Roman" panose="02020603050405020304" pitchFamily="18" charset="0"/>
                <a:cs typeface="Times New Roman" panose="02020603050405020304" pitchFamily="18" charset="0"/>
              </a:rPr>
              <a:t>neighborhood</a:t>
            </a:r>
            <a:r>
              <a:rPr lang="en-AU" sz="2000" kern="1100" spc="-10" dirty="0">
                <a:latin typeface="LM Roman 12" panose="00000500000000000000" pitchFamily="50" charset="0"/>
                <a:ea typeface="Times New Roman" panose="02020603050405020304" pitchFamily="18" charset="0"/>
                <a:cs typeface="Times New Roman" panose="02020603050405020304" pitchFamily="18" charset="0"/>
              </a:rPr>
              <a:t> will fit young family’s preferences best. The study comes to the end, that Staten Island will be a good location for young families settling over to New York and provides clusters of interesting </a:t>
            </a:r>
            <a:r>
              <a:rPr lang="en-AU" sz="2000" kern="1100" spc="-10" dirty="0" err="1">
                <a:latin typeface="LM Roman 12" panose="00000500000000000000" pitchFamily="50" charset="0"/>
                <a:ea typeface="Times New Roman" panose="02020603050405020304" pitchFamily="18" charset="0"/>
                <a:cs typeface="Times New Roman" panose="02020603050405020304" pitchFamily="18" charset="0"/>
              </a:rPr>
              <a:t>neighborhoods</a:t>
            </a:r>
            <a:r>
              <a:rPr lang="en-AU" sz="2000" kern="1100" spc="-10" dirty="0">
                <a:latin typeface="LM Roman 12" panose="00000500000000000000" pitchFamily="50" charset="0"/>
                <a:ea typeface="Times New Roman" panose="02020603050405020304" pitchFamily="18" charset="0"/>
                <a:cs typeface="Times New Roman" panose="02020603050405020304" pitchFamily="18" charset="0"/>
              </a:rPr>
              <a:t> based on most common venues.</a:t>
            </a:r>
            <a:endParaRPr lang="de-DE" sz="2000" kern="1100" spc="-10" dirty="0">
              <a:latin typeface="LM Roman 12" panose="00000500000000000000" pitchFamily="50" charset="0"/>
              <a:ea typeface="Times New Roman" panose="02020603050405020304" pitchFamily="18" charset="0"/>
              <a:cs typeface="Times New Roman" panose="02020603050405020304" pitchFamily="18" charset="0"/>
            </a:endParaRPr>
          </a:p>
          <a:p>
            <a:pPr marL="0" indent="0">
              <a:buNone/>
            </a:pPr>
            <a:endParaRPr lang="de-DE" dirty="0"/>
          </a:p>
        </p:txBody>
      </p:sp>
    </p:spTree>
    <p:extLst>
      <p:ext uri="{BB962C8B-B14F-4D97-AF65-F5344CB8AC3E}">
        <p14:creationId xmlns:p14="http://schemas.microsoft.com/office/powerpoint/2010/main" val="911213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C75CD6-89D1-43F1-94BE-85DC131A3F94}"/>
              </a:ext>
            </a:extLst>
          </p:cNvPr>
          <p:cNvSpPr>
            <a:spLocks noGrp="1"/>
          </p:cNvSpPr>
          <p:nvPr>
            <p:ph type="title"/>
          </p:nvPr>
        </p:nvSpPr>
        <p:spPr/>
        <p:txBody>
          <a:bodyPr/>
          <a:lstStyle/>
          <a:p>
            <a:pPr marL="342900" lvl="0" indent="-342900">
              <a:spcBef>
                <a:spcPts val="3000"/>
              </a:spcBef>
              <a:spcAft>
                <a:spcPts val="1200"/>
              </a:spcAft>
            </a:pPr>
            <a:r>
              <a:rPr lang="en-AU" b="1" kern="1100" dirty="0">
                <a:latin typeface="LM Roman 12" panose="00000500000000000000" pitchFamily="50" charset="0"/>
                <a:ea typeface="Times New Roman" panose="02020603050405020304" pitchFamily="18" charset="0"/>
                <a:cs typeface="Times New Roman" panose="02020603050405020304" pitchFamily="18" charset="0"/>
              </a:rPr>
              <a:t>Introduction</a:t>
            </a:r>
            <a:endParaRPr lang="de-DE" dirty="0"/>
          </a:p>
        </p:txBody>
      </p:sp>
      <p:sp>
        <p:nvSpPr>
          <p:cNvPr id="3" name="Inhaltsplatzhalter 2">
            <a:extLst>
              <a:ext uri="{FF2B5EF4-FFF2-40B4-BE49-F238E27FC236}">
                <a16:creationId xmlns:a16="http://schemas.microsoft.com/office/drawing/2014/main" id="{F10CC5FA-3F70-4364-8E56-E8B130BBB6AA}"/>
              </a:ext>
            </a:extLst>
          </p:cNvPr>
          <p:cNvSpPr>
            <a:spLocks noGrp="1"/>
          </p:cNvSpPr>
          <p:nvPr>
            <p:ph idx="1"/>
          </p:nvPr>
        </p:nvSpPr>
        <p:spPr/>
        <p:txBody>
          <a:bodyPr>
            <a:normAutofit fontScale="77500" lnSpcReduction="20000"/>
          </a:bodyPr>
          <a:lstStyle/>
          <a:p>
            <a:pPr algn="just">
              <a:spcAft>
                <a:spcPts val="1000"/>
              </a:spcAft>
            </a:pPr>
            <a:r>
              <a:rPr lang="en-AU" kern="1100" spc="-10" dirty="0">
                <a:latin typeface="LM Roman 12" panose="00000500000000000000" pitchFamily="50" charset="0"/>
                <a:ea typeface="Times New Roman" panose="02020603050405020304" pitchFamily="18" charset="0"/>
                <a:cs typeface="Times New Roman" panose="02020603050405020304" pitchFamily="18" charset="0"/>
              </a:rPr>
              <a:t>aim of this project: help people to explore different living opportunities and to help make better decisions before migrating to NYC</a:t>
            </a:r>
          </a:p>
          <a:p>
            <a:pPr algn="just">
              <a:spcAft>
                <a:spcPts val="1000"/>
              </a:spcAft>
            </a:pPr>
            <a:r>
              <a:rPr lang="en-AU" kern="1100" spc="-10" dirty="0">
                <a:latin typeface="LM Roman 12" panose="00000500000000000000" pitchFamily="50" charset="0"/>
                <a:ea typeface="Times New Roman" panose="02020603050405020304" pitchFamily="18" charset="0"/>
                <a:cs typeface="Times New Roman" panose="02020603050405020304" pitchFamily="18" charset="0"/>
              </a:rPr>
              <a:t>create an analysis of features for a comparative analysis</a:t>
            </a:r>
          </a:p>
          <a:p>
            <a:pPr lvl="1" algn="just">
              <a:spcAft>
                <a:spcPts val="1000"/>
              </a:spcAft>
            </a:pPr>
            <a:r>
              <a:rPr lang="en-AU" kern="1100" spc="-10" dirty="0">
                <a:latin typeface="LM Roman 12" panose="00000500000000000000" pitchFamily="50" charset="0"/>
                <a:ea typeface="Times New Roman" panose="02020603050405020304" pitchFamily="18" charset="0"/>
                <a:cs typeface="Times New Roman" panose="02020603050405020304" pitchFamily="18" charset="0"/>
              </a:rPr>
              <a:t>features include statistics like population, land area, population per square mile, household income, per capita income, housing units, mean travel time to work, housing owner costs (with a mortgage as well as without a mortgage), and median gross rent</a:t>
            </a:r>
          </a:p>
          <a:p>
            <a:pPr lvl="1" algn="just">
              <a:spcAft>
                <a:spcPts val="1000"/>
              </a:spcAft>
            </a:pPr>
            <a:r>
              <a:rPr lang="en-AU" kern="1100" spc="-10" dirty="0">
                <a:latin typeface="LM Roman 12" panose="00000500000000000000" pitchFamily="50" charset="0"/>
                <a:ea typeface="Times New Roman" panose="02020603050405020304" pitchFamily="18" charset="0"/>
                <a:cs typeface="Times New Roman" panose="02020603050405020304" pitchFamily="18" charset="0"/>
              </a:rPr>
              <a:t>features will be potential factors to help people to get awareness before starting a new life</a:t>
            </a:r>
            <a:endParaRPr lang="de-DE" kern="1100" spc="-10" dirty="0">
              <a:latin typeface="LM Roman 12" panose="00000500000000000000" pitchFamily="50" charset="0"/>
              <a:ea typeface="Times New Roman" panose="02020603050405020304" pitchFamily="18" charset="0"/>
              <a:cs typeface="Times New Roman" panose="02020603050405020304" pitchFamily="18" charset="0"/>
            </a:endParaRPr>
          </a:p>
          <a:p>
            <a:pPr algn="just">
              <a:spcAft>
                <a:spcPts val="1000"/>
              </a:spcAft>
            </a:pPr>
            <a:r>
              <a:rPr lang="en-AU" kern="1100" spc="-10" dirty="0">
                <a:latin typeface="LM Roman 12" panose="00000500000000000000" pitchFamily="50" charset="0"/>
                <a:ea typeface="Times New Roman" panose="02020603050405020304" pitchFamily="18" charset="0"/>
                <a:cs typeface="Times New Roman" panose="02020603050405020304" pitchFamily="18" charset="0"/>
              </a:rPr>
              <a:t>focuses on the moving decision of young families, because their decision usually needs to be better prepared and is usually irreversible</a:t>
            </a:r>
          </a:p>
          <a:p>
            <a:pPr algn="just">
              <a:spcAft>
                <a:spcPts val="1000"/>
              </a:spcAft>
            </a:pPr>
            <a:r>
              <a:rPr lang="en-AU" kern="1100" spc="-10" dirty="0">
                <a:latin typeface="LM Roman 12" panose="00000500000000000000" pitchFamily="50" charset="0"/>
                <a:ea typeface="Times New Roman" panose="02020603050405020304" pitchFamily="18" charset="0"/>
                <a:cs typeface="Times New Roman" panose="02020603050405020304" pitchFamily="18" charset="0"/>
              </a:rPr>
              <a:t>young families as main audience</a:t>
            </a:r>
          </a:p>
          <a:p>
            <a:pPr lvl="1" algn="just">
              <a:spcAft>
                <a:spcPts val="1000"/>
              </a:spcAft>
            </a:pPr>
            <a:r>
              <a:rPr lang="en-AU" kern="1100" spc="-10" dirty="0">
                <a:latin typeface="LM Roman 12" panose="00000500000000000000" pitchFamily="50" charset="0"/>
                <a:ea typeface="Times New Roman" panose="02020603050405020304" pitchFamily="18" charset="0"/>
                <a:cs typeface="Times New Roman" panose="02020603050405020304" pitchFamily="18" charset="0"/>
              </a:rPr>
              <a:t>Young Families will be defined as young couples with at least one child in school age</a:t>
            </a:r>
            <a:endParaRPr lang="de-DE" kern="1100" spc="-10" dirty="0">
              <a:latin typeface="LM Roman 12" panose="00000500000000000000" pitchFamily="50" charset="0"/>
              <a:ea typeface="Times New Roman" panose="02020603050405020304" pitchFamily="18" charset="0"/>
              <a:cs typeface="Times New Roman" panose="02020603050405020304" pitchFamily="18" charset="0"/>
            </a:endParaRPr>
          </a:p>
          <a:p>
            <a:endParaRPr lang="de-DE" dirty="0"/>
          </a:p>
        </p:txBody>
      </p:sp>
    </p:spTree>
    <p:extLst>
      <p:ext uri="{BB962C8B-B14F-4D97-AF65-F5344CB8AC3E}">
        <p14:creationId xmlns:p14="http://schemas.microsoft.com/office/powerpoint/2010/main" val="2916299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8A844B-B4C5-4027-B143-96BC988F7B76}"/>
              </a:ext>
            </a:extLst>
          </p:cNvPr>
          <p:cNvSpPr>
            <a:spLocks noGrp="1"/>
          </p:cNvSpPr>
          <p:nvPr>
            <p:ph type="title"/>
          </p:nvPr>
        </p:nvSpPr>
        <p:spPr/>
        <p:txBody>
          <a:bodyPr/>
          <a:lstStyle/>
          <a:p>
            <a:pPr marL="342900" lvl="0" indent="-342900">
              <a:spcBef>
                <a:spcPts val="3000"/>
              </a:spcBef>
              <a:spcAft>
                <a:spcPts val="1200"/>
              </a:spcAft>
            </a:pPr>
            <a:r>
              <a:rPr lang="en-AU" b="1" kern="1100" dirty="0">
                <a:latin typeface="LM Roman 12" panose="00000500000000000000" pitchFamily="50" charset="0"/>
                <a:ea typeface="Times New Roman" panose="02020603050405020304" pitchFamily="18" charset="0"/>
                <a:cs typeface="Times New Roman" panose="02020603050405020304" pitchFamily="18" charset="0"/>
              </a:rPr>
              <a:t>Data</a:t>
            </a:r>
            <a:endParaRPr lang="de-DE" dirty="0"/>
          </a:p>
        </p:txBody>
      </p:sp>
      <p:sp>
        <p:nvSpPr>
          <p:cNvPr id="3" name="Inhaltsplatzhalter 2">
            <a:extLst>
              <a:ext uri="{FF2B5EF4-FFF2-40B4-BE49-F238E27FC236}">
                <a16:creationId xmlns:a16="http://schemas.microsoft.com/office/drawing/2014/main" id="{7554B444-2D7E-455C-B33F-F0E42DFA8242}"/>
              </a:ext>
            </a:extLst>
          </p:cNvPr>
          <p:cNvSpPr>
            <a:spLocks noGrp="1"/>
          </p:cNvSpPr>
          <p:nvPr>
            <p:ph idx="1"/>
          </p:nvPr>
        </p:nvSpPr>
        <p:spPr/>
        <p:txBody>
          <a:bodyPr>
            <a:normAutofit/>
          </a:bodyPr>
          <a:lstStyle/>
          <a:p>
            <a:pPr algn="just">
              <a:spcAft>
                <a:spcPts val="1000"/>
              </a:spcAft>
            </a:pPr>
            <a:r>
              <a:rPr lang="en-AU" sz="2200" kern="1100" spc="-10" dirty="0">
                <a:latin typeface="LM Roman 12" panose="00000500000000000000" pitchFamily="50" charset="0"/>
                <a:ea typeface="Times New Roman" panose="02020603050405020304" pitchFamily="18" charset="0"/>
                <a:cs typeface="Times New Roman" panose="02020603050405020304" pitchFamily="18" charset="0"/>
              </a:rPr>
              <a:t>study will based on location data provided by Foursquare, some socio-economic statistics will be taken in account also</a:t>
            </a:r>
            <a:endParaRPr lang="de-DE" sz="2200" b="1" kern="1100" spc="-10" dirty="0">
              <a:latin typeface="LM Roman 12" panose="00000500000000000000" pitchFamily="50" charset="0"/>
              <a:ea typeface="Times New Roman" panose="02020603050405020304" pitchFamily="18" charset="0"/>
              <a:cs typeface="Times New Roman" panose="02020603050405020304" pitchFamily="18" charset="0"/>
            </a:endParaRPr>
          </a:p>
          <a:p>
            <a:pPr algn="just">
              <a:spcAft>
                <a:spcPts val="1000"/>
              </a:spcAft>
            </a:pPr>
            <a:r>
              <a:rPr lang="en-AU" sz="2200" kern="1100" spc="-10" dirty="0">
                <a:latin typeface="LM Roman 12" panose="00000500000000000000" pitchFamily="50" charset="0"/>
                <a:ea typeface="Times New Roman" panose="02020603050405020304" pitchFamily="18" charset="0"/>
                <a:cs typeface="Times New Roman" panose="02020603050405020304" pitchFamily="18" charset="0"/>
              </a:rPr>
              <a:t>Foursquare API as primarily data source; due to http request limitations the number of places per </a:t>
            </a:r>
            <a:r>
              <a:rPr lang="en-AU" sz="2200" kern="1100" spc="-10" dirty="0" err="1">
                <a:latin typeface="LM Roman 12" panose="00000500000000000000" pitchFamily="50" charset="0"/>
                <a:ea typeface="Times New Roman" panose="02020603050405020304" pitchFamily="18" charset="0"/>
                <a:cs typeface="Times New Roman" panose="02020603050405020304" pitchFamily="18" charset="0"/>
              </a:rPr>
              <a:t>neighborhood</a:t>
            </a:r>
            <a:r>
              <a:rPr lang="en-AU" sz="2200" kern="1100" spc="-10" dirty="0">
                <a:latin typeface="LM Roman 12" panose="00000500000000000000" pitchFamily="50" charset="0"/>
                <a:ea typeface="Times New Roman" panose="02020603050405020304" pitchFamily="18" charset="0"/>
                <a:cs typeface="Times New Roman" panose="02020603050405020304" pitchFamily="18" charset="0"/>
              </a:rPr>
              <a:t> parameter would reasonably be set to 100</a:t>
            </a:r>
          </a:p>
          <a:p>
            <a:pPr algn="just">
              <a:spcAft>
                <a:spcPts val="1000"/>
              </a:spcAft>
            </a:pPr>
            <a:r>
              <a:rPr lang="en-AU" sz="2200" kern="1100" spc="-10" dirty="0">
                <a:latin typeface="LM Roman 12" panose="00000500000000000000" pitchFamily="50" charset="0"/>
                <a:ea typeface="Times New Roman" panose="02020603050405020304" pitchFamily="18" charset="0"/>
                <a:cs typeface="Times New Roman" panose="02020603050405020304" pitchFamily="18" charset="0"/>
              </a:rPr>
              <a:t>QuickFacts Data from US Census Bureau (https://www.census.gov/) is used to supplement the Foursquare data</a:t>
            </a:r>
          </a:p>
          <a:p>
            <a:pPr algn="just">
              <a:spcAft>
                <a:spcPts val="1000"/>
              </a:spcAft>
            </a:pPr>
            <a:r>
              <a:rPr lang="en-AU" sz="2200" kern="1100" spc="-10" dirty="0">
                <a:latin typeface="LM Roman 12" panose="00000500000000000000" pitchFamily="50" charset="0"/>
                <a:ea typeface="Times New Roman" panose="02020603050405020304" pitchFamily="18" charset="0"/>
                <a:cs typeface="Times New Roman" panose="02020603050405020304" pitchFamily="18" charset="0"/>
              </a:rPr>
              <a:t>Data will be prepared directly in </a:t>
            </a:r>
            <a:r>
              <a:rPr lang="en-AU" sz="2200" kern="1100" spc="-10" dirty="0" err="1">
                <a:latin typeface="LM Roman 12" panose="00000500000000000000" pitchFamily="50" charset="0"/>
                <a:ea typeface="Times New Roman" panose="02020603050405020304" pitchFamily="18" charset="0"/>
                <a:cs typeface="Times New Roman" panose="02020603050405020304" pitchFamily="18" charset="0"/>
              </a:rPr>
              <a:t>Jupyter</a:t>
            </a:r>
            <a:r>
              <a:rPr lang="en-AU" sz="2200" kern="1100" spc="-10" dirty="0">
                <a:latin typeface="LM Roman 12" panose="00000500000000000000" pitchFamily="50" charset="0"/>
                <a:ea typeface="Times New Roman" panose="02020603050405020304" pitchFamily="18" charset="0"/>
                <a:cs typeface="Times New Roman" panose="02020603050405020304" pitchFamily="18" charset="0"/>
              </a:rPr>
              <a:t> notebook with the help of some essential python libraries (</a:t>
            </a:r>
            <a:r>
              <a:rPr lang="en-AU" sz="2200" kern="1100" spc="-10" dirty="0" err="1">
                <a:latin typeface="LM Roman 12" panose="00000500000000000000" pitchFamily="50" charset="0"/>
                <a:ea typeface="Times New Roman" panose="02020603050405020304" pitchFamily="18" charset="0"/>
                <a:cs typeface="Times New Roman" panose="02020603050405020304" pitchFamily="18" charset="0"/>
              </a:rPr>
              <a:t>numpy</a:t>
            </a:r>
            <a:r>
              <a:rPr lang="en-AU" sz="2200" kern="1100" spc="-10" dirty="0">
                <a:latin typeface="LM Roman 12" panose="00000500000000000000" pitchFamily="50" charset="0"/>
                <a:ea typeface="Times New Roman" panose="02020603050405020304" pitchFamily="18" charset="0"/>
                <a:cs typeface="Times New Roman" panose="02020603050405020304" pitchFamily="18" charset="0"/>
              </a:rPr>
              <a:t>, pandas, </a:t>
            </a:r>
            <a:r>
              <a:rPr lang="en-AU" sz="2200" kern="1100" spc="-10" dirty="0" err="1">
                <a:latin typeface="LM Roman 12" panose="00000500000000000000" pitchFamily="50" charset="0"/>
                <a:ea typeface="Times New Roman" panose="02020603050405020304" pitchFamily="18" charset="0"/>
                <a:cs typeface="Times New Roman" panose="02020603050405020304" pitchFamily="18" charset="0"/>
              </a:rPr>
              <a:t>geopy</a:t>
            </a:r>
            <a:r>
              <a:rPr lang="en-AU" sz="2200" kern="1100" spc="-10" dirty="0">
                <a:latin typeface="LM Roman 12" panose="00000500000000000000" pitchFamily="50" charset="0"/>
                <a:ea typeface="Times New Roman" panose="02020603050405020304" pitchFamily="18" charset="0"/>
                <a:cs typeface="Times New Roman" panose="02020603050405020304" pitchFamily="18" charset="0"/>
              </a:rPr>
              <a:t>, </a:t>
            </a:r>
            <a:r>
              <a:rPr lang="en-AU" sz="2200" kern="1100" spc="-10" dirty="0" err="1">
                <a:latin typeface="LM Roman 12" panose="00000500000000000000" pitchFamily="50" charset="0"/>
                <a:ea typeface="Times New Roman" panose="02020603050405020304" pitchFamily="18" charset="0"/>
                <a:cs typeface="Times New Roman" panose="02020603050405020304" pitchFamily="18" charset="0"/>
              </a:rPr>
              <a:t>matploblib</a:t>
            </a:r>
            <a:r>
              <a:rPr lang="en-AU" sz="2200" kern="1100" spc="-10" dirty="0">
                <a:latin typeface="LM Roman 12" panose="00000500000000000000" pitchFamily="50" charset="0"/>
                <a:ea typeface="Times New Roman" panose="02020603050405020304" pitchFamily="18" charset="0"/>
                <a:cs typeface="Times New Roman" panose="02020603050405020304" pitchFamily="18" charset="0"/>
              </a:rPr>
              <a:t>, </a:t>
            </a:r>
            <a:r>
              <a:rPr lang="en-AU" sz="2200" kern="1100" spc="-10" dirty="0" err="1">
                <a:latin typeface="LM Roman 12" panose="00000500000000000000" pitchFamily="50" charset="0"/>
                <a:ea typeface="Times New Roman" panose="02020603050405020304" pitchFamily="18" charset="0"/>
                <a:cs typeface="Times New Roman" panose="02020603050405020304" pitchFamily="18" charset="0"/>
              </a:rPr>
              <a:t>sklearn</a:t>
            </a:r>
            <a:r>
              <a:rPr lang="en-AU" sz="2200" kern="1100" spc="-10" dirty="0">
                <a:latin typeface="LM Roman 12" panose="00000500000000000000" pitchFamily="50" charset="0"/>
                <a:ea typeface="Times New Roman" panose="02020603050405020304" pitchFamily="18" charset="0"/>
                <a:cs typeface="Times New Roman" panose="02020603050405020304" pitchFamily="18" charset="0"/>
              </a:rPr>
              <a:t> and folium</a:t>
            </a:r>
            <a:r>
              <a:rPr lang="de-DE" sz="2200" kern="1100" spc="-10" dirty="0">
                <a:latin typeface="LM Roman 12" panose="00000500000000000000" pitchFamily="50" charset="0"/>
                <a:ea typeface="Times New Roman" panose="02020603050405020304" pitchFamily="18" charset="0"/>
                <a:cs typeface="Times New Roman" panose="02020603050405020304" pitchFamily="18" charset="0"/>
              </a:rPr>
              <a:t>)</a:t>
            </a:r>
          </a:p>
          <a:p>
            <a:pPr algn="just">
              <a:spcAft>
                <a:spcPts val="1000"/>
              </a:spcAft>
            </a:pPr>
            <a:r>
              <a:rPr lang="en-AU" sz="2200" kern="1100" spc="-10" dirty="0">
                <a:latin typeface="LM Roman 12" panose="00000500000000000000" pitchFamily="50" charset="0"/>
                <a:ea typeface="Times New Roman" panose="02020603050405020304" pitchFamily="18" charset="0"/>
                <a:cs typeface="Times New Roman" panose="02020603050405020304" pitchFamily="18" charset="0"/>
              </a:rPr>
              <a:t>For data preparation some functions are defined to handle data more convenient</a:t>
            </a:r>
            <a:endParaRPr lang="de-DE" sz="2200" dirty="0"/>
          </a:p>
        </p:txBody>
      </p:sp>
    </p:spTree>
    <p:extLst>
      <p:ext uri="{BB962C8B-B14F-4D97-AF65-F5344CB8AC3E}">
        <p14:creationId xmlns:p14="http://schemas.microsoft.com/office/powerpoint/2010/main" val="1181329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8A844B-B4C5-4027-B143-96BC988F7B76}"/>
              </a:ext>
            </a:extLst>
          </p:cNvPr>
          <p:cNvSpPr>
            <a:spLocks noGrp="1"/>
          </p:cNvSpPr>
          <p:nvPr>
            <p:ph type="title"/>
          </p:nvPr>
        </p:nvSpPr>
        <p:spPr/>
        <p:txBody>
          <a:bodyPr/>
          <a:lstStyle/>
          <a:p>
            <a:pPr marL="342900" lvl="0" indent="-342900">
              <a:spcBef>
                <a:spcPts val="3000"/>
              </a:spcBef>
              <a:spcAft>
                <a:spcPts val="1200"/>
              </a:spcAft>
            </a:pPr>
            <a:r>
              <a:rPr lang="en-AU" b="1" kern="1100" dirty="0">
                <a:latin typeface="LM Roman 12" panose="00000500000000000000" pitchFamily="50" charset="0"/>
                <a:ea typeface="Times New Roman" panose="02020603050405020304" pitchFamily="18" charset="0"/>
                <a:cs typeface="Times New Roman" panose="02020603050405020304" pitchFamily="18" charset="0"/>
              </a:rPr>
              <a:t>Methodology</a:t>
            </a:r>
            <a:endParaRPr lang="de-DE" dirty="0"/>
          </a:p>
        </p:txBody>
      </p:sp>
      <p:sp>
        <p:nvSpPr>
          <p:cNvPr id="3" name="Inhaltsplatzhalter 2">
            <a:extLst>
              <a:ext uri="{FF2B5EF4-FFF2-40B4-BE49-F238E27FC236}">
                <a16:creationId xmlns:a16="http://schemas.microsoft.com/office/drawing/2014/main" id="{7554B444-2D7E-455C-B33F-F0E42DFA8242}"/>
              </a:ext>
            </a:extLst>
          </p:cNvPr>
          <p:cNvSpPr>
            <a:spLocks noGrp="1"/>
          </p:cNvSpPr>
          <p:nvPr>
            <p:ph idx="1"/>
          </p:nvPr>
        </p:nvSpPr>
        <p:spPr/>
        <p:txBody>
          <a:bodyPr>
            <a:normAutofit lnSpcReduction="10000"/>
          </a:bodyPr>
          <a:lstStyle/>
          <a:p>
            <a:pPr algn="just">
              <a:spcAft>
                <a:spcPts val="1000"/>
              </a:spcAft>
            </a:pPr>
            <a:r>
              <a:rPr lang="en-US" sz="2200" kern="1100" spc="-10" dirty="0">
                <a:latin typeface="LM Roman 12" panose="00000500000000000000" pitchFamily="50" charset="0"/>
                <a:ea typeface="Times New Roman" panose="02020603050405020304" pitchFamily="18" charset="0"/>
                <a:cs typeface="Times New Roman" panose="02020603050405020304" pitchFamily="18" charset="0"/>
              </a:rPr>
              <a:t>Transformation of geospatial data into a proper data frame consists of borough, neighborhood, latitude, and longitude</a:t>
            </a:r>
          </a:p>
          <a:p>
            <a:pPr algn="just">
              <a:spcAft>
                <a:spcPts val="1000"/>
              </a:spcAft>
            </a:pPr>
            <a:r>
              <a:rPr lang="en-US" sz="2200" kern="1100" spc="-10" dirty="0">
                <a:latin typeface="LM Roman 12" panose="00000500000000000000" pitchFamily="50" charset="0"/>
                <a:ea typeface="Times New Roman" panose="02020603050405020304" pitchFamily="18" charset="0"/>
                <a:cs typeface="Times New Roman" panose="02020603050405020304" pitchFamily="18" charset="0"/>
              </a:rPr>
              <a:t>Slicing the data frame for exploratory analysis and data Aggregation with socio-economic statistics from US Census Bureau </a:t>
            </a:r>
          </a:p>
          <a:p>
            <a:pPr algn="just">
              <a:spcAft>
                <a:spcPts val="1000"/>
              </a:spcAft>
            </a:pPr>
            <a:r>
              <a:rPr lang="en-US" sz="2200" kern="1100" spc="-10" dirty="0">
                <a:latin typeface="LM Roman 12" panose="00000500000000000000" pitchFamily="50" charset="0"/>
                <a:ea typeface="Times New Roman" panose="02020603050405020304" pitchFamily="18" charset="0"/>
                <a:cs typeface="Times New Roman" panose="02020603050405020304" pitchFamily="18" charset="0"/>
              </a:rPr>
              <a:t>Exploratory data analysis with maps and bar charts, then comparative analysis by k-Means clustering approach</a:t>
            </a:r>
          </a:p>
          <a:p>
            <a:pPr algn="just">
              <a:spcAft>
                <a:spcPts val="1000"/>
              </a:spcAft>
            </a:pPr>
            <a:r>
              <a:rPr lang="en-US" sz="2200" kern="1100" spc="-10" dirty="0">
                <a:latin typeface="LM Roman 12" panose="00000500000000000000" pitchFamily="50" charset="0"/>
                <a:ea typeface="Times New Roman" panose="02020603050405020304" pitchFamily="18" charset="0"/>
                <a:cs typeface="Times New Roman" panose="02020603050405020304" pitchFamily="18" charset="0"/>
              </a:rPr>
              <a:t>Foursquare API was utilized to get venue data on neighborhood level; resulting JSON-file was normalized and filtered, to gather venue name, venue categories, and venue location data (zip code, latitude, and longitude).</a:t>
            </a:r>
          </a:p>
          <a:p>
            <a:pPr algn="just">
              <a:spcAft>
                <a:spcPts val="1000"/>
              </a:spcAft>
            </a:pPr>
            <a:r>
              <a:rPr lang="en-US" sz="2200" kern="1100" spc="-10" dirty="0">
                <a:latin typeface="LM Roman 12" panose="00000500000000000000" pitchFamily="50" charset="0"/>
                <a:ea typeface="Times New Roman" panose="02020603050405020304" pitchFamily="18" charset="0"/>
                <a:cs typeface="Times New Roman" panose="02020603050405020304" pitchFamily="18" charset="0"/>
              </a:rPr>
              <a:t>Restructuring data frame for a comparative analysis of the most common venues by a further k-means clustering approach</a:t>
            </a:r>
          </a:p>
        </p:txBody>
      </p:sp>
    </p:spTree>
    <p:extLst>
      <p:ext uri="{BB962C8B-B14F-4D97-AF65-F5344CB8AC3E}">
        <p14:creationId xmlns:p14="http://schemas.microsoft.com/office/powerpoint/2010/main" val="2280481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8A844B-B4C5-4027-B143-96BC988F7B76}"/>
              </a:ext>
            </a:extLst>
          </p:cNvPr>
          <p:cNvSpPr>
            <a:spLocks noGrp="1"/>
          </p:cNvSpPr>
          <p:nvPr>
            <p:ph type="title"/>
          </p:nvPr>
        </p:nvSpPr>
        <p:spPr/>
        <p:txBody>
          <a:bodyPr/>
          <a:lstStyle/>
          <a:p>
            <a:pPr marL="342900" lvl="0" indent="-342900">
              <a:spcBef>
                <a:spcPts val="3000"/>
              </a:spcBef>
              <a:spcAft>
                <a:spcPts val="1200"/>
              </a:spcAft>
            </a:pPr>
            <a:r>
              <a:rPr lang="en-AU" b="1" kern="1100" dirty="0">
                <a:latin typeface="LM Roman 12" panose="00000500000000000000" pitchFamily="50" charset="0"/>
                <a:ea typeface="Times New Roman" panose="02020603050405020304" pitchFamily="18" charset="0"/>
                <a:cs typeface="Times New Roman" panose="02020603050405020304" pitchFamily="18" charset="0"/>
              </a:rPr>
              <a:t>Results (1/7)</a:t>
            </a:r>
            <a:endParaRPr lang="de-DE" dirty="0"/>
          </a:p>
        </p:txBody>
      </p:sp>
      <p:sp>
        <p:nvSpPr>
          <p:cNvPr id="19" name="Inhaltsplatzhalter 18">
            <a:extLst>
              <a:ext uri="{FF2B5EF4-FFF2-40B4-BE49-F238E27FC236}">
                <a16:creationId xmlns:a16="http://schemas.microsoft.com/office/drawing/2014/main" id="{C1E83160-BBD9-4195-A7C3-5A0341BEA5B0}"/>
              </a:ext>
            </a:extLst>
          </p:cNvPr>
          <p:cNvSpPr>
            <a:spLocks noGrp="1"/>
          </p:cNvSpPr>
          <p:nvPr>
            <p:ph sz="half" idx="1"/>
          </p:nvPr>
        </p:nvSpPr>
        <p:spPr>
          <a:xfrm>
            <a:off x="838200" y="1825625"/>
            <a:ext cx="5181600" cy="526958"/>
          </a:xfrm>
        </p:spPr>
        <p:txBody>
          <a:bodyPr/>
          <a:lstStyle/>
          <a:p>
            <a:pPr marL="0" indent="0">
              <a:buNone/>
            </a:pPr>
            <a:r>
              <a:rPr lang="en-AU" kern="1100" spc="-10" dirty="0">
                <a:latin typeface="LM Roman 12" panose="00000500000000000000" pitchFamily="50" charset="0"/>
                <a:ea typeface="Times New Roman" panose="02020603050405020304" pitchFamily="18" charset="0"/>
                <a:cs typeface="Times New Roman" panose="02020603050405020304" pitchFamily="18" charset="0"/>
              </a:rPr>
              <a:t>Population estimates </a:t>
            </a:r>
            <a:endParaRPr lang="de-DE" dirty="0"/>
          </a:p>
        </p:txBody>
      </p:sp>
      <p:sp>
        <p:nvSpPr>
          <p:cNvPr id="20" name="Inhaltsplatzhalter 19">
            <a:extLst>
              <a:ext uri="{FF2B5EF4-FFF2-40B4-BE49-F238E27FC236}">
                <a16:creationId xmlns:a16="http://schemas.microsoft.com/office/drawing/2014/main" id="{9EFAD5A5-A403-4ACB-B661-704180C5B508}"/>
              </a:ext>
            </a:extLst>
          </p:cNvPr>
          <p:cNvSpPr>
            <a:spLocks noGrp="1"/>
          </p:cNvSpPr>
          <p:nvPr>
            <p:ph sz="half" idx="2"/>
          </p:nvPr>
        </p:nvSpPr>
        <p:spPr>
          <a:xfrm>
            <a:off x="6172200" y="1825625"/>
            <a:ext cx="5181600" cy="526958"/>
          </a:xfrm>
        </p:spPr>
        <p:txBody>
          <a:bodyPr/>
          <a:lstStyle/>
          <a:p>
            <a:pPr marL="0" indent="0">
              <a:buNone/>
            </a:pPr>
            <a:r>
              <a:rPr lang="en-AU" kern="1100" spc="-10" dirty="0">
                <a:latin typeface="LM Roman 12" panose="00000500000000000000" pitchFamily="50" charset="0"/>
                <a:ea typeface="Times New Roman" panose="02020603050405020304" pitchFamily="18" charset="0"/>
                <a:cs typeface="Times New Roman" panose="02020603050405020304" pitchFamily="18" charset="0"/>
              </a:rPr>
              <a:t>Population density </a:t>
            </a:r>
            <a:endParaRPr lang="de-DE" dirty="0"/>
          </a:p>
          <a:p>
            <a:endParaRPr lang="de-DE" dirty="0"/>
          </a:p>
        </p:txBody>
      </p:sp>
      <p:pic>
        <p:nvPicPr>
          <p:cNvPr id="24" name="Grafik 23" descr="Ein Bild, das Zeichnung enthält.&#10;&#10;Automatisch generierte Beschreibung">
            <a:extLst>
              <a:ext uri="{FF2B5EF4-FFF2-40B4-BE49-F238E27FC236}">
                <a16:creationId xmlns:a16="http://schemas.microsoft.com/office/drawing/2014/main" id="{800CC3C9-BDD9-410A-BD6B-47CAD171CD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365" y="2487519"/>
            <a:ext cx="4802674" cy="4005355"/>
          </a:xfrm>
          <a:prstGeom prst="rect">
            <a:avLst/>
          </a:prstGeom>
        </p:spPr>
      </p:pic>
      <p:pic>
        <p:nvPicPr>
          <p:cNvPr id="28" name="Grafik 27" descr="Ein Bild, das Zeichnung enthält.&#10;&#10;Automatisch generierte Beschreibung">
            <a:extLst>
              <a:ext uri="{FF2B5EF4-FFF2-40B4-BE49-F238E27FC236}">
                <a16:creationId xmlns:a16="http://schemas.microsoft.com/office/drawing/2014/main" id="{1505BB8B-B520-483D-93C5-7D0FE9974B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2484134"/>
            <a:ext cx="4802675" cy="4001970"/>
          </a:xfrm>
          <a:prstGeom prst="rect">
            <a:avLst/>
          </a:prstGeom>
        </p:spPr>
      </p:pic>
    </p:spTree>
    <p:extLst>
      <p:ext uri="{BB962C8B-B14F-4D97-AF65-F5344CB8AC3E}">
        <p14:creationId xmlns:p14="http://schemas.microsoft.com/office/powerpoint/2010/main" val="1604171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8A844B-B4C5-4027-B143-96BC988F7B76}"/>
              </a:ext>
            </a:extLst>
          </p:cNvPr>
          <p:cNvSpPr>
            <a:spLocks noGrp="1"/>
          </p:cNvSpPr>
          <p:nvPr>
            <p:ph type="title"/>
          </p:nvPr>
        </p:nvSpPr>
        <p:spPr/>
        <p:txBody>
          <a:bodyPr/>
          <a:lstStyle/>
          <a:p>
            <a:pPr marL="342900" lvl="0" indent="-342900">
              <a:spcBef>
                <a:spcPts val="3000"/>
              </a:spcBef>
              <a:spcAft>
                <a:spcPts val="1200"/>
              </a:spcAft>
            </a:pPr>
            <a:r>
              <a:rPr lang="en-AU" b="1" kern="1100" dirty="0">
                <a:latin typeface="LM Roman 12" panose="00000500000000000000" pitchFamily="50" charset="0"/>
                <a:ea typeface="Times New Roman" panose="02020603050405020304" pitchFamily="18" charset="0"/>
                <a:cs typeface="Times New Roman" panose="02020603050405020304" pitchFamily="18" charset="0"/>
              </a:rPr>
              <a:t>Results (2/7)</a:t>
            </a:r>
            <a:endParaRPr lang="de-DE" dirty="0"/>
          </a:p>
        </p:txBody>
      </p:sp>
      <p:sp>
        <p:nvSpPr>
          <p:cNvPr id="19" name="Inhaltsplatzhalter 18">
            <a:extLst>
              <a:ext uri="{FF2B5EF4-FFF2-40B4-BE49-F238E27FC236}">
                <a16:creationId xmlns:a16="http://schemas.microsoft.com/office/drawing/2014/main" id="{C1E83160-BBD9-4195-A7C3-5A0341BEA5B0}"/>
              </a:ext>
            </a:extLst>
          </p:cNvPr>
          <p:cNvSpPr>
            <a:spLocks noGrp="1"/>
          </p:cNvSpPr>
          <p:nvPr>
            <p:ph sz="half" idx="1"/>
          </p:nvPr>
        </p:nvSpPr>
        <p:spPr>
          <a:xfrm>
            <a:off x="838200" y="1825625"/>
            <a:ext cx="5181600" cy="526958"/>
          </a:xfrm>
        </p:spPr>
        <p:txBody>
          <a:bodyPr/>
          <a:lstStyle/>
          <a:p>
            <a:pPr marL="0" indent="0">
              <a:buNone/>
            </a:pPr>
            <a:r>
              <a:rPr lang="en-AU" kern="1100" spc="-10" dirty="0">
                <a:latin typeface="LM Roman 12" panose="00000500000000000000" pitchFamily="50" charset="0"/>
                <a:ea typeface="Times New Roman" panose="02020603050405020304" pitchFamily="18" charset="0"/>
                <a:cs typeface="Times New Roman" panose="02020603050405020304" pitchFamily="18" charset="0"/>
              </a:rPr>
              <a:t>Median Household Income</a:t>
            </a:r>
            <a:endParaRPr lang="de-DE" dirty="0"/>
          </a:p>
        </p:txBody>
      </p:sp>
      <p:sp>
        <p:nvSpPr>
          <p:cNvPr id="20" name="Inhaltsplatzhalter 19">
            <a:extLst>
              <a:ext uri="{FF2B5EF4-FFF2-40B4-BE49-F238E27FC236}">
                <a16:creationId xmlns:a16="http://schemas.microsoft.com/office/drawing/2014/main" id="{9EFAD5A5-A403-4ACB-B661-704180C5B508}"/>
              </a:ext>
            </a:extLst>
          </p:cNvPr>
          <p:cNvSpPr>
            <a:spLocks noGrp="1"/>
          </p:cNvSpPr>
          <p:nvPr>
            <p:ph sz="half" idx="2"/>
          </p:nvPr>
        </p:nvSpPr>
        <p:spPr>
          <a:xfrm>
            <a:off x="6172200" y="1825625"/>
            <a:ext cx="5181600" cy="526958"/>
          </a:xfrm>
        </p:spPr>
        <p:txBody>
          <a:bodyPr/>
          <a:lstStyle/>
          <a:p>
            <a:pPr marL="0" indent="0">
              <a:buNone/>
            </a:pPr>
            <a:r>
              <a:rPr lang="de-DE" kern="1100" spc="-10" dirty="0">
                <a:latin typeface="LM Roman 12" panose="00000500000000000000" pitchFamily="50" charset="0"/>
                <a:ea typeface="Times New Roman" panose="02020603050405020304" pitchFamily="18" charset="0"/>
                <a:cs typeface="Times New Roman" panose="02020603050405020304" pitchFamily="18" charset="0"/>
              </a:rPr>
              <a:t>Per Capita Income</a:t>
            </a:r>
            <a:endParaRPr lang="de-DE" dirty="0"/>
          </a:p>
          <a:p>
            <a:endParaRPr lang="de-DE" dirty="0"/>
          </a:p>
        </p:txBody>
      </p:sp>
      <p:pic>
        <p:nvPicPr>
          <p:cNvPr id="4" name="Grafik 3" descr="Ein Bild, das Screenshot enthält.&#10;&#10;Automatisch generierte Beschreibung">
            <a:extLst>
              <a:ext uri="{FF2B5EF4-FFF2-40B4-BE49-F238E27FC236}">
                <a16:creationId xmlns:a16="http://schemas.microsoft.com/office/drawing/2014/main" id="{2207E79A-006A-4101-86D6-7B149A9D0600}"/>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838200" y="2479304"/>
            <a:ext cx="4802400" cy="4006800"/>
          </a:xfrm>
          <a:prstGeom prst="rect">
            <a:avLst/>
          </a:prstGeom>
        </p:spPr>
      </p:pic>
      <p:pic>
        <p:nvPicPr>
          <p:cNvPr id="6" name="Grafik 5" descr="Ein Bild, das Screenshot enthält.&#10;&#10;Automatisch generierte Beschreibung">
            <a:extLst>
              <a:ext uri="{FF2B5EF4-FFF2-40B4-BE49-F238E27FC236}">
                <a16:creationId xmlns:a16="http://schemas.microsoft.com/office/drawing/2014/main" id="{942DECE9-30E9-4583-AAA3-BB3C6E6828AD}"/>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6172200" y="2479304"/>
            <a:ext cx="4802400" cy="4006800"/>
          </a:xfrm>
          <a:prstGeom prst="rect">
            <a:avLst/>
          </a:prstGeom>
        </p:spPr>
      </p:pic>
    </p:spTree>
    <p:extLst>
      <p:ext uri="{BB962C8B-B14F-4D97-AF65-F5344CB8AC3E}">
        <p14:creationId xmlns:p14="http://schemas.microsoft.com/office/powerpoint/2010/main" val="2143917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8A844B-B4C5-4027-B143-96BC988F7B76}"/>
              </a:ext>
            </a:extLst>
          </p:cNvPr>
          <p:cNvSpPr>
            <a:spLocks noGrp="1"/>
          </p:cNvSpPr>
          <p:nvPr>
            <p:ph type="title"/>
          </p:nvPr>
        </p:nvSpPr>
        <p:spPr/>
        <p:txBody>
          <a:bodyPr/>
          <a:lstStyle/>
          <a:p>
            <a:pPr marL="342900" lvl="0" indent="-342900">
              <a:spcBef>
                <a:spcPts val="3000"/>
              </a:spcBef>
              <a:spcAft>
                <a:spcPts val="1200"/>
              </a:spcAft>
            </a:pPr>
            <a:r>
              <a:rPr lang="en-AU" b="1" kern="1100" dirty="0">
                <a:latin typeface="LM Roman 12" panose="00000500000000000000" pitchFamily="50" charset="0"/>
                <a:ea typeface="Times New Roman" panose="02020603050405020304" pitchFamily="18" charset="0"/>
                <a:cs typeface="Times New Roman" panose="02020603050405020304" pitchFamily="18" charset="0"/>
              </a:rPr>
              <a:t>Results (3/7)</a:t>
            </a:r>
            <a:endParaRPr lang="de-DE" dirty="0"/>
          </a:p>
        </p:txBody>
      </p:sp>
      <p:sp>
        <p:nvSpPr>
          <p:cNvPr id="19" name="Inhaltsplatzhalter 18">
            <a:extLst>
              <a:ext uri="{FF2B5EF4-FFF2-40B4-BE49-F238E27FC236}">
                <a16:creationId xmlns:a16="http://schemas.microsoft.com/office/drawing/2014/main" id="{C1E83160-BBD9-4195-A7C3-5A0341BEA5B0}"/>
              </a:ext>
            </a:extLst>
          </p:cNvPr>
          <p:cNvSpPr>
            <a:spLocks noGrp="1"/>
          </p:cNvSpPr>
          <p:nvPr>
            <p:ph sz="half" idx="1"/>
          </p:nvPr>
        </p:nvSpPr>
        <p:spPr>
          <a:xfrm>
            <a:off x="838200" y="1825625"/>
            <a:ext cx="5181600" cy="526958"/>
          </a:xfrm>
        </p:spPr>
        <p:txBody>
          <a:bodyPr/>
          <a:lstStyle/>
          <a:p>
            <a:pPr marL="0" indent="0">
              <a:buNone/>
            </a:pPr>
            <a:r>
              <a:rPr lang="en-AU" kern="1100" spc="-10" dirty="0">
                <a:latin typeface="LM Roman 12" panose="00000500000000000000" pitchFamily="50" charset="0"/>
                <a:ea typeface="Times New Roman" panose="02020603050405020304" pitchFamily="18" charset="0"/>
                <a:cs typeface="Times New Roman" panose="02020603050405020304" pitchFamily="18" charset="0"/>
              </a:rPr>
              <a:t>Mean Travel Time to Work</a:t>
            </a:r>
            <a:endParaRPr lang="de-DE" dirty="0"/>
          </a:p>
        </p:txBody>
      </p:sp>
      <p:sp>
        <p:nvSpPr>
          <p:cNvPr id="20" name="Inhaltsplatzhalter 19">
            <a:extLst>
              <a:ext uri="{FF2B5EF4-FFF2-40B4-BE49-F238E27FC236}">
                <a16:creationId xmlns:a16="http://schemas.microsoft.com/office/drawing/2014/main" id="{9EFAD5A5-A403-4ACB-B661-704180C5B508}"/>
              </a:ext>
            </a:extLst>
          </p:cNvPr>
          <p:cNvSpPr>
            <a:spLocks noGrp="1"/>
          </p:cNvSpPr>
          <p:nvPr>
            <p:ph sz="half" idx="2"/>
          </p:nvPr>
        </p:nvSpPr>
        <p:spPr>
          <a:xfrm>
            <a:off x="6172200" y="1825625"/>
            <a:ext cx="5181600" cy="526958"/>
          </a:xfrm>
        </p:spPr>
        <p:txBody>
          <a:bodyPr/>
          <a:lstStyle/>
          <a:p>
            <a:pPr marL="0" indent="0">
              <a:buNone/>
            </a:pPr>
            <a:r>
              <a:rPr lang="de-DE" kern="1100" spc="-10" dirty="0">
                <a:latin typeface="LM Roman 12" panose="00000500000000000000" pitchFamily="50" charset="0"/>
                <a:ea typeface="Times New Roman" panose="02020603050405020304" pitchFamily="18" charset="0"/>
                <a:cs typeface="Times New Roman" panose="02020603050405020304" pitchFamily="18" charset="0"/>
              </a:rPr>
              <a:t>Median </a:t>
            </a:r>
            <a:r>
              <a:rPr lang="de-DE" kern="1100" spc="-10" dirty="0" err="1">
                <a:latin typeface="LM Roman 12" panose="00000500000000000000" pitchFamily="50" charset="0"/>
                <a:ea typeface="Times New Roman" panose="02020603050405020304" pitchFamily="18" charset="0"/>
                <a:cs typeface="Times New Roman" panose="02020603050405020304" pitchFamily="18" charset="0"/>
              </a:rPr>
              <a:t>Gross</a:t>
            </a:r>
            <a:r>
              <a:rPr lang="de-DE" kern="1100" spc="-10" dirty="0">
                <a:latin typeface="LM Roman 12" panose="00000500000000000000" pitchFamily="50" charset="0"/>
                <a:ea typeface="Times New Roman" panose="02020603050405020304" pitchFamily="18" charset="0"/>
                <a:cs typeface="Times New Roman" panose="02020603050405020304" pitchFamily="18" charset="0"/>
              </a:rPr>
              <a:t> </a:t>
            </a:r>
            <a:r>
              <a:rPr lang="de-DE" kern="1100" spc="-10" dirty="0" err="1">
                <a:latin typeface="LM Roman 12" panose="00000500000000000000" pitchFamily="50" charset="0"/>
                <a:ea typeface="Times New Roman" panose="02020603050405020304" pitchFamily="18" charset="0"/>
                <a:cs typeface="Times New Roman" panose="02020603050405020304" pitchFamily="18" charset="0"/>
              </a:rPr>
              <a:t>Rent</a:t>
            </a:r>
            <a:endParaRPr lang="de-DE" dirty="0"/>
          </a:p>
          <a:p>
            <a:endParaRPr lang="de-DE" dirty="0"/>
          </a:p>
        </p:txBody>
      </p:sp>
      <p:pic>
        <p:nvPicPr>
          <p:cNvPr id="7" name="Grafik 6" descr="Ein Bild, das Zeichnung enthält.&#10;&#10;Automatisch generierte Beschreibung">
            <a:extLst>
              <a:ext uri="{FF2B5EF4-FFF2-40B4-BE49-F238E27FC236}">
                <a16:creationId xmlns:a16="http://schemas.microsoft.com/office/drawing/2014/main" id="{C1B50117-6E8D-4201-A294-3E64C9865E8B}"/>
              </a:ext>
            </a:extLst>
          </p:cNvPr>
          <p:cNvPicPr/>
          <p:nvPr/>
        </p:nvPicPr>
        <p:blipFill>
          <a:blip r:embed="rId2">
            <a:extLst>
              <a:ext uri="{28A0092B-C50C-407E-A947-70E740481C1C}">
                <a14:useLocalDpi xmlns:a14="http://schemas.microsoft.com/office/drawing/2010/main" val="0"/>
              </a:ext>
            </a:extLst>
          </a:blip>
          <a:stretch>
            <a:fillRect/>
          </a:stretch>
        </p:blipFill>
        <p:spPr>
          <a:xfrm>
            <a:off x="838200" y="2479304"/>
            <a:ext cx="4802400" cy="4006800"/>
          </a:xfrm>
          <a:prstGeom prst="rect">
            <a:avLst/>
          </a:prstGeom>
        </p:spPr>
      </p:pic>
      <p:pic>
        <p:nvPicPr>
          <p:cNvPr id="8" name="Grafik 7" descr="Ein Bild, das Zeichnung enthält.&#10;&#10;Automatisch generierte Beschreibung">
            <a:extLst>
              <a:ext uri="{FF2B5EF4-FFF2-40B4-BE49-F238E27FC236}">
                <a16:creationId xmlns:a16="http://schemas.microsoft.com/office/drawing/2014/main" id="{3E945F22-53AE-4514-A00C-42CCECE8CB54}"/>
              </a:ext>
            </a:extLst>
          </p:cNvPr>
          <p:cNvPicPr/>
          <p:nvPr/>
        </p:nvPicPr>
        <p:blipFill>
          <a:blip r:embed="rId3">
            <a:extLst>
              <a:ext uri="{28A0092B-C50C-407E-A947-70E740481C1C}">
                <a14:useLocalDpi xmlns:a14="http://schemas.microsoft.com/office/drawing/2010/main" val="0"/>
              </a:ext>
            </a:extLst>
          </a:blip>
          <a:stretch>
            <a:fillRect/>
          </a:stretch>
        </p:blipFill>
        <p:spPr>
          <a:xfrm>
            <a:off x="6172200" y="2479304"/>
            <a:ext cx="4802400" cy="4006800"/>
          </a:xfrm>
          <a:prstGeom prst="rect">
            <a:avLst/>
          </a:prstGeom>
        </p:spPr>
      </p:pic>
    </p:spTree>
    <p:extLst>
      <p:ext uri="{BB962C8B-B14F-4D97-AF65-F5344CB8AC3E}">
        <p14:creationId xmlns:p14="http://schemas.microsoft.com/office/powerpoint/2010/main" val="1960823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8A844B-B4C5-4027-B143-96BC988F7B76}"/>
              </a:ext>
            </a:extLst>
          </p:cNvPr>
          <p:cNvSpPr>
            <a:spLocks noGrp="1"/>
          </p:cNvSpPr>
          <p:nvPr>
            <p:ph type="title"/>
          </p:nvPr>
        </p:nvSpPr>
        <p:spPr/>
        <p:txBody>
          <a:bodyPr/>
          <a:lstStyle/>
          <a:p>
            <a:pPr marL="342900" lvl="0" indent="-342900">
              <a:spcBef>
                <a:spcPts val="3000"/>
              </a:spcBef>
              <a:spcAft>
                <a:spcPts val="1200"/>
              </a:spcAft>
            </a:pPr>
            <a:r>
              <a:rPr lang="en-AU" b="1" kern="1100" dirty="0">
                <a:latin typeface="LM Roman 12" panose="00000500000000000000" pitchFamily="50" charset="0"/>
                <a:ea typeface="Times New Roman" panose="02020603050405020304" pitchFamily="18" charset="0"/>
                <a:cs typeface="Times New Roman" panose="02020603050405020304" pitchFamily="18" charset="0"/>
              </a:rPr>
              <a:t>Results (4/7)</a:t>
            </a:r>
            <a:endParaRPr lang="de-DE" dirty="0"/>
          </a:p>
        </p:txBody>
      </p:sp>
      <p:sp>
        <p:nvSpPr>
          <p:cNvPr id="19" name="Inhaltsplatzhalter 18">
            <a:extLst>
              <a:ext uri="{FF2B5EF4-FFF2-40B4-BE49-F238E27FC236}">
                <a16:creationId xmlns:a16="http://schemas.microsoft.com/office/drawing/2014/main" id="{C1E83160-BBD9-4195-A7C3-5A0341BEA5B0}"/>
              </a:ext>
            </a:extLst>
          </p:cNvPr>
          <p:cNvSpPr>
            <a:spLocks noGrp="1"/>
          </p:cNvSpPr>
          <p:nvPr>
            <p:ph sz="half" idx="1"/>
          </p:nvPr>
        </p:nvSpPr>
        <p:spPr>
          <a:xfrm>
            <a:off x="838200" y="1400083"/>
            <a:ext cx="5181600" cy="971458"/>
          </a:xfrm>
        </p:spPr>
        <p:txBody>
          <a:bodyPr>
            <a:normAutofit lnSpcReduction="10000"/>
          </a:bodyPr>
          <a:lstStyle/>
          <a:p>
            <a:pPr marL="0" indent="0">
              <a:buNone/>
            </a:pPr>
            <a:r>
              <a:rPr lang="en-AU" kern="1100" spc="-10" dirty="0">
                <a:latin typeface="LM Roman 12" panose="00000500000000000000" pitchFamily="50" charset="0"/>
                <a:cs typeface="Times New Roman" panose="02020603050405020304" pitchFamily="18" charset="0"/>
              </a:rPr>
              <a:t>Ownership Costs</a:t>
            </a:r>
          </a:p>
          <a:p>
            <a:pPr marL="0" indent="0">
              <a:buNone/>
            </a:pPr>
            <a:r>
              <a:rPr lang="en-AU" kern="1100" spc="-10" dirty="0">
                <a:latin typeface="LM Roman 12" panose="00000500000000000000" pitchFamily="50" charset="0"/>
                <a:cs typeface="Times New Roman" panose="02020603050405020304" pitchFamily="18" charset="0"/>
              </a:rPr>
              <a:t>(monthly, with mortgage)</a:t>
            </a:r>
            <a:endParaRPr lang="de-DE" dirty="0"/>
          </a:p>
        </p:txBody>
      </p:sp>
      <p:sp>
        <p:nvSpPr>
          <p:cNvPr id="20" name="Inhaltsplatzhalter 19">
            <a:extLst>
              <a:ext uri="{FF2B5EF4-FFF2-40B4-BE49-F238E27FC236}">
                <a16:creationId xmlns:a16="http://schemas.microsoft.com/office/drawing/2014/main" id="{9EFAD5A5-A403-4ACB-B661-704180C5B508}"/>
              </a:ext>
            </a:extLst>
          </p:cNvPr>
          <p:cNvSpPr>
            <a:spLocks noGrp="1"/>
          </p:cNvSpPr>
          <p:nvPr>
            <p:ph sz="half" idx="2"/>
          </p:nvPr>
        </p:nvSpPr>
        <p:spPr>
          <a:xfrm>
            <a:off x="6172200" y="1400083"/>
            <a:ext cx="5181600" cy="971458"/>
          </a:xfrm>
        </p:spPr>
        <p:txBody>
          <a:bodyPr>
            <a:normAutofit lnSpcReduction="10000"/>
          </a:bodyPr>
          <a:lstStyle/>
          <a:p>
            <a:pPr marL="0" indent="0">
              <a:buNone/>
            </a:pPr>
            <a:r>
              <a:rPr lang="en-AU" kern="1100" spc="-10" dirty="0">
                <a:latin typeface="LM Roman 12" panose="00000500000000000000" pitchFamily="50" charset="0"/>
                <a:cs typeface="Times New Roman" panose="02020603050405020304" pitchFamily="18" charset="0"/>
              </a:rPr>
              <a:t>Ownership Costs</a:t>
            </a:r>
          </a:p>
          <a:p>
            <a:pPr marL="0" indent="0">
              <a:buNone/>
            </a:pPr>
            <a:r>
              <a:rPr lang="en-AU" kern="1100" spc="-10" dirty="0">
                <a:latin typeface="LM Roman 12" panose="00000500000000000000" pitchFamily="50" charset="0"/>
                <a:cs typeface="Times New Roman" panose="02020603050405020304" pitchFamily="18" charset="0"/>
              </a:rPr>
              <a:t>(monthly, without mortgage)</a:t>
            </a:r>
            <a:endParaRPr lang="de-DE" dirty="0"/>
          </a:p>
          <a:p>
            <a:endParaRPr lang="de-DE" dirty="0"/>
          </a:p>
        </p:txBody>
      </p:sp>
      <p:pic>
        <p:nvPicPr>
          <p:cNvPr id="7" name="Grafik 6" descr="Ein Bild, das Zeichnung enthält.&#10;&#10;Automatisch generierte Beschreibung">
            <a:extLst>
              <a:ext uri="{FF2B5EF4-FFF2-40B4-BE49-F238E27FC236}">
                <a16:creationId xmlns:a16="http://schemas.microsoft.com/office/drawing/2014/main" id="{CB167FC0-450C-483A-AE9E-7D8F898DF61F}"/>
              </a:ext>
            </a:extLst>
          </p:cNvPr>
          <p:cNvPicPr/>
          <p:nvPr/>
        </p:nvPicPr>
        <p:blipFill>
          <a:blip r:embed="rId2">
            <a:extLst>
              <a:ext uri="{28A0092B-C50C-407E-A947-70E740481C1C}">
                <a14:useLocalDpi xmlns:a14="http://schemas.microsoft.com/office/drawing/2010/main" val="0"/>
              </a:ext>
            </a:extLst>
          </a:blip>
          <a:stretch>
            <a:fillRect/>
          </a:stretch>
        </p:blipFill>
        <p:spPr>
          <a:xfrm>
            <a:off x="838200" y="2479304"/>
            <a:ext cx="4802400" cy="4006800"/>
          </a:xfrm>
          <a:prstGeom prst="rect">
            <a:avLst/>
          </a:prstGeom>
        </p:spPr>
      </p:pic>
      <p:pic>
        <p:nvPicPr>
          <p:cNvPr id="8" name="Grafik 7" descr="Ein Bild, das Zeichnung enthält.&#10;&#10;Automatisch generierte Beschreibung">
            <a:extLst>
              <a:ext uri="{FF2B5EF4-FFF2-40B4-BE49-F238E27FC236}">
                <a16:creationId xmlns:a16="http://schemas.microsoft.com/office/drawing/2014/main" id="{307082FE-3B95-4E6D-9525-619D572CD6B5}"/>
              </a:ext>
            </a:extLst>
          </p:cNvPr>
          <p:cNvPicPr/>
          <p:nvPr/>
        </p:nvPicPr>
        <p:blipFill>
          <a:blip r:embed="rId3">
            <a:extLst>
              <a:ext uri="{28A0092B-C50C-407E-A947-70E740481C1C}">
                <a14:useLocalDpi xmlns:a14="http://schemas.microsoft.com/office/drawing/2010/main" val="0"/>
              </a:ext>
            </a:extLst>
          </a:blip>
          <a:stretch>
            <a:fillRect/>
          </a:stretch>
        </p:blipFill>
        <p:spPr>
          <a:xfrm>
            <a:off x="6172200" y="2479304"/>
            <a:ext cx="4802400" cy="4006800"/>
          </a:xfrm>
          <a:prstGeom prst="rect">
            <a:avLst/>
          </a:prstGeom>
        </p:spPr>
      </p:pic>
    </p:spTree>
    <p:extLst>
      <p:ext uri="{BB962C8B-B14F-4D97-AF65-F5344CB8AC3E}">
        <p14:creationId xmlns:p14="http://schemas.microsoft.com/office/powerpoint/2010/main" val="16229306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1286</Words>
  <Application>Microsoft Office PowerPoint</Application>
  <PresentationFormat>Breitbild</PresentationFormat>
  <Paragraphs>262</Paragraphs>
  <Slides>15</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15</vt:i4>
      </vt:variant>
    </vt:vector>
  </HeadingPairs>
  <TitlesOfParts>
    <vt:vector size="20" baseType="lpstr">
      <vt:lpstr>Arial</vt:lpstr>
      <vt:lpstr>Calibri</vt:lpstr>
      <vt:lpstr>Calibri Light</vt:lpstr>
      <vt:lpstr>LM Roman 12</vt:lpstr>
      <vt:lpstr>Office</vt:lpstr>
      <vt:lpstr>PowerPoint-Präsentation</vt:lpstr>
      <vt:lpstr>The Battle of Neighborhoods</vt:lpstr>
      <vt:lpstr>Introduction</vt:lpstr>
      <vt:lpstr>Data</vt:lpstr>
      <vt:lpstr>Methodology</vt:lpstr>
      <vt:lpstr>Results (1/7)</vt:lpstr>
      <vt:lpstr>Results (2/7)</vt:lpstr>
      <vt:lpstr>Results (3/7)</vt:lpstr>
      <vt:lpstr>Results (4/7)</vt:lpstr>
      <vt:lpstr>Results (5/7)</vt:lpstr>
      <vt:lpstr>Results (6/7)</vt:lpstr>
      <vt:lpstr>Results (7/7)</vt:lpstr>
      <vt:lpstr>Discussion</vt:lpstr>
      <vt:lpstr>Conclusion</vt:lpstr>
      <vt:lpstr>Thanks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Benjamin Apelt</dc:creator>
  <cp:lastModifiedBy>Benjamin Apelt</cp:lastModifiedBy>
  <cp:revision>8</cp:revision>
  <dcterms:created xsi:type="dcterms:W3CDTF">2020-05-22T11:08:50Z</dcterms:created>
  <dcterms:modified xsi:type="dcterms:W3CDTF">2020-05-22T14:13:18Z</dcterms:modified>
</cp:coreProperties>
</file>