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72" r:id="rId15"/>
    <p:sldId id="275" r:id="rId16"/>
    <p:sldId id="276" r:id="rId17"/>
    <p:sldId id="277" r:id="rId18"/>
    <p:sldId id="278" r:id="rId19"/>
    <p:sldId id="279" r:id="rId20"/>
    <p:sldId id="281" r:id="rId21"/>
    <p:sldId id="282" r:id="rId22"/>
    <p:sldId id="283" r:id="rId23"/>
  </p:sldIdLst>
  <p:sldSz cx="10058400" cy="7772400"/>
  <p:notesSz cx="10058400" cy="7772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90"/>
  </p:normalViewPr>
  <p:slideViewPr>
    <p:cSldViewPr>
      <p:cViewPr>
        <p:scale>
          <a:sx n="85" d="100"/>
          <a:sy n="85" d="100"/>
        </p:scale>
        <p:origin x="416" y="3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ctrTitle"/>
          </p:nvPr>
        </p:nvSpPr>
        <p:spPr>
          <a:xfrm>
            <a:off x="1444585" y="1474225"/>
            <a:ext cx="7169230" cy="2843775"/>
          </a:xfrm>
        </p:spPr>
        <p:txBody>
          <a:bodyPr anchor="b">
            <a:normAutofit/>
          </a:bodyPr>
          <a:lstStyle>
            <a:lvl1pPr algn="ctr">
              <a:defRPr sz="5280"/>
            </a:lvl1pPr>
          </a:lstStyle>
          <a:p>
            <a:r>
              <a:rPr lang="en-US"/>
              <a:t>Click to edit Master title style</a:t>
            </a:r>
            <a:endParaRPr lang="en-US" dirty="0"/>
          </a:p>
        </p:txBody>
      </p:sp>
      <p:sp>
        <p:nvSpPr>
          <p:cNvPr id="3" name="Subtitle 2"/>
          <p:cNvSpPr>
            <a:spLocks noGrp="1"/>
          </p:cNvSpPr>
          <p:nvPr>
            <p:ph type="subTitle" idx="1"/>
          </p:nvPr>
        </p:nvSpPr>
        <p:spPr>
          <a:xfrm>
            <a:off x="1444585" y="4404362"/>
            <a:ext cx="7169230" cy="1554479"/>
          </a:xfrm>
        </p:spPr>
        <p:txBody>
          <a:bodyPr>
            <a:normAutofit/>
          </a:bodyPr>
          <a:lstStyle>
            <a:lvl1pPr marL="0" indent="0" algn="ctr">
              <a:buNone/>
              <a:defRPr sz="2420">
                <a:solidFill>
                  <a:schemeClr val="bg1">
                    <a:lumMod val="50000"/>
                  </a:schemeClr>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2137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81" y="4861290"/>
            <a:ext cx="8550656" cy="919825"/>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7414" y="791363"/>
            <a:ext cx="8103589" cy="3642687"/>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753865" y="5789892"/>
            <a:ext cx="8550673" cy="773468"/>
          </a:xfrm>
        </p:spPr>
        <p:txBody>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1/27/19</a:t>
            </a:fld>
            <a:endParaRPr lang="en-US"/>
          </a:p>
        </p:txBody>
      </p:sp>
      <p:sp>
        <p:nvSpPr>
          <p:cNvPr id="6" name="Footer Placeholder 5"/>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3635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5" y="690881"/>
            <a:ext cx="8550673" cy="3884211"/>
          </a:xfrm>
        </p:spPr>
        <p:txBody>
          <a:bodyPr anchor="ctr"/>
          <a:lstStyle>
            <a:lvl1pPr algn="ctr">
              <a:defRPr sz="3520"/>
            </a:lvl1pPr>
          </a:lstStyle>
          <a:p>
            <a:r>
              <a:rPr lang="en-US"/>
              <a:t>Click to edit Master title style</a:t>
            </a:r>
            <a:endParaRPr lang="en-US" dirty="0"/>
          </a:p>
        </p:txBody>
      </p:sp>
      <p:sp>
        <p:nvSpPr>
          <p:cNvPr id="4" name="Text Placeholder 3"/>
          <p:cNvSpPr>
            <a:spLocks noGrp="1"/>
          </p:cNvSpPr>
          <p:nvPr>
            <p:ph type="body" sz="half" idx="2"/>
          </p:nvPr>
        </p:nvSpPr>
        <p:spPr>
          <a:xfrm>
            <a:off x="753865" y="4765464"/>
            <a:ext cx="8550673" cy="1797897"/>
          </a:xfrm>
        </p:spPr>
        <p:txBody>
          <a:bodyPr anchor="ct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1/27/19</a:t>
            </a:fld>
            <a:endParaRPr lang="en-US"/>
          </a:p>
        </p:txBody>
      </p:sp>
      <p:sp>
        <p:nvSpPr>
          <p:cNvPr id="6" name="Footer Placeholder 5"/>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4390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1193125" y="988933"/>
            <a:ext cx="7674770" cy="3093904"/>
          </a:xfrm>
        </p:spPr>
        <p:txBody>
          <a:bodyPr anchor="ctr"/>
          <a:lstStyle>
            <a:lvl1pPr>
              <a:defRPr sz="3520"/>
            </a:lvl1pPr>
          </a:lstStyle>
          <a:p>
            <a:r>
              <a:rPr lang="en-US"/>
              <a:t>Click to edit Master title style</a:t>
            </a:r>
            <a:endParaRPr lang="en-US" dirty="0"/>
          </a:p>
        </p:txBody>
      </p:sp>
      <p:sp>
        <p:nvSpPr>
          <p:cNvPr id="12" name="Text Placeholder 3"/>
          <p:cNvSpPr>
            <a:spLocks noGrp="1"/>
          </p:cNvSpPr>
          <p:nvPr>
            <p:ph type="body" sz="half" idx="13"/>
          </p:nvPr>
        </p:nvSpPr>
        <p:spPr>
          <a:xfrm>
            <a:off x="1419533" y="4091370"/>
            <a:ext cx="7220646" cy="674093"/>
          </a:xfrm>
        </p:spPr>
        <p:txBody>
          <a:bodyPr anchor="t">
            <a:normAutofit/>
          </a:bodyPr>
          <a:lstStyle>
            <a:lvl1pPr marL="0" indent="0">
              <a:buNone/>
              <a:defRPr sz="154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4" name="Text Placeholder 3"/>
          <p:cNvSpPr>
            <a:spLocks noGrp="1"/>
          </p:cNvSpPr>
          <p:nvPr>
            <p:ph type="body" sz="half" idx="2"/>
          </p:nvPr>
        </p:nvSpPr>
        <p:spPr>
          <a:xfrm>
            <a:off x="753865" y="4955837"/>
            <a:ext cx="8550673" cy="1610527"/>
          </a:xfrm>
        </p:spPr>
        <p:txBody>
          <a:bodyPr anchor="ctr">
            <a:normAutofit/>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1/27/19</a:t>
            </a:fld>
            <a:endParaRPr lang="en-US"/>
          </a:p>
        </p:txBody>
      </p:sp>
      <p:sp>
        <p:nvSpPr>
          <p:cNvPr id="6" name="Footer Placeholder 5"/>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1" name="TextBox 10"/>
          <p:cNvSpPr txBox="1"/>
          <p:nvPr/>
        </p:nvSpPr>
        <p:spPr>
          <a:xfrm>
            <a:off x="811389" y="1006240"/>
            <a:ext cx="601577"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dirty="0">
                <a:solidFill>
                  <a:schemeClr val="tx1"/>
                </a:solidFill>
                <a:effectLst/>
              </a:rPr>
              <a:t>“</a:t>
            </a:r>
          </a:p>
        </p:txBody>
      </p:sp>
      <p:sp>
        <p:nvSpPr>
          <p:cNvPr id="14" name="TextBox 13"/>
          <p:cNvSpPr txBox="1"/>
          <p:nvPr/>
        </p:nvSpPr>
        <p:spPr>
          <a:xfrm>
            <a:off x="8635144" y="3536017"/>
            <a:ext cx="609005"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00" dirty="0">
                <a:solidFill>
                  <a:schemeClr val="tx1"/>
                </a:solidFill>
                <a:effectLst/>
              </a:rPr>
              <a:t>”</a:t>
            </a:r>
          </a:p>
        </p:txBody>
      </p:sp>
    </p:spTree>
    <p:extLst>
      <p:ext uri="{BB962C8B-B14F-4D97-AF65-F5344CB8AC3E}">
        <p14:creationId xmlns:p14="http://schemas.microsoft.com/office/powerpoint/2010/main" val="2513841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5" y="2423886"/>
            <a:ext cx="8550673" cy="2846746"/>
          </a:xfrm>
        </p:spPr>
        <p:txBody>
          <a:bodyPr anchor="b"/>
          <a:lstStyle>
            <a:lvl1pPr algn="ctr">
              <a:defRPr sz="3520"/>
            </a:lvl1pPr>
          </a:lstStyle>
          <a:p>
            <a:r>
              <a:rPr lang="en-US"/>
              <a:t>Click to edit Master title style</a:t>
            </a:r>
            <a:endParaRPr lang="en-US" dirty="0"/>
          </a:p>
        </p:txBody>
      </p:sp>
      <p:sp>
        <p:nvSpPr>
          <p:cNvPr id="4" name="Text Placeholder 3"/>
          <p:cNvSpPr>
            <a:spLocks noGrp="1"/>
          </p:cNvSpPr>
          <p:nvPr>
            <p:ph type="body" sz="half" idx="2"/>
          </p:nvPr>
        </p:nvSpPr>
        <p:spPr>
          <a:xfrm>
            <a:off x="753865" y="5283980"/>
            <a:ext cx="8550673" cy="1292730"/>
          </a:xfrm>
        </p:spPr>
        <p:txBody>
          <a:bodyPr anchor="t"/>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1/27/19</a:t>
            </a:fld>
            <a:endParaRPr lang="en-US"/>
          </a:p>
        </p:txBody>
      </p:sp>
      <p:sp>
        <p:nvSpPr>
          <p:cNvPr id="6" name="Footer Placeholder 5"/>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11135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15" name="Title 1"/>
          <p:cNvSpPr>
            <a:spLocks noGrp="1"/>
          </p:cNvSpPr>
          <p:nvPr>
            <p:ph type="title"/>
          </p:nvPr>
        </p:nvSpPr>
        <p:spPr>
          <a:xfrm>
            <a:off x="753865" y="690880"/>
            <a:ext cx="8550673" cy="1819107"/>
          </a:xfrm>
        </p:spPr>
        <p:txBody>
          <a:bodyPr/>
          <a:lstStyle/>
          <a:p>
            <a:r>
              <a:rPr lang="en-US"/>
              <a:t>Click to edit Master title style</a:t>
            </a:r>
            <a:endParaRPr lang="en-US" dirty="0"/>
          </a:p>
        </p:txBody>
      </p:sp>
      <p:sp>
        <p:nvSpPr>
          <p:cNvPr id="7" name="Text Placeholder 2"/>
          <p:cNvSpPr>
            <a:spLocks noGrp="1"/>
          </p:cNvSpPr>
          <p:nvPr>
            <p:ph type="body" idx="1"/>
          </p:nvPr>
        </p:nvSpPr>
        <p:spPr>
          <a:xfrm>
            <a:off x="753864" y="2682705"/>
            <a:ext cx="2721655" cy="653097"/>
          </a:xfrm>
        </p:spPr>
        <p:txBody>
          <a:bodyPr anchor="b">
            <a:noAutofit/>
          </a:bodyPr>
          <a:lstStyle>
            <a:lvl1pPr marL="0" indent="0" algn="ctr">
              <a:lnSpc>
                <a:spcPct val="75000"/>
              </a:lnSpc>
              <a:buNone/>
              <a:defRPr sz="264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8" name="Text Placeholder 3"/>
          <p:cNvSpPr>
            <a:spLocks noGrp="1"/>
          </p:cNvSpPr>
          <p:nvPr>
            <p:ph type="body" sz="half" idx="15"/>
          </p:nvPr>
        </p:nvSpPr>
        <p:spPr>
          <a:xfrm>
            <a:off x="753864" y="3335804"/>
            <a:ext cx="2721655" cy="3227558"/>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9" name="Text Placeholder 4"/>
          <p:cNvSpPr>
            <a:spLocks noGrp="1"/>
          </p:cNvSpPr>
          <p:nvPr>
            <p:ph type="body" sz="quarter" idx="3"/>
          </p:nvPr>
        </p:nvSpPr>
        <p:spPr>
          <a:xfrm>
            <a:off x="3673222" y="2682705"/>
            <a:ext cx="2715505" cy="653097"/>
          </a:xfrm>
        </p:spPr>
        <p:txBody>
          <a:bodyPr anchor="b">
            <a:noAutofit/>
          </a:bodyPr>
          <a:lstStyle>
            <a:lvl1pPr marL="0" indent="0" algn="ctr">
              <a:lnSpc>
                <a:spcPct val="75000"/>
              </a:lnSpc>
              <a:buNone/>
              <a:defRPr sz="264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10" name="Text Placeholder 3"/>
          <p:cNvSpPr>
            <a:spLocks noGrp="1"/>
          </p:cNvSpPr>
          <p:nvPr>
            <p:ph type="body" sz="half" idx="16"/>
          </p:nvPr>
        </p:nvSpPr>
        <p:spPr>
          <a:xfrm>
            <a:off x="3664114" y="3335804"/>
            <a:ext cx="2725264" cy="3227558"/>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11" name="Text Placeholder 4"/>
          <p:cNvSpPr>
            <a:spLocks noGrp="1"/>
          </p:cNvSpPr>
          <p:nvPr>
            <p:ph type="body" sz="quarter" idx="13"/>
          </p:nvPr>
        </p:nvSpPr>
        <p:spPr>
          <a:xfrm>
            <a:off x="6577971" y="2682705"/>
            <a:ext cx="2726566" cy="653097"/>
          </a:xfrm>
        </p:spPr>
        <p:txBody>
          <a:bodyPr anchor="b">
            <a:noAutofit/>
          </a:bodyPr>
          <a:lstStyle>
            <a:lvl1pPr marL="0" indent="0" algn="ctr">
              <a:lnSpc>
                <a:spcPct val="75000"/>
              </a:lnSpc>
              <a:buNone/>
              <a:defRPr sz="264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12" name="Text Placeholder 3"/>
          <p:cNvSpPr>
            <a:spLocks noGrp="1"/>
          </p:cNvSpPr>
          <p:nvPr>
            <p:ph type="body" sz="half" idx="17"/>
          </p:nvPr>
        </p:nvSpPr>
        <p:spPr>
          <a:xfrm>
            <a:off x="6577971" y="3335804"/>
            <a:ext cx="2726566" cy="3227558"/>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1/27/19</a:t>
            </a:fld>
            <a:endParaRPr lang="en-US"/>
          </a:p>
        </p:txBody>
      </p:sp>
      <p:sp>
        <p:nvSpPr>
          <p:cNvPr id="4" name="Footer Placeholder 3"/>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44041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30" name="Title 1"/>
          <p:cNvSpPr>
            <a:spLocks noGrp="1"/>
          </p:cNvSpPr>
          <p:nvPr>
            <p:ph type="title"/>
          </p:nvPr>
        </p:nvSpPr>
        <p:spPr>
          <a:xfrm>
            <a:off x="753865" y="692208"/>
            <a:ext cx="8550673" cy="181777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753865" y="4765463"/>
            <a:ext cx="2719538" cy="653097"/>
          </a:xfrm>
        </p:spPr>
        <p:txBody>
          <a:bodyPr anchor="b">
            <a:noAutofit/>
          </a:bodyPr>
          <a:lstStyle>
            <a:lvl1pPr marL="0" indent="0" algn="ctr">
              <a:lnSpc>
                <a:spcPct val="75000"/>
              </a:lnSpc>
              <a:buNone/>
              <a:defRPr sz="242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20" name="Picture Placeholder 2"/>
          <p:cNvSpPr>
            <a:spLocks noGrp="1" noChangeAspect="1"/>
          </p:cNvSpPr>
          <p:nvPr>
            <p:ph type="pic" idx="15"/>
          </p:nvPr>
        </p:nvSpPr>
        <p:spPr>
          <a:xfrm>
            <a:off x="753865" y="2682705"/>
            <a:ext cx="2719538" cy="17272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21" name="Text Placeholder 3"/>
          <p:cNvSpPr>
            <a:spLocks noGrp="1"/>
          </p:cNvSpPr>
          <p:nvPr>
            <p:ph type="body" sz="half" idx="18"/>
          </p:nvPr>
        </p:nvSpPr>
        <p:spPr>
          <a:xfrm>
            <a:off x="753865" y="5418560"/>
            <a:ext cx="2719538" cy="1144800"/>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22" name="Text Placeholder 4"/>
          <p:cNvSpPr>
            <a:spLocks noGrp="1"/>
          </p:cNvSpPr>
          <p:nvPr>
            <p:ph type="body" sz="quarter" idx="3"/>
          </p:nvPr>
        </p:nvSpPr>
        <p:spPr>
          <a:xfrm>
            <a:off x="3665277" y="4765463"/>
            <a:ext cx="2724008" cy="653097"/>
          </a:xfrm>
        </p:spPr>
        <p:txBody>
          <a:bodyPr anchor="b">
            <a:noAutofit/>
          </a:bodyPr>
          <a:lstStyle>
            <a:lvl1pPr marL="0" indent="0" algn="ctr">
              <a:lnSpc>
                <a:spcPct val="75000"/>
              </a:lnSpc>
              <a:buNone/>
              <a:defRPr sz="242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23" name="Picture Placeholder 2"/>
          <p:cNvSpPr>
            <a:spLocks noGrp="1" noChangeAspect="1"/>
          </p:cNvSpPr>
          <p:nvPr>
            <p:ph type="pic" idx="21"/>
          </p:nvPr>
        </p:nvSpPr>
        <p:spPr>
          <a:xfrm>
            <a:off x="3664112" y="2682705"/>
            <a:ext cx="2725265" cy="17272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24" name="Text Placeholder 3"/>
          <p:cNvSpPr>
            <a:spLocks noGrp="1"/>
          </p:cNvSpPr>
          <p:nvPr>
            <p:ph type="body" sz="half" idx="19"/>
          </p:nvPr>
        </p:nvSpPr>
        <p:spPr>
          <a:xfrm>
            <a:off x="3664112" y="5418559"/>
            <a:ext cx="2725265" cy="1144802"/>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25" name="Text Placeholder 4"/>
          <p:cNvSpPr>
            <a:spLocks noGrp="1"/>
          </p:cNvSpPr>
          <p:nvPr>
            <p:ph type="body" sz="quarter" idx="13"/>
          </p:nvPr>
        </p:nvSpPr>
        <p:spPr>
          <a:xfrm>
            <a:off x="6577972" y="4765463"/>
            <a:ext cx="2723062" cy="653097"/>
          </a:xfrm>
        </p:spPr>
        <p:txBody>
          <a:bodyPr anchor="b">
            <a:noAutofit/>
          </a:bodyPr>
          <a:lstStyle>
            <a:lvl1pPr marL="0" indent="0" algn="ctr">
              <a:lnSpc>
                <a:spcPct val="75000"/>
              </a:lnSpc>
              <a:buNone/>
              <a:defRPr sz="242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26" name="Picture Placeholder 2"/>
          <p:cNvSpPr>
            <a:spLocks noGrp="1" noChangeAspect="1"/>
          </p:cNvSpPr>
          <p:nvPr>
            <p:ph type="pic" idx="22"/>
          </p:nvPr>
        </p:nvSpPr>
        <p:spPr>
          <a:xfrm>
            <a:off x="6577971" y="2682705"/>
            <a:ext cx="2726566" cy="17272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27" name="Text Placeholder 3"/>
          <p:cNvSpPr>
            <a:spLocks noGrp="1"/>
          </p:cNvSpPr>
          <p:nvPr>
            <p:ph type="body" sz="half" idx="20"/>
          </p:nvPr>
        </p:nvSpPr>
        <p:spPr>
          <a:xfrm>
            <a:off x="6577868" y="5418557"/>
            <a:ext cx="2726669" cy="1144804"/>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1/27/19</a:t>
            </a:fld>
            <a:endParaRPr lang="en-US"/>
          </a:p>
        </p:txBody>
      </p:sp>
      <p:sp>
        <p:nvSpPr>
          <p:cNvPr id="4" name="Footer Placeholder 3"/>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00391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753865" y="2682707"/>
            <a:ext cx="8550673" cy="388065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6121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Vertical Title 1"/>
          <p:cNvSpPr>
            <a:spLocks noGrp="1"/>
          </p:cNvSpPr>
          <p:nvPr>
            <p:ph type="title" orient="vert"/>
          </p:nvPr>
        </p:nvSpPr>
        <p:spPr>
          <a:xfrm>
            <a:off x="7198043" y="690883"/>
            <a:ext cx="2106495" cy="587247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753865" y="690883"/>
            <a:ext cx="6318447" cy="58724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8749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90997" y="2518592"/>
            <a:ext cx="8276403" cy="41213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8254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753863" y="2682706"/>
            <a:ext cx="8550157" cy="38806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2429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4" y="939040"/>
            <a:ext cx="8540195" cy="3101728"/>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753864" y="4145120"/>
            <a:ext cx="8540195" cy="1550607"/>
          </a:xfrm>
        </p:spPr>
        <p:txBody>
          <a:bodyPr>
            <a:normAutofit/>
          </a:bodyPr>
          <a:lstStyle>
            <a:lvl1pPr marL="0" indent="0" algn="ctr">
              <a:buNone/>
              <a:defRPr sz="2200">
                <a:solidFill>
                  <a:schemeClr val="bg1">
                    <a:lumMod val="50000"/>
                  </a:schemeClr>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0096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14" name="Title 1"/>
          <p:cNvSpPr>
            <a:spLocks noGrp="1"/>
          </p:cNvSpPr>
          <p:nvPr>
            <p:ph type="title"/>
          </p:nvPr>
        </p:nvSpPr>
        <p:spPr>
          <a:xfrm>
            <a:off x="753865" y="700987"/>
            <a:ext cx="8550672" cy="1809001"/>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753863" y="2682706"/>
            <a:ext cx="4212472" cy="38806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092065" y="2682706"/>
            <a:ext cx="4211955" cy="38806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1/27/19</a:t>
            </a:fld>
            <a:endParaRPr lang="en-US"/>
          </a:p>
        </p:txBody>
      </p:sp>
      <p:sp>
        <p:nvSpPr>
          <p:cNvPr id="6" name="Footer Placeholder 5"/>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8658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14" name="Title 1"/>
          <p:cNvSpPr>
            <a:spLocks noGrp="1"/>
          </p:cNvSpPr>
          <p:nvPr>
            <p:ph type="title"/>
          </p:nvPr>
        </p:nvSpPr>
        <p:spPr>
          <a:xfrm>
            <a:off x="753865" y="700987"/>
            <a:ext cx="8550672" cy="18090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5720" y="2687154"/>
            <a:ext cx="4020617" cy="770660"/>
          </a:xfrm>
        </p:spPr>
        <p:txBody>
          <a:bodyPr anchor="b">
            <a:noAutofit/>
          </a:bodyPr>
          <a:lstStyle>
            <a:lvl1pPr marL="0" indent="0">
              <a:lnSpc>
                <a:spcPct val="75000"/>
              </a:lnSpc>
              <a:buNone/>
              <a:defRPr sz="286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12" name="Content Placeholder 3"/>
          <p:cNvSpPr>
            <a:spLocks noGrp="1"/>
          </p:cNvSpPr>
          <p:nvPr>
            <p:ph sz="quarter" idx="13"/>
          </p:nvPr>
        </p:nvSpPr>
        <p:spPr>
          <a:xfrm>
            <a:off x="753864" y="3457815"/>
            <a:ext cx="4212472" cy="31055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77049" y="2687154"/>
            <a:ext cx="4027488" cy="770660"/>
          </a:xfrm>
        </p:spPr>
        <p:txBody>
          <a:bodyPr anchor="b">
            <a:noAutofit/>
          </a:bodyPr>
          <a:lstStyle>
            <a:lvl1pPr marL="0" indent="0">
              <a:lnSpc>
                <a:spcPct val="75000"/>
              </a:lnSpc>
              <a:buNone/>
              <a:defRPr sz="286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13" name="Content Placeholder 5"/>
          <p:cNvSpPr>
            <a:spLocks noGrp="1"/>
          </p:cNvSpPr>
          <p:nvPr>
            <p:ph sz="quarter" idx="14"/>
          </p:nvPr>
        </p:nvSpPr>
        <p:spPr>
          <a:xfrm>
            <a:off x="5092066" y="3457815"/>
            <a:ext cx="4211956" cy="31055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1/27/19</a:t>
            </a:fld>
            <a:endParaRPr lang="en-US"/>
          </a:p>
        </p:txBody>
      </p:sp>
      <p:sp>
        <p:nvSpPr>
          <p:cNvPr id="8" name="Footer Placeholder 7"/>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0669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1/27/19</a:t>
            </a:fld>
            <a:endParaRPr lang="en-US"/>
          </a:p>
        </p:txBody>
      </p:sp>
      <p:sp>
        <p:nvSpPr>
          <p:cNvPr id="4" name="Footer Placeholder 3"/>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029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1/27/19</a:t>
            </a:fld>
            <a:endParaRPr lang="en-US"/>
          </a:p>
        </p:txBody>
      </p:sp>
      <p:sp>
        <p:nvSpPr>
          <p:cNvPr id="3" name="Footer Placeholder 2"/>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2024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4" y="690880"/>
            <a:ext cx="3246943" cy="2293019"/>
          </a:xfrm>
        </p:spPr>
        <p:txBody>
          <a:bodyPr anchor="b"/>
          <a:lstStyle>
            <a:lvl1pPr algn="ctr">
              <a:defRPr sz="3520"/>
            </a:lvl1pPr>
          </a:lstStyle>
          <a:p>
            <a:r>
              <a:rPr lang="en-US"/>
              <a:t>Click to edit Master title style</a:t>
            </a:r>
            <a:endParaRPr lang="en-US" dirty="0"/>
          </a:p>
        </p:txBody>
      </p:sp>
      <p:sp>
        <p:nvSpPr>
          <p:cNvPr id="10" name="Content Placeholder 2"/>
          <p:cNvSpPr>
            <a:spLocks noGrp="1"/>
          </p:cNvSpPr>
          <p:nvPr>
            <p:ph sz="quarter" idx="13"/>
          </p:nvPr>
        </p:nvSpPr>
        <p:spPr>
          <a:xfrm>
            <a:off x="4189402" y="690882"/>
            <a:ext cx="5115134" cy="58724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3865" y="2983899"/>
            <a:ext cx="3246944" cy="3579461"/>
          </a:xfrm>
        </p:spPr>
        <p:txBody>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1/27/19</a:t>
            </a:fld>
            <a:endParaRPr lang="en-US"/>
          </a:p>
        </p:txBody>
      </p:sp>
      <p:sp>
        <p:nvSpPr>
          <p:cNvPr id="6" name="Footer Placeholder 5"/>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9661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5" y="690880"/>
            <a:ext cx="4542580" cy="2293021"/>
          </a:xfrm>
        </p:spPr>
        <p:txBody>
          <a:bodyPr anchor="b"/>
          <a:lstStyle>
            <a:lvl1pPr algn="ct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04698" y="690881"/>
            <a:ext cx="3306436" cy="587248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753881" y="2983901"/>
            <a:ext cx="4542564" cy="3579460"/>
          </a:xfrm>
        </p:spPr>
        <p:txBody>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1/27/19</a:t>
            </a:fld>
            <a:endParaRPr lang="en-US"/>
          </a:p>
        </p:txBody>
      </p:sp>
      <p:sp>
        <p:nvSpPr>
          <p:cNvPr id="6" name="Footer Placeholder 5"/>
          <p:cNvSpPr>
            <a:spLocks noGrp="1"/>
          </p:cNvSpPr>
          <p:nvPr>
            <p:ph type="ftr" sz="quarter" idx="11"/>
          </p:nvPr>
        </p:nvSpPr>
        <p:spPr/>
        <p:txBody>
          <a:bodyPr/>
          <a:lstStyle/>
          <a:p>
            <a:pPr marL="12700">
              <a:lnSpc>
                <a:spcPct val="100000"/>
              </a:lnSpc>
              <a:spcBef>
                <a:spcPts val="15"/>
              </a:spcBef>
            </a:pPr>
            <a:r>
              <a:rPr lang="en-US" spc="5"/>
              <a:t>johnsonmike.wix.com/geog178</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0778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10058402" cy="77724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753865" y="700987"/>
            <a:ext cx="8550672" cy="18090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3865" y="2682707"/>
            <a:ext cx="8550673" cy="388065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34958" y="6667714"/>
            <a:ext cx="2263140" cy="413808"/>
          </a:xfrm>
          <a:prstGeom prst="rect">
            <a:avLst/>
          </a:prstGeom>
        </p:spPr>
        <p:txBody>
          <a:bodyPr vert="horz" lIns="91440" tIns="45720" rIns="91440" bIns="45720" rtlCol="0" anchor="ctr"/>
          <a:lstStyle>
            <a:lvl1pPr algn="r">
              <a:defRPr sz="1100">
                <a:solidFill>
                  <a:schemeClr val="tx1"/>
                </a:solidFill>
              </a:defRPr>
            </a:lvl1pPr>
          </a:lstStyle>
          <a:p>
            <a:fld id="{1D8BD707-D9CF-40AE-B4C6-C98DA3205C09}" type="datetimeFigureOut">
              <a:rPr lang="en-US" smtClean="0"/>
              <a:t>1/27/19</a:t>
            </a:fld>
            <a:endParaRPr lang="en-US"/>
          </a:p>
        </p:txBody>
      </p:sp>
      <p:sp>
        <p:nvSpPr>
          <p:cNvPr id="5" name="Footer Placeholder 4"/>
          <p:cNvSpPr>
            <a:spLocks noGrp="1"/>
          </p:cNvSpPr>
          <p:nvPr>
            <p:ph type="ftr" sz="quarter" idx="3"/>
          </p:nvPr>
        </p:nvSpPr>
        <p:spPr>
          <a:xfrm>
            <a:off x="753864" y="6667714"/>
            <a:ext cx="5505132" cy="413808"/>
          </a:xfrm>
          <a:prstGeom prst="rect">
            <a:avLst/>
          </a:prstGeom>
        </p:spPr>
        <p:txBody>
          <a:bodyPr vert="horz" lIns="91440" tIns="45720" rIns="91440" bIns="45720" rtlCol="0" anchor="ctr"/>
          <a:lstStyle>
            <a:lvl1pPr algn="l">
              <a:defRPr sz="1100">
                <a:solidFill>
                  <a:schemeClr val="tx1"/>
                </a:solidFill>
              </a:defRPr>
            </a:lvl1pPr>
          </a:lstStyle>
          <a:p>
            <a:pPr marL="12700">
              <a:lnSpc>
                <a:spcPct val="100000"/>
              </a:lnSpc>
              <a:spcBef>
                <a:spcPts val="15"/>
              </a:spcBef>
            </a:pPr>
            <a:r>
              <a:rPr lang="en-US" spc="5"/>
              <a:t>johnsonmike.wix.com/geog178</a:t>
            </a:r>
            <a:endParaRPr lang="en-US" spc="5" dirty="0"/>
          </a:p>
        </p:txBody>
      </p:sp>
      <p:sp>
        <p:nvSpPr>
          <p:cNvPr id="6" name="Slide Number Placeholder 5"/>
          <p:cNvSpPr>
            <a:spLocks noGrp="1"/>
          </p:cNvSpPr>
          <p:nvPr>
            <p:ph type="sldNum" sz="quarter" idx="4"/>
          </p:nvPr>
        </p:nvSpPr>
        <p:spPr>
          <a:xfrm>
            <a:off x="8674061" y="6667714"/>
            <a:ext cx="630477" cy="413808"/>
          </a:xfrm>
          <a:prstGeom prst="rect">
            <a:avLst/>
          </a:prstGeom>
        </p:spPr>
        <p:txBody>
          <a:bodyPr vert="horz" lIns="91440" tIns="45720" rIns="91440" bIns="45720" rtlCol="0" anchor="ctr"/>
          <a:lstStyle>
            <a:lvl1pPr algn="r">
              <a:defRPr sz="1100">
                <a:solidFill>
                  <a:schemeClr val="tx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69534689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Lst>
  <p:txStyles>
    <p:titleStyle>
      <a:lvl1pPr algn="ctr" defTabSz="1005840" rtl="0" eaLnBrk="1" latinLnBrk="0" hangingPunct="1">
        <a:lnSpc>
          <a:spcPct val="90000"/>
        </a:lnSpc>
        <a:spcBef>
          <a:spcPct val="0"/>
        </a:spcBef>
        <a:buNone/>
        <a:defRPr sz="3960" kern="1200" cap="all" baseline="0">
          <a:solidFill>
            <a:schemeClr val="tx1"/>
          </a:solidFill>
          <a:effectLst/>
          <a:latin typeface="+mj-lt"/>
          <a:ea typeface="+mj-ea"/>
          <a:cs typeface="+mj-cs"/>
        </a:defRPr>
      </a:lvl1pPr>
    </p:titleStyle>
    <p:bodyStyle>
      <a:lvl1pPr marL="251460" indent="-251460" algn="l" defTabSz="1005840" rtl="0" eaLnBrk="1" latinLnBrk="0" hangingPunct="1">
        <a:lnSpc>
          <a:spcPct val="120000"/>
        </a:lnSpc>
        <a:spcBef>
          <a:spcPts val="1100"/>
        </a:spcBef>
        <a:buClr>
          <a:schemeClr val="tx1"/>
        </a:buClr>
        <a:buFont typeface="Arial" panose="020B0604020202020204" pitchFamily="34" charset="0"/>
        <a:buChar char="•"/>
        <a:defRPr sz="2200" kern="1200" cap="all" baseline="0">
          <a:solidFill>
            <a:schemeClr val="tx1"/>
          </a:solidFill>
          <a:effectLst/>
          <a:latin typeface="+mn-lt"/>
          <a:ea typeface="+mn-ea"/>
          <a:cs typeface="+mn-cs"/>
        </a:defRPr>
      </a:lvl1pPr>
      <a:lvl2pPr marL="754380" indent="-251460" algn="l" defTabSz="1005840" rtl="0" eaLnBrk="1" latinLnBrk="0" hangingPunct="1">
        <a:lnSpc>
          <a:spcPct val="120000"/>
        </a:lnSpc>
        <a:spcBef>
          <a:spcPts val="550"/>
        </a:spcBef>
        <a:buClr>
          <a:schemeClr val="tx1"/>
        </a:buClr>
        <a:buFont typeface="Arial" panose="020B0604020202020204" pitchFamily="34" charset="0"/>
        <a:buChar char="•"/>
        <a:defRPr sz="1980" kern="1200" cap="all" baseline="0">
          <a:solidFill>
            <a:schemeClr val="tx1"/>
          </a:solidFill>
          <a:effectLst/>
          <a:latin typeface="+mn-lt"/>
          <a:ea typeface="+mn-ea"/>
          <a:cs typeface="+mn-cs"/>
        </a:defRPr>
      </a:lvl2pPr>
      <a:lvl3pPr marL="1257300" indent="-251460" algn="l" defTabSz="1005840" rtl="0" eaLnBrk="1" latinLnBrk="0" hangingPunct="1">
        <a:lnSpc>
          <a:spcPct val="120000"/>
        </a:lnSpc>
        <a:spcBef>
          <a:spcPts val="550"/>
        </a:spcBef>
        <a:buClr>
          <a:schemeClr val="tx1"/>
        </a:buClr>
        <a:buFont typeface="Arial" panose="020B0604020202020204" pitchFamily="34" charset="0"/>
        <a:buChar char="•"/>
        <a:defRPr sz="1760" kern="1200" cap="all" baseline="0">
          <a:solidFill>
            <a:schemeClr val="tx1"/>
          </a:solidFill>
          <a:effectLst/>
          <a:latin typeface="+mn-lt"/>
          <a:ea typeface="+mn-ea"/>
          <a:cs typeface="+mn-cs"/>
        </a:defRPr>
      </a:lvl3pPr>
      <a:lvl4pPr marL="176022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4pPr>
      <a:lvl5pPr marL="226314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5pPr>
      <a:lvl6pPr marL="276606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6pPr>
      <a:lvl7pPr marL="326898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7pPr>
      <a:lvl8pPr marL="377190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8pPr>
      <a:lvl9pPr marL="427482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44834" y="351062"/>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7" name="object 7"/>
          <p:cNvSpPr txBox="1">
            <a:spLocks noGrp="1"/>
          </p:cNvSpPr>
          <p:nvPr>
            <p:ph type="title"/>
          </p:nvPr>
        </p:nvSpPr>
        <p:spPr>
          <a:xfrm>
            <a:off x="1826594" y="2362200"/>
            <a:ext cx="6705600" cy="668772"/>
          </a:xfrm>
          <a:prstGeom prst="rect">
            <a:avLst/>
          </a:prstGeom>
        </p:spPr>
        <p:txBody>
          <a:bodyPr vert="horz" wrap="square" lIns="0" tIns="14604" rIns="0" bIns="0" rtlCol="0">
            <a:spAutoFit/>
          </a:bodyPr>
          <a:lstStyle/>
          <a:p>
            <a:pPr algn="ctr">
              <a:lnSpc>
                <a:spcPct val="100000"/>
              </a:lnSpc>
              <a:spcBef>
                <a:spcPts val="114"/>
              </a:spcBef>
            </a:pPr>
            <a:r>
              <a:rPr sz="4250" spc="10" dirty="0">
                <a:solidFill>
                  <a:srgbClr val="003399"/>
                </a:solidFill>
              </a:rPr>
              <a:t>GEOG</a:t>
            </a:r>
            <a:r>
              <a:rPr sz="4250" spc="-45" dirty="0">
                <a:solidFill>
                  <a:srgbClr val="003399"/>
                </a:solidFill>
              </a:rPr>
              <a:t> </a:t>
            </a:r>
            <a:r>
              <a:rPr sz="4250" dirty="0">
                <a:solidFill>
                  <a:srgbClr val="003399"/>
                </a:solidFill>
              </a:rPr>
              <a:t>178/258</a:t>
            </a:r>
            <a:r>
              <a:rPr lang="en-US" sz="4250" dirty="0">
                <a:solidFill>
                  <a:srgbClr val="003399"/>
                </a:solidFill>
              </a:rPr>
              <a:t> -- </a:t>
            </a:r>
            <a:r>
              <a:rPr lang="en-US" sz="4250" spc="-10" dirty="0">
                <a:solidFill>
                  <a:srgbClr val="003399"/>
                </a:solidFill>
              </a:rPr>
              <a:t>Week </a:t>
            </a:r>
            <a:r>
              <a:rPr lang="en-US" sz="4250" dirty="0">
                <a:solidFill>
                  <a:srgbClr val="003399"/>
                </a:solidFill>
              </a:rPr>
              <a:t>4:</a:t>
            </a:r>
            <a:endParaRPr lang="en-US" sz="4250" dirty="0"/>
          </a:p>
        </p:txBody>
      </p:sp>
      <p:sp>
        <p:nvSpPr>
          <p:cNvPr id="10" name="object 10"/>
          <p:cNvSpPr txBox="1">
            <a:spLocks noGrp="1"/>
          </p:cNvSpPr>
          <p:nvPr>
            <p:ph idx="1"/>
          </p:nvPr>
        </p:nvSpPr>
        <p:spPr>
          <a:xfrm>
            <a:off x="1" y="1923049"/>
            <a:ext cx="10074248" cy="3092343"/>
          </a:xfrm>
          <a:prstGeom prst="rect">
            <a:avLst/>
          </a:prstGeom>
        </p:spPr>
        <p:txBody>
          <a:bodyPr vert="horz" wrap="square" lIns="0" tIns="1495256" rIns="0" bIns="0" rtlCol="0">
            <a:spAutoFit/>
          </a:bodyPr>
          <a:lstStyle/>
          <a:p>
            <a:pPr marL="0" indent="0" algn="ctr">
              <a:lnSpc>
                <a:spcPct val="100000"/>
              </a:lnSpc>
              <a:spcBef>
                <a:spcPts val="114"/>
              </a:spcBef>
              <a:buNone/>
            </a:pPr>
            <a:r>
              <a:rPr sz="4250" b="1" spc="-155" dirty="0">
                <a:latin typeface="Arial"/>
                <a:cs typeface="Arial"/>
              </a:rPr>
              <a:t>To </a:t>
            </a:r>
            <a:r>
              <a:rPr sz="4250" b="1" dirty="0">
                <a:latin typeface="Arial"/>
                <a:cs typeface="Arial"/>
              </a:rPr>
              <a:t>be, </a:t>
            </a:r>
            <a:r>
              <a:rPr sz="4250" b="1" spc="5" dirty="0">
                <a:latin typeface="Arial"/>
                <a:cs typeface="Arial"/>
              </a:rPr>
              <a:t>or not to </a:t>
            </a:r>
            <a:r>
              <a:rPr sz="4250" b="1" spc="10" dirty="0">
                <a:latin typeface="Arial"/>
                <a:cs typeface="Arial"/>
              </a:rPr>
              <a:t>be</a:t>
            </a:r>
            <a:r>
              <a:rPr lang="en-US" sz="4250" b="1" spc="10" dirty="0">
                <a:latin typeface="Arial"/>
                <a:cs typeface="Arial"/>
              </a:rPr>
              <a:t> …</a:t>
            </a:r>
            <a:endParaRPr sz="4250" dirty="0">
              <a:latin typeface="Arial"/>
              <a:cs typeface="Arial"/>
            </a:endParaRPr>
          </a:p>
          <a:p>
            <a:pPr marL="0" indent="0" algn="ctr">
              <a:lnSpc>
                <a:spcPct val="100000"/>
              </a:lnSpc>
              <a:spcBef>
                <a:spcPts val="3665"/>
              </a:spcBef>
              <a:buNone/>
            </a:pPr>
            <a:r>
              <a:rPr sz="2950" b="1" i="1" spc="15" dirty="0">
                <a:solidFill>
                  <a:srgbClr val="B3B3B3"/>
                </a:solidFill>
                <a:latin typeface="Arial"/>
                <a:cs typeface="Arial"/>
              </a:rPr>
              <a:t>mike</a:t>
            </a:r>
            <a:r>
              <a:rPr sz="2950" b="1" i="1" spc="5" dirty="0">
                <a:solidFill>
                  <a:srgbClr val="B3B3B3"/>
                </a:solidFill>
                <a:latin typeface="Arial"/>
                <a:cs typeface="Arial"/>
              </a:rPr>
              <a:t> </a:t>
            </a:r>
            <a:r>
              <a:rPr sz="2950" b="1" i="1" spc="20" dirty="0">
                <a:solidFill>
                  <a:srgbClr val="B3B3B3"/>
                </a:solidFill>
                <a:latin typeface="Arial"/>
                <a:cs typeface="Arial"/>
              </a:rPr>
              <a:t>johnson</a:t>
            </a:r>
            <a:endParaRPr sz="295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138998"/>
            <a:ext cx="1614805" cy="805815"/>
          </a:xfrm>
          <a:prstGeom prst="rect">
            <a:avLst/>
          </a:prstGeom>
        </p:spPr>
        <p:txBody>
          <a:bodyPr vert="horz" wrap="square" lIns="0" tIns="12065" rIns="0" bIns="0" rtlCol="0">
            <a:spAutoFit/>
          </a:bodyPr>
          <a:lstStyle/>
          <a:p>
            <a:pPr marL="12700" marR="5080">
              <a:lnSpc>
                <a:spcPct val="100400"/>
              </a:lnSpc>
              <a:spcBef>
                <a:spcPts val="95"/>
              </a:spcBef>
            </a:pPr>
            <a:r>
              <a:rPr sz="2550" spc="5" dirty="0">
                <a:solidFill>
                  <a:srgbClr val="003399"/>
                </a:solidFill>
                <a:latin typeface="Arial Black"/>
                <a:cs typeface="Arial Black"/>
              </a:rPr>
              <a:t>Question  Class</a:t>
            </a:r>
            <a:endParaRPr sz="2550">
              <a:latin typeface="Arial Black"/>
              <a:cs typeface="Arial Black"/>
            </a:endParaRPr>
          </a:p>
        </p:txBody>
      </p:sp>
      <p:sp>
        <p:nvSpPr>
          <p:cNvPr id="7" name="object 7"/>
          <p:cNvSpPr/>
          <p:nvPr/>
        </p:nvSpPr>
        <p:spPr>
          <a:xfrm>
            <a:off x="2495702" y="375717"/>
            <a:ext cx="77912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53405" y="678294"/>
            <a:ext cx="2934970" cy="481330"/>
          </a:xfrm>
          <a:prstGeom prst="rect">
            <a:avLst/>
          </a:prstGeom>
        </p:spPr>
        <p:txBody>
          <a:bodyPr vert="horz" wrap="square" lIns="0" tIns="17145" rIns="0" bIns="0" rtlCol="0">
            <a:spAutoFit/>
          </a:bodyPr>
          <a:lstStyle/>
          <a:p>
            <a:pPr marL="12700" algn="l">
              <a:lnSpc>
                <a:spcPct val="100000"/>
              </a:lnSpc>
              <a:spcBef>
                <a:spcPts val="135"/>
              </a:spcBef>
            </a:pPr>
            <a:r>
              <a:rPr lang="en-US" sz="2950" cap="none" spc="15" dirty="0">
                <a:solidFill>
                  <a:srgbClr val="FFFFFF"/>
                </a:solidFill>
              </a:rPr>
              <a:t>Complete</a:t>
            </a:r>
            <a:r>
              <a:rPr lang="en-US" sz="2950" cap="none" spc="-50" dirty="0">
                <a:solidFill>
                  <a:srgbClr val="FFFFFF"/>
                </a:solidFill>
              </a:rPr>
              <a:t> </a:t>
            </a:r>
            <a:r>
              <a:rPr lang="en-US" sz="2950" cap="none" spc="15" dirty="0">
                <a:solidFill>
                  <a:srgbClr val="FFFFFF"/>
                </a:solidFill>
              </a:rPr>
              <a:t>code:</a:t>
            </a:r>
            <a:endParaRPr lang="en-US" sz="2950" cap="none" dirty="0"/>
          </a:p>
        </p:txBody>
      </p:sp>
      <p:pic>
        <p:nvPicPr>
          <p:cNvPr id="12" name="Picture 11">
            <a:extLst>
              <a:ext uri="{FF2B5EF4-FFF2-40B4-BE49-F238E27FC236}">
                <a16:creationId xmlns:a16="http://schemas.microsoft.com/office/drawing/2014/main" id="{E08E28B3-0121-D34C-BE7D-1EA0A3895DC2}"/>
              </a:ext>
            </a:extLst>
          </p:cNvPr>
          <p:cNvPicPr>
            <a:picLocks noChangeAspect="1"/>
          </p:cNvPicPr>
          <p:nvPr/>
        </p:nvPicPr>
        <p:blipFill>
          <a:blip r:embed="rId2"/>
          <a:stretch>
            <a:fillRect/>
          </a:stretch>
        </p:blipFill>
        <p:spPr>
          <a:xfrm>
            <a:off x="3460470" y="1809730"/>
            <a:ext cx="5861761" cy="5541196"/>
          </a:xfrm>
          <a:prstGeom prst="rect">
            <a:avLst/>
          </a:prstGeom>
          <a:ln w="76200">
            <a:solidFill>
              <a:schemeClr val="tx2">
                <a:lumMod val="50000"/>
              </a:schemeClr>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7748" y="2468167"/>
            <a:ext cx="8498205" cy="1391285"/>
          </a:xfrm>
          <a:prstGeom prst="rect">
            <a:avLst/>
          </a:prstGeom>
        </p:spPr>
        <p:txBody>
          <a:bodyPr vert="horz" wrap="square" lIns="0" tIns="13970" rIns="0" bIns="0" rtlCol="0">
            <a:spAutoFit/>
          </a:bodyPr>
          <a:lstStyle/>
          <a:p>
            <a:pPr marL="12700">
              <a:lnSpc>
                <a:spcPct val="100000"/>
              </a:lnSpc>
              <a:spcBef>
                <a:spcPts val="110"/>
              </a:spcBef>
            </a:pPr>
            <a:r>
              <a:rPr dirty="0"/>
              <a:t>2. Human</a:t>
            </a:r>
            <a:r>
              <a:rPr spc="-70" dirty="0"/>
              <a:t> </a:t>
            </a:r>
            <a:r>
              <a:rPr dirty="0"/>
              <a:t>Class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4" name="object 4"/>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5" name="object 5"/>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6" name="object 6"/>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7" name="object 7"/>
          <p:cNvSpPr txBox="1"/>
          <p:nvPr/>
        </p:nvSpPr>
        <p:spPr>
          <a:xfrm>
            <a:off x="376766" y="3138998"/>
            <a:ext cx="1271905" cy="805815"/>
          </a:xfrm>
          <a:prstGeom prst="rect">
            <a:avLst/>
          </a:prstGeom>
        </p:spPr>
        <p:txBody>
          <a:bodyPr vert="horz" wrap="square" lIns="0" tIns="12065" rIns="0" bIns="0" rtlCol="0">
            <a:spAutoFit/>
          </a:bodyPr>
          <a:lstStyle/>
          <a:p>
            <a:pPr marL="12700" marR="5080">
              <a:lnSpc>
                <a:spcPct val="100400"/>
              </a:lnSpc>
              <a:spcBef>
                <a:spcPts val="95"/>
              </a:spcBef>
            </a:pPr>
            <a:r>
              <a:rPr sz="2550" spc="5" dirty="0">
                <a:solidFill>
                  <a:srgbClr val="003399"/>
                </a:solidFill>
                <a:latin typeface="Arial Black"/>
                <a:cs typeface="Arial Black"/>
              </a:rPr>
              <a:t>Human  Class</a:t>
            </a:r>
            <a:endParaRPr sz="2550">
              <a:latin typeface="Arial Black"/>
              <a:cs typeface="Arial Black"/>
            </a:endParaRPr>
          </a:p>
        </p:txBody>
      </p:sp>
      <p:sp>
        <p:nvSpPr>
          <p:cNvPr id="8" name="object 8"/>
          <p:cNvSpPr/>
          <p:nvPr/>
        </p:nvSpPr>
        <p:spPr>
          <a:xfrm>
            <a:off x="2495702" y="375717"/>
            <a:ext cx="82484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9" name="object 9"/>
          <p:cNvSpPr txBox="1">
            <a:spLocks noGrp="1"/>
          </p:cNvSpPr>
          <p:nvPr>
            <p:ph type="title"/>
          </p:nvPr>
        </p:nvSpPr>
        <p:spPr>
          <a:xfrm>
            <a:off x="2590800" y="606261"/>
            <a:ext cx="5401310" cy="481330"/>
          </a:xfrm>
          <a:prstGeom prst="rect">
            <a:avLst/>
          </a:prstGeom>
        </p:spPr>
        <p:txBody>
          <a:bodyPr vert="horz" wrap="square" lIns="0" tIns="17145" rIns="0" bIns="0" rtlCol="0">
            <a:spAutoFit/>
          </a:bodyPr>
          <a:lstStyle/>
          <a:p>
            <a:pPr marL="12700" algn="l">
              <a:lnSpc>
                <a:spcPct val="100000"/>
              </a:lnSpc>
              <a:spcBef>
                <a:spcPts val="135"/>
              </a:spcBef>
            </a:pPr>
            <a:r>
              <a:rPr lang="en-US" sz="2950" cap="none" spc="10" dirty="0">
                <a:solidFill>
                  <a:srgbClr val="FFFFFF"/>
                </a:solidFill>
              </a:rPr>
              <a:t>Class </a:t>
            </a:r>
            <a:r>
              <a:rPr lang="en-US" sz="2950" cap="none" spc="15" dirty="0">
                <a:solidFill>
                  <a:srgbClr val="FFFFFF"/>
                </a:solidFill>
              </a:rPr>
              <a:t>and</a:t>
            </a:r>
            <a:r>
              <a:rPr lang="en-US" sz="2950" cap="none" spc="5" dirty="0">
                <a:solidFill>
                  <a:srgbClr val="FFFFFF"/>
                </a:solidFill>
              </a:rPr>
              <a:t> </a:t>
            </a:r>
            <a:r>
              <a:rPr lang="en-US" sz="2950" cap="none" spc="15" dirty="0">
                <a:solidFill>
                  <a:srgbClr val="FFFFFF"/>
                </a:solidFill>
              </a:rPr>
              <a:t>construction…</a:t>
            </a:r>
            <a:endParaRPr lang="en-US" sz="2950" cap="none" dirty="0"/>
          </a:p>
        </p:txBody>
      </p:sp>
      <p:sp>
        <p:nvSpPr>
          <p:cNvPr id="11" name="object 11"/>
          <p:cNvSpPr txBox="1"/>
          <p:nvPr/>
        </p:nvSpPr>
        <p:spPr>
          <a:xfrm>
            <a:off x="3884494" y="4342167"/>
            <a:ext cx="5720715" cy="3048270"/>
          </a:xfrm>
          <a:prstGeom prst="rect">
            <a:avLst/>
          </a:prstGeom>
        </p:spPr>
        <p:txBody>
          <a:bodyPr vert="horz" wrap="square" lIns="0" tIns="16510" rIns="0" bIns="0" rtlCol="0">
            <a:spAutoFit/>
          </a:bodyPr>
          <a:lstStyle/>
          <a:p>
            <a:pPr marL="12700">
              <a:lnSpc>
                <a:spcPct val="100000"/>
              </a:lnSpc>
              <a:spcBef>
                <a:spcPts val="130"/>
              </a:spcBef>
            </a:pPr>
            <a:r>
              <a:rPr sz="1250" b="1" spc="15" dirty="0">
                <a:solidFill>
                  <a:srgbClr val="003399"/>
                </a:solidFill>
                <a:latin typeface="Arial"/>
                <a:cs typeface="Arial"/>
              </a:rPr>
              <a:t>Line </a:t>
            </a:r>
            <a:r>
              <a:rPr sz="1250" b="1" spc="10" dirty="0">
                <a:solidFill>
                  <a:srgbClr val="003399"/>
                </a:solidFill>
                <a:latin typeface="Arial"/>
                <a:cs typeface="Arial"/>
              </a:rPr>
              <a:t>2: </a:t>
            </a:r>
            <a:r>
              <a:rPr sz="1250" spc="10" dirty="0">
                <a:solidFill>
                  <a:srgbClr val="003399"/>
                </a:solidFill>
                <a:latin typeface="Arial"/>
                <a:cs typeface="Arial"/>
              </a:rPr>
              <a:t>Create the </a:t>
            </a:r>
            <a:r>
              <a:rPr sz="1250" b="1" spc="10" dirty="0">
                <a:solidFill>
                  <a:srgbClr val="003399"/>
                </a:solidFill>
                <a:latin typeface="Arial"/>
                <a:cs typeface="Arial"/>
              </a:rPr>
              <a:t>class</a:t>
            </a:r>
            <a:r>
              <a:rPr sz="1250" spc="10" dirty="0">
                <a:solidFill>
                  <a:srgbClr val="003399"/>
                </a:solidFill>
                <a:latin typeface="Arial"/>
                <a:cs typeface="Arial"/>
              </a:rPr>
              <a:t> of </a:t>
            </a:r>
            <a:r>
              <a:rPr lang="en-US" sz="1250" spc="10" dirty="0">
                <a:solidFill>
                  <a:srgbClr val="003399"/>
                </a:solidFill>
                <a:latin typeface="Arial"/>
                <a:cs typeface="Arial"/>
              </a:rPr>
              <a:t>H</a:t>
            </a:r>
            <a:r>
              <a:rPr sz="1250" spc="10" dirty="0">
                <a:solidFill>
                  <a:srgbClr val="003399"/>
                </a:solidFill>
                <a:latin typeface="Arial"/>
                <a:cs typeface="Arial"/>
              </a:rPr>
              <a:t>uman making sure that </a:t>
            </a:r>
            <a:r>
              <a:rPr sz="1250" spc="5" dirty="0">
                <a:solidFill>
                  <a:srgbClr val="003399"/>
                </a:solidFill>
                <a:latin typeface="Arial"/>
                <a:cs typeface="Arial"/>
              </a:rPr>
              <a:t>it is</a:t>
            </a:r>
            <a:r>
              <a:rPr sz="1250" spc="-55" dirty="0">
                <a:solidFill>
                  <a:srgbClr val="003399"/>
                </a:solidFill>
                <a:latin typeface="Arial"/>
                <a:cs typeface="Arial"/>
              </a:rPr>
              <a:t> </a:t>
            </a:r>
            <a:r>
              <a:rPr sz="1250" spc="5" dirty="0">
                <a:solidFill>
                  <a:srgbClr val="003399"/>
                </a:solidFill>
                <a:latin typeface="Arial"/>
                <a:cs typeface="Arial"/>
              </a:rPr>
              <a:t>public…</a:t>
            </a:r>
            <a:endParaRPr sz="1250" dirty="0">
              <a:latin typeface="Arial"/>
              <a:cs typeface="Arial"/>
            </a:endParaRPr>
          </a:p>
          <a:p>
            <a:pPr>
              <a:lnSpc>
                <a:spcPct val="100000"/>
              </a:lnSpc>
            </a:pPr>
            <a:endParaRPr sz="1600" dirty="0">
              <a:latin typeface="Times New Roman"/>
              <a:cs typeface="Times New Roman"/>
            </a:endParaRPr>
          </a:p>
          <a:p>
            <a:pPr marL="12700" marR="42545" algn="just">
              <a:lnSpc>
                <a:spcPct val="102400"/>
              </a:lnSpc>
            </a:pPr>
            <a:r>
              <a:rPr sz="1250" b="1" spc="15" dirty="0">
                <a:solidFill>
                  <a:srgbClr val="003399"/>
                </a:solidFill>
                <a:latin typeface="Arial"/>
                <a:cs typeface="Arial"/>
              </a:rPr>
              <a:t>Line </a:t>
            </a:r>
            <a:r>
              <a:rPr lang="en-US" sz="1250" b="1" spc="10" dirty="0">
                <a:solidFill>
                  <a:srgbClr val="003399"/>
                </a:solidFill>
                <a:latin typeface="Arial"/>
                <a:cs typeface="Arial"/>
              </a:rPr>
              <a:t>3</a:t>
            </a:r>
            <a:r>
              <a:rPr sz="1250" b="1" spc="10" dirty="0">
                <a:solidFill>
                  <a:srgbClr val="003399"/>
                </a:solidFill>
                <a:latin typeface="Arial"/>
                <a:cs typeface="Arial"/>
              </a:rPr>
              <a:t>:</a:t>
            </a:r>
            <a:r>
              <a:rPr lang="en-US" sz="1250" b="1" spc="10" dirty="0">
                <a:solidFill>
                  <a:srgbClr val="003399"/>
                </a:solidFill>
                <a:latin typeface="Arial"/>
                <a:cs typeface="Arial"/>
              </a:rPr>
              <a:t> </a:t>
            </a:r>
            <a:r>
              <a:rPr lang="en-US" sz="1250" spc="10" dirty="0">
                <a:solidFill>
                  <a:srgbClr val="003399"/>
                </a:solidFill>
                <a:latin typeface="Arial"/>
                <a:cs typeface="Arial"/>
              </a:rPr>
              <a:t>Here we say that all humans have a name (String) that is publicly accessible </a:t>
            </a:r>
          </a:p>
          <a:p>
            <a:pPr marL="12700" marR="42545" algn="just">
              <a:lnSpc>
                <a:spcPct val="102400"/>
              </a:lnSpc>
            </a:pPr>
            <a:endParaRPr lang="en-US" sz="1250" b="1" spc="10" dirty="0">
              <a:solidFill>
                <a:srgbClr val="003399"/>
              </a:solidFill>
              <a:latin typeface="Arial"/>
              <a:cs typeface="Arial"/>
            </a:endParaRPr>
          </a:p>
          <a:p>
            <a:pPr marL="12700" marR="42545" algn="just">
              <a:lnSpc>
                <a:spcPct val="102400"/>
              </a:lnSpc>
            </a:pPr>
            <a:r>
              <a:rPr lang="en-US" sz="1250" b="1" spc="10" dirty="0">
                <a:solidFill>
                  <a:srgbClr val="003399"/>
                </a:solidFill>
                <a:latin typeface="Arial"/>
                <a:cs typeface="Arial"/>
              </a:rPr>
              <a:t>Line 4: </a:t>
            </a:r>
            <a:r>
              <a:rPr lang="en-US" sz="1250" spc="10" dirty="0">
                <a:solidFill>
                  <a:srgbClr val="003399"/>
                </a:solidFill>
                <a:latin typeface="Arial"/>
                <a:cs typeface="Arial"/>
              </a:rPr>
              <a:t>All humans have a belief about a question. We assume that humans are always skeptical and will not believe a statement until its been debated and proven TRUE, and that their belief can only be altered by themselves (private)</a:t>
            </a:r>
          </a:p>
          <a:p>
            <a:pPr marL="12700" marR="42545" algn="just">
              <a:lnSpc>
                <a:spcPct val="102400"/>
              </a:lnSpc>
            </a:pPr>
            <a:endParaRPr sz="1600" dirty="0">
              <a:latin typeface="Times New Roman"/>
              <a:cs typeface="Times New Roman"/>
            </a:endParaRPr>
          </a:p>
          <a:p>
            <a:pPr marL="12700" marR="5080">
              <a:lnSpc>
                <a:spcPct val="102400"/>
              </a:lnSpc>
            </a:pPr>
            <a:r>
              <a:rPr sz="1250" b="1" spc="15" dirty="0">
                <a:solidFill>
                  <a:srgbClr val="003399"/>
                </a:solidFill>
                <a:latin typeface="Arial"/>
                <a:cs typeface="Arial"/>
              </a:rPr>
              <a:t>Line </a:t>
            </a:r>
            <a:r>
              <a:rPr lang="en-US" sz="1250" b="1" spc="10" dirty="0">
                <a:solidFill>
                  <a:srgbClr val="003399"/>
                </a:solidFill>
                <a:latin typeface="Arial"/>
                <a:cs typeface="Arial"/>
              </a:rPr>
              <a:t>5</a:t>
            </a:r>
            <a:r>
              <a:rPr sz="1250" b="1" spc="10" dirty="0">
                <a:solidFill>
                  <a:srgbClr val="003399"/>
                </a:solidFill>
                <a:latin typeface="Arial"/>
                <a:cs typeface="Arial"/>
              </a:rPr>
              <a:t>: </a:t>
            </a:r>
            <a:r>
              <a:rPr lang="en-US" sz="1250" spc="10" dirty="0">
                <a:solidFill>
                  <a:srgbClr val="003399"/>
                </a:solidFill>
                <a:latin typeface="Arial"/>
                <a:cs typeface="Arial"/>
              </a:rPr>
              <a:t>In this model all humans exist with a question in mind, this question is part of their fundamental ’existence’ in our data model.</a:t>
            </a:r>
          </a:p>
          <a:p>
            <a:pPr marL="12700" marR="5080">
              <a:lnSpc>
                <a:spcPct val="102400"/>
              </a:lnSpc>
            </a:pPr>
            <a:endParaRPr lang="en-US" sz="1250" spc="10" dirty="0">
              <a:solidFill>
                <a:srgbClr val="003399"/>
              </a:solidFill>
              <a:latin typeface="Arial"/>
              <a:cs typeface="Arial"/>
            </a:endParaRPr>
          </a:p>
          <a:p>
            <a:pPr marL="12700" marR="5080">
              <a:lnSpc>
                <a:spcPct val="102400"/>
              </a:lnSpc>
            </a:pPr>
            <a:r>
              <a:rPr lang="en-US" sz="1250" b="1" spc="10" dirty="0">
                <a:solidFill>
                  <a:srgbClr val="003399"/>
                </a:solidFill>
                <a:latin typeface="Arial"/>
                <a:cs typeface="Arial"/>
              </a:rPr>
              <a:t>Line 7 – 10</a:t>
            </a:r>
            <a:r>
              <a:rPr lang="en-US" sz="1250" spc="10" dirty="0">
                <a:solidFill>
                  <a:srgbClr val="003399"/>
                </a:solidFill>
                <a:latin typeface="Arial"/>
                <a:cs typeface="Arial"/>
              </a:rPr>
              <a:t>: CONSTRUCTOR, all humans are created from an input name and question. These inputs become a central member of the specific human object.</a:t>
            </a:r>
          </a:p>
        </p:txBody>
      </p:sp>
      <p:pic>
        <p:nvPicPr>
          <p:cNvPr id="16" name="Picture 15">
            <a:extLst>
              <a:ext uri="{FF2B5EF4-FFF2-40B4-BE49-F238E27FC236}">
                <a16:creationId xmlns:a16="http://schemas.microsoft.com/office/drawing/2014/main" id="{5B68C903-9656-7841-8EAD-09C719622CCE}"/>
              </a:ext>
            </a:extLst>
          </p:cNvPr>
          <p:cNvPicPr>
            <a:picLocks noChangeAspect="1"/>
          </p:cNvPicPr>
          <p:nvPr/>
        </p:nvPicPr>
        <p:blipFill rotWithShape="1">
          <a:blip r:embed="rId2"/>
          <a:srcRect b="9558"/>
          <a:stretch/>
        </p:blipFill>
        <p:spPr>
          <a:xfrm>
            <a:off x="3884494" y="1818067"/>
            <a:ext cx="5590076" cy="2084840"/>
          </a:xfrm>
          <a:prstGeom prst="rect">
            <a:avLst/>
          </a:prstGeom>
          <a:ln w="76200">
            <a:solidFill>
              <a:schemeClr val="tx2">
                <a:lumMod val="50000"/>
              </a:schemeClr>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138998"/>
            <a:ext cx="1271905" cy="805815"/>
          </a:xfrm>
          <a:prstGeom prst="rect">
            <a:avLst/>
          </a:prstGeom>
        </p:spPr>
        <p:txBody>
          <a:bodyPr vert="horz" wrap="square" lIns="0" tIns="12065" rIns="0" bIns="0" rtlCol="0">
            <a:spAutoFit/>
          </a:bodyPr>
          <a:lstStyle/>
          <a:p>
            <a:pPr marL="12700" marR="5080">
              <a:lnSpc>
                <a:spcPct val="100400"/>
              </a:lnSpc>
              <a:spcBef>
                <a:spcPts val="95"/>
              </a:spcBef>
            </a:pPr>
            <a:r>
              <a:rPr sz="2550" spc="5" dirty="0">
                <a:solidFill>
                  <a:srgbClr val="003399"/>
                </a:solidFill>
                <a:latin typeface="Arial Black"/>
                <a:cs typeface="Arial Black"/>
              </a:rPr>
              <a:t>Human  Class</a:t>
            </a:r>
            <a:endParaRPr sz="2550">
              <a:latin typeface="Arial Black"/>
              <a:cs typeface="Arial Black"/>
            </a:endParaRPr>
          </a:p>
        </p:txBody>
      </p:sp>
      <p:sp>
        <p:nvSpPr>
          <p:cNvPr id="7" name="object 7"/>
          <p:cNvSpPr/>
          <p:nvPr/>
        </p:nvSpPr>
        <p:spPr>
          <a:xfrm>
            <a:off x="2495702" y="375717"/>
            <a:ext cx="80198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74381" y="678294"/>
            <a:ext cx="5996940" cy="481330"/>
          </a:xfrm>
          <a:prstGeom prst="rect">
            <a:avLst/>
          </a:prstGeom>
        </p:spPr>
        <p:txBody>
          <a:bodyPr vert="horz" wrap="square" lIns="0" tIns="17145" rIns="0" bIns="0" rtlCol="0">
            <a:spAutoFit/>
          </a:bodyPr>
          <a:lstStyle/>
          <a:p>
            <a:pPr marL="12700" algn="l">
              <a:lnSpc>
                <a:spcPct val="100000"/>
              </a:lnSpc>
              <a:spcBef>
                <a:spcPts val="135"/>
              </a:spcBef>
            </a:pPr>
            <a:r>
              <a:rPr lang="en-US" sz="2950" cap="none" spc="20" dirty="0">
                <a:solidFill>
                  <a:srgbClr val="FFFFFF"/>
                </a:solidFill>
              </a:rPr>
              <a:t>Getters</a:t>
            </a:r>
            <a:endParaRPr lang="en-US" sz="2950" cap="none" dirty="0"/>
          </a:p>
        </p:txBody>
      </p:sp>
      <p:sp>
        <p:nvSpPr>
          <p:cNvPr id="16" name="object 11">
            <a:extLst>
              <a:ext uri="{FF2B5EF4-FFF2-40B4-BE49-F238E27FC236}">
                <a16:creationId xmlns:a16="http://schemas.microsoft.com/office/drawing/2014/main" id="{B58EC4ED-9197-F34A-A463-2C60416B6910}"/>
              </a:ext>
            </a:extLst>
          </p:cNvPr>
          <p:cNvSpPr txBox="1"/>
          <p:nvPr/>
        </p:nvSpPr>
        <p:spPr>
          <a:xfrm>
            <a:off x="3674228" y="4609240"/>
            <a:ext cx="5720715" cy="1209305"/>
          </a:xfrm>
          <a:prstGeom prst="rect">
            <a:avLst/>
          </a:prstGeom>
        </p:spPr>
        <p:txBody>
          <a:bodyPr vert="horz" wrap="square" lIns="0" tIns="16510" rIns="0" bIns="0" rtlCol="0">
            <a:spAutoFit/>
          </a:bodyPr>
          <a:lstStyle/>
          <a:p>
            <a:pPr marL="12700">
              <a:lnSpc>
                <a:spcPct val="100000"/>
              </a:lnSpc>
              <a:spcBef>
                <a:spcPts val="130"/>
              </a:spcBef>
            </a:pPr>
            <a:r>
              <a:rPr sz="1250" b="1" spc="15" dirty="0">
                <a:solidFill>
                  <a:srgbClr val="003399"/>
                </a:solidFill>
                <a:latin typeface="Arial"/>
                <a:cs typeface="Arial"/>
              </a:rPr>
              <a:t>Line </a:t>
            </a:r>
            <a:r>
              <a:rPr lang="en-US" sz="1250" b="1" spc="10" dirty="0">
                <a:solidFill>
                  <a:srgbClr val="003399"/>
                </a:solidFill>
                <a:latin typeface="Arial"/>
                <a:cs typeface="Arial"/>
              </a:rPr>
              <a:t>12 - 14</a:t>
            </a:r>
            <a:r>
              <a:rPr sz="1250" b="1" spc="10" dirty="0">
                <a:solidFill>
                  <a:srgbClr val="003399"/>
                </a:solidFill>
                <a:latin typeface="Arial"/>
                <a:cs typeface="Arial"/>
              </a:rPr>
              <a:t>:</a:t>
            </a:r>
            <a:r>
              <a:rPr lang="en-US" sz="1250" b="1" spc="10" dirty="0">
                <a:solidFill>
                  <a:srgbClr val="003399"/>
                </a:solidFill>
                <a:latin typeface="Arial"/>
                <a:cs typeface="Arial"/>
              </a:rPr>
              <a:t> </a:t>
            </a:r>
            <a:r>
              <a:rPr lang="en-US" sz="1250" spc="10" dirty="0">
                <a:solidFill>
                  <a:srgbClr val="003399"/>
                </a:solidFill>
                <a:latin typeface="Arial"/>
                <a:cs typeface="Arial"/>
              </a:rPr>
              <a:t>Here we create a public get method from returning a human objects belief about the question. </a:t>
            </a:r>
          </a:p>
          <a:p>
            <a:pPr marL="12700">
              <a:lnSpc>
                <a:spcPct val="100000"/>
              </a:lnSpc>
              <a:spcBef>
                <a:spcPts val="130"/>
              </a:spcBef>
            </a:pPr>
            <a:endParaRPr lang="en-US" sz="1250" spc="10" dirty="0">
              <a:solidFill>
                <a:srgbClr val="003399"/>
              </a:solidFill>
              <a:latin typeface="Arial"/>
              <a:cs typeface="Arial"/>
            </a:endParaRPr>
          </a:p>
          <a:p>
            <a:pPr marL="12700">
              <a:spcBef>
                <a:spcPts val="130"/>
              </a:spcBef>
            </a:pPr>
            <a:r>
              <a:rPr lang="en-US" sz="1250" b="1" spc="15" dirty="0">
                <a:solidFill>
                  <a:srgbClr val="003399"/>
                </a:solidFill>
                <a:latin typeface="Arial"/>
                <a:cs typeface="Arial"/>
              </a:rPr>
              <a:t>Line </a:t>
            </a:r>
            <a:r>
              <a:rPr lang="en-US" sz="1250" b="1" spc="10" dirty="0">
                <a:solidFill>
                  <a:srgbClr val="003399"/>
                </a:solidFill>
                <a:latin typeface="Arial"/>
                <a:cs typeface="Arial"/>
              </a:rPr>
              <a:t>16 - 18: </a:t>
            </a:r>
            <a:r>
              <a:rPr lang="en-US" sz="1250" spc="10" dirty="0">
                <a:solidFill>
                  <a:srgbClr val="003399"/>
                </a:solidFill>
                <a:latin typeface="Arial"/>
                <a:cs typeface="Arial"/>
              </a:rPr>
              <a:t>Here we create a public get method from returning a human objects name.</a:t>
            </a:r>
          </a:p>
          <a:p>
            <a:pPr marL="12700">
              <a:lnSpc>
                <a:spcPct val="100000"/>
              </a:lnSpc>
              <a:spcBef>
                <a:spcPts val="130"/>
              </a:spcBef>
            </a:pPr>
            <a:endParaRPr lang="en-US" sz="1250" spc="10" dirty="0">
              <a:solidFill>
                <a:srgbClr val="003399"/>
              </a:solidFill>
              <a:latin typeface="Arial"/>
              <a:cs typeface="Arial"/>
            </a:endParaRPr>
          </a:p>
        </p:txBody>
      </p:sp>
      <p:pic>
        <p:nvPicPr>
          <p:cNvPr id="18" name="Picture 17">
            <a:extLst>
              <a:ext uri="{FF2B5EF4-FFF2-40B4-BE49-F238E27FC236}">
                <a16:creationId xmlns:a16="http://schemas.microsoft.com/office/drawing/2014/main" id="{4E1F8222-7973-B24D-B704-3A3C5A90A404}"/>
              </a:ext>
            </a:extLst>
          </p:cNvPr>
          <p:cNvPicPr>
            <a:picLocks noChangeAspect="1"/>
          </p:cNvPicPr>
          <p:nvPr/>
        </p:nvPicPr>
        <p:blipFill>
          <a:blip r:embed="rId2"/>
          <a:stretch>
            <a:fillRect/>
          </a:stretch>
        </p:blipFill>
        <p:spPr>
          <a:xfrm>
            <a:off x="3616358" y="2126629"/>
            <a:ext cx="5778585" cy="1818184"/>
          </a:xfrm>
          <a:prstGeom prst="rect">
            <a:avLst/>
          </a:prstGeom>
          <a:solidFill>
            <a:srgbClr val="FF0000"/>
          </a:solidFill>
          <a:ln w="76200">
            <a:solidFill>
              <a:schemeClr val="tx2">
                <a:lumMod val="50000"/>
              </a:schemeClr>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138998"/>
            <a:ext cx="1271905" cy="805815"/>
          </a:xfrm>
          <a:prstGeom prst="rect">
            <a:avLst/>
          </a:prstGeom>
        </p:spPr>
        <p:txBody>
          <a:bodyPr vert="horz" wrap="square" lIns="0" tIns="12065" rIns="0" bIns="0" rtlCol="0">
            <a:spAutoFit/>
          </a:bodyPr>
          <a:lstStyle/>
          <a:p>
            <a:pPr marL="12700" marR="5080">
              <a:lnSpc>
                <a:spcPct val="100400"/>
              </a:lnSpc>
              <a:spcBef>
                <a:spcPts val="95"/>
              </a:spcBef>
            </a:pPr>
            <a:r>
              <a:rPr sz="2550" spc="5" dirty="0">
                <a:solidFill>
                  <a:srgbClr val="003399"/>
                </a:solidFill>
                <a:latin typeface="Arial Black"/>
                <a:cs typeface="Arial Black"/>
              </a:rPr>
              <a:t>Human  Class</a:t>
            </a:r>
            <a:endParaRPr sz="2550">
              <a:latin typeface="Arial Black"/>
              <a:cs typeface="Arial Black"/>
            </a:endParaRPr>
          </a:p>
        </p:txBody>
      </p:sp>
      <p:sp>
        <p:nvSpPr>
          <p:cNvPr id="7" name="object 7"/>
          <p:cNvSpPr/>
          <p:nvPr/>
        </p:nvSpPr>
        <p:spPr>
          <a:xfrm>
            <a:off x="2495702" y="375717"/>
            <a:ext cx="77912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dirty="0"/>
          </a:p>
        </p:txBody>
      </p:sp>
      <p:sp>
        <p:nvSpPr>
          <p:cNvPr id="10" name="object 10"/>
          <p:cNvSpPr txBox="1"/>
          <p:nvPr/>
        </p:nvSpPr>
        <p:spPr>
          <a:xfrm>
            <a:off x="2739452" y="4786060"/>
            <a:ext cx="5659120" cy="2025106"/>
          </a:xfrm>
          <a:prstGeom prst="rect">
            <a:avLst/>
          </a:prstGeom>
        </p:spPr>
        <p:txBody>
          <a:bodyPr vert="horz" wrap="square" lIns="0" tIns="11430" rIns="0" bIns="0" rtlCol="0">
            <a:spAutoFit/>
          </a:bodyPr>
          <a:lstStyle/>
          <a:p>
            <a:pPr marL="12700" marR="5080">
              <a:lnSpc>
                <a:spcPct val="102499"/>
              </a:lnSpc>
              <a:spcBef>
                <a:spcPts val="90"/>
              </a:spcBef>
            </a:pPr>
            <a:r>
              <a:rPr sz="1250" b="1" spc="15" dirty="0">
                <a:solidFill>
                  <a:srgbClr val="003399"/>
                </a:solidFill>
                <a:latin typeface="Arial"/>
                <a:cs typeface="Arial"/>
              </a:rPr>
              <a:t>Line </a:t>
            </a:r>
            <a:r>
              <a:rPr sz="1250" b="1" spc="10" dirty="0">
                <a:solidFill>
                  <a:srgbClr val="003399"/>
                </a:solidFill>
                <a:latin typeface="Arial"/>
                <a:cs typeface="Arial"/>
              </a:rPr>
              <a:t>2</a:t>
            </a:r>
            <a:r>
              <a:rPr lang="en-US" sz="1250" b="1" spc="10" dirty="0">
                <a:solidFill>
                  <a:srgbClr val="003399"/>
                </a:solidFill>
                <a:latin typeface="Arial"/>
                <a:cs typeface="Arial"/>
              </a:rPr>
              <a:t>0 - 26</a:t>
            </a:r>
            <a:r>
              <a:rPr sz="1250" b="1" spc="10" dirty="0">
                <a:solidFill>
                  <a:srgbClr val="003399"/>
                </a:solidFill>
                <a:latin typeface="Arial"/>
                <a:cs typeface="Arial"/>
              </a:rPr>
              <a:t>: </a:t>
            </a:r>
            <a:r>
              <a:rPr sz="1250" spc="10" dirty="0">
                <a:solidFill>
                  <a:srgbClr val="003399"/>
                </a:solidFill>
                <a:latin typeface="Arial"/>
                <a:cs typeface="Arial"/>
              </a:rPr>
              <a:t>Here </a:t>
            </a:r>
            <a:r>
              <a:rPr sz="1250" spc="15" dirty="0">
                <a:solidFill>
                  <a:srgbClr val="003399"/>
                </a:solidFill>
                <a:latin typeface="Arial"/>
                <a:cs typeface="Arial"/>
              </a:rPr>
              <a:t>we </a:t>
            </a:r>
            <a:r>
              <a:rPr sz="1250" spc="10" dirty="0">
                <a:solidFill>
                  <a:srgbClr val="003399"/>
                </a:solidFill>
                <a:latin typeface="Arial"/>
                <a:cs typeface="Arial"/>
              </a:rPr>
              <a:t>are creating </a:t>
            </a:r>
            <a:r>
              <a:rPr sz="1250" spc="15" dirty="0">
                <a:solidFill>
                  <a:srgbClr val="003399"/>
                </a:solidFill>
                <a:latin typeface="Arial"/>
                <a:cs typeface="Arial"/>
              </a:rPr>
              <a:t>a </a:t>
            </a:r>
            <a:r>
              <a:rPr sz="1250" spc="5" dirty="0">
                <a:solidFill>
                  <a:srgbClr val="003399"/>
                </a:solidFill>
                <a:latin typeface="Arial"/>
                <a:cs typeface="Arial"/>
              </a:rPr>
              <a:t>public </a:t>
            </a:r>
            <a:r>
              <a:rPr sz="1250" spc="10" dirty="0">
                <a:solidFill>
                  <a:srgbClr val="003399"/>
                </a:solidFill>
                <a:latin typeface="Arial"/>
                <a:cs typeface="Arial"/>
              </a:rPr>
              <a:t>method called </a:t>
            </a:r>
            <a:r>
              <a:rPr lang="en-US" sz="1250" spc="5" dirty="0">
                <a:solidFill>
                  <a:srgbClr val="003399"/>
                </a:solidFill>
                <a:latin typeface="Arial"/>
                <a:cs typeface="Arial"/>
              </a:rPr>
              <a:t>debate</a:t>
            </a:r>
            <a:r>
              <a:rPr sz="1250" spc="5" dirty="0">
                <a:solidFill>
                  <a:srgbClr val="003399"/>
                </a:solidFill>
                <a:latin typeface="Arial"/>
                <a:cs typeface="Arial"/>
              </a:rPr>
              <a:t>(). </a:t>
            </a:r>
            <a:r>
              <a:rPr sz="1250" spc="10" dirty="0">
                <a:solidFill>
                  <a:srgbClr val="003399"/>
                </a:solidFill>
                <a:latin typeface="Arial"/>
                <a:cs typeface="Arial"/>
              </a:rPr>
              <a:t>This method requires </a:t>
            </a:r>
            <a:r>
              <a:rPr sz="1250" spc="15" dirty="0">
                <a:solidFill>
                  <a:srgbClr val="003399"/>
                </a:solidFill>
                <a:latin typeface="Arial"/>
                <a:cs typeface="Arial"/>
              </a:rPr>
              <a:t>no </a:t>
            </a:r>
            <a:r>
              <a:rPr sz="1250" spc="5" dirty="0">
                <a:solidFill>
                  <a:srgbClr val="003399"/>
                </a:solidFill>
                <a:latin typeface="Arial"/>
                <a:cs typeface="Arial"/>
              </a:rPr>
              <a:t>inputs </a:t>
            </a:r>
            <a:r>
              <a:rPr sz="1250" spc="10" dirty="0">
                <a:solidFill>
                  <a:srgbClr val="003399"/>
                </a:solidFill>
                <a:latin typeface="Arial"/>
                <a:cs typeface="Arial"/>
              </a:rPr>
              <a:t>and returns </a:t>
            </a:r>
            <a:r>
              <a:rPr sz="1250" spc="15" dirty="0">
                <a:solidFill>
                  <a:srgbClr val="003399"/>
                </a:solidFill>
                <a:latin typeface="Arial"/>
                <a:cs typeface="Arial"/>
              </a:rPr>
              <a:t>a </a:t>
            </a:r>
            <a:r>
              <a:rPr lang="en-US" sz="1250" spc="10" dirty="0">
                <a:solidFill>
                  <a:srgbClr val="003399"/>
                </a:solidFill>
                <a:latin typeface="Arial"/>
                <a:cs typeface="Arial"/>
              </a:rPr>
              <a:t>no</a:t>
            </a:r>
            <a:r>
              <a:rPr sz="1250" spc="10" dirty="0">
                <a:solidFill>
                  <a:srgbClr val="003399"/>
                </a:solidFill>
                <a:latin typeface="Arial"/>
                <a:cs typeface="Arial"/>
              </a:rPr>
              <a:t> value</a:t>
            </a:r>
            <a:r>
              <a:rPr lang="en-US" sz="1250" spc="10" dirty="0">
                <a:solidFill>
                  <a:srgbClr val="003399"/>
                </a:solidFill>
                <a:latin typeface="Arial"/>
                <a:cs typeface="Arial"/>
              </a:rPr>
              <a:t>s. In it, the function first sets the state of the current question to the opposite of its current state (respecting our assumption 2), and then aligns the current belief of the human with that reality (assumption 3)</a:t>
            </a:r>
          </a:p>
          <a:p>
            <a:pPr marL="12700" marR="5080">
              <a:lnSpc>
                <a:spcPct val="102499"/>
              </a:lnSpc>
              <a:spcBef>
                <a:spcPts val="90"/>
              </a:spcBef>
            </a:pPr>
            <a:endParaRPr lang="en-US" sz="1250" spc="10" dirty="0">
              <a:solidFill>
                <a:srgbClr val="003399"/>
              </a:solidFill>
              <a:latin typeface="Arial"/>
              <a:cs typeface="Arial"/>
            </a:endParaRPr>
          </a:p>
          <a:p>
            <a:pPr marL="469900" marR="5080" lvl="1">
              <a:lnSpc>
                <a:spcPct val="102499"/>
              </a:lnSpc>
              <a:spcBef>
                <a:spcPts val="90"/>
              </a:spcBef>
            </a:pPr>
            <a:r>
              <a:rPr lang="en-US" sz="1250" b="1" i="1" spc="10" dirty="0">
                <a:solidFill>
                  <a:srgbClr val="003399"/>
                </a:solidFill>
                <a:latin typeface="Arial"/>
                <a:cs typeface="Arial"/>
              </a:rPr>
              <a:t>What happens if line 22 </a:t>
            </a:r>
            <a:r>
              <a:rPr lang="en-US" sz="1250" b="1" i="1" spc="10" dirty="0" err="1">
                <a:solidFill>
                  <a:srgbClr val="003399"/>
                </a:solidFill>
                <a:latin typeface="Arial"/>
                <a:cs typeface="Arial"/>
              </a:rPr>
              <a:t>dnd</a:t>
            </a:r>
            <a:r>
              <a:rPr lang="en-US" sz="1250" b="1" i="1" spc="10" dirty="0">
                <a:solidFill>
                  <a:srgbClr val="003399"/>
                </a:solidFill>
                <a:latin typeface="Arial"/>
                <a:cs typeface="Arial"/>
              </a:rPr>
              <a:t> 24:25 are switched??</a:t>
            </a:r>
          </a:p>
          <a:p>
            <a:pPr marL="12700" marR="5080">
              <a:lnSpc>
                <a:spcPct val="102499"/>
              </a:lnSpc>
              <a:spcBef>
                <a:spcPts val="90"/>
              </a:spcBef>
            </a:pPr>
            <a:endParaRPr lang="en-US" sz="1250" spc="10" dirty="0">
              <a:solidFill>
                <a:srgbClr val="003399"/>
              </a:solidFill>
              <a:latin typeface="Arial"/>
              <a:cs typeface="Arial"/>
            </a:endParaRPr>
          </a:p>
          <a:p>
            <a:pPr marL="12700" marR="5080">
              <a:lnSpc>
                <a:spcPct val="102499"/>
              </a:lnSpc>
              <a:spcBef>
                <a:spcPts val="90"/>
              </a:spcBef>
            </a:pPr>
            <a:endParaRPr lang="en-US" sz="1250" spc="10" dirty="0">
              <a:solidFill>
                <a:srgbClr val="003399"/>
              </a:solidFill>
              <a:latin typeface="Arial"/>
              <a:cs typeface="Arial"/>
            </a:endParaRPr>
          </a:p>
          <a:p>
            <a:pPr marL="12700" marR="5080">
              <a:lnSpc>
                <a:spcPct val="102499"/>
              </a:lnSpc>
              <a:spcBef>
                <a:spcPts val="90"/>
              </a:spcBef>
            </a:pPr>
            <a:endParaRPr sz="1250" dirty="0">
              <a:latin typeface="Arial"/>
              <a:cs typeface="Arial"/>
            </a:endParaRPr>
          </a:p>
        </p:txBody>
      </p:sp>
      <p:sp>
        <p:nvSpPr>
          <p:cNvPr id="11" name="object 11"/>
          <p:cNvSpPr txBox="1"/>
          <p:nvPr/>
        </p:nvSpPr>
        <p:spPr>
          <a:xfrm>
            <a:off x="2739452" y="6615182"/>
            <a:ext cx="5331460" cy="391967"/>
          </a:xfrm>
          <a:prstGeom prst="rect">
            <a:avLst/>
          </a:prstGeom>
        </p:spPr>
        <p:txBody>
          <a:bodyPr vert="horz" wrap="square" lIns="0" tIns="12065" rIns="0" bIns="0" rtlCol="0">
            <a:spAutoFit/>
          </a:bodyPr>
          <a:lstStyle/>
          <a:p>
            <a:pPr marL="12700" marR="5080">
              <a:lnSpc>
                <a:spcPct val="102400"/>
              </a:lnSpc>
              <a:spcBef>
                <a:spcPts val="95"/>
              </a:spcBef>
            </a:pPr>
            <a:r>
              <a:rPr sz="1250" b="1" spc="15" dirty="0">
                <a:solidFill>
                  <a:srgbClr val="003399"/>
                </a:solidFill>
                <a:latin typeface="Arial"/>
                <a:cs typeface="Arial"/>
              </a:rPr>
              <a:t>Line </a:t>
            </a:r>
            <a:r>
              <a:rPr sz="1250" b="1" spc="10" dirty="0">
                <a:solidFill>
                  <a:srgbClr val="003399"/>
                </a:solidFill>
                <a:latin typeface="Arial"/>
                <a:cs typeface="Arial"/>
              </a:rPr>
              <a:t>2</a:t>
            </a:r>
            <a:r>
              <a:rPr lang="en-US" sz="1250" b="1" spc="10" dirty="0">
                <a:solidFill>
                  <a:srgbClr val="003399"/>
                </a:solidFill>
                <a:latin typeface="Arial"/>
                <a:cs typeface="Arial"/>
              </a:rPr>
              <a:t>8 – 31: </a:t>
            </a:r>
            <a:r>
              <a:rPr lang="en-US" sz="1250" spc="10" dirty="0">
                <a:solidFill>
                  <a:srgbClr val="003399"/>
                </a:solidFill>
                <a:latin typeface="Arial"/>
                <a:cs typeface="Arial"/>
              </a:rPr>
              <a:t>Here we over ride the </a:t>
            </a:r>
            <a:r>
              <a:rPr lang="en-US" sz="1250" spc="10" dirty="0" err="1">
                <a:solidFill>
                  <a:srgbClr val="003399"/>
                </a:solidFill>
                <a:latin typeface="Arial"/>
                <a:cs typeface="Arial"/>
              </a:rPr>
              <a:t>toString</a:t>
            </a:r>
            <a:r>
              <a:rPr lang="en-US" sz="1250" spc="10" dirty="0">
                <a:solidFill>
                  <a:srgbClr val="003399"/>
                </a:solidFill>
                <a:latin typeface="Arial"/>
                <a:cs typeface="Arial"/>
              </a:rPr>
              <a:t> method to return a more useful print statement with a public method.</a:t>
            </a:r>
            <a:endParaRPr sz="1250" dirty="0">
              <a:latin typeface="Arial"/>
              <a:cs typeface="Arial"/>
            </a:endParaRPr>
          </a:p>
        </p:txBody>
      </p:sp>
      <p:pic>
        <p:nvPicPr>
          <p:cNvPr id="17" name="Picture 16">
            <a:extLst>
              <a:ext uri="{FF2B5EF4-FFF2-40B4-BE49-F238E27FC236}">
                <a16:creationId xmlns:a16="http://schemas.microsoft.com/office/drawing/2014/main" id="{49FB14A8-78BF-2046-B296-6108DE38EAE4}"/>
              </a:ext>
            </a:extLst>
          </p:cNvPr>
          <p:cNvPicPr>
            <a:picLocks noChangeAspect="1"/>
          </p:cNvPicPr>
          <p:nvPr/>
        </p:nvPicPr>
        <p:blipFill>
          <a:blip r:embed="rId2"/>
          <a:stretch>
            <a:fillRect/>
          </a:stretch>
        </p:blipFill>
        <p:spPr>
          <a:xfrm>
            <a:off x="2743200" y="1960572"/>
            <a:ext cx="6477000" cy="2528692"/>
          </a:xfrm>
          <a:prstGeom prst="rect">
            <a:avLst/>
          </a:prstGeom>
          <a:ln w="76200">
            <a:solidFill>
              <a:schemeClr val="tx2">
                <a:lumMod val="50000"/>
              </a:schemeClr>
            </a:solidFill>
          </a:ln>
        </p:spPr>
      </p:pic>
      <p:sp>
        <p:nvSpPr>
          <p:cNvPr id="18" name="object 9">
            <a:extLst>
              <a:ext uri="{FF2B5EF4-FFF2-40B4-BE49-F238E27FC236}">
                <a16:creationId xmlns:a16="http://schemas.microsoft.com/office/drawing/2014/main" id="{E2862E58-1B1C-D144-AA80-C03CF4ABCB33}"/>
              </a:ext>
            </a:extLst>
          </p:cNvPr>
          <p:cNvSpPr txBox="1">
            <a:spLocks noGrp="1"/>
          </p:cNvSpPr>
          <p:nvPr>
            <p:ph type="title"/>
          </p:nvPr>
        </p:nvSpPr>
        <p:spPr>
          <a:xfrm>
            <a:off x="2591889" y="672513"/>
            <a:ext cx="5401310" cy="481330"/>
          </a:xfrm>
          <a:prstGeom prst="rect">
            <a:avLst/>
          </a:prstGeom>
        </p:spPr>
        <p:txBody>
          <a:bodyPr vert="horz" wrap="square" lIns="0" tIns="17145" rIns="0" bIns="0" rtlCol="0">
            <a:spAutoFit/>
          </a:bodyPr>
          <a:lstStyle/>
          <a:p>
            <a:pPr marL="12700" algn="l">
              <a:lnSpc>
                <a:spcPct val="100000"/>
              </a:lnSpc>
              <a:spcBef>
                <a:spcPts val="135"/>
              </a:spcBef>
            </a:pPr>
            <a:r>
              <a:rPr lang="en-US" sz="2950" cap="none" spc="10" dirty="0">
                <a:solidFill>
                  <a:srgbClr val="FFFFFF"/>
                </a:solidFill>
              </a:rPr>
              <a:t>Methods</a:t>
            </a:r>
            <a:endParaRPr lang="en-US" sz="2950" cap="non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138998"/>
            <a:ext cx="1271905" cy="805815"/>
          </a:xfrm>
          <a:prstGeom prst="rect">
            <a:avLst/>
          </a:prstGeom>
        </p:spPr>
        <p:txBody>
          <a:bodyPr vert="horz" wrap="square" lIns="0" tIns="12065" rIns="0" bIns="0" rtlCol="0">
            <a:spAutoFit/>
          </a:bodyPr>
          <a:lstStyle/>
          <a:p>
            <a:pPr marL="12700" marR="5080">
              <a:lnSpc>
                <a:spcPct val="100400"/>
              </a:lnSpc>
              <a:spcBef>
                <a:spcPts val="95"/>
              </a:spcBef>
            </a:pPr>
            <a:r>
              <a:rPr sz="2550" spc="5" dirty="0">
                <a:solidFill>
                  <a:srgbClr val="003399"/>
                </a:solidFill>
                <a:latin typeface="Arial Black"/>
                <a:cs typeface="Arial Black"/>
              </a:rPr>
              <a:t>Human  Class</a:t>
            </a:r>
            <a:endParaRPr sz="2550">
              <a:latin typeface="Arial Black"/>
              <a:cs typeface="Arial Black"/>
            </a:endParaRPr>
          </a:p>
        </p:txBody>
      </p:sp>
      <p:sp>
        <p:nvSpPr>
          <p:cNvPr id="7" name="object 7"/>
          <p:cNvSpPr/>
          <p:nvPr/>
        </p:nvSpPr>
        <p:spPr>
          <a:xfrm>
            <a:off x="2495702" y="375717"/>
            <a:ext cx="78674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90800" y="678294"/>
            <a:ext cx="3187700" cy="481330"/>
          </a:xfrm>
          <a:prstGeom prst="rect">
            <a:avLst/>
          </a:prstGeom>
        </p:spPr>
        <p:txBody>
          <a:bodyPr vert="horz" wrap="square" lIns="0" tIns="17145" rIns="0" bIns="0" rtlCol="0">
            <a:spAutoFit/>
          </a:bodyPr>
          <a:lstStyle/>
          <a:p>
            <a:pPr marL="12700" algn="l">
              <a:lnSpc>
                <a:spcPct val="100000"/>
              </a:lnSpc>
              <a:spcBef>
                <a:spcPts val="135"/>
              </a:spcBef>
            </a:pPr>
            <a:r>
              <a:rPr lang="en-US" sz="2950" cap="none" spc="15" dirty="0">
                <a:solidFill>
                  <a:srgbClr val="FFFFFF"/>
                </a:solidFill>
              </a:rPr>
              <a:t>Complete</a:t>
            </a:r>
            <a:r>
              <a:rPr lang="en-US" sz="2950" cap="none" spc="-50" dirty="0">
                <a:solidFill>
                  <a:srgbClr val="FFFFFF"/>
                </a:solidFill>
              </a:rPr>
              <a:t> </a:t>
            </a:r>
            <a:r>
              <a:rPr lang="en-US" sz="2950" cap="none" spc="20" dirty="0">
                <a:solidFill>
                  <a:srgbClr val="FFFFFF"/>
                </a:solidFill>
              </a:rPr>
              <a:t>code…</a:t>
            </a:r>
            <a:endParaRPr lang="en-US" sz="2950" cap="none" dirty="0"/>
          </a:p>
        </p:txBody>
      </p:sp>
      <p:pic>
        <p:nvPicPr>
          <p:cNvPr id="13" name="Picture 12">
            <a:extLst>
              <a:ext uri="{FF2B5EF4-FFF2-40B4-BE49-F238E27FC236}">
                <a16:creationId xmlns:a16="http://schemas.microsoft.com/office/drawing/2014/main" id="{EC0AC523-B45C-6440-8366-2A0D7D6EDFFB}"/>
              </a:ext>
            </a:extLst>
          </p:cNvPr>
          <p:cNvPicPr>
            <a:picLocks noChangeAspect="1"/>
          </p:cNvPicPr>
          <p:nvPr/>
        </p:nvPicPr>
        <p:blipFill>
          <a:blip r:embed="rId2"/>
          <a:stretch>
            <a:fillRect/>
          </a:stretch>
        </p:blipFill>
        <p:spPr>
          <a:xfrm>
            <a:off x="2743200" y="2045565"/>
            <a:ext cx="6455770" cy="5149544"/>
          </a:xfrm>
          <a:prstGeom prst="rect">
            <a:avLst/>
          </a:prstGeom>
          <a:solidFill>
            <a:srgbClr val="FF0000"/>
          </a:solidFill>
          <a:ln w="76200">
            <a:solidFill>
              <a:schemeClr val="tx2">
                <a:lumMod val="5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8356" y="2468167"/>
            <a:ext cx="6896734" cy="1391285"/>
          </a:xfrm>
          <a:prstGeom prst="rect">
            <a:avLst/>
          </a:prstGeom>
        </p:spPr>
        <p:txBody>
          <a:bodyPr vert="horz" wrap="square" lIns="0" tIns="13970" rIns="0" bIns="0" rtlCol="0">
            <a:spAutoFit/>
          </a:bodyPr>
          <a:lstStyle/>
          <a:p>
            <a:pPr marL="12700">
              <a:lnSpc>
                <a:spcPct val="100000"/>
              </a:lnSpc>
              <a:spcBef>
                <a:spcPts val="110"/>
              </a:spcBef>
            </a:pPr>
            <a:r>
              <a:rPr dirty="0"/>
              <a:t>4. </a:t>
            </a:r>
            <a:r>
              <a:rPr spc="-165" dirty="0"/>
              <a:t>Test</a:t>
            </a:r>
            <a:r>
              <a:rPr spc="-90" dirty="0"/>
              <a:t> </a:t>
            </a:r>
            <a:r>
              <a:rPr dirty="0"/>
              <a:t>Class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334070"/>
            <a:ext cx="1883410" cy="415925"/>
          </a:xfrm>
          <a:prstGeom prst="rect">
            <a:avLst/>
          </a:prstGeom>
        </p:spPr>
        <p:txBody>
          <a:bodyPr vert="horz" wrap="square" lIns="0" tIns="13970" rIns="0" bIns="0" rtlCol="0">
            <a:spAutoFit/>
          </a:bodyPr>
          <a:lstStyle/>
          <a:p>
            <a:pPr marL="12700">
              <a:lnSpc>
                <a:spcPct val="100000"/>
              </a:lnSpc>
              <a:spcBef>
                <a:spcPts val="110"/>
              </a:spcBef>
            </a:pPr>
            <a:r>
              <a:rPr sz="2550" spc="-35" dirty="0">
                <a:solidFill>
                  <a:srgbClr val="003399"/>
                </a:solidFill>
                <a:latin typeface="Arial Black"/>
                <a:cs typeface="Arial Black"/>
              </a:rPr>
              <a:t>Test</a:t>
            </a:r>
            <a:r>
              <a:rPr sz="2550" spc="-65" dirty="0">
                <a:solidFill>
                  <a:srgbClr val="003399"/>
                </a:solidFill>
                <a:latin typeface="Arial Black"/>
                <a:cs typeface="Arial Black"/>
              </a:rPr>
              <a:t> </a:t>
            </a:r>
            <a:r>
              <a:rPr sz="2550" dirty="0">
                <a:solidFill>
                  <a:srgbClr val="003399"/>
                </a:solidFill>
                <a:latin typeface="Arial Black"/>
                <a:cs typeface="Arial Black"/>
              </a:rPr>
              <a:t>Class</a:t>
            </a:r>
            <a:endParaRPr sz="2550">
              <a:latin typeface="Arial Black"/>
              <a:cs typeface="Arial Black"/>
            </a:endParaRPr>
          </a:p>
        </p:txBody>
      </p:sp>
      <p:sp>
        <p:nvSpPr>
          <p:cNvPr id="7" name="object 7"/>
          <p:cNvSpPr/>
          <p:nvPr/>
        </p:nvSpPr>
        <p:spPr>
          <a:xfrm>
            <a:off x="2495702" y="375717"/>
            <a:ext cx="77912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78445" y="678294"/>
            <a:ext cx="2091055" cy="481330"/>
          </a:xfrm>
          <a:prstGeom prst="rect">
            <a:avLst/>
          </a:prstGeom>
        </p:spPr>
        <p:txBody>
          <a:bodyPr vert="horz" wrap="square" lIns="0" tIns="17145" rIns="0" bIns="0" rtlCol="0">
            <a:spAutoFit/>
          </a:bodyPr>
          <a:lstStyle/>
          <a:p>
            <a:pPr marL="12700">
              <a:lnSpc>
                <a:spcPct val="100000"/>
              </a:lnSpc>
              <a:spcBef>
                <a:spcPts val="135"/>
              </a:spcBef>
            </a:pPr>
            <a:r>
              <a:rPr sz="2950" spc="10" dirty="0">
                <a:solidFill>
                  <a:srgbClr val="FFFFFF"/>
                </a:solidFill>
              </a:rPr>
              <a:t>Challenge!!</a:t>
            </a:r>
            <a:endParaRPr sz="2950" dirty="0"/>
          </a:p>
        </p:txBody>
      </p:sp>
      <p:sp>
        <p:nvSpPr>
          <p:cNvPr id="9" name="object 9"/>
          <p:cNvSpPr txBox="1">
            <a:spLocks noGrp="1"/>
          </p:cNvSpPr>
          <p:nvPr>
            <p:ph idx="1"/>
          </p:nvPr>
        </p:nvSpPr>
        <p:spPr>
          <a:xfrm>
            <a:off x="449901" y="1811934"/>
            <a:ext cx="9158598" cy="4417876"/>
          </a:xfrm>
          <a:prstGeom prst="rect">
            <a:avLst/>
          </a:prstGeom>
        </p:spPr>
        <p:txBody>
          <a:bodyPr vert="horz" wrap="square" lIns="0" tIns="0" rIns="0" bIns="0" rtlCol="0">
            <a:spAutoFit/>
          </a:bodyPr>
          <a:lstStyle/>
          <a:p>
            <a:pPr marL="3939540" indent="-487680">
              <a:lnSpc>
                <a:spcPts val="2785"/>
              </a:lnSpc>
              <a:buClr>
                <a:srgbClr val="99CC00"/>
              </a:buClr>
              <a:buSzPct val="152380"/>
              <a:buAutoNum type="arabicPeriod"/>
              <a:tabLst>
                <a:tab pos="3940175" algn="l"/>
              </a:tabLst>
            </a:pPr>
            <a:r>
              <a:rPr lang="en-US" cap="none" spc="15" dirty="0"/>
              <a:t>Can you </a:t>
            </a:r>
            <a:r>
              <a:rPr lang="en-US" cap="none" spc="10" dirty="0"/>
              <a:t>combine </a:t>
            </a:r>
            <a:r>
              <a:rPr lang="en-US" cap="none" spc="15" dirty="0"/>
              <a:t>these </a:t>
            </a:r>
            <a:r>
              <a:rPr lang="en-US" cap="none" spc="10" dirty="0"/>
              <a:t>methods in</a:t>
            </a:r>
            <a:r>
              <a:rPr lang="en-US" cap="none" spc="-55" dirty="0"/>
              <a:t> </a:t>
            </a:r>
            <a:r>
              <a:rPr lang="en-US" cap="none" spc="15" dirty="0"/>
              <a:t>the TEST </a:t>
            </a:r>
            <a:r>
              <a:rPr lang="en-US" cap="none" spc="10" dirty="0"/>
              <a:t>class to ask/answer</a:t>
            </a:r>
            <a:r>
              <a:rPr lang="en-US" cap="none" spc="-35" dirty="0"/>
              <a:t> </a:t>
            </a:r>
            <a:r>
              <a:rPr lang="en-US" cap="none" spc="5" dirty="0"/>
              <a:t>meaningful </a:t>
            </a:r>
            <a:r>
              <a:rPr lang="en-US" cap="none" spc="10" dirty="0"/>
              <a:t>questions?</a:t>
            </a:r>
          </a:p>
          <a:p>
            <a:pPr marL="3939540" marR="156210" indent="-487680">
              <a:lnSpc>
                <a:spcPct val="97300"/>
              </a:lnSpc>
              <a:spcBef>
                <a:spcPts val="1395"/>
              </a:spcBef>
              <a:buClr>
                <a:srgbClr val="99CC00"/>
              </a:buClr>
              <a:buSzPct val="152380"/>
              <a:buAutoNum type="arabicPeriod" startAt="2"/>
              <a:tabLst>
                <a:tab pos="3940175" algn="l"/>
              </a:tabLst>
            </a:pPr>
            <a:r>
              <a:rPr lang="en-US" cap="none" spc="15" dirty="0"/>
              <a:t>How can you </a:t>
            </a:r>
            <a:r>
              <a:rPr lang="en-US" cap="none" spc="10" dirty="0"/>
              <a:t>combine </a:t>
            </a:r>
            <a:r>
              <a:rPr lang="en-US" cap="none" spc="15" dirty="0"/>
              <a:t>methods </a:t>
            </a:r>
            <a:r>
              <a:rPr lang="en-US" cap="none" spc="10" dirty="0"/>
              <a:t>to be</a:t>
            </a:r>
            <a:r>
              <a:rPr lang="en-US" cap="none" spc="-75" dirty="0"/>
              <a:t> </a:t>
            </a:r>
            <a:r>
              <a:rPr lang="en-US" cap="none" spc="15" dirty="0"/>
              <a:t>sure  </a:t>
            </a:r>
            <a:r>
              <a:rPr lang="en-US" cap="none" spc="10" dirty="0"/>
              <a:t>that the </a:t>
            </a:r>
            <a:r>
              <a:rPr lang="en-US" cap="none" spc="15" dirty="0"/>
              <a:t>human </a:t>
            </a:r>
            <a:r>
              <a:rPr lang="en-US" cap="none" spc="10" dirty="0"/>
              <a:t>and the question are </a:t>
            </a:r>
            <a:r>
              <a:rPr lang="en-US" cap="none" spc="5" dirty="0"/>
              <a:t>in  </a:t>
            </a:r>
            <a:r>
              <a:rPr lang="en-US" cap="none" spc="10" dirty="0"/>
              <a:t>sync?</a:t>
            </a:r>
          </a:p>
          <a:p>
            <a:pPr marL="3939540" indent="-487680">
              <a:lnSpc>
                <a:spcPct val="100000"/>
              </a:lnSpc>
              <a:spcBef>
                <a:spcPts val="1300"/>
              </a:spcBef>
              <a:buClr>
                <a:srgbClr val="99CC00"/>
              </a:buClr>
              <a:buSzPct val="152380"/>
              <a:buAutoNum type="arabicPeriod" startAt="2"/>
              <a:tabLst>
                <a:tab pos="3940175" algn="l"/>
              </a:tabLst>
            </a:pPr>
            <a:r>
              <a:rPr lang="en-US" cap="none" spc="15" dirty="0"/>
              <a:t>Can you </a:t>
            </a:r>
            <a:r>
              <a:rPr lang="en-US" cap="none" spc="10" dirty="0"/>
              <a:t>break </a:t>
            </a:r>
            <a:r>
              <a:rPr lang="en-US" cap="none" spc="15" dirty="0"/>
              <a:t>your</a:t>
            </a:r>
            <a:r>
              <a:rPr lang="en-US" cap="none" spc="-30" dirty="0"/>
              <a:t> </a:t>
            </a:r>
            <a:r>
              <a:rPr lang="en-US" cap="none" spc="10" dirty="0"/>
              <a:t>program?</a:t>
            </a:r>
          </a:p>
          <a:p>
            <a:pPr marL="4366260">
              <a:lnSpc>
                <a:spcPct val="100000"/>
              </a:lnSpc>
              <a:spcBef>
                <a:spcPts val="210"/>
              </a:spcBef>
            </a:pPr>
            <a:r>
              <a:rPr lang="en-US" sz="1700" cap="none" dirty="0">
                <a:solidFill>
                  <a:srgbClr val="000080"/>
                </a:solidFill>
              </a:rPr>
              <a:t>How </a:t>
            </a:r>
            <a:r>
              <a:rPr lang="en-US" sz="1700" cap="none" spc="5" dirty="0">
                <a:solidFill>
                  <a:srgbClr val="000080"/>
                </a:solidFill>
              </a:rPr>
              <a:t>can you </a:t>
            </a:r>
            <a:r>
              <a:rPr lang="en-US" sz="1700" cap="none" dirty="0">
                <a:solidFill>
                  <a:srgbClr val="000080"/>
                </a:solidFill>
              </a:rPr>
              <a:t>fix</a:t>
            </a:r>
            <a:r>
              <a:rPr lang="en-US" sz="1700" cap="none" spc="-50" dirty="0">
                <a:solidFill>
                  <a:srgbClr val="000080"/>
                </a:solidFill>
              </a:rPr>
              <a:t> </a:t>
            </a:r>
            <a:r>
              <a:rPr lang="en-US" sz="1700" cap="none" spc="-5" dirty="0">
                <a:solidFill>
                  <a:srgbClr val="000080"/>
                </a:solidFill>
              </a:rPr>
              <a:t>it?</a:t>
            </a:r>
            <a:endParaRPr lang="en-US" sz="1700" cap="none" dirty="0"/>
          </a:p>
          <a:p>
            <a:pPr marL="3939540" marR="38100" indent="-487680">
              <a:lnSpc>
                <a:spcPct val="97300"/>
              </a:lnSpc>
              <a:spcBef>
                <a:spcPts val="1235"/>
              </a:spcBef>
              <a:buClr>
                <a:srgbClr val="99CC00"/>
              </a:buClr>
              <a:buSzPct val="152380"/>
              <a:buAutoNum type="arabicPeriod" startAt="4"/>
              <a:tabLst>
                <a:tab pos="3940175" algn="l"/>
              </a:tabLst>
            </a:pPr>
            <a:r>
              <a:rPr lang="en-US" cap="none" spc="15" dirty="0"/>
              <a:t>What </a:t>
            </a:r>
            <a:r>
              <a:rPr lang="en-US" cap="none" spc="10" dirty="0"/>
              <a:t>happens </a:t>
            </a:r>
            <a:r>
              <a:rPr lang="en-US" cap="none" spc="5" dirty="0"/>
              <a:t>if </a:t>
            </a:r>
            <a:r>
              <a:rPr lang="en-US" cap="none" spc="15" dirty="0"/>
              <a:t>a human </a:t>
            </a:r>
            <a:r>
              <a:rPr lang="en-US" cap="none" spc="10" dirty="0"/>
              <a:t>gets new  </a:t>
            </a:r>
            <a:r>
              <a:rPr lang="en-US" cap="none" spc="5" dirty="0"/>
              <a:t>information </a:t>
            </a:r>
            <a:r>
              <a:rPr lang="en-US" cap="none" spc="10" dirty="0"/>
              <a:t>and the </a:t>
            </a:r>
            <a:r>
              <a:rPr lang="en-US" cap="none" spc="5" dirty="0"/>
              <a:t>lifespan </a:t>
            </a:r>
            <a:r>
              <a:rPr lang="en-US" cap="none" spc="10" dirty="0"/>
              <a:t>of the </a:t>
            </a:r>
            <a:r>
              <a:rPr lang="en-US" cap="none" spc="5" dirty="0"/>
              <a:t>question  </a:t>
            </a:r>
            <a:r>
              <a:rPr lang="en-US" cap="none" spc="15" dirty="0"/>
              <a:t>should </a:t>
            </a:r>
            <a:r>
              <a:rPr lang="en-US" cap="none" spc="10" dirty="0"/>
              <a:t>be</a:t>
            </a:r>
            <a:r>
              <a:rPr lang="en-US" cap="none" dirty="0"/>
              <a:t> </a:t>
            </a:r>
            <a:r>
              <a:rPr lang="en-US" cap="none" spc="10" dirty="0"/>
              <a:t>reset?</a:t>
            </a:r>
          </a:p>
          <a:p>
            <a:pPr marL="3939540" indent="-487680">
              <a:lnSpc>
                <a:spcPts val="3200"/>
              </a:lnSpc>
              <a:buClr>
                <a:srgbClr val="99CC00"/>
              </a:buClr>
              <a:buSzPct val="152380"/>
              <a:buAutoNum type="arabicPeriod" startAt="4"/>
              <a:tabLst>
                <a:tab pos="3940175" algn="l"/>
              </a:tabLst>
            </a:pPr>
            <a:r>
              <a:rPr lang="en-US" cap="none" spc="15" dirty="0"/>
              <a:t>What </a:t>
            </a:r>
            <a:r>
              <a:rPr lang="en-US" cap="none" spc="10" dirty="0"/>
              <a:t>other issues </a:t>
            </a:r>
            <a:r>
              <a:rPr lang="en-US" cap="none" spc="15" dirty="0"/>
              <a:t>can you </a:t>
            </a:r>
            <a:r>
              <a:rPr lang="en-US" cap="none" spc="10" dirty="0"/>
              <a:t>find? </a:t>
            </a:r>
            <a:r>
              <a:rPr lang="en-US" cap="none" spc="15" dirty="0"/>
              <a:t>How</a:t>
            </a:r>
            <a:r>
              <a:rPr lang="en-US" cap="none" spc="-80" dirty="0"/>
              <a:t> </a:t>
            </a:r>
            <a:r>
              <a:rPr lang="en-US" cap="none" spc="15" dirty="0"/>
              <a:t>might you </a:t>
            </a:r>
            <a:r>
              <a:rPr lang="en-US" cap="none" spc="10" dirty="0"/>
              <a:t>fix</a:t>
            </a:r>
            <a:r>
              <a:rPr lang="en-US" cap="none" spc="-10" dirty="0"/>
              <a:t> </a:t>
            </a:r>
            <a:r>
              <a:rPr lang="en-US" cap="none" spc="15" dirty="0"/>
              <a:t>them?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334070"/>
            <a:ext cx="1883410" cy="415925"/>
          </a:xfrm>
          <a:prstGeom prst="rect">
            <a:avLst/>
          </a:prstGeom>
        </p:spPr>
        <p:txBody>
          <a:bodyPr vert="horz" wrap="square" lIns="0" tIns="13970" rIns="0" bIns="0" rtlCol="0">
            <a:spAutoFit/>
          </a:bodyPr>
          <a:lstStyle/>
          <a:p>
            <a:pPr marL="12700">
              <a:lnSpc>
                <a:spcPct val="100000"/>
              </a:lnSpc>
              <a:spcBef>
                <a:spcPts val="110"/>
              </a:spcBef>
            </a:pPr>
            <a:r>
              <a:rPr sz="2550" spc="-35" dirty="0">
                <a:solidFill>
                  <a:srgbClr val="003399"/>
                </a:solidFill>
                <a:latin typeface="Arial Black"/>
                <a:cs typeface="Arial Black"/>
              </a:rPr>
              <a:t>Test</a:t>
            </a:r>
            <a:r>
              <a:rPr sz="2550" spc="-65" dirty="0">
                <a:solidFill>
                  <a:srgbClr val="003399"/>
                </a:solidFill>
                <a:latin typeface="Arial Black"/>
                <a:cs typeface="Arial Black"/>
              </a:rPr>
              <a:t> </a:t>
            </a:r>
            <a:r>
              <a:rPr sz="2550" dirty="0">
                <a:solidFill>
                  <a:srgbClr val="003399"/>
                </a:solidFill>
                <a:latin typeface="Arial Black"/>
                <a:cs typeface="Arial Black"/>
              </a:rPr>
              <a:t>Class</a:t>
            </a:r>
            <a:endParaRPr sz="2550">
              <a:latin typeface="Arial Black"/>
              <a:cs typeface="Arial Black"/>
            </a:endParaRPr>
          </a:p>
        </p:txBody>
      </p:sp>
      <p:sp>
        <p:nvSpPr>
          <p:cNvPr id="7" name="object 7"/>
          <p:cNvSpPr/>
          <p:nvPr/>
        </p:nvSpPr>
        <p:spPr>
          <a:xfrm>
            <a:off x="2495702" y="375717"/>
            <a:ext cx="78674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81081" y="401487"/>
            <a:ext cx="1966595" cy="481330"/>
          </a:xfrm>
          <a:prstGeom prst="rect">
            <a:avLst/>
          </a:prstGeom>
        </p:spPr>
        <p:txBody>
          <a:bodyPr vert="horz" wrap="square" lIns="0" tIns="17145" rIns="0" bIns="0" rtlCol="0">
            <a:spAutoFit/>
          </a:bodyPr>
          <a:lstStyle/>
          <a:p>
            <a:pPr marL="12700">
              <a:lnSpc>
                <a:spcPct val="100000"/>
              </a:lnSpc>
              <a:spcBef>
                <a:spcPts val="135"/>
              </a:spcBef>
            </a:pPr>
            <a:r>
              <a:rPr sz="2950" spc="20" dirty="0">
                <a:solidFill>
                  <a:srgbClr val="FFFFFF"/>
                </a:solidFill>
              </a:rPr>
              <a:t>Example…</a:t>
            </a:r>
            <a:endParaRPr sz="2950"/>
          </a:p>
        </p:txBody>
      </p:sp>
      <p:pic>
        <p:nvPicPr>
          <p:cNvPr id="15" name="Picture 14">
            <a:extLst>
              <a:ext uri="{FF2B5EF4-FFF2-40B4-BE49-F238E27FC236}">
                <a16:creationId xmlns:a16="http://schemas.microsoft.com/office/drawing/2014/main" id="{C0C1B7C1-A0DD-9B42-B607-081D8F7239DF}"/>
              </a:ext>
            </a:extLst>
          </p:cNvPr>
          <p:cNvPicPr>
            <a:picLocks noChangeAspect="1"/>
          </p:cNvPicPr>
          <p:nvPr/>
        </p:nvPicPr>
        <p:blipFill>
          <a:blip r:embed="rId2"/>
          <a:stretch>
            <a:fillRect/>
          </a:stretch>
        </p:blipFill>
        <p:spPr>
          <a:xfrm>
            <a:off x="2610103" y="2241055"/>
            <a:ext cx="7140857" cy="3508870"/>
          </a:xfrm>
          <a:prstGeom prst="rect">
            <a:avLst/>
          </a:prstGeom>
          <a:ln w="76200">
            <a:solidFill>
              <a:schemeClr val="tx2">
                <a:lumMod val="50000"/>
              </a:schemeClr>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334070"/>
            <a:ext cx="1883410" cy="415925"/>
          </a:xfrm>
          <a:prstGeom prst="rect">
            <a:avLst/>
          </a:prstGeom>
        </p:spPr>
        <p:txBody>
          <a:bodyPr vert="horz" wrap="square" lIns="0" tIns="13970" rIns="0" bIns="0" rtlCol="0">
            <a:spAutoFit/>
          </a:bodyPr>
          <a:lstStyle/>
          <a:p>
            <a:pPr marL="12700">
              <a:lnSpc>
                <a:spcPct val="100000"/>
              </a:lnSpc>
              <a:spcBef>
                <a:spcPts val="110"/>
              </a:spcBef>
            </a:pPr>
            <a:r>
              <a:rPr sz="2550" spc="-35" dirty="0">
                <a:solidFill>
                  <a:srgbClr val="003399"/>
                </a:solidFill>
                <a:latin typeface="Arial Black"/>
                <a:cs typeface="Arial Black"/>
              </a:rPr>
              <a:t>Test</a:t>
            </a:r>
            <a:r>
              <a:rPr sz="2550" spc="-65" dirty="0">
                <a:solidFill>
                  <a:srgbClr val="003399"/>
                </a:solidFill>
                <a:latin typeface="Arial Black"/>
                <a:cs typeface="Arial Black"/>
              </a:rPr>
              <a:t> </a:t>
            </a:r>
            <a:r>
              <a:rPr sz="2550" dirty="0">
                <a:solidFill>
                  <a:srgbClr val="003399"/>
                </a:solidFill>
                <a:latin typeface="Arial Black"/>
                <a:cs typeface="Arial Black"/>
              </a:rPr>
              <a:t>Class</a:t>
            </a:r>
            <a:endParaRPr sz="2550">
              <a:latin typeface="Arial Black"/>
              <a:cs typeface="Arial Black"/>
            </a:endParaRPr>
          </a:p>
        </p:txBody>
      </p:sp>
      <p:sp>
        <p:nvSpPr>
          <p:cNvPr id="7" name="object 7"/>
          <p:cNvSpPr/>
          <p:nvPr/>
        </p:nvSpPr>
        <p:spPr>
          <a:xfrm>
            <a:off x="2495702" y="375717"/>
            <a:ext cx="78674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81080" y="651031"/>
            <a:ext cx="1396365" cy="481330"/>
          </a:xfrm>
          <a:prstGeom prst="rect">
            <a:avLst/>
          </a:prstGeom>
        </p:spPr>
        <p:txBody>
          <a:bodyPr vert="horz" wrap="square" lIns="0" tIns="17145" rIns="0" bIns="0" rtlCol="0">
            <a:spAutoFit/>
          </a:bodyPr>
          <a:lstStyle/>
          <a:p>
            <a:pPr marL="12700" algn="l">
              <a:lnSpc>
                <a:spcPct val="100000"/>
              </a:lnSpc>
              <a:spcBef>
                <a:spcPts val="135"/>
              </a:spcBef>
            </a:pPr>
            <a:r>
              <a:rPr lang="en-US" sz="2950" cap="none" spc="20" dirty="0">
                <a:solidFill>
                  <a:srgbClr val="FFFFFF"/>
                </a:solidFill>
              </a:rPr>
              <a:t>Output!</a:t>
            </a:r>
            <a:endParaRPr lang="en-US" sz="2950" cap="none" dirty="0"/>
          </a:p>
        </p:txBody>
      </p:sp>
      <p:pic>
        <p:nvPicPr>
          <p:cNvPr id="12" name="Picture 11">
            <a:extLst>
              <a:ext uri="{FF2B5EF4-FFF2-40B4-BE49-F238E27FC236}">
                <a16:creationId xmlns:a16="http://schemas.microsoft.com/office/drawing/2014/main" id="{B1305528-FCED-F741-A586-2DA8BBB9AC96}"/>
              </a:ext>
            </a:extLst>
          </p:cNvPr>
          <p:cNvPicPr>
            <a:picLocks noChangeAspect="1"/>
          </p:cNvPicPr>
          <p:nvPr/>
        </p:nvPicPr>
        <p:blipFill>
          <a:blip r:embed="rId2"/>
          <a:stretch>
            <a:fillRect/>
          </a:stretch>
        </p:blipFill>
        <p:spPr>
          <a:xfrm>
            <a:off x="3112465" y="2077387"/>
            <a:ext cx="2590800" cy="3187700"/>
          </a:xfrm>
          <a:prstGeom prst="rect">
            <a:avLst/>
          </a:prstGeom>
          <a:ln w="76200">
            <a:solidFill>
              <a:schemeClr val="tx2">
                <a:lumMod val="50000"/>
              </a:schemeClr>
            </a:solidFill>
          </a:ln>
        </p:spPr>
      </p:pic>
      <p:pic>
        <p:nvPicPr>
          <p:cNvPr id="13" name="Picture 12">
            <a:extLst>
              <a:ext uri="{FF2B5EF4-FFF2-40B4-BE49-F238E27FC236}">
                <a16:creationId xmlns:a16="http://schemas.microsoft.com/office/drawing/2014/main" id="{95C66AC0-AB15-7E4D-A4C3-98812977D370}"/>
              </a:ext>
            </a:extLst>
          </p:cNvPr>
          <p:cNvPicPr>
            <a:picLocks noChangeAspect="1"/>
          </p:cNvPicPr>
          <p:nvPr/>
        </p:nvPicPr>
        <p:blipFill>
          <a:blip r:embed="rId3"/>
          <a:stretch>
            <a:fillRect/>
          </a:stretch>
        </p:blipFill>
        <p:spPr>
          <a:xfrm>
            <a:off x="6541813" y="2064687"/>
            <a:ext cx="2705100" cy="3213100"/>
          </a:xfrm>
          <a:prstGeom prst="rect">
            <a:avLst/>
          </a:prstGeom>
          <a:ln w="76200">
            <a:solidFill>
              <a:schemeClr val="tx2">
                <a:lumMod val="50000"/>
              </a:schemeClr>
            </a:solidFill>
          </a:ln>
        </p:spPr>
      </p:pic>
      <p:sp>
        <p:nvSpPr>
          <p:cNvPr id="14" name="object 9">
            <a:extLst>
              <a:ext uri="{FF2B5EF4-FFF2-40B4-BE49-F238E27FC236}">
                <a16:creationId xmlns:a16="http://schemas.microsoft.com/office/drawing/2014/main" id="{BEA40BAC-F7A7-0F40-B95C-AB19B9580365}"/>
              </a:ext>
            </a:extLst>
          </p:cNvPr>
          <p:cNvSpPr txBox="1"/>
          <p:nvPr/>
        </p:nvSpPr>
        <p:spPr>
          <a:xfrm>
            <a:off x="3279263" y="6019800"/>
            <a:ext cx="4979713" cy="753410"/>
          </a:xfrm>
          <a:prstGeom prst="rect">
            <a:avLst/>
          </a:prstGeom>
        </p:spPr>
        <p:txBody>
          <a:bodyPr vert="horz" wrap="square" lIns="0" tIns="14604" rIns="0" bIns="0" rtlCol="0">
            <a:spAutoFit/>
          </a:bodyPr>
          <a:lstStyle/>
          <a:p>
            <a:pPr marL="12700" algn="ctr">
              <a:lnSpc>
                <a:spcPct val="100000"/>
              </a:lnSpc>
              <a:spcBef>
                <a:spcPts val="114"/>
              </a:spcBef>
            </a:pPr>
            <a:r>
              <a:rPr sz="2400" b="1" spc="5" dirty="0">
                <a:solidFill>
                  <a:srgbClr val="000080"/>
                </a:solidFill>
                <a:latin typeface="Arial"/>
                <a:cs typeface="Arial"/>
              </a:rPr>
              <a:t>This code is </a:t>
            </a:r>
            <a:r>
              <a:rPr lang="en-US" sz="2400" b="1" spc="10" dirty="0">
                <a:solidFill>
                  <a:srgbClr val="000080"/>
                </a:solidFill>
                <a:latin typeface="Arial"/>
                <a:cs typeface="Arial"/>
              </a:rPr>
              <a:t>not fully complete</a:t>
            </a:r>
            <a:r>
              <a:rPr sz="2400" b="1" spc="5" dirty="0">
                <a:solidFill>
                  <a:srgbClr val="000080"/>
                </a:solidFill>
                <a:latin typeface="Arial"/>
                <a:cs typeface="Arial"/>
              </a:rPr>
              <a:t>… can </a:t>
            </a:r>
            <a:r>
              <a:rPr sz="2400" b="1" dirty="0">
                <a:solidFill>
                  <a:srgbClr val="000080"/>
                </a:solidFill>
                <a:latin typeface="Arial"/>
                <a:cs typeface="Arial"/>
              </a:rPr>
              <a:t>you </a:t>
            </a:r>
            <a:r>
              <a:rPr sz="2400" b="1" spc="5" dirty="0">
                <a:solidFill>
                  <a:srgbClr val="000080"/>
                </a:solidFill>
                <a:latin typeface="Arial"/>
                <a:cs typeface="Arial"/>
              </a:rPr>
              <a:t>find</a:t>
            </a:r>
            <a:r>
              <a:rPr sz="2400" b="1" spc="-155" dirty="0">
                <a:solidFill>
                  <a:srgbClr val="000080"/>
                </a:solidFill>
                <a:latin typeface="Arial"/>
                <a:cs typeface="Arial"/>
              </a:rPr>
              <a:t> </a:t>
            </a:r>
            <a:r>
              <a:rPr lang="en-US" sz="2400" b="1" spc="10" dirty="0">
                <a:solidFill>
                  <a:srgbClr val="000080"/>
                </a:solidFill>
                <a:latin typeface="Arial"/>
                <a:cs typeface="Arial"/>
              </a:rPr>
              <a:t>a reason why?</a:t>
            </a:r>
            <a:endParaRPr sz="2400" dirty="0">
              <a:latin typeface="Arial"/>
              <a:cs typeface="Arial"/>
            </a:endParaRPr>
          </a:p>
        </p:txBody>
      </p:sp>
      <p:sp>
        <p:nvSpPr>
          <p:cNvPr id="15" name="Rectangle 14">
            <a:extLst>
              <a:ext uri="{FF2B5EF4-FFF2-40B4-BE49-F238E27FC236}">
                <a16:creationId xmlns:a16="http://schemas.microsoft.com/office/drawing/2014/main" id="{BEC9042E-D2D0-F940-94E8-231F6FD7FFBB}"/>
              </a:ext>
            </a:extLst>
          </p:cNvPr>
          <p:cNvSpPr/>
          <p:nvPr/>
        </p:nvSpPr>
        <p:spPr>
          <a:xfrm>
            <a:off x="3112465" y="2064687"/>
            <a:ext cx="2069135" cy="509415"/>
          </a:xfrm>
          <a:prstGeom prst="rect">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39C3FE-A480-6443-A38F-350444DBF33A}"/>
              </a:ext>
            </a:extLst>
          </p:cNvPr>
          <p:cNvSpPr/>
          <p:nvPr/>
        </p:nvSpPr>
        <p:spPr>
          <a:xfrm>
            <a:off x="6541813" y="2077387"/>
            <a:ext cx="2373587" cy="509415"/>
          </a:xfrm>
          <a:prstGeom prst="rect">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9811" y="762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4" name="object 4"/>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5" name="object 5"/>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6" name="object 6"/>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7" name="object 7"/>
          <p:cNvSpPr txBox="1"/>
          <p:nvPr/>
        </p:nvSpPr>
        <p:spPr>
          <a:xfrm>
            <a:off x="376766" y="3138998"/>
            <a:ext cx="1668145" cy="805815"/>
          </a:xfrm>
          <a:prstGeom prst="rect">
            <a:avLst/>
          </a:prstGeom>
        </p:spPr>
        <p:txBody>
          <a:bodyPr vert="horz" wrap="square" lIns="0" tIns="12065" rIns="0" bIns="0" rtlCol="0">
            <a:spAutoFit/>
          </a:bodyPr>
          <a:lstStyle/>
          <a:p>
            <a:pPr marL="12700" marR="5080">
              <a:lnSpc>
                <a:spcPct val="100400"/>
              </a:lnSpc>
              <a:spcBef>
                <a:spcPts val="95"/>
              </a:spcBef>
            </a:pPr>
            <a:r>
              <a:rPr sz="2550" spc="-5" dirty="0">
                <a:solidFill>
                  <a:srgbClr val="003399"/>
                </a:solidFill>
                <a:latin typeface="Arial Black"/>
                <a:cs typeface="Arial Black"/>
              </a:rPr>
              <a:t>Private</a:t>
            </a:r>
            <a:r>
              <a:rPr sz="2550" spc="-85" dirty="0">
                <a:solidFill>
                  <a:srgbClr val="003399"/>
                </a:solidFill>
                <a:latin typeface="Arial Black"/>
                <a:cs typeface="Arial Black"/>
              </a:rPr>
              <a:t> </a:t>
            </a:r>
            <a:r>
              <a:rPr sz="2550" spc="-120" dirty="0">
                <a:solidFill>
                  <a:srgbClr val="003399"/>
                </a:solidFill>
                <a:latin typeface="Arial Black"/>
                <a:cs typeface="Arial Black"/>
              </a:rPr>
              <a:t>v.  </a:t>
            </a:r>
            <a:r>
              <a:rPr sz="2550" dirty="0">
                <a:solidFill>
                  <a:srgbClr val="003399"/>
                </a:solidFill>
                <a:latin typeface="Arial Black"/>
                <a:cs typeface="Arial Black"/>
              </a:rPr>
              <a:t>Public</a:t>
            </a:r>
            <a:endParaRPr sz="2550">
              <a:latin typeface="Arial Black"/>
              <a:cs typeface="Arial Black"/>
            </a:endParaRPr>
          </a:p>
        </p:txBody>
      </p:sp>
      <p:sp>
        <p:nvSpPr>
          <p:cNvPr id="8" name="object 8"/>
          <p:cNvSpPr/>
          <p:nvPr/>
        </p:nvSpPr>
        <p:spPr>
          <a:xfrm>
            <a:off x="2495702" y="223317"/>
            <a:ext cx="79436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9" name="object 9"/>
          <p:cNvSpPr txBox="1">
            <a:spLocks noGrp="1"/>
          </p:cNvSpPr>
          <p:nvPr>
            <p:ph type="title"/>
          </p:nvPr>
        </p:nvSpPr>
        <p:spPr>
          <a:xfrm>
            <a:off x="2581081" y="249087"/>
            <a:ext cx="3168650" cy="481330"/>
          </a:xfrm>
          <a:prstGeom prst="rect">
            <a:avLst/>
          </a:prstGeom>
        </p:spPr>
        <p:txBody>
          <a:bodyPr vert="horz" wrap="square" lIns="0" tIns="17145" rIns="0" bIns="0" rtlCol="0">
            <a:spAutoFit/>
          </a:bodyPr>
          <a:lstStyle/>
          <a:p>
            <a:pPr marL="12700">
              <a:lnSpc>
                <a:spcPct val="100000"/>
              </a:lnSpc>
              <a:spcBef>
                <a:spcPts val="135"/>
              </a:spcBef>
            </a:pPr>
            <a:r>
              <a:rPr sz="2950" spc="15" dirty="0">
                <a:solidFill>
                  <a:srgbClr val="FFFFFF"/>
                </a:solidFill>
              </a:rPr>
              <a:t>Private </a:t>
            </a:r>
            <a:r>
              <a:rPr sz="2950" spc="10" dirty="0">
                <a:solidFill>
                  <a:srgbClr val="FFFFFF"/>
                </a:solidFill>
              </a:rPr>
              <a:t>vs.</a:t>
            </a:r>
            <a:r>
              <a:rPr sz="2950" spc="-35" dirty="0">
                <a:solidFill>
                  <a:srgbClr val="FFFFFF"/>
                </a:solidFill>
              </a:rPr>
              <a:t> </a:t>
            </a:r>
            <a:r>
              <a:rPr sz="2950" spc="15" dirty="0">
                <a:solidFill>
                  <a:srgbClr val="FFFFFF"/>
                </a:solidFill>
              </a:rPr>
              <a:t>Public</a:t>
            </a:r>
            <a:endParaRPr sz="2950"/>
          </a:p>
        </p:txBody>
      </p:sp>
      <p:sp>
        <p:nvSpPr>
          <p:cNvPr id="10" name="object 10"/>
          <p:cNvSpPr txBox="1"/>
          <p:nvPr/>
        </p:nvSpPr>
        <p:spPr>
          <a:xfrm>
            <a:off x="4330227" y="6520674"/>
            <a:ext cx="5188585" cy="716280"/>
          </a:xfrm>
          <a:prstGeom prst="rect">
            <a:avLst/>
          </a:prstGeom>
        </p:spPr>
        <p:txBody>
          <a:bodyPr vert="horz" wrap="square" lIns="0" tIns="12065" rIns="0" bIns="0" rtlCol="0">
            <a:spAutoFit/>
          </a:bodyPr>
          <a:lstStyle/>
          <a:p>
            <a:pPr marL="12700" marR="5080">
              <a:lnSpc>
                <a:spcPct val="101899"/>
              </a:lnSpc>
              <a:spcBef>
                <a:spcPts val="95"/>
              </a:spcBef>
              <a:buSzPct val="90909"/>
              <a:buChar char="•"/>
              <a:tabLst>
                <a:tab pos="63500" algn="l"/>
              </a:tabLst>
            </a:pPr>
            <a:r>
              <a:rPr lang="en-US" sz="1100" spc="5" dirty="0">
                <a:latin typeface="Arial"/>
                <a:cs typeface="Arial"/>
              </a:rPr>
              <a:t> </a:t>
            </a:r>
            <a:r>
              <a:rPr sz="1100" spc="5" dirty="0">
                <a:latin typeface="Arial"/>
                <a:cs typeface="Arial"/>
              </a:rPr>
              <a:t>Avoid </a:t>
            </a:r>
            <a:r>
              <a:rPr sz="1150" spc="5" dirty="0">
                <a:latin typeface="Arial"/>
                <a:cs typeface="Arial"/>
              </a:rPr>
              <a:t>public </a:t>
            </a:r>
            <a:r>
              <a:rPr sz="1100" spc="5" dirty="0">
                <a:latin typeface="Arial"/>
                <a:cs typeface="Arial"/>
              </a:rPr>
              <a:t>fields except for constants. </a:t>
            </a:r>
            <a:r>
              <a:rPr sz="1100" spc="10" dirty="0">
                <a:latin typeface="Arial"/>
                <a:cs typeface="Arial"/>
              </a:rPr>
              <a:t>(Many </a:t>
            </a:r>
            <a:r>
              <a:rPr sz="1100" spc="5" dirty="0">
                <a:latin typeface="Arial"/>
                <a:cs typeface="Arial"/>
              </a:rPr>
              <a:t>of the examples in the tutorial use  </a:t>
            </a:r>
            <a:r>
              <a:rPr sz="1100" dirty="0">
                <a:latin typeface="Arial"/>
                <a:cs typeface="Arial"/>
              </a:rPr>
              <a:t>public </a:t>
            </a:r>
            <a:r>
              <a:rPr sz="1100" spc="5" dirty="0">
                <a:latin typeface="Arial"/>
                <a:cs typeface="Arial"/>
              </a:rPr>
              <a:t>fields. This </a:t>
            </a:r>
            <a:r>
              <a:rPr sz="1100" spc="10" dirty="0">
                <a:latin typeface="Arial"/>
                <a:cs typeface="Arial"/>
              </a:rPr>
              <a:t>may </a:t>
            </a:r>
            <a:r>
              <a:rPr sz="1100" spc="5" dirty="0">
                <a:latin typeface="Arial"/>
                <a:cs typeface="Arial"/>
              </a:rPr>
              <a:t>help to illustrate </a:t>
            </a:r>
            <a:r>
              <a:rPr sz="1100" spc="10" dirty="0">
                <a:latin typeface="Arial"/>
                <a:cs typeface="Arial"/>
              </a:rPr>
              <a:t>some </a:t>
            </a:r>
            <a:r>
              <a:rPr sz="1100" dirty="0">
                <a:latin typeface="Arial"/>
                <a:cs typeface="Arial"/>
              </a:rPr>
              <a:t>points </a:t>
            </a:r>
            <a:r>
              <a:rPr sz="1100" spc="5" dirty="0">
                <a:latin typeface="Arial"/>
                <a:cs typeface="Arial"/>
              </a:rPr>
              <a:t>concisely, but </a:t>
            </a:r>
            <a:r>
              <a:rPr sz="1100" dirty="0">
                <a:latin typeface="Arial"/>
                <a:cs typeface="Arial"/>
              </a:rPr>
              <a:t>is not  </a:t>
            </a:r>
            <a:r>
              <a:rPr sz="1100" spc="5" dirty="0">
                <a:latin typeface="Arial"/>
                <a:cs typeface="Arial"/>
              </a:rPr>
              <a:t>recommended for production code.) Public fields tend to </a:t>
            </a:r>
            <a:r>
              <a:rPr sz="1100" dirty="0">
                <a:latin typeface="Arial"/>
                <a:cs typeface="Arial"/>
              </a:rPr>
              <a:t>link </a:t>
            </a:r>
            <a:r>
              <a:rPr sz="1100" spc="5" dirty="0">
                <a:latin typeface="Arial"/>
                <a:cs typeface="Arial"/>
              </a:rPr>
              <a:t>you to </a:t>
            </a:r>
            <a:r>
              <a:rPr sz="1100" spc="10" dirty="0">
                <a:latin typeface="Arial"/>
                <a:cs typeface="Arial"/>
              </a:rPr>
              <a:t>a </a:t>
            </a:r>
            <a:r>
              <a:rPr sz="1100" spc="5" dirty="0">
                <a:latin typeface="Arial"/>
                <a:cs typeface="Arial"/>
              </a:rPr>
              <a:t>particular  implementation and </a:t>
            </a:r>
            <a:r>
              <a:rPr sz="1100" dirty="0">
                <a:latin typeface="Arial"/>
                <a:cs typeface="Arial"/>
              </a:rPr>
              <a:t>limit </a:t>
            </a:r>
            <a:r>
              <a:rPr sz="1100" spc="5" dirty="0">
                <a:latin typeface="Arial"/>
                <a:cs typeface="Arial"/>
              </a:rPr>
              <a:t>your flexibility in changing your</a:t>
            </a:r>
            <a:r>
              <a:rPr sz="1100" spc="95" dirty="0">
                <a:latin typeface="Arial"/>
                <a:cs typeface="Arial"/>
              </a:rPr>
              <a:t> </a:t>
            </a:r>
            <a:r>
              <a:rPr sz="1100" spc="5" dirty="0">
                <a:latin typeface="Arial"/>
                <a:cs typeface="Arial"/>
              </a:rPr>
              <a:t>code.</a:t>
            </a:r>
            <a:endParaRPr sz="1100" dirty="0">
              <a:latin typeface="Arial"/>
              <a:cs typeface="Arial"/>
            </a:endParaRPr>
          </a:p>
        </p:txBody>
      </p:sp>
      <p:sp>
        <p:nvSpPr>
          <p:cNvPr id="11" name="object 11"/>
          <p:cNvSpPr/>
          <p:nvPr/>
        </p:nvSpPr>
        <p:spPr>
          <a:xfrm>
            <a:off x="5063759" y="1929383"/>
            <a:ext cx="2662298" cy="1117599"/>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105594" y="3261426"/>
            <a:ext cx="2805963" cy="1474169"/>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4330227" y="4850550"/>
            <a:ext cx="5086985" cy="1555169"/>
          </a:xfrm>
          <a:prstGeom prst="rect">
            <a:avLst/>
          </a:prstGeom>
        </p:spPr>
        <p:txBody>
          <a:bodyPr vert="horz" wrap="square" lIns="0" tIns="13970" rIns="0" bIns="0" rtlCol="0">
            <a:spAutoFit/>
          </a:bodyPr>
          <a:lstStyle/>
          <a:p>
            <a:pPr marL="807720">
              <a:lnSpc>
                <a:spcPct val="100000"/>
              </a:lnSpc>
              <a:spcBef>
                <a:spcPts val="110"/>
              </a:spcBef>
            </a:pPr>
            <a:r>
              <a:rPr sz="950" dirty="0">
                <a:solidFill>
                  <a:srgbClr val="7E7E7E"/>
                </a:solidFill>
                <a:latin typeface="Arial"/>
                <a:cs typeface="Arial"/>
              </a:rPr>
              <a:t>*Where are the </a:t>
            </a:r>
            <a:r>
              <a:rPr sz="950" spc="5" dirty="0">
                <a:solidFill>
                  <a:srgbClr val="7E7E7E"/>
                </a:solidFill>
                <a:latin typeface="Arial"/>
                <a:cs typeface="Arial"/>
              </a:rPr>
              <a:t>member </a:t>
            </a:r>
            <a:r>
              <a:rPr sz="950" dirty="0">
                <a:solidFill>
                  <a:srgbClr val="7E7E7E"/>
                </a:solidFill>
                <a:latin typeface="Arial"/>
                <a:cs typeface="Arial"/>
              </a:rPr>
              <a:t>of the Alpha Class accessible</a:t>
            </a:r>
            <a:endParaRPr sz="950" dirty="0">
              <a:latin typeface="Arial"/>
              <a:cs typeface="Arial"/>
            </a:endParaRPr>
          </a:p>
          <a:p>
            <a:pPr>
              <a:lnSpc>
                <a:spcPct val="100000"/>
              </a:lnSpc>
              <a:spcBef>
                <a:spcPts val="10"/>
              </a:spcBef>
            </a:pPr>
            <a:endParaRPr sz="1200" dirty="0">
              <a:latin typeface="Times New Roman"/>
              <a:cs typeface="Times New Roman"/>
            </a:endParaRPr>
          </a:p>
          <a:p>
            <a:pPr marL="12700">
              <a:lnSpc>
                <a:spcPct val="100000"/>
              </a:lnSpc>
            </a:pPr>
            <a:r>
              <a:rPr sz="1100" b="1" spc="10" dirty="0">
                <a:latin typeface="Arial"/>
                <a:cs typeface="Arial"/>
              </a:rPr>
              <a:t>Tips on </a:t>
            </a:r>
            <a:r>
              <a:rPr sz="1100" b="1" spc="5" dirty="0">
                <a:latin typeface="Arial"/>
                <a:cs typeface="Arial"/>
              </a:rPr>
              <a:t>Choosing an Access</a:t>
            </a:r>
            <a:r>
              <a:rPr sz="1100" b="1" spc="-55" dirty="0">
                <a:latin typeface="Arial"/>
                <a:cs typeface="Arial"/>
              </a:rPr>
              <a:t> </a:t>
            </a:r>
            <a:r>
              <a:rPr sz="1100" b="1" spc="5" dirty="0">
                <a:latin typeface="Arial"/>
                <a:cs typeface="Arial"/>
              </a:rPr>
              <a:t>Level:</a:t>
            </a:r>
            <a:endParaRPr sz="1100" dirty="0">
              <a:latin typeface="Arial"/>
              <a:cs typeface="Arial"/>
            </a:endParaRPr>
          </a:p>
          <a:p>
            <a:pPr>
              <a:lnSpc>
                <a:spcPct val="100000"/>
              </a:lnSpc>
              <a:spcBef>
                <a:spcPts val="20"/>
              </a:spcBef>
            </a:pPr>
            <a:endParaRPr sz="1150" dirty="0">
              <a:latin typeface="Times New Roman"/>
              <a:cs typeface="Times New Roman"/>
            </a:endParaRPr>
          </a:p>
          <a:p>
            <a:pPr marL="12700" marR="5080">
              <a:lnSpc>
                <a:spcPct val="101800"/>
              </a:lnSpc>
            </a:pPr>
            <a:r>
              <a:rPr sz="1100" spc="5" dirty="0">
                <a:latin typeface="Arial"/>
                <a:cs typeface="Arial"/>
              </a:rPr>
              <a:t>If other programmers use your class, you want to ensure that errors </a:t>
            </a:r>
            <a:r>
              <a:rPr sz="1100" spc="10" dirty="0">
                <a:latin typeface="Arial"/>
                <a:cs typeface="Arial"/>
              </a:rPr>
              <a:t>from </a:t>
            </a:r>
            <a:r>
              <a:rPr sz="1100" spc="5" dirty="0">
                <a:latin typeface="Arial"/>
                <a:cs typeface="Arial"/>
              </a:rPr>
              <a:t>misuse  cannot happen. </a:t>
            </a:r>
            <a:r>
              <a:rPr sz="1100" spc="10" dirty="0">
                <a:latin typeface="Arial"/>
                <a:cs typeface="Arial"/>
              </a:rPr>
              <a:t>Access </a:t>
            </a:r>
            <a:r>
              <a:rPr sz="1100" dirty="0">
                <a:latin typeface="Arial"/>
                <a:cs typeface="Arial"/>
              </a:rPr>
              <a:t>levels </a:t>
            </a:r>
            <a:r>
              <a:rPr sz="1100" spc="10" dirty="0">
                <a:latin typeface="Arial"/>
                <a:cs typeface="Arial"/>
              </a:rPr>
              <a:t>can </a:t>
            </a:r>
            <a:r>
              <a:rPr sz="1100" spc="5" dirty="0">
                <a:latin typeface="Arial"/>
                <a:cs typeface="Arial"/>
              </a:rPr>
              <a:t>help you do</a:t>
            </a:r>
            <a:r>
              <a:rPr sz="1100" spc="45" dirty="0">
                <a:latin typeface="Arial"/>
                <a:cs typeface="Arial"/>
              </a:rPr>
              <a:t> </a:t>
            </a:r>
            <a:r>
              <a:rPr sz="1100" dirty="0">
                <a:latin typeface="Arial"/>
                <a:cs typeface="Arial"/>
              </a:rPr>
              <a:t>this.</a:t>
            </a:r>
          </a:p>
          <a:p>
            <a:pPr>
              <a:lnSpc>
                <a:spcPct val="100000"/>
              </a:lnSpc>
              <a:spcBef>
                <a:spcPts val="20"/>
              </a:spcBef>
            </a:pPr>
            <a:endParaRPr sz="1150" dirty="0">
              <a:latin typeface="Times New Roman"/>
              <a:cs typeface="Times New Roman"/>
            </a:endParaRPr>
          </a:p>
          <a:p>
            <a:pPr marL="12700" marR="11430">
              <a:lnSpc>
                <a:spcPct val="101899"/>
              </a:lnSpc>
              <a:spcBef>
                <a:spcPts val="5"/>
              </a:spcBef>
              <a:buSzPct val="90909"/>
              <a:buChar char="•"/>
              <a:tabLst>
                <a:tab pos="63500" algn="l"/>
              </a:tabLst>
            </a:pPr>
            <a:r>
              <a:rPr sz="1100" spc="5" dirty="0">
                <a:latin typeface="Arial"/>
                <a:cs typeface="Arial"/>
              </a:rPr>
              <a:t>Use the most restrictive access </a:t>
            </a:r>
            <a:r>
              <a:rPr sz="1100" dirty="0">
                <a:latin typeface="Arial"/>
                <a:cs typeface="Arial"/>
              </a:rPr>
              <a:t>level </a:t>
            </a:r>
            <a:r>
              <a:rPr sz="1100" spc="5" dirty="0">
                <a:latin typeface="Arial"/>
                <a:cs typeface="Arial"/>
              </a:rPr>
              <a:t>that </a:t>
            </a:r>
            <a:r>
              <a:rPr sz="1100" spc="10" dirty="0">
                <a:latin typeface="Arial"/>
                <a:cs typeface="Arial"/>
              </a:rPr>
              <a:t>makes sense </a:t>
            </a:r>
            <a:r>
              <a:rPr sz="1100" spc="5" dirty="0">
                <a:latin typeface="Arial"/>
                <a:cs typeface="Arial"/>
              </a:rPr>
              <a:t>for </a:t>
            </a:r>
            <a:r>
              <a:rPr sz="1100" spc="10" dirty="0">
                <a:latin typeface="Arial"/>
                <a:cs typeface="Arial"/>
              </a:rPr>
              <a:t>a </a:t>
            </a:r>
            <a:r>
              <a:rPr sz="1100" spc="5" dirty="0">
                <a:latin typeface="Arial"/>
                <a:cs typeface="Arial"/>
              </a:rPr>
              <a:t>particular </a:t>
            </a:r>
            <a:r>
              <a:rPr sz="1100" spc="10" dirty="0">
                <a:latin typeface="Arial"/>
                <a:cs typeface="Arial"/>
              </a:rPr>
              <a:t>member.  </a:t>
            </a:r>
            <a:r>
              <a:rPr sz="1100" b="1" spc="5" dirty="0">
                <a:latin typeface="Arial"/>
                <a:cs typeface="Arial"/>
              </a:rPr>
              <a:t>Use </a:t>
            </a:r>
            <a:r>
              <a:rPr sz="1150" b="1" spc="5" dirty="0">
                <a:latin typeface="Arial"/>
                <a:cs typeface="Arial"/>
              </a:rPr>
              <a:t>private </a:t>
            </a:r>
            <a:r>
              <a:rPr sz="1100" b="1" spc="5" dirty="0">
                <a:latin typeface="Arial"/>
                <a:cs typeface="Arial"/>
              </a:rPr>
              <a:t>unless you have </a:t>
            </a:r>
            <a:r>
              <a:rPr sz="1100" b="1" spc="10" dirty="0">
                <a:latin typeface="Arial"/>
                <a:cs typeface="Arial"/>
              </a:rPr>
              <a:t>a </a:t>
            </a:r>
            <a:r>
              <a:rPr sz="1100" b="1" spc="5" dirty="0">
                <a:latin typeface="Arial"/>
                <a:cs typeface="Arial"/>
              </a:rPr>
              <a:t>good reason not</a:t>
            </a:r>
            <a:r>
              <a:rPr sz="1100" b="1" spc="25" dirty="0">
                <a:latin typeface="Arial"/>
                <a:cs typeface="Arial"/>
              </a:rPr>
              <a:t> </a:t>
            </a:r>
            <a:r>
              <a:rPr sz="1100" b="1" spc="5" dirty="0">
                <a:latin typeface="Arial"/>
                <a:cs typeface="Arial"/>
              </a:rPr>
              <a:t>to.</a:t>
            </a:r>
            <a:endParaRPr sz="1100" b="1"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334070"/>
            <a:ext cx="1883410" cy="415925"/>
          </a:xfrm>
          <a:prstGeom prst="rect">
            <a:avLst/>
          </a:prstGeom>
        </p:spPr>
        <p:txBody>
          <a:bodyPr vert="horz" wrap="square" lIns="0" tIns="13970" rIns="0" bIns="0" rtlCol="0">
            <a:spAutoFit/>
          </a:bodyPr>
          <a:lstStyle/>
          <a:p>
            <a:pPr marL="12700">
              <a:lnSpc>
                <a:spcPct val="100000"/>
              </a:lnSpc>
              <a:spcBef>
                <a:spcPts val="110"/>
              </a:spcBef>
            </a:pPr>
            <a:r>
              <a:rPr sz="2550" spc="-35" dirty="0">
                <a:solidFill>
                  <a:srgbClr val="003399"/>
                </a:solidFill>
                <a:latin typeface="Arial Black"/>
                <a:cs typeface="Arial Black"/>
              </a:rPr>
              <a:t>Test</a:t>
            </a:r>
            <a:r>
              <a:rPr sz="2550" spc="-65" dirty="0">
                <a:solidFill>
                  <a:srgbClr val="003399"/>
                </a:solidFill>
                <a:latin typeface="Arial Black"/>
                <a:cs typeface="Arial Black"/>
              </a:rPr>
              <a:t> </a:t>
            </a:r>
            <a:r>
              <a:rPr sz="2550" dirty="0">
                <a:solidFill>
                  <a:srgbClr val="003399"/>
                </a:solidFill>
                <a:latin typeface="Arial Black"/>
                <a:cs typeface="Arial Black"/>
              </a:rPr>
              <a:t>Class</a:t>
            </a:r>
            <a:endParaRPr sz="2550">
              <a:latin typeface="Arial Black"/>
              <a:cs typeface="Arial Black"/>
            </a:endParaRPr>
          </a:p>
        </p:txBody>
      </p:sp>
      <p:sp>
        <p:nvSpPr>
          <p:cNvPr id="7" name="object 7"/>
          <p:cNvSpPr/>
          <p:nvPr/>
        </p:nvSpPr>
        <p:spPr>
          <a:xfrm>
            <a:off x="2495702" y="375717"/>
            <a:ext cx="77912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81081" y="642155"/>
            <a:ext cx="2905319" cy="481330"/>
          </a:xfrm>
          <a:prstGeom prst="rect">
            <a:avLst/>
          </a:prstGeom>
        </p:spPr>
        <p:txBody>
          <a:bodyPr vert="horz" wrap="square" lIns="0" tIns="17145" rIns="0" bIns="0" rtlCol="0">
            <a:spAutoFit/>
          </a:bodyPr>
          <a:lstStyle/>
          <a:p>
            <a:pPr marL="12700" algn="l">
              <a:lnSpc>
                <a:spcPct val="100000"/>
              </a:lnSpc>
              <a:spcBef>
                <a:spcPts val="135"/>
              </a:spcBef>
            </a:pPr>
            <a:r>
              <a:rPr sz="2950" spc="20" dirty="0">
                <a:solidFill>
                  <a:srgbClr val="FFFFFF"/>
                </a:solidFill>
              </a:rPr>
              <a:t>Answer…</a:t>
            </a:r>
            <a:endParaRPr sz="2950" dirty="0"/>
          </a:p>
        </p:txBody>
      </p:sp>
      <p:sp>
        <p:nvSpPr>
          <p:cNvPr id="9" name="object 9"/>
          <p:cNvSpPr txBox="1"/>
          <p:nvPr/>
        </p:nvSpPr>
        <p:spPr>
          <a:xfrm>
            <a:off x="2495702" y="1600200"/>
            <a:ext cx="7410450" cy="494046"/>
          </a:xfrm>
          <a:prstGeom prst="rect">
            <a:avLst/>
          </a:prstGeom>
        </p:spPr>
        <p:txBody>
          <a:bodyPr vert="horz" wrap="square" lIns="0" tIns="12065" rIns="0" bIns="0" rtlCol="0">
            <a:spAutoFit/>
          </a:bodyPr>
          <a:lstStyle/>
          <a:p>
            <a:pPr marL="12700" marR="5080">
              <a:lnSpc>
                <a:spcPct val="101099"/>
              </a:lnSpc>
              <a:spcBef>
                <a:spcPts val="95"/>
              </a:spcBef>
            </a:pPr>
            <a:r>
              <a:rPr sz="1600" spc="5" dirty="0">
                <a:solidFill>
                  <a:srgbClr val="003399"/>
                </a:solidFill>
                <a:latin typeface="Arial"/>
                <a:cs typeface="Arial"/>
              </a:rPr>
              <a:t>In </a:t>
            </a:r>
            <a:r>
              <a:rPr sz="1600" dirty="0">
                <a:solidFill>
                  <a:srgbClr val="003399"/>
                </a:solidFill>
                <a:latin typeface="Arial"/>
                <a:cs typeface="Arial"/>
              </a:rPr>
              <a:t>the </a:t>
            </a:r>
            <a:r>
              <a:rPr sz="1600" spc="10" dirty="0">
                <a:solidFill>
                  <a:srgbClr val="003399"/>
                </a:solidFill>
                <a:latin typeface="Arial"/>
                <a:cs typeface="Arial"/>
              </a:rPr>
              <a:t>codes </a:t>
            </a:r>
            <a:r>
              <a:rPr sz="1600" spc="5" dirty="0">
                <a:solidFill>
                  <a:srgbClr val="003399"/>
                </a:solidFill>
                <a:latin typeface="Arial"/>
                <a:cs typeface="Arial"/>
              </a:rPr>
              <a:t>current set up every time </a:t>
            </a:r>
            <a:r>
              <a:rPr sz="1600" dirty="0">
                <a:solidFill>
                  <a:srgbClr val="003399"/>
                </a:solidFill>
                <a:latin typeface="Arial"/>
                <a:cs typeface="Arial"/>
              </a:rPr>
              <a:t>that</a:t>
            </a:r>
            <a:r>
              <a:rPr lang="en-US" sz="1600" dirty="0">
                <a:solidFill>
                  <a:srgbClr val="003399"/>
                </a:solidFill>
                <a:latin typeface="Arial"/>
                <a:cs typeface="Arial"/>
              </a:rPr>
              <a:t> J</a:t>
            </a:r>
            <a:r>
              <a:rPr sz="1600" dirty="0">
                <a:solidFill>
                  <a:srgbClr val="003399"/>
                </a:solidFill>
                <a:latin typeface="Arial"/>
                <a:cs typeface="Arial"/>
              </a:rPr>
              <a:t>ack  </a:t>
            </a:r>
            <a:r>
              <a:rPr sz="1600" spc="5" dirty="0">
                <a:solidFill>
                  <a:srgbClr val="003399"/>
                </a:solidFill>
                <a:latin typeface="Arial"/>
                <a:cs typeface="Arial"/>
              </a:rPr>
              <a:t>debates, even </a:t>
            </a:r>
            <a:r>
              <a:rPr sz="1600" dirty="0">
                <a:solidFill>
                  <a:srgbClr val="003399"/>
                </a:solidFill>
                <a:latin typeface="Arial"/>
                <a:cs typeface="Arial"/>
              </a:rPr>
              <a:t>if </a:t>
            </a:r>
            <a:r>
              <a:rPr sz="1600" spc="5" dirty="0">
                <a:solidFill>
                  <a:srgbClr val="003399"/>
                </a:solidFill>
                <a:latin typeface="Arial"/>
                <a:cs typeface="Arial"/>
              </a:rPr>
              <a:t>the conversation has </a:t>
            </a:r>
            <a:r>
              <a:rPr sz="1600" spc="10" dirty="0">
                <a:solidFill>
                  <a:srgbClr val="003399"/>
                </a:solidFill>
                <a:latin typeface="Arial"/>
                <a:cs typeface="Arial"/>
              </a:rPr>
              <a:t>surpassed </a:t>
            </a:r>
            <a:r>
              <a:rPr sz="1600" dirty="0">
                <a:solidFill>
                  <a:srgbClr val="003399"/>
                </a:solidFill>
                <a:latin typeface="Arial"/>
                <a:cs typeface="Arial"/>
              </a:rPr>
              <a:t>its  lifespan, </a:t>
            </a:r>
            <a:r>
              <a:rPr sz="1600" spc="5" dirty="0">
                <a:solidFill>
                  <a:srgbClr val="003399"/>
                </a:solidFill>
                <a:latin typeface="Arial"/>
                <a:cs typeface="Arial"/>
              </a:rPr>
              <a:t>he will </a:t>
            </a:r>
            <a:r>
              <a:rPr sz="1600" spc="10" dirty="0">
                <a:solidFill>
                  <a:srgbClr val="003399"/>
                </a:solidFill>
                <a:latin typeface="Arial"/>
                <a:cs typeface="Arial"/>
              </a:rPr>
              <a:t>keep changing </a:t>
            </a:r>
            <a:r>
              <a:rPr sz="1600" spc="5" dirty="0">
                <a:solidFill>
                  <a:srgbClr val="003399"/>
                </a:solidFill>
                <a:latin typeface="Arial"/>
                <a:cs typeface="Arial"/>
              </a:rPr>
              <a:t>his</a:t>
            </a:r>
            <a:r>
              <a:rPr sz="1600" spc="-40" dirty="0">
                <a:solidFill>
                  <a:srgbClr val="003399"/>
                </a:solidFill>
                <a:latin typeface="Arial"/>
                <a:cs typeface="Arial"/>
              </a:rPr>
              <a:t> </a:t>
            </a:r>
            <a:r>
              <a:rPr sz="1600" spc="10" dirty="0">
                <a:solidFill>
                  <a:srgbClr val="003399"/>
                </a:solidFill>
                <a:latin typeface="Arial"/>
                <a:cs typeface="Arial"/>
              </a:rPr>
              <a:t>mind…</a:t>
            </a:r>
            <a:endParaRPr sz="1600" dirty="0">
              <a:latin typeface="Arial"/>
              <a:cs typeface="Arial"/>
            </a:endParaRPr>
          </a:p>
        </p:txBody>
      </p:sp>
      <p:pic>
        <p:nvPicPr>
          <p:cNvPr id="12" name="Picture 11">
            <a:extLst>
              <a:ext uri="{FF2B5EF4-FFF2-40B4-BE49-F238E27FC236}">
                <a16:creationId xmlns:a16="http://schemas.microsoft.com/office/drawing/2014/main" id="{8561A146-08F9-314B-9478-1E13F0E4F680}"/>
              </a:ext>
            </a:extLst>
          </p:cNvPr>
          <p:cNvPicPr>
            <a:picLocks noChangeAspect="1"/>
          </p:cNvPicPr>
          <p:nvPr/>
        </p:nvPicPr>
        <p:blipFill>
          <a:blip r:embed="rId2"/>
          <a:stretch>
            <a:fillRect/>
          </a:stretch>
        </p:blipFill>
        <p:spPr>
          <a:xfrm>
            <a:off x="2632650" y="2392850"/>
            <a:ext cx="5908895" cy="5189272"/>
          </a:xfrm>
          <a:prstGeom prst="rect">
            <a:avLst/>
          </a:prstGeom>
          <a:ln w="76200">
            <a:solidFill>
              <a:schemeClr val="tx2">
                <a:lumMod val="50000"/>
              </a:schemeClr>
            </a:solidFill>
          </a:ln>
        </p:spPr>
      </p:pic>
      <p:sp>
        <p:nvSpPr>
          <p:cNvPr id="13" name="Rectangle 12">
            <a:extLst>
              <a:ext uri="{FF2B5EF4-FFF2-40B4-BE49-F238E27FC236}">
                <a16:creationId xmlns:a16="http://schemas.microsoft.com/office/drawing/2014/main" id="{10864AAA-EDAA-194B-89AF-65EBCF4225C2}"/>
              </a:ext>
            </a:extLst>
          </p:cNvPr>
          <p:cNvSpPr/>
          <p:nvPr/>
        </p:nvSpPr>
        <p:spPr>
          <a:xfrm>
            <a:off x="3124200" y="4267200"/>
            <a:ext cx="4724400" cy="685800"/>
          </a:xfrm>
          <a:prstGeom prst="rect">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6285F85-325E-7444-AF5F-6836F78AD99E}"/>
              </a:ext>
            </a:extLst>
          </p:cNvPr>
          <p:cNvSpPr/>
          <p:nvPr/>
        </p:nvSpPr>
        <p:spPr>
          <a:xfrm>
            <a:off x="2632650" y="7010400"/>
            <a:ext cx="1724526" cy="571722"/>
          </a:xfrm>
          <a:prstGeom prst="rect">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334070"/>
            <a:ext cx="69469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003399"/>
                </a:solidFill>
                <a:latin typeface="Arial Black"/>
                <a:cs typeface="Arial Black"/>
              </a:rPr>
              <a:t>End</a:t>
            </a:r>
            <a:endParaRPr sz="2550">
              <a:latin typeface="Arial Black"/>
              <a:cs typeface="Arial Black"/>
            </a:endParaRPr>
          </a:p>
        </p:txBody>
      </p:sp>
      <p:sp>
        <p:nvSpPr>
          <p:cNvPr id="7" name="object 7"/>
          <p:cNvSpPr/>
          <p:nvPr/>
        </p:nvSpPr>
        <p:spPr>
          <a:xfrm>
            <a:off x="2495702" y="375717"/>
            <a:ext cx="77912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30679" y="678294"/>
            <a:ext cx="2135505" cy="481330"/>
          </a:xfrm>
          <a:prstGeom prst="rect">
            <a:avLst/>
          </a:prstGeom>
        </p:spPr>
        <p:txBody>
          <a:bodyPr vert="horz" wrap="square" lIns="0" tIns="17145" rIns="0" bIns="0" rtlCol="0">
            <a:spAutoFit/>
          </a:bodyPr>
          <a:lstStyle/>
          <a:p>
            <a:pPr marL="12700">
              <a:lnSpc>
                <a:spcPct val="100000"/>
              </a:lnSpc>
              <a:spcBef>
                <a:spcPts val="135"/>
              </a:spcBef>
            </a:pPr>
            <a:r>
              <a:rPr sz="2950" spc="25" dirty="0">
                <a:solidFill>
                  <a:srgbClr val="FFFFFF"/>
                </a:solidFill>
              </a:rPr>
              <a:t>Summary…</a:t>
            </a:r>
            <a:endParaRPr sz="2950" dirty="0"/>
          </a:p>
        </p:txBody>
      </p:sp>
      <p:sp>
        <p:nvSpPr>
          <p:cNvPr id="9" name="object 9"/>
          <p:cNvSpPr txBox="1"/>
          <p:nvPr/>
        </p:nvSpPr>
        <p:spPr>
          <a:xfrm>
            <a:off x="3889689" y="1915462"/>
            <a:ext cx="5728970" cy="1196340"/>
          </a:xfrm>
          <a:prstGeom prst="rect">
            <a:avLst/>
          </a:prstGeom>
        </p:spPr>
        <p:txBody>
          <a:bodyPr vert="horz" wrap="square" lIns="0" tIns="0" rIns="0" bIns="0" rtlCol="0">
            <a:spAutoFit/>
          </a:bodyPr>
          <a:lstStyle/>
          <a:p>
            <a:pPr marL="12700">
              <a:lnSpc>
                <a:spcPts val="2505"/>
              </a:lnSpc>
            </a:pPr>
            <a:r>
              <a:rPr sz="2850" b="1" spc="10" dirty="0">
                <a:solidFill>
                  <a:srgbClr val="99CC00"/>
                </a:solidFill>
                <a:latin typeface="Arial"/>
                <a:cs typeface="Arial"/>
              </a:rPr>
              <a:t>1. </a:t>
            </a:r>
            <a:r>
              <a:rPr sz="1900" b="1" spc="10" dirty="0">
                <a:solidFill>
                  <a:srgbClr val="003399"/>
                </a:solidFill>
                <a:latin typeface="Arial"/>
                <a:cs typeface="Arial"/>
              </a:rPr>
              <a:t>When </a:t>
            </a:r>
            <a:r>
              <a:rPr sz="1900" b="1" spc="5" dirty="0">
                <a:solidFill>
                  <a:srgbClr val="003399"/>
                </a:solidFill>
                <a:latin typeface="Arial"/>
                <a:cs typeface="Arial"/>
              </a:rPr>
              <a:t>creating classes it </a:t>
            </a:r>
            <a:r>
              <a:rPr sz="1900" b="1" dirty="0">
                <a:solidFill>
                  <a:srgbClr val="003399"/>
                </a:solidFill>
                <a:latin typeface="Arial"/>
                <a:cs typeface="Arial"/>
              </a:rPr>
              <a:t>is </a:t>
            </a:r>
            <a:r>
              <a:rPr sz="1900" b="1" spc="10" dirty="0">
                <a:solidFill>
                  <a:srgbClr val="003399"/>
                </a:solidFill>
                <a:latin typeface="Arial"/>
                <a:cs typeface="Arial"/>
              </a:rPr>
              <a:t>important </a:t>
            </a:r>
            <a:r>
              <a:rPr sz="1900" b="1" spc="5" dirty="0">
                <a:solidFill>
                  <a:srgbClr val="003399"/>
                </a:solidFill>
                <a:latin typeface="Arial"/>
                <a:cs typeface="Arial"/>
              </a:rPr>
              <a:t>to</a:t>
            </a:r>
            <a:r>
              <a:rPr sz="1900" b="1" spc="-355" dirty="0">
                <a:solidFill>
                  <a:srgbClr val="003399"/>
                </a:solidFill>
                <a:latin typeface="Arial"/>
                <a:cs typeface="Arial"/>
              </a:rPr>
              <a:t> </a:t>
            </a:r>
            <a:r>
              <a:rPr sz="1900" b="1" spc="5" dirty="0">
                <a:solidFill>
                  <a:srgbClr val="003399"/>
                </a:solidFill>
                <a:latin typeface="Arial"/>
                <a:cs typeface="Arial"/>
              </a:rPr>
              <a:t>think</a:t>
            </a:r>
            <a:endParaRPr sz="1900">
              <a:latin typeface="Arial"/>
              <a:cs typeface="Arial"/>
            </a:endParaRPr>
          </a:p>
          <a:p>
            <a:pPr marL="378460">
              <a:lnSpc>
                <a:spcPts val="2195"/>
              </a:lnSpc>
            </a:pPr>
            <a:r>
              <a:rPr sz="1900" b="1" spc="5" dirty="0">
                <a:solidFill>
                  <a:srgbClr val="003399"/>
                </a:solidFill>
                <a:latin typeface="Arial"/>
                <a:cs typeface="Arial"/>
              </a:rPr>
              <a:t>of </a:t>
            </a:r>
            <a:r>
              <a:rPr sz="1900" b="1" spc="10" dirty="0">
                <a:solidFill>
                  <a:srgbClr val="003399"/>
                </a:solidFill>
                <a:latin typeface="Arial"/>
                <a:cs typeface="Arial"/>
              </a:rPr>
              <a:t>what </a:t>
            </a:r>
            <a:r>
              <a:rPr sz="1900" b="1" spc="5" dirty="0">
                <a:solidFill>
                  <a:srgbClr val="003399"/>
                </a:solidFill>
                <a:latin typeface="Arial"/>
                <a:cs typeface="Arial"/>
              </a:rPr>
              <a:t>kind of questions </a:t>
            </a:r>
            <a:r>
              <a:rPr sz="1900" b="1" spc="10" dirty="0">
                <a:solidFill>
                  <a:srgbClr val="003399"/>
                </a:solidFill>
                <a:latin typeface="Arial"/>
                <a:cs typeface="Arial"/>
              </a:rPr>
              <a:t>and what </a:t>
            </a:r>
            <a:r>
              <a:rPr sz="1900" b="1" spc="5" dirty="0">
                <a:solidFill>
                  <a:srgbClr val="003399"/>
                </a:solidFill>
                <a:latin typeface="Arial"/>
                <a:cs typeface="Arial"/>
              </a:rPr>
              <a:t>kind</a:t>
            </a:r>
            <a:r>
              <a:rPr sz="1900" b="1" spc="-20" dirty="0">
                <a:solidFill>
                  <a:srgbClr val="003399"/>
                </a:solidFill>
                <a:latin typeface="Arial"/>
                <a:cs typeface="Arial"/>
              </a:rPr>
              <a:t> </a:t>
            </a:r>
            <a:r>
              <a:rPr sz="1900" b="1" spc="5" dirty="0">
                <a:solidFill>
                  <a:srgbClr val="003399"/>
                </a:solidFill>
                <a:latin typeface="Arial"/>
                <a:cs typeface="Arial"/>
              </a:rPr>
              <a:t>of</a:t>
            </a:r>
            <a:endParaRPr sz="1900">
              <a:latin typeface="Arial"/>
              <a:cs typeface="Arial"/>
            </a:endParaRPr>
          </a:p>
          <a:p>
            <a:pPr marL="378460">
              <a:lnSpc>
                <a:spcPct val="100000"/>
              </a:lnSpc>
              <a:spcBef>
                <a:spcPts val="25"/>
              </a:spcBef>
            </a:pPr>
            <a:r>
              <a:rPr sz="1900" b="1" spc="10" dirty="0">
                <a:solidFill>
                  <a:srgbClr val="003399"/>
                </a:solidFill>
                <a:latin typeface="Arial"/>
                <a:cs typeface="Arial"/>
              </a:rPr>
              <a:t>information </a:t>
            </a:r>
            <a:r>
              <a:rPr sz="1900" b="1" spc="5" dirty="0">
                <a:solidFill>
                  <a:srgbClr val="003399"/>
                </a:solidFill>
                <a:latin typeface="Arial"/>
                <a:cs typeface="Arial"/>
              </a:rPr>
              <a:t>you are interested in regarding</a:t>
            </a:r>
            <a:r>
              <a:rPr sz="1900" b="1" spc="-30" dirty="0">
                <a:solidFill>
                  <a:srgbClr val="003399"/>
                </a:solidFill>
                <a:latin typeface="Arial"/>
                <a:cs typeface="Arial"/>
              </a:rPr>
              <a:t> </a:t>
            </a:r>
            <a:r>
              <a:rPr sz="1900" b="1" spc="5" dirty="0">
                <a:solidFill>
                  <a:srgbClr val="003399"/>
                </a:solidFill>
                <a:latin typeface="Arial"/>
                <a:cs typeface="Arial"/>
              </a:rPr>
              <a:t>an</a:t>
            </a:r>
            <a:endParaRPr sz="1900">
              <a:latin typeface="Arial"/>
              <a:cs typeface="Arial"/>
            </a:endParaRPr>
          </a:p>
          <a:p>
            <a:pPr marL="378460">
              <a:lnSpc>
                <a:spcPct val="100000"/>
              </a:lnSpc>
              <a:spcBef>
                <a:spcPts val="20"/>
              </a:spcBef>
            </a:pPr>
            <a:r>
              <a:rPr sz="1900" b="1" spc="5" dirty="0">
                <a:solidFill>
                  <a:srgbClr val="003399"/>
                </a:solidFill>
                <a:latin typeface="Arial"/>
                <a:cs typeface="Arial"/>
              </a:rPr>
              <a:t>object….</a:t>
            </a:r>
            <a:endParaRPr sz="1900">
              <a:latin typeface="Arial"/>
              <a:cs typeface="Arial"/>
            </a:endParaRPr>
          </a:p>
        </p:txBody>
      </p:sp>
      <p:sp>
        <p:nvSpPr>
          <p:cNvPr id="10" name="object 10"/>
          <p:cNvSpPr txBox="1"/>
          <p:nvPr/>
        </p:nvSpPr>
        <p:spPr>
          <a:xfrm>
            <a:off x="3889689" y="3495275"/>
            <a:ext cx="5701030" cy="904240"/>
          </a:xfrm>
          <a:prstGeom prst="rect">
            <a:avLst/>
          </a:prstGeom>
        </p:spPr>
        <p:txBody>
          <a:bodyPr vert="horz" wrap="square" lIns="0" tIns="0" rIns="0" bIns="0" rtlCol="0">
            <a:spAutoFit/>
          </a:bodyPr>
          <a:lstStyle/>
          <a:p>
            <a:pPr marL="12700">
              <a:lnSpc>
                <a:spcPts val="2510"/>
              </a:lnSpc>
            </a:pPr>
            <a:r>
              <a:rPr sz="2850" b="1" spc="10" dirty="0">
                <a:solidFill>
                  <a:srgbClr val="99CC00"/>
                </a:solidFill>
                <a:latin typeface="Arial"/>
                <a:cs typeface="Arial"/>
              </a:rPr>
              <a:t>2. </a:t>
            </a:r>
            <a:r>
              <a:rPr lang="en-US" sz="1900" b="1" spc="5" dirty="0">
                <a:solidFill>
                  <a:srgbClr val="003399"/>
                </a:solidFill>
                <a:latin typeface="Arial"/>
                <a:cs typeface="Arial"/>
              </a:rPr>
              <a:t>T</a:t>
            </a:r>
            <a:r>
              <a:rPr sz="1900" b="1" spc="5" dirty="0">
                <a:solidFill>
                  <a:srgbClr val="003399"/>
                </a:solidFill>
                <a:latin typeface="Arial"/>
                <a:cs typeface="Arial"/>
              </a:rPr>
              <a:t>hink about </a:t>
            </a:r>
            <a:r>
              <a:rPr sz="1900" b="1" spc="10" dirty="0">
                <a:solidFill>
                  <a:srgbClr val="003399"/>
                </a:solidFill>
                <a:latin typeface="Arial"/>
                <a:cs typeface="Arial"/>
              </a:rPr>
              <a:t>how much of that</a:t>
            </a:r>
            <a:r>
              <a:rPr sz="1900" b="1" spc="-345" dirty="0">
                <a:solidFill>
                  <a:srgbClr val="003399"/>
                </a:solidFill>
                <a:latin typeface="Arial"/>
                <a:cs typeface="Arial"/>
              </a:rPr>
              <a:t> </a:t>
            </a:r>
            <a:r>
              <a:rPr lang="en-US" sz="1900" b="1" spc="-345" dirty="0">
                <a:solidFill>
                  <a:srgbClr val="003399"/>
                </a:solidFill>
                <a:latin typeface="Arial"/>
                <a:cs typeface="Arial"/>
              </a:rPr>
              <a:t> </a:t>
            </a:r>
            <a:r>
              <a:rPr sz="1900" b="1" spc="5" dirty="0">
                <a:solidFill>
                  <a:srgbClr val="003399"/>
                </a:solidFill>
                <a:latin typeface="Arial"/>
                <a:cs typeface="Arial"/>
              </a:rPr>
              <a:t>information</a:t>
            </a:r>
            <a:endParaRPr sz="1900" dirty="0">
              <a:latin typeface="Arial"/>
              <a:cs typeface="Arial"/>
            </a:endParaRPr>
          </a:p>
          <a:p>
            <a:pPr marL="378460">
              <a:lnSpc>
                <a:spcPts val="2200"/>
              </a:lnSpc>
            </a:pPr>
            <a:r>
              <a:rPr sz="1900" b="1" spc="5" dirty="0">
                <a:solidFill>
                  <a:srgbClr val="003399"/>
                </a:solidFill>
                <a:latin typeface="Arial"/>
                <a:cs typeface="Arial"/>
              </a:rPr>
              <a:t>should </a:t>
            </a:r>
            <a:r>
              <a:rPr sz="1900" b="1" spc="10" dirty="0">
                <a:solidFill>
                  <a:srgbClr val="003399"/>
                </a:solidFill>
                <a:latin typeface="Arial"/>
                <a:cs typeface="Arial"/>
              </a:rPr>
              <a:t>be </a:t>
            </a:r>
            <a:r>
              <a:rPr sz="1900" b="1" spc="5" dirty="0">
                <a:solidFill>
                  <a:srgbClr val="003399"/>
                </a:solidFill>
                <a:latin typeface="Arial"/>
                <a:cs typeface="Arial"/>
              </a:rPr>
              <a:t>controlled </a:t>
            </a:r>
            <a:r>
              <a:rPr sz="1900" b="1" spc="10" dirty="0">
                <a:solidFill>
                  <a:srgbClr val="003399"/>
                </a:solidFill>
                <a:latin typeface="Arial"/>
                <a:cs typeface="Arial"/>
              </a:rPr>
              <a:t>by the </a:t>
            </a:r>
            <a:r>
              <a:rPr sz="1900" b="1" spc="-15" dirty="0">
                <a:solidFill>
                  <a:srgbClr val="003399"/>
                </a:solidFill>
                <a:latin typeface="Arial"/>
                <a:cs typeface="Arial"/>
              </a:rPr>
              <a:t>user, </a:t>
            </a:r>
            <a:r>
              <a:rPr sz="1900" b="1" spc="5" dirty="0">
                <a:solidFill>
                  <a:srgbClr val="003399"/>
                </a:solidFill>
                <a:latin typeface="Arial"/>
                <a:cs typeface="Arial"/>
              </a:rPr>
              <a:t>and</a:t>
            </a:r>
            <a:r>
              <a:rPr sz="1900" b="1" spc="-15" dirty="0">
                <a:solidFill>
                  <a:srgbClr val="003399"/>
                </a:solidFill>
                <a:latin typeface="Arial"/>
                <a:cs typeface="Arial"/>
              </a:rPr>
              <a:t> </a:t>
            </a:r>
            <a:r>
              <a:rPr sz="1900" b="1" spc="10" dirty="0">
                <a:solidFill>
                  <a:srgbClr val="003399"/>
                </a:solidFill>
                <a:latin typeface="Arial"/>
                <a:cs typeface="Arial"/>
              </a:rPr>
              <a:t>how</a:t>
            </a:r>
            <a:endParaRPr sz="1900" dirty="0">
              <a:latin typeface="Arial"/>
              <a:cs typeface="Arial"/>
            </a:endParaRPr>
          </a:p>
          <a:p>
            <a:pPr marL="378460">
              <a:lnSpc>
                <a:spcPct val="100000"/>
              </a:lnSpc>
              <a:spcBef>
                <a:spcPts val="25"/>
              </a:spcBef>
            </a:pPr>
            <a:r>
              <a:rPr sz="1900" b="1" spc="5" dirty="0">
                <a:solidFill>
                  <a:srgbClr val="003399"/>
                </a:solidFill>
                <a:latin typeface="Arial"/>
                <a:cs typeface="Arial"/>
              </a:rPr>
              <a:t>much should </a:t>
            </a:r>
            <a:r>
              <a:rPr sz="1900" b="1" spc="10" dirty="0">
                <a:solidFill>
                  <a:srgbClr val="003399"/>
                </a:solidFill>
                <a:latin typeface="Arial"/>
                <a:cs typeface="Arial"/>
              </a:rPr>
              <a:t>be</a:t>
            </a:r>
            <a:r>
              <a:rPr sz="1900" b="1" dirty="0">
                <a:solidFill>
                  <a:srgbClr val="003399"/>
                </a:solidFill>
                <a:latin typeface="Arial"/>
                <a:cs typeface="Arial"/>
              </a:rPr>
              <a:t> </a:t>
            </a:r>
            <a:r>
              <a:rPr sz="1900" b="1" spc="10" dirty="0">
                <a:solidFill>
                  <a:srgbClr val="003399"/>
                </a:solidFill>
                <a:latin typeface="Arial"/>
                <a:cs typeface="Arial"/>
              </a:rPr>
              <a:t>hidden…</a:t>
            </a:r>
            <a:endParaRPr sz="1900" dirty="0">
              <a:latin typeface="Arial"/>
              <a:cs typeface="Arial"/>
            </a:endParaRPr>
          </a:p>
        </p:txBody>
      </p:sp>
      <p:sp>
        <p:nvSpPr>
          <p:cNvPr id="11" name="object 11"/>
          <p:cNvSpPr txBox="1"/>
          <p:nvPr/>
        </p:nvSpPr>
        <p:spPr>
          <a:xfrm>
            <a:off x="3889689" y="4783293"/>
            <a:ext cx="5645785" cy="903605"/>
          </a:xfrm>
          <a:prstGeom prst="rect">
            <a:avLst/>
          </a:prstGeom>
        </p:spPr>
        <p:txBody>
          <a:bodyPr vert="horz" wrap="square" lIns="0" tIns="0" rIns="0" bIns="0" rtlCol="0">
            <a:spAutoFit/>
          </a:bodyPr>
          <a:lstStyle/>
          <a:p>
            <a:pPr marL="12700">
              <a:lnSpc>
                <a:spcPts val="2505"/>
              </a:lnSpc>
            </a:pPr>
            <a:r>
              <a:rPr sz="2850" b="1" spc="10" dirty="0">
                <a:solidFill>
                  <a:srgbClr val="99CC00"/>
                </a:solidFill>
                <a:latin typeface="Arial"/>
                <a:cs typeface="Arial"/>
              </a:rPr>
              <a:t>3. </a:t>
            </a:r>
            <a:r>
              <a:rPr sz="1900" b="1" spc="5" dirty="0">
                <a:solidFill>
                  <a:srgbClr val="003399"/>
                </a:solidFill>
                <a:latin typeface="Arial"/>
                <a:cs typeface="Arial"/>
              </a:rPr>
              <a:t>Finally remember that </a:t>
            </a:r>
            <a:r>
              <a:rPr sz="1900" b="1" dirty="0">
                <a:solidFill>
                  <a:srgbClr val="003399"/>
                </a:solidFill>
                <a:latin typeface="Arial"/>
                <a:cs typeface="Arial"/>
              </a:rPr>
              <a:t>all </a:t>
            </a:r>
            <a:r>
              <a:rPr sz="1900" b="1" spc="5" dirty="0">
                <a:solidFill>
                  <a:srgbClr val="003399"/>
                </a:solidFill>
                <a:latin typeface="Arial"/>
                <a:cs typeface="Arial"/>
              </a:rPr>
              <a:t>coding is </a:t>
            </a:r>
            <a:r>
              <a:rPr sz="1900" b="1" spc="10" dirty="0">
                <a:solidFill>
                  <a:srgbClr val="003399"/>
                </a:solidFill>
                <a:latin typeface="Arial"/>
                <a:cs typeface="Arial"/>
              </a:rPr>
              <a:t>“a </a:t>
            </a:r>
            <a:r>
              <a:rPr sz="1900" b="1" spc="5" dirty="0">
                <a:solidFill>
                  <a:srgbClr val="003399"/>
                </a:solidFill>
                <a:latin typeface="Arial"/>
                <a:cs typeface="Arial"/>
              </a:rPr>
              <a:t>work</a:t>
            </a:r>
            <a:r>
              <a:rPr sz="1900" b="1" spc="-335" dirty="0">
                <a:solidFill>
                  <a:srgbClr val="003399"/>
                </a:solidFill>
                <a:latin typeface="Arial"/>
                <a:cs typeface="Arial"/>
              </a:rPr>
              <a:t> </a:t>
            </a:r>
            <a:r>
              <a:rPr sz="1900" b="1" spc="5" dirty="0">
                <a:solidFill>
                  <a:srgbClr val="003399"/>
                </a:solidFill>
                <a:latin typeface="Arial"/>
                <a:cs typeface="Arial"/>
              </a:rPr>
              <a:t>in</a:t>
            </a:r>
            <a:endParaRPr sz="1900">
              <a:latin typeface="Arial"/>
              <a:cs typeface="Arial"/>
            </a:endParaRPr>
          </a:p>
          <a:p>
            <a:pPr marL="378460">
              <a:lnSpc>
                <a:spcPts val="2195"/>
              </a:lnSpc>
            </a:pPr>
            <a:r>
              <a:rPr sz="1900" b="1" spc="10" dirty="0">
                <a:solidFill>
                  <a:srgbClr val="003399"/>
                </a:solidFill>
                <a:latin typeface="Arial"/>
                <a:cs typeface="Arial"/>
              </a:rPr>
              <a:t>progress” </a:t>
            </a:r>
            <a:r>
              <a:rPr sz="1900" b="1" spc="5" dirty="0">
                <a:solidFill>
                  <a:srgbClr val="003399"/>
                </a:solidFill>
                <a:latin typeface="Arial"/>
                <a:cs typeface="Arial"/>
              </a:rPr>
              <a:t>Unlike an </a:t>
            </a:r>
            <a:r>
              <a:rPr sz="1900" b="1" spc="-20" dirty="0">
                <a:solidFill>
                  <a:srgbClr val="003399"/>
                </a:solidFill>
                <a:latin typeface="Arial"/>
                <a:cs typeface="Arial"/>
              </a:rPr>
              <a:t>essay, </a:t>
            </a:r>
            <a:r>
              <a:rPr sz="1900" b="1" spc="5" dirty="0">
                <a:solidFill>
                  <a:srgbClr val="003399"/>
                </a:solidFill>
                <a:latin typeface="Arial"/>
                <a:cs typeface="Arial"/>
              </a:rPr>
              <a:t>you don’t start</a:t>
            </a:r>
            <a:r>
              <a:rPr sz="1900" b="1" dirty="0">
                <a:solidFill>
                  <a:srgbClr val="003399"/>
                </a:solidFill>
                <a:latin typeface="Arial"/>
                <a:cs typeface="Arial"/>
              </a:rPr>
              <a:t> at</a:t>
            </a:r>
            <a:endParaRPr sz="1900">
              <a:latin typeface="Arial"/>
              <a:cs typeface="Arial"/>
            </a:endParaRPr>
          </a:p>
          <a:p>
            <a:pPr marL="378460">
              <a:lnSpc>
                <a:spcPct val="100000"/>
              </a:lnSpc>
              <a:spcBef>
                <a:spcPts val="25"/>
              </a:spcBef>
            </a:pPr>
            <a:r>
              <a:rPr sz="1900" b="1" spc="10" dirty="0">
                <a:solidFill>
                  <a:srgbClr val="003399"/>
                </a:solidFill>
                <a:latin typeface="Arial"/>
                <a:cs typeface="Arial"/>
              </a:rPr>
              <a:t>the </a:t>
            </a:r>
            <a:r>
              <a:rPr sz="1900" b="1" spc="5" dirty="0">
                <a:solidFill>
                  <a:srgbClr val="003399"/>
                </a:solidFill>
                <a:latin typeface="Arial"/>
                <a:cs typeface="Arial"/>
              </a:rPr>
              <a:t>beginning and write to </a:t>
            </a:r>
            <a:r>
              <a:rPr sz="1900" b="1" spc="10" dirty="0">
                <a:solidFill>
                  <a:srgbClr val="003399"/>
                </a:solidFill>
                <a:latin typeface="Arial"/>
                <a:cs typeface="Arial"/>
              </a:rPr>
              <a:t>the</a:t>
            </a:r>
            <a:r>
              <a:rPr sz="1900" b="1" dirty="0">
                <a:solidFill>
                  <a:srgbClr val="003399"/>
                </a:solidFill>
                <a:latin typeface="Arial"/>
                <a:cs typeface="Arial"/>
              </a:rPr>
              <a:t> </a:t>
            </a:r>
            <a:r>
              <a:rPr sz="1900" b="1" spc="5" dirty="0">
                <a:solidFill>
                  <a:srgbClr val="003399"/>
                </a:solidFill>
                <a:latin typeface="Arial"/>
                <a:cs typeface="Arial"/>
              </a:rPr>
              <a:t>end.</a:t>
            </a:r>
            <a:endParaRPr sz="19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DD26F-225C-C54B-9344-58E331C867DB}"/>
              </a:ext>
            </a:extLst>
          </p:cNvPr>
          <p:cNvSpPr txBox="1"/>
          <p:nvPr/>
        </p:nvSpPr>
        <p:spPr>
          <a:xfrm>
            <a:off x="769027" y="2236058"/>
            <a:ext cx="4167551" cy="1477328"/>
          </a:xfrm>
          <a:prstGeom prst="rect">
            <a:avLst/>
          </a:prstGeom>
          <a:noFill/>
        </p:spPr>
        <p:txBody>
          <a:bodyPr wrap="none" rtlCol="0">
            <a:spAutoFit/>
          </a:bodyPr>
          <a:lstStyle/>
          <a:p>
            <a:r>
              <a:rPr lang="en-US" dirty="0"/>
              <a:t>How are Question and a light bulb similar?</a:t>
            </a:r>
          </a:p>
          <a:p>
            <a:r>
              <a:rPr lang="en-US" dirty="0"/>
              <a:t>	How are they different?</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B93AB593-75E1-604B-BD53-07FC67892C24}"/>
              </a:ext>
            </a:extLst>
          </p:cNvPr>
          <p:cNvPicPr>
            <a:picLocks noChangeAspect="1"/>
          </p:cNvPicPr>
          <p:nvPr/>
        </p:nvPicPr>
        <p:blipFill rotWithShape="1">
          <a:blip r:embed="rId2"/>
          <a:srcRect t="44444" b="20000"/>
          <a:stretch/>
        </p:blipFill>
        <p:spPr>
          <a:xfrm>
            <a:off x="750289" y="3302858"/>
            <a:ext cx="5629940" cy="1239614"/>
          </a:xfrm>
          <a:prstGeom prst="rect">
            <a:avLst/>
          </a:prstGeom>
        </p:spPr>
      </p:pic>
      <p:pic>
        <p:nvPicPr>
          <p:cNvPr id="6" name="Picture 5">
            <a:extLst>
              <a:ext uri="{FF2B5EF4-FFF2-40B4-BE49-F238E27FC236}">
                <a16:creationId xmlns:a16="http://schemas.microsoft.com/office/drawing/2014/main" id="{F6833368-F2BA-A247-B7CE-27B8572E91BA}"/>
              </a:ext>
            </a:extLst>
          </p:cNvPr>
          <p:cNvPicPr>
            <a:picLocks noChangeAspect="1"/>
          </p:cNvPicPr>
          <p:nvPr/>
        </p:nvPicPr>
        <p:blipFill rotWithShape="1">
          <a:blip r:embed="rId2"/>
          <a:srcRect r="25221" b="64444"/>
          <a:stretch/>
        </p:blipFill>
        <p:spPr>
          <a:xfrm>
            <a:off x="5129789" y="3323272"/>
            <a:ext cx="4210019" cy="1219200"/>
          </a:xfrm>
          <a:prstGeom prst="rect">
            <a:avLst/>
          </a:prstGeom>
        </p:spPr>
      </p:pic>
      <p:sp>
        <p:nvSpPr>
          <p:cNvPr id="8" name="TextBox 7">
            <a:extLst>
              <a:ext uri="{FF2B5EF4-FFF2-40B4-BE49-F238E27FC236}">
                <a16:creationId xmlns:a16="http://schemas.microsoft.com/office/drawing/2014/main" id="{D5E427E2-3298-084C-BD0A-76941E746381}"/>
              </a:ext>
            </a:extLst>
          </p:cNvPr>
          <p:cNvSpPr txBox="1"/>
          <p:nvPr/>
        </p:nvSpPr>
        <p:spPr>
          <a:xfrm>
            <a:off x="5259861" y="1942393"/>
            <a:ext cx="4015458" cy="1200329"/>
          </a:xfrm>
          <a:prstGeom prst="rect">
            <a:avLst/>
          </a:prstGeom>
          <a:noFill/>
        </p:spPr>
        <p:txBody>
          <a:bodyPr wrap="none" rtlCol="0">
            <a:spAutoFit/>
          </a:bodyPr>
          <a:lstStyle/>
          <a:p>
            <a:endParaRPr lang="en-US" dirty="0"/>
          </a:p>
          <a:p>
            <a:r>
              <a:rPr lang="en-US" dirty="0"/>
              <a:t>How are Human and light switch similar?</a:t>
            </a:r>
          </a:p>
          <a:p>
            <a:r>
              <a:rPr lang="en-US" dirty="0"/>
              <a:t>	How are they different?</a:t>
            </a:r>
          </a:p>
          <a:p>
            <a:endParaRPr lang="en-US" dirty="0"/>
          </a:p>
        </p:txBody>
      </p:sp>
      <p:sp>
        <p:nvSpPr>
          <p:cNvPr id="9" name="object 2">
            <a:extLst>
              <a:ext uri="{FF2B5EF4-FFF2-40B4-BE49-F238E27FC236}">
                <a16:creationId xmlns:a16="http://schemas.microsoft.com/office/drawing/2014/main" id="{7E5DCE9E-1AEB-FA4B-A855-F902C45C4758}"/>
              </a:ext>
            </a:extLst>
          </p:cNvPr>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10" name="object 7">
            <a:extLst>
              <a:ext uri="{FF2B5EF4-FFF2-40B4-BE49-F238E27FC236}">
                <a16:creationId xmlns:a16="http://schemas.microsoft.com/office/drawing/2014/main" id="{715FB9E9-C699-634A-B91E-BEA3C2AAE53D}"/>
              </a:ext>
            </a:extLst>
          </p:cNvPr>
          <p:cNvSpPr/>
          <p:nvPr/>
        </p:nvSpPr>
        <p:spPr>
          <a:xfrm>
            <a:off x="2495702" y="375717"/>
            <a:ext cx="80198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11" name="object 8">
            <a:extLst>
              <a:ext uri="{FF2B5EF4-FFF2-40B4-BE49-F238E27FC236}">
                <a16:creationId xmlns:a16="http://schemas.microsoft.com/office/drawing/2014/main" id="{B4310BB8-EF88-E843-B51F-E5BDEFDBFD9B}"/>
              </a:ext>
            </a:extLst>
          </p:cNvPr>
          <p:cNvSpPr txBox="1">
            <a:spLocks noGrp="1"/>
          </p:cNvSpPr>
          <p:nvPr>
            <p:ph type="title"/>
          </p:nvPr>
        </p:nvSpPr>
        <p:spPr>
          <a:xfrm>
            <a:off x="2604674" y="607555"/>
            <a:ext cx="4657919" cy="471283"/>
          </a:xfrm>
          <a:prstGeom prst="rect">
            <a:avLst/>
          </a:prstGeom>
        </p:spPr>
        <p:txBody>
          <a:bodyPr vert="horz" wrap="square" lIns="0" tIns="17145" rIns="0" bIns="0" rtlCol="0">
            <a:spAutoFit/>
          </a:bodyPr>
          <a:lstStyle/>
          <a:p>
            <a:pPr marL="12700" algn="l">
              <a:lnSpc>
                <a:spcPct val="100000"/>
              </a:lnSpc>
              <a:spcBef>
                <a:spcPts val="135"/>
              </a:spcBef>
            </a:pPr>
            <a:r>
              <a:rPr lang="en-US" sz="2950" cap="none" spc="20" dirty="0">
                <a:solidFill>
                  <a:srgbClr val="FFFFFF"/>
                </a:solidFill>
              </a:rPr>
              <a:t>Homework hints…</a:t>
            </a:r>
            <a:endParaRPr lang="en-US" sz="2950" cap="none" dirty="0"/>
          </a:p>
        </p:txBody>
      </p:sp>
    </p:spTree>
    <p:extLst>
      <p:ext uri="{BB962C8B-B14F-4D97-AF65-F5344CB8AC3E}">
        <p14:creationId xmlns:p14="http://schemas.microsoft.com/office/powerpoint/2010/main" val="102085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78659" y="1907844"/>
            <a:ext cx="5798515" cy="43533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334070"/>
            <a:ext cx="1560830" cy="415925"/>
          </a:xfrm>
          <a:prstGeom prst="rect">
            <a:avLst/>
          </a:prstGeom>
        </p:spPr>
        <p:txBody>
          <a:bodyPr vert="horz" wrap="square" lIns="0" tIns="13970" rIns="0" bIns="0" rtlCol="0">
            <a:spAutoFit/>
          </a:bodyPr>
          <a:lstStyle/>
          <a:p>
            <a:pPr marL="12700">
              <a:lnSpc>
                <a:spcPct val="100000"/>
              </a:lnSpc>
              <a:spcBef>
                <a:spcPts val="110"/>
              </a:spcBef>
            </a:pPr>
            <a:r>
              <a:rPr sz="2550" dirty="0">
                <a:solidFill>
                  <a:srgbClr val="003399"/>
                </a:solidFill>
                <a:latin typeface="Arial Black"/>
                <a:cs typeface="Arial Black"/>
              </a:rPr>
              <a:t>Example</a:t>
            </a:r>
            <a:endParaRPr sz="2550">
              <a:latin typeface="Arial Black"/>
              <a:cs typeface="Arial Black"/>
            </a:endParaRPr>
          </a:p>
        </p:txBody>
      </p:sp>
      <p:sp>
        <p:nvSpPr>
          <p:cNvPr id="7" name="object 7"/>
          <p:cNvSpPr/>
          <p:nvPr/>
        </p:nvSpPr>
        <p:spPr>
          <a:xfrm>
            <a:off x="2495702" y="375717"/>
            <a:ext cx="80198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81081" y="401487"/>
            <a:ext cx="4413885" cy="481330"/>
          </a:xfrm>
          <a:prstGeom prst="rect">
            <a:avLst/>
          </a:prstGeom>
        </p:spPr>
        <p:txBody>
          <a:bodyPr vert="horz" wrap="square" lIns="0" tIns="17145" rIns="0" bIns="0" rtlCol="0">
            <a:spAutoFit/>
          </a:bodyPr>
          <a:lstStyle/>
          <a:p>
            <a:pPr marL="12700">
              <a:lnSpc>
                <a:spcPct val="100000"/>
              </a:lnSpc>
              <a:spcBef>
                <a:spcPts val="135"/>
              </a:spcBef>
            </a:pPr>
            <a:r>
              <a:rPr sz="2950" spc="20" dirty="0">
                <a:solidFill>
                  <a:srgbClr val="FFFFFF"/>
                </a:solidFill>
              </a:rPr>
              <a:t>The </a:t>
            </a:r>
            <a:r>
              <a:rPr sz="2950" spc="15" dirty="0">
                <a:solidFill>
                  <a:srgbClr val="FFFFFF"/>
                </a:solidFill>
              </a:rPr>
              <a:t>‘famous’</a:t>
            </a:r>
            <a:r>
              <a:rPr sz="2950" spc="-195" dirty="0">
                <a:solidFill>
                  <a:srgbClr val="FFFFFF"/>
                </a:solidFill>
              </a:rPr>
              <a:t> </a:t>
            </a:r>
            <a:r>
              <a:rPr sz="2950" spc="20" dirty="0">
                <a:solidFill>
                  <a:srgbClr val="FFFFFF"/>
                </a:solidFill>
              </a:rPr>
              <a:t>question…</a:t>
            </a:r>
            <a:endParaRPr sz="2950"/>
          </a:p>
        </p:txBody>
      </p:sp>
      <p:sp>
        <p:nvSpPr>
          <p:cNvPr id="9" name="object 9"/>
          <p:cNvSpPr txBox="1"/>
          <p:nvPr/>
        </p:nvSpPr>
        <p:spPr>
          <a:xfrm>
            <a:off x="3858458" y="1655861"/>
            <a:ext cx="5735320" cy="600164"/>
          </a:xfrm>
          <a:prstGeom prst="rect">
            <a:avLst/>
          </a:prstGeom>
        </p:spPr>
        <p:txBody>
          <a:bodyPr vert="horz" wrap="square" lIns="0" tIns="15240" rIns="0" bIns="0" rtlCol="0">
            <a:spAutoFit/>
          </a:bodyPr>
          <a:lstStyle/>
          <a:p>
            <a:pPr marL="317500" indent="-304800">
              <a:lnSpc>
                <a:spcPct val="100000"/>
              </a:lnSpc>
              <a:spcBef>
                <a:spcPts val="120"/>
              </a:spcBef>
              <a:buClr>
                <a:srgbClr val="99CC00"/>
              </a:buClr>
              <a:buSzPct val="150000"/>
              <a:buFont typeface="Arial"/>
              <a:buChar char="•"/>
              <a:tabLst>
                <a:tab pos="316865" algn="l"/>
                <a:tab pos="317500" algn="l"/>
              </a:tabLst>
            </a:pPr>
            <a:r>
              <a:rPr sz="1900" spc="5" dirty="0">
                <a:solidFill>
                  <a:srgbClr val="003399"/>
                </a:solidFill>
                <a:latin typeface="Arial"/>
                <a:cs typeface="Arial"/>
              </a:rPr>
              <a:t>The </a:t>
            </a:r>
            <a:r>
              <a:rPr sz="1900" spc="10" dirty="0">
                <a:solidFill>
                  <a:srgbClr val="003399"/>
                </a:solidFill>
                <a:latin typeface="Arial"/>
                <a:cs typeface="Arial"/>
              </a:rPr>
              <a:t>question </a:t>
            </a:r>
            <a:r>
              <a:rPr sz="1900" spc="-40" dirty="0">
                <a:solidFill>
                  <a:srgbClr val="003399"/>
                </a:solidFill>
                <a:latin typeface="Arial"/>
                <a:cs typeface="Arial"/>
              </a:rPr>
              <a:t>“</a:t>
            </a:r>
            <a:r>
              <a:rPr sz="1900" b="1" spc="-40" dirty="0">
                <a:solidFill>
                  <a:srgbClr val="003399"/>
                </a:solidFill>
                <a:latin typeface="Arial"/>
                <a:cs typeface="Arial"/>
              </a:rPr>
              <a:t>To </a:t>
            </a:r>
            <a:r>
              <a:rPr sz="1900" b="1" spc="10" dirty="0">
                <a:solidFill>
                  <a:srgbClr val="003399"/>
                </a:solidFill>
                <a:latin typeface="Arial"/>
                <a:cs typeface="Arial"/>
              </a:rPr>
              <a:t>be or </a:t>
            </a:r>
            <a:r>
              <a:rPr sz="1900" b="1" spc="5" dirty="0">
                <a:solidFill>
                  <a:srgbClr val="003399"/>
                </a:solidFill>
                <a:latin typeface="Arial"/>
                <a:cs typeface="Arial"/>
              </a:rPr>
              <a:t>not </a:t>
            </a:r>
            <a:r>
              <a:rPr sz="1900" b="1" spc="10" dirty="0">
                <a:solidFill>
                  <a:srgbClr val="003399"/>
                </a:solidFill>
                <a:latin typeface="Arial"/>
                <a:cs typeface="Arial"/>
              </a:rPr>
              <a:t>to be</a:t>
            </a:r>
            <a:r>
              <a:rPr lang="en-US" sz="1900" b="1" spc="10" dirty="0">
                <a:solidFill>
                  <a:srgbClr val="003399"/>
                </a:solidFill>
                <a:latin typeface="Arial"/>
                <a:cs typeface="Arial"/>
              </a:rPr>
              <a:t>….</a:t>
            </a:r>
            <a:r>
              <a:rPr sz="1900" spc="10" dirty="0">
                <a:solidFill>
                  <a:srgbClr val="003399"/>
                </a:solidFill>
                <a:latin typeface="Arial"/>
                <a:cs typeface="Arial"/>
              </a:rPr>
              <a:t>” was</a:t>
            </a:r>
            <a:r>
              <a:rPr sz="1900" spc="-25" dirty="0">
                <a:solidFill>
                  <a:srgbClr val="003399"/>
                </a:solidFill>
                <a:latin typeface="Arial"/>
                <a:cs typeface="Arial"/>
              </a:rPr>
              <a:t> </a:t>
            </a:r>
            <a:r>
              <a:rPr sz="1900" spc="5" dirty="0">
                <a:solidFill>
                  <a:srgbClr val="003399"/>
                </a:solidFill>
                <a:latin typeface="Arial"/>
                <a:cs typeface="Arial"/>
              </a:rPr>
              <a:t>first</a:t>
            </a:r>
            <a:endParaRPr sz="1900" dirty="0">
              <a:latin typeface="Arial"/>
              <a:cs typeface="Arial"/>
            </a:endParaRPr>
          </a:p>
          <a:p>
            <a:pPr marL="317500">
              <a:lnSpc>
                <a:spcPct val="100000"/>
              </a:lnSpc>
              <a:spcBef>
                <a:spcPts val="25"/>
              </a:spcBef>
            </a:pPr>
            <a:r>
              <a:rPr lang="en-US" sz="1900" spc="5" dirty="0">
                <a:solidFill>
                  <a:srgbClr val="003399"/>
                </a:solidFill>
                <a:latin typeface="Arial"/>
                <a:cs typeface="Arial"/>
              </a:rPr>
              <a:t>asked</a:t>
            </a:r>
            <a:r>
              <a:rPr sz="1900" spc="5" dirty="0">
                <a:solidFill>
                  <a:srgbClr val="003399"/>
                </a:solidFill>
                <a:latin typeface="Arial"/>
                <a:cs typeface="Arial"/>
              </a:rPr>
              <a:t> in Shakespeare’s</a:t>
            </a:r>
            <a:r>
              <a:rPr sz="1900" spc="-20" dirty="0">
                <a:solidFill>
                  <a:srgbClr val="003399"/>
                </a:solidFill>
                <a:latin typeface="Arial"/>
                <a:cs typeface="Arial"/>
              </a:rPr>
              <a:t> </a:t>
            </a:r>
            <a:r>
              <a:rPr sz="1900" spc="5" dirty="0">
                <a:solidFill>
                  <a:srgbClr val="003399"/>
                </a:solidFill>
                <a:latin typeface="Arial"/>
                <a:cs typeface="Arial"/>
              </a:rPr>
              <a:t>Hamlet.</a:t>
            </a:r>
            <a:endParaRPr sz="1900" dirty="0">
              <a:latin typeface="Arial"/>
              <a:cs typeface="Arial"/>
            </a:endParaRPr>
          </a:p>
        </p:txBody>
      </p:sp>
      <p:sp>
        <p:nvSpPr>
          <p:cNvPr id="11" name="object 11"/>
          <p:cNvSpPr txBox="1"/>
          <p:nvPr/>
        </p:nvSpPr>
        <p:spPr>
          <a:xfrm>
            <a:off x="3858458" y="2448250"/>
            <a:ext cx="6016463" cy="5108706"/>
          </a:xfrm>
          <a:prstGeom prst="rect">
            <a:avLst/>
          </a:prstGeom>
        </p:spPr>
        <p:txBody>
          <a:bodyPr vert="horz" wrap="square" lIns="0" tIns="12065" rIns="0" bIns="0" rtlCol="0">
            <a:spAutoFit/>
          </a:bodyPr>
          <a:lstStyle/>
          <a:p>
            <a:pPr marL="317500" marR="140970" indent="-304800">
              <a:lnSpc>
                <a:spcPct val="101099"/>
              </a:lnSpc>
              <a:spcBef>
                <a:spcPts val="95"/>
              </a:spcBef>
              <a:buClr>
                <a:srgbClr val="99CC00"/>
              </a:buClr>
              <a:buSzPct val="150000"/>
              <a:buFont typeface="Arial"/>
              <a:buChar char="•"/>
              <a:tabLst>
                <a:tab pos="316865" algn="l"/>
                <a:tab pos="317500" algn="l"/>
              </a:tabLst>
            </a:pPr>
            <a:r>
              <a:rPr sz="1900" spc="10" dirty="0">
                <a:solidFill>
                  <a:srgbClr val="003399"/>
                </a:solidFill>
                <a:latin typeface="Arial"/>
                <a:cs typeface="Arial"/>
              </a:rPr>
              <a:t>How </a:t>
            </a:r>
            <a:r>
              <a:rPr sz="1900" spc="5" dirty="0">
                <a:solidFill>
                  <a:srgbClr val="003399"/>
                </a:solidFill>
                <a:latin typeface="Arial"/>
                <a:cs typeface="Arial"/>
              </a:rPr>
              <a:t>can </a:t>
            </a:r>
            <a:r>
              <a:rPr sz="1900" spc="10" dirty="0">
                <a:solidFill>
                  <a:srgbClr val="003399"/>
                </a:solidFill>
                <a:latin typeface="Arial"/>
                <a:cs typeface="Arial"/>
              </a:rPr>
              <a:t>we</a:t>
            </a:r>
            <a:r>
              <a:rPr lang="en-US" sz="1900" spc="10" dirty="0">
                <a:solidFill>
                  <a:srgbClr val="003399"/>
                </a:solidFill>
                <a:latin typeface="Arial"/>
                <a:cs typeface="Arial"/>
              </a:rPr>
              <a:t>:</a:t>
            </a:r>
          </a:p>
          <a:p>
            <a:pPr marL="927100" marR="140970" lvl="2">
              <a:lnSpc>
                <a:spcPct val="101099"/>
              </a:lnSpc>
              <a:spcBef>
                <a:spcPts val="95"/>
              </a:spcBef>
              <a:buClr>
                <a:srgbClr val="99CC00"/>
              </a:buClr>
              <a:buSzPct val="150000"/>
              <a:tabLst>
                <a:tab pos="316865" algn="l"/>
                <a:tab pos="317500" algn="l"/>
              </a:tabLst>
            </a:pPr>
            <a:r>
              <a:rPr lang="en-US" sz="1900" spc="10" dirty="0">
                <a:solidFill>
                  <a:srgbClr val="003399"/>
                </a:solidFill>
                <a:latin typeface="Arial"/>
                <a:cs typeface="Arial"/>
              </a:rPr>
              <a:t>(A) </a:t>
            </a:r>
            <a:r>
              <a:rPr sz="1900" spc="5" dirty="0">
                <a:solidFill>
                  <a:srgbClr val="003399"/>
                </a:solidFill>
                <a:latin typeface="Arial"/>
                <a:cs typeface="Arial"/>
              </a:rPr>
              <a:t>model this question</a:t>
            </a:r>
            <a:r>
              <a:rPr lang="en-US" sz="1900" spc="5" dirty="0">
                <a:solidFill>
                  <a:srgbClr val="003399"/>
                </a:solidFill>
                <a:latin typeface="Arial"/>
                <a:cs typeface="Arial"/>
              </a:rPr>
              <a:t>, </a:t>
            </a:r>
          </a:p>
          <a:p>
            <a:pPr marL="927100" marR="140970" lvl="2">
              <a:lnSpc>
                <a:spcPct val="101099"/>
              </a:lnSpc>
              <a:spcBef>
                <a:spcPts val="95"/>
              </a:spcBef>
              <a:buClr>
                <a:srgbClr val="99CC00"/>
              </a:buClr>
              <a:buSzPct val="150000"/>
              <a:tabLst>
                <a:tab pos="316865" algn="l"/>
                <a:tab pos="317500" algn="l"/>
              </a:tabLst>
            </a:pPr>
            <a:r>
              <a:rPr lang="en-US" sz="1900" spc="5" dirty="0">
                <a:solidFill>
                  <a:srgbClr val="003399"/>
                </a:solidFill>
                <a:latin typeface="Arial"/>
                <a:cs typeface="Arial"/>
              </a:rPr>
              <a:t>(B) model </a:t>
            </a:r>
            <a:r>
              <a:rPr sz="1900" spc="10" dirty="0">
                <a:solidFill>
                  <a:srgbClr val="003399"/>
                </a:solidFill>
                <a:latin typeface="Arial"/>
                <a:cs typeface="Arial"/>
              </a:rPr>
              <a:t>a human </a:t>
            </a:r>
            <a:r>
              <a:rPr sz="1900" spc="5" dirty="0">
                <a:solidFill>
                  <a:srgbClr val="003399"/>
                </a:solidFill>
                <a:latin typeface="Arial"/>
                <a:cs typeface="Arial"/>
              </a:rPr>
              <a:t>asking </a:t>
            </a:r>
            <a:r>
              <a:rPr sz="1900" dirty="0">
                <a:solidFill>
                  <a:srgbClr val="003399"/>
                </a:solidFill>
                <a:latin typeface="Arial"/>
                <a:cs typeface="Arial"/>
              </a:rPr>
              <a:t>it, </a:t>
            </a:r>
            <a:r>
              <a:rPr sz="1900" spc="5" dirty="0">
                <a:solidFill>
                  <a:srgbClr val="003399"/>
                </a:solidFill>
                <a:latin typeface="Arial"/>
                <a:cs typeface="Arial"/>
              </a:rPr>
              <a:t>and</a:t>
            </a:r>
            <a:r>
              <a:rPr lang="en-US" sz="1900" spc="5" dirty="0">
                <a:solidFill>
                  <a:srgbClr val="003399"/>
                </a:solidFill>
                <a:latin typeface="Arial"/>
                <a:cs typeface="Arial"/>
              </a:rPr>
              <a:t> </a:t>
            </a:r>
          </a:p>
          <a:p>
            <a:pPr marL="927100" marR="140970" lvl="2">
              <a:lnSpc>
                <a:spcPct val="101099"/>
              </a:lnSpc>
              <a:spcBef>
                <a:spcPts val="95"/>
              </a:spcBef>
              <a:buClr>
                <a:srgbClr val="99CC00"/>
              </a:buClr>
              <a:buSzPct val="150000"/>
              <a:tabLst>
                <a:tab pos="316865" algn="l"/>
                <a:tab pos="317500" algn="l"/>
              </a:tabLst>
            </a:pPr>
            <a:r>
              <a:rPr lang="en-US" sz="1900" spc="5" dirty="0">
                <a:solidFill>
                  <a:srgbClr val="003399"/>
                </a:solidFill>
                <a:latin typeface="Arial"/>
                <a:cs typeface="Arial"/>
              </a:rPr>
              <a:t>(C) model a debate of the question</a:t>
            </a:r>
            <a:endParaRPr sz="1900" dirty="0">
              <a:latin typeface="Arial"/>
              <a:cs typeface="Arial"/>
            </a:endParaRPr>
          </a:p>
          <a:p>
            <a:pPr>
              <a:lnSpc>
                <a:spcPct val="100000"/>
              </a:lnSpc>
              <a:buClr>
                <a:srgbClr val="99CC00"/>
              </a:buClr>
            </a:pPr>
            <a:endParaRPr sz="1400" dirty="0">
              <a:latin typeface="Times New Roman"/>
              <a:cs typeface="Times New Roman"/>
            </a:endParaRPr>
          </a:p>
          <a:p>
            <a:pPr marL="317500" marR="140335" indent="-304800">
              <a:lnSpc>
                <a:spcPct val="101099"/>
              </a:lnSpc>
              <a:spcBef>
                <a:spcPts val="5"/>
              </a:spcBef>
              <a:buClr>
                <a:srgbClr val="99CC00"/>
              </a:buClr>
              <a:buSzPct val="150000"/>
              <a:buFont typeface="Arial"/>
              <a:buChar char="•"/>
              <a:tabLst>
                <a:tab pos="316865" algn="l"/>
                <a:tab pos="317500" algn="l"/>
              </a:tabLst>
            </a:pPr>
            <a:r>
              <a:rPr lang="en-US" sz="1900" spc="5" dirty="0">
                <a:solidFill>
                  <a:srgbClr val="003399"/>
                </a:solidFill>
                <a:latin typeface="Arial"/>
                <a:cs typeface="Arial"/>
              </a:rPr>
              <a:t>L</a:t>
            </a:r>
            <a:r>
              <a:rPr sz="1900" spc="5" dirty="0">
                <a:solidFill>
                  <a:srgbClr val="003399"/>
                </a:solidFill>
                <a:latin typeface="Arial"/>
                <a:cs typeface="Arial"/>
              </a:rPr>
              <a:t>ets assume </a:t>
            </a:r>
            <a:r>
              <a:rPr sz="1900" spc="10" dirty="0">
                <a:solidFill>
                  <a:srgbClr val="003399"/>
                </a:solidFill>
                <a:latin typeface="Arial"/>
                <a:cs typeface="Arial"/>
              </a:rPr>
              <a:t>that </a:t>
            </a:r>
            <a:r>
              <a:rPr sz="1900" spc="-40" dirty="0">
                <a:solidFill>
                  <a:srgbClr val="003399"/>
                </a:solidFill>
                <a:latin typeface="Arial"/>
                <a:cs typeface="Arial"/>
              </a:rPr>
              <a:t>“</a:t>
            </a:r>
            <a:r>
              <a:rPr sz="1900" b="1" spc="-40" dirty="0">
                <a:solidFill>
                  <a:srgbClr val="003399"/>
                </a:solidFill>
                <a:latin typeface="Arial"/>
                <a:cs typeface="Arial"/>
              </a:rPr>
              <a:t>To </a:t>
            </a:r>
            <a:r>
              <a:rPr sz="1900" b="1" spc="10" dirty="0">
                <a:solidFill>
                  <a:srgbClr val="003399"/>
                </a:solidFill>
                <a:latin typeface="Arial"/>
                <a:cs typeface="Arial"/>
              </a:rPr>
              <a:t>be</a:t>
            </a:r>
            <a:r>
              <a:rPr sz="1900" spc="10" dirty="0">
                <a:solidFill>
                  <a:srgbClr val="003399"/>
                </a:solidFill>
                <a:latin typeface="Arial"/>
                <a:cs typeface="Arial"/>
              </a:rPr>
              <a:t>” </a:t>
            </a:r>
            <a:r>
              <a:rPr sz="1900" spc="5" dirty="0">
                <a:solidFill>
                  <a:srgbClr val="003399"/>
                </a:solidFill>
                <a:latin typeface="Arial"/>
                <a:cs typeface="Arial"/>
              </a:rPr>
              <a:t>is </a:t>
            </a:r>
            <a:r>
              <a:rPr sz="1900" spc="10" dirty="0">
                <a:solidFill>
                  <a:srgbClr val="003399"/>
                </a:solidFill>
                <a:latin typeface="Arial"/>
                <a:cs typeface="Arial"/>
              </a:rPr>
              <a:t>the primary </a:t>
            </a:r>
            <a:r>
              <a:rPr sz="1900" spc="5" dirty="0">
                <a:solidFill>
                  <a:srgbClr val="003399"/>
                </a:solidFill>
                <a:latin typeface="Arial"/>
                <a:cs typeface="Arial"/>
              </a:rPr>
              <a:t>argument </a:t>
            </a:r>
            <a:r>
              <a:rPr sz="1900" spc="10" dirty="0">
                <a:solidFill>
                  <a:srgbClr val="003399"/>
                </a:solidFill>
                <a:latin typeface="Arial"/>
                <a:cs typeface="Arial"/>
              </a:rPr>
              <a:t>(TRUE) </a:t>
            </a:r>
            <a:r>
              <a:rPr sz="1900" spc="5" dirty="0">
                <a:solidFill>
                  <a:srgbClr val="003399"/>
                </a:solidFill>
                <a:latin typeface="Arial"/>
                <a:cs typeface="Arial"/>
              </a:rPr>
              <a:t>and </a:t>
            </a:r>
            <a:r>
              <a:rPr sz="1900" spc="10" dirty="0">
                <a:solidFill>
                  <a:srgbClr val="003399"/>
                </a:solidFill>
                <a:latin typeface="Arial"/>
                <a:cs typeface="Arial"/>
              </a:rPr>
              <a:t>“</a:t>
            </a:r>
            <a:r>
              <a:rPr sz="1900" b="1" spc="10" dirty="0">
                <a:solidFill>
                  <a:srgbClr val="003399"/>
                </a:solidFill>
                <a:latin typeface="Arial"/>
                <a:cs typeface="Arial"/>
              </a:rPr>
              <a:t>Not </a:t>
            </a:r>
            <a:r>
              <a:rPr sz="1900" b="1" spc="5" dirty="0">
                <a:solidFill>
                  <a:srgbClr val="003399"/>
                </a:solidFill>
                <a:latin typeface="Arial"/>
                <a:cs typeface="Arial"/>
              </a:rPr>
              <a:t>to </a:t>
            </a:r>
            <a:r>
              <a:rPr sz="1900" b="1" dirty="0">
                <a:solidFill>
                  <a:srgbClr val="003399"/>
                </a:solidFill>
                <a:latin typeface="Arial"/>
                <a:cs typeface="Arial"/>
              </a:rPr>
              <a:t>be</a:t>
            </a:r>
            <a:r>
              <a:rPr sz="1900" dirty="0">
                <a:solidFill>
                  <a:srgbClr val="003399"/>
                </a:solidFill>
                <a:latin typeface="Arial"/>
                <a:cs typeface="Arial"/>
              </a:rPr>
              <a:t>”  </a:t>
            </a:r>
            <a:r>
              <a:rPr sz="1900" spc="5" dirty="0">
                <a:solidFill>
                  <a:srgbClr val="003399"/>
                </a:solidFill>
                <a:latin typeface="Arial"/>
                <a:cs typeface="Arial"/>
              </a:rPr>
              <a:t>is </a:t>
            </a:r>
            <a:r>
              <a:rPr sz="1900" spc="10" dirty="0">
                <a:solidFill>
                  <a:srgbClr val="003399"/>
                </a:solidFill>
                <a:latin typeface="Arial"/>
                <a:cs typeface="Arial"/>
              </a:rPr>
              <a:t>the </a:t>
            </a:r>
            <a:r>
              <a:rPr sz="1900" spc="5" dirty="0">
                <a:solidFill>
                  <a:srgbClr val="003399"/>
                </a:solidFill>
                <a:latin typeface="Arial"/>
                <a:cs typeface="Arial"/>
              </a:rPr>
              <a:t>secondary argument</a:t>
            </a:r>
            <a:r>
              <a:rPr sz="1900" spc="-20" dirty="0">
                <a:solidFill>
                  <a:srgbClr val="003399"/>
                </a:solidFill>
                <a:latin typeface="Arial"/>
                <a:cs typeface="Arial"/>
              </a:rPr>
              <a:t> </a:t>
            </a:r>
            <a:r>
              <a:rPr sz="1900" spc="-10" dirty="0">
                <a:solidFill>
                  <a:srgbClr val="003399"/>
                </a:solidFill>
                <a:latin typeface="Arial"/>
                <a:cs typeface="Arial"/>
              </a:rPr>
              <a:t>(FALSE).</a:t>
            </a:r>
            <a:endParaRPr lang="en-US" sz="1900" spc="-10" dirty="0">
              <a:solidFill>
                <a:srgbClr val="003399"/>
              </a:solidFill>
              <a:latin typeface="Arial"/>
              <a:cs typeface="Arial"/>
            </a:endParaRPr>
          </a:p>
          <a:p>
            <a:pPr marL="317500" marR="140335" indent="-304800">
              <a:lnSpc>
                <a:spcPct val="101099"/>
              </a:lnSpc>
              <a:spcBef>
                <a:spcPts val="5"/>
              </a:spcBef>
              <a:buClr>
                <a:srgbClr val="99CC00"/>
              </a:buClr>
              <a:buSzPct val="150000"/>
              <a:buFont typeface="Arial"/>
              <a:buChar char="•"/>
              <a:tabLst>
                <a:tab pos="316865" algn="l"/>
                <a:tab pos="317500" algn="l"/>
              </a:tabLst>
            </a:pPr>
            <a:endParaRPr lang="en-US" sz="1900" spc="-10" dirty="0">
              <a:solidFill>
                <a:srgbClr val="003399"/>
              </a:solidFill>
              <a:latin typeface="Arial"/>
              <a:cs typeface="Arial"/>
            </a:endParaRPr>
          </a:p>
          <a:p>
            <a:pPr marL="317500" marR="140335" indent="-304800">
              <a:lnSpc>
                <a:spcPct val="101099"/>
              </a:lnSpc>
              <a:spcBef>
                <a:spcPts val="5"/>
              </a:spcBef>
              <a:buClr>
                <a:srgbClr val="99CC00"/>
              </a:buClr>
              <a:buSzPct val="150000"/>
              <a:buFont typeface="Arial"/>
              <a:buChar char="•"/>
              <a:tabLst>
                <a:tab pos="316865" algn="l"/>
                <a:tab pos="317500" algn="l"/>
              </a:tabLst>
            </a:pPr>
            <a:r>
              <a:rPr lang="en-US" sz="1900" spc="-10" dirty="0">
                <a:solidFill>
                  <a:srgbClr val="003399"/>
                </a:solidFill>
                <a:latin typeface="Arial"/>
                <a:cs typeface="Arial"/>
              </a:rPr>
              <a:t>Lets also assume the question is fluid and every time it’s debated its state changes.</a:t>
            </a:r>
          </a:p>
          <a:p>
            <a:pPr marL="317500" marR="140335" indent="-304800">
              <a:lnSpc>
                <a:spcPct val="101099"/>
              </a:lnSpc>
              <a:spcBef>
                <a:spcPts val="5"/>
              </a:spcBef>
              <a:buClr>
                <a:srgbClr val="99CC00"/>
              </a:buClr>
              <a:buSzPct val="150000"/>
              <a:buFont typeface="Arial"/>
              <a:buChar char="•"/>
              <a:tabLst>
                <a:tab pos="316865" algn="l"/>
                <a:tab pos="317500" algn="l"/>
              </a:tabLst>
            </a:pPr>
            <a:endParaRPr lang="en-US" sz="1900" spc="-10" dirty="0">
              <a:solidFill>
                <a:srgbClr val="003399"/>
              </a:solidFill>
              <a:latin typeface="Arial"/>
              <a:cs typeface="Arial"/>
            </a:endParaRPr>
          </a:p>
          <a:p>
            <a:pPr marL="317500" marR="140335" indent="-304800">
              <a:lnSpc>
                <a:spcPct val="101099"/>
              </a:lnSpc>
              <a:spcBef>
                <a:spcPts val="5"/>
              </a:spcBef>
              <a:buClr>
                <a:srgbClr val="99CC00"/>
              </a:buClr>
              <a:buSzPct val="150000"/>
              <a:buFont typeface="Arial"/>
              <a:buChar char="•"/>
              <a:tabLst>
                <a:tab pos="316865" algn="l"/>
                <a:tab pos="317500" algn="l"/>
              </a:tabLst>
            </a:pPr>
            <a:r>
              <a:rPr lang="en-US" sz="1900" spc="-10" dirty="0">
                <a:solidFill>
                  <a:srgbClr val="003399"/>
                </a:solidFill>
                <a:latin typeface="Arial"/>
                <a:cs typeface="Arial"/>
              </a:rPr>
              <a:t>We’ll also assume humans will change their mind to sync with reality after a debate</a:t>
            </a:r>
            <a:endParaRPr sz="1900" dirty="0">
              <a:latin typeface="Arial"/>
              <a:cs typeface="Arial"/>
            </a:endParaRPr>
          </a:p>
          <a:p>
            <a:pPr>
              <a:lnSpc>
                <a:spcPct val="100000"/>
              </a:lnSpc>
              <a:buClr>
                <a:srgbClr val="99CC00"/>
              </a:buClr>
              <a:buFont typeface="Arial"/>
              <a:buChar char="•"/>
            </a:pPr>
            <a:endParaRPr sz="2800" dirty="0">
              <a:latin typeface="Times New Roman"/>
              <a:cs typeface="Times New Roman"/>
            </a:endParaRPr>
          </a:p>
          <a:p>
            <a:pPr marL="317500" marR="5080" indent="-304800">
              <a:lnSpc>
                <a:spcPct val="101099"/>
              </a:lnSpc>
              <a:spcBef>
                <a:spcPts val="5"/>
              </a:spcBef>
              <a:buClr>
                <a:srgbClr val="99CC00"/>
              </a:buClr>
              <a:buSzPct val="150000"/>
              <a:buFont typeface="Arial"/>
              <a:buChar char="•"/>
              <a:tabLst>
                <a:tab pos="316865" algn="l"/>
                <a:tab pos="317500" algn="l"/>
              </a:tabLst>
            </a:pPr>
            <a:r>
              <a:rPr sz="1900" spc="10" dirty="0">
                <a:solidFill>
                  <a:srgbClr val="003399"/>
                </a:solidFill>
                <a:latin typeface="Arial"/>
                <a:cs typeface="Arial"/>
              </a:rPr>
              <a:t>Lets </a:t>
            </a:r>
            <a:r>
              <a:rPr sz="1900" spc="5" dirty="0">
                <a:solidFill>
                  <a:srgbClr val="003399"/>
                </a:solidFill>
                <a:latin typeface="Arial"/>
                <a:cs typeface="Arial"/>
              </a:rPr>
              <a:t>also assume that this question can only </a:t>
            </a:r>
            <a:r>
              <a:rPr sz="1900" spc="10" dirty="0">
                <a:solidFill>
                  <a:srgbClr val="003399"/>
                </a:solidFill>
                <a:latin typeface="Arial"/>
                <a:cs typeface="Arial"/>
              </a:rPr>
              <a:t>be </a:t>
            </a:r>
            <a:r>
              <a:rPr sz="1900" spc="5" dirty="0">
                <a:solidFill>
                  <a:srgbClr val="003399"/>
                </a:solidFill>
                <a:latin typeface="Arial"/>
                <a:cs typeface="Arial"/>
              </a:rPr>
              <a:t>asked so many </a:t>
            </a:r>
            <a:r>
              <a:rPr sz="1900" spc="10" dirty="0">
                <a:solidFill>
                  <a:srgbClr val="003399"/>
                </a:solidFill>
                <a:latin typeface="Arial"/>
                <a:cs typeface="Arial"/>
              </a:rPr>
              <a:t>times before  </a:t>
            </a:r>
            <a:r>
              <a:rPr sz="1900" spc="5" dirty="0">
                <a:solidFill>
                  <a:srgbClr val="003399"/>
                </a:solidFill>
                <a:latin typeface="Arial"/>
                <a:cs typeface="Arial"/>
              </a:rPr>
              <a:t>it </a:t>
            </a:r>
            <a:r>
              <a:rPr sz="1900" spc="10" dirty="0">
                <a:solidFill>
                  <a:srgbClr val="003399"/>
                </a:solidFill>
                <a:latin typeface="Arial"/>
                <a:cs typeface="Arial"/>
              </a:rPr>
              <a:t>becomes</a:t>
            </a:r>
            <a:r>
              <a:rPr sz="1900" dirty="0">
                <a:solidFill>
                  <a:srgbClr val="003399"/>
                </a:solidFill>
                <a:latin typeface="Arial"/>
                <a:cs typeface="Arial"/>
              </a:rPr>
              <a:t> </a:t>
            </a:r>
            <a:r>
              <a:rPr sz="1900" spc="5" dirty="0">
                <a:solidFill>
                  <a:srgbClr val="003399"/>
                </a:solidFill>
                <a:latin typeface="Arial"/>
                <a:cs typeface="Arial"/>
              </a:rPr>
              <a:t>pointless…</a:t>
            </a:r>
            <a:endParaRPr sz="19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0" y="228600"/>
            <a:ext cx="1452773"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334070"/>
            <a:ext cx="1560830" cy="415925"/>
          </a:xfrm>
          <a:prstGeom prst="rect">
            <a:avLst/>
          </a:prstGeom>
        </p:spPr>
        <p:txBody>
          <a:bodyPr vert="horz" wrap="square" lIns="0" tIns="13970" rIns="0" bIns="0" rtlCol="0">
            <a:spAutoFit/>
          </a:bodyPr>
          <a:lstStyle/>
          <a:p>
            <a:pPr marL="12700">
              <a:lnSpc>
                <a:spcPct val="100000"/>
              </a:lnSpc>
              <a:spcBef>
                <a:spcPts val="110"/>
              </a:spcBef>
            </a:pPr>
            <a:r>
              <a:rPr sz="2550" dirty="0">
                <a:solidFill>
                  <a:srgbClr val="003399"/>
                </a:solidFill>
                <a:latin typeface="Arial Black"/>
                <a:cs typeface="Arial Black"/>
              </a:rPr>
              <a:t>Example</a:t>
            </a:r>
            <a:endParaRPr sz="2550">
              <a:latin typeface="Arial Black"/>
              <a:cs typeface="Arial Black"/>
            </a:endParaRPr>
          </a:p>
        </p:txBody>
      </p:sp>
      <p:sp>
        <p:nvSpPr>
          <p:cNvPr id="7" name="object 7"/>
          <p:cNvSpPr/>
          <p:nvPr/>
        </p:nvSpPr>
        <p:spPr>
          <a:xfrm>
            <a:off x="2495702" y="375717"/>
            <a:ext cx="77912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81081" y="401487"/>
            <a:ext cx="1460117" cy="481330"/>
          </a:xfrm>
          <a:prstGeom prst="rect">
            <a:avLst/>
          </a:prstGeom>
        </p:spPr>
        <p:txBody>
          <a:bodyPr vert="horz" wrap="square" lIns="0" tIns="17145" rIns="0" bIns="0" rtlCol="0">
            <a:spAutoFit/>
          </a:bodyPr>
          <a:lstStyle/>
          <a:p>
            <a:pPr marL="12700">
              <a:lnSpc>
                <a:spcPct val="100000"/>
              </a:lnSpc>
              <a:spcBef>
                <a:spcPts val="135"/>
              </a:spcBef>
            </a:pPr>
            <a:r>
              <a:rPr sz="2950" spc="-95" dirty="0">
                <a:solidFill>
                  <a:srgbClr val="FFFFFF"/>
                </a:solidFill>
              </a:rPr>
              <a:t>To</a:t>
            </a:r>
            <a:r>
              <a:rPr sz="2950" spc="-65" dirty="0">
                <a:solidFill>
                  <a:srgbClr val="FFFFFF"/>
                </a:solidFill>
              </a:rPr>
              <a:t> </a:t>
            </a:r>
            <a:r>
              <a:rPr sz="2950" spc="10" dirty="0">
                <a:solidFill>
                  <a:srgbClr val="FFFFFF"/>
                </a:solidFill>
              </a:rPr>
              <a:t>start</a:t>
            </a:r>
            <a:endParaRPr sz="2950"/>
          </a:p>
        </p:txBody>
      </p:sp>
      <p:sp>
        <p:nvSpPr>
          <p:cNvPr id="9" name="object 9"/>
          <p:cNvSpPr txBox="1"/>
          <p:nvPr/>
        </p:nvSpPr>
        <p:spPr>
          <a:xfrm>
            <a:off x="3889689" y="1923862"/>
            <a:ext cx="5154295" cy="611505"/>
          </a:xfrm>
          <a:prstGeom prst="rect">
            <a:avLst/>
          </a:prstGeom>
        </p:spPr>
        <p:txBody>
          <a:bodyPr vert="horz" wrap="square" lIns="0" tIns="15240" rIns="0" bIns="0" rtlCol="0">
            <a:spAutoFit/>
          </a:bodyPr>
          <a:lstStyle/>
          <a:p>
            <a:pPr marL="317500" indent="-304800">
              <a:lnSpc>
                <a:spcPct val="100000"/>
              </a:lnSpc>
              <a:spcBef>
                <a:spcPts val="120"/>
              </a:spcBef>
              <a:buClr>
                <a:srgbClr val="99CC00"/>
              </a:buClr>
              <a:buSzPct val="150000"/>
              <a:buFont typeface="Arial"/>
              <a:buChar char="•"/>
              <a:tabLst>
                <a:tab pos="316865" algn="l"/>
                <a:tab pos="317500" algn="l"/>
              </a:tabLst>
            </a:pPr>
            <a:r>
              <a:rPr sz="1900" b="1" spc="5" dirty="0">
                <a:solidFill>
                  <a:srgbClr val="003399"/>
                </a:solidFill>
                <a:latin typeface="Arial"/>
                <a:cs typeface="Arial"/>
              </a:rPr>
              <a:t>Create </a:t>
            </a:r>
            <a:r>
              <a:rPr sz="1900" b="1" spc="10" dirty="0">
                <a:solidFill>
                  <a:srgbClr val="003399"/>
                </a:solidFill>
                <a:latin typeface="Arial"/>
                <a:cs typeface="Arial"/>
              </a:rPr>
              <a:t>a </a:t>
            </a:r>
            <a:r>
              <a:rPr sz="1900" b="1" spc="5" dirty="0">
                <a:solidFill>
                  <a:srgbClr val="003399"/>
                </a:solidFill>
                <a:latin typeface="Arial"/>
                <a:cs typeface="Arial"/>
              </a:rPr>
              <a:t>new Java Project </a:t>
            </a:r>
            <a:r>
              <a:rPr sz="1900" b="1" dirty="0">
                <a:solidFill>
                  <a:srgbClr val="003399"/>
                </a:solidFill>
                <a:latin typeface="Arial"/>
                <a:cs typeface="Arial"/>
              </a:rPr>
              <a:t>in </a:t>
            </a:r>
            <a:r>
              <a:rPr sz="1900" b="1" spc="10" dirty="0">
                <a:solidFill>
                  <a:srgbClr val="003399"/>
                </a:solidFill>
                <a:latin typeface="Arial"/>
                <a:cs typeface="Arial"/>
              </a:rPr>
              <a:t>a</a:t>
            </a:r>
            <a:r>
              <a:rPr sz="1900" b="1" spc="-35" dirty="0">
                <a:solidFill>
                  <a:srgbClr val="003399"/>
                </a:solidFill>
                <a:latin typeface="Arial"/>
                <a:cs typeface="Arial"/>
              </a:rPr>
              <a:t> </a:t>
            </a:r>
            <a:r>
              <a:rPr sz="1900" b="1" spc="10" dirty="0">
                <a:solidFill>
                  <a:srgbClr val="003399"/>
                </a:solidFill>
                <a:latin typeface="Arial"/>
                <a:cs typeface="Arial"/>
              </a:rPr>
              <a:t>workspace</a:t>
            </a:r>
            <a:endParaRPr sz="1900" dirty="0">
              <a:latin typeface="Arial"/>
              <a:cs typeface="Arial"/>
            </a:endParaRPr>
          </a:p>
          <a:p>
            <a:pPr marL="317500">
              <a:lnSpc>
                <a:spcPct val="100000"/>
              </a:lnSpc>
              <a:spcBef>
                <a:spcPts val="25"/>
              </a:spcBef>
            </a:pPr>
            <a:r>
              <a:rPr sz="1900" b="1" spc="10" dirty="0">
                <a:solidFill>
                  <a:srgbClr val="003399"/>
                </a:solidFill>
                <a:latin typeface="Arial"/>
                <a:cs typeface="Arial"/>
              </a:rPr>
              <a:t>under </a:t>
            </a:r>
            <a:r>
              <a:rPr sz="1900" b="1" dirty="0">
                <a:solidFill>
                  <a:srgbClr val="003399"/>
                </a:solidFill>
                <a:latin typeface="Arial"/>
                <a:cs typeface="Arial"/>
              </a:rPr>
              <a:t>Week </a:t>
            </a:r>
            <a:r>
              <a:rPr sz="1900" b="1" spc="10" dirty="0">
                <a:solidFill>
                  <a:srgbClr val="003399"/>
                </a:solidFill>
                <a:latin typeface="Arial"/>
                <a:cs typeface="Arial"/>
              </a:rPr>
              <a:t>4</a:t>
            </a:r>
            <a:endParaRPr sz="1900" dirty="0">
              <a:latin typeface="Arial"/>
              <a:cs typeface="Arial"/>
            </a:endParaRPr>
          </a:p>
        </p:txBody>
      </p:sp>
      <p:sp>
        <p:nvSpPr>
          <p:cNvPr id="10" name="object 10"/>
          <p:cNvSpPr txBox="1"/>
          <p:nvPr/>
        </p:nvSpPr>
        <p:spPr>
          <a:xfrm>
            <a:off x="3889689" y="2919271"/>
            <a:ext cx="5396865" cy="1741502"/>
          </a:xfrm>
          <a:prstGeom prst="rect">
            <a:avLst/>
          </a:prstGeom>
        </p:spPr>
        <p:txBody>
          <a:bodyPr vert="horz" wrap="square" lIns="0" tIns="15240" rIns="0" bIns="0" rtlCol="0">
            <a:spAutoFit/>
          </a:bodyPr>
          <a:lstStyle/>
          <a:p>
            <a:pPr marL="317500" indent="-304800">
              <a:lnSpc>
                <a:spcPct val="100000"/>
              </a:lnSpc>
              <a:spcBef>
                <a:spcPts val="120"/>
              </a:spcBef>
              <a:buClr>
                <a:srgbClr val="99CC00"/>
              </a:buClr>
              <a:buSzPct val="150000"/>
              <a:buFont typeface="Arial"/>
              <a:buChar char="•"/>
              <a:tabLst>
                <a:tab pos="316865" algn="l"/>
                <a:tab pos="317500" algn="l"/>
              </a:tabLst>
            </a:pPr>
            <a:r>
              <a:rPr sz="1900" b="1" spc="5" dirty="0">
                <a:solidFill>
                  <a:srgbClr val="003399"/>
                </a:solidFill>
                <a:latin typeface="Arial"/>
                <a:cs typeface="Arial"/>
              </a:rPr>
              <a:t>In this project </a:t>
            </a:r>
            <a:r>
              <a:rPr sz="1900" b="1" dirty="0">
                <a:solidFill>
                  <a:srgbClr val="003399"/>
                </a:solidFill>
                <a:latin typeface="Arial"/>
                <a:cs typeface="Arial"/>
              </a:rPr>
              <a:t>file </a:t>
            </a:r>
            <a:r>
              <a:rPr sz="1900" b="1" spc="5" dirty="0">
                <a:solidFill>
                  <a:srgbClr val="003399"/>
                </a:solidFill>
                <a:latin typeface="Arial"/>
                <a:cs typeface="Arial"/>
              </a:rPr>
              <a:t>create three Java Classes</a:t>
            </a:r>
            <a:endParaRPr lang="en-US" sz="1900" b="1" spc="5" dirty="0">
              <a:solidFill>
                <a:srgbClr val="003399"/>
              </a:solidFill>
              <a:latin typeface="Arial"/>
              <a:cs typeface="Arial"/>
            </a:endParaRPr>
          </a:p>
          <a:p>
            <a:pPr marL="317500" indent="-304800">
              <a:lnSpc>
                <a:spcPct val="100000"/>
              </a:lnSpc>
              <a:spcBef>
                <a:spcPts val="120"/>
              </a:spcBef>
              <a:buClr>
                <a:srgbClr val="99CC00"/>
              </a:buClr>
              <a:buSzPct val="150000"/>
              <a:buFont typeface="Arial"/>
              <a:buChar char="•"/>
              <a:tabLst>
                <a:tab pos="316865" algn="l"/>
                <a:tab pos="317500" algn="l"/>
              </a:tabLst>
            </a:pPr>
            <a:endParaRPr sz="1900" dirty="0">
              <a:latin typeface="Arial"/>
              <a:cs typeface="Arial"/>
            </a:endParaRPr>
          </a:p>
          <a:p>
            <a:pPr marL="744220" lvl="1" indent="-304800">
              <a:lnSpc>
                <a:spcPct val="100000"/>
              </a:lnSpc>
              <a:spcBef>
                <a:spcPts val="365"/>
              </a:spcBef>
              <a:buClr>
                <a:srgbClr val="99CC00"/>
              </a:buClr>
              <a:buSzPct val="150000"/>
              <a:buFont typeface="Arial"/>
              <a:buChar char="•"/>
              <a:tabLst>
                <a:tab pos="743585" algn="l"/>
                <a:tab pos="744220" algn="l"/>
              </a:tabLst>
            </a:pPr>
            <a:r>
              <a:rPr sz="1500" b="1" spc="-10" dirty="0">
                <a:solidFill>
                  <a:srgbClr val="003399"/>
                </a:solidFill>
                <a:latin typeface="Arial"/>
                <a:cs typeface="Arial"/>
              </a:rPr>
              <a:t>1)</a:t>
            </a:r>
            <a:r>
              <a:rPr sz="1500" b="1" spc="-15" dirty="0">
                <a:solidFill>
                  <a:srgbClr val="003399"/>
                </a:solidFill>
                <a:latin typeface="Arial"/>
                <a:cs typeface="Arial"/>
              </a:rPr>
              <a:t> </a:t>
            </a:r>
            <a:r>
              <a:rPr sz="1500" b="1" spc="-10" dirty="0">
                <a:solidFill>
                  <a:srgbClr val="003399"/>
                </a:solidFill>
                <a:latin typeface="Arial"/>
                <a:cs typeface="Arial"/>
              </a:rPr>
              <a:t>Question</a:t>
            </a:r>
            <a:endParaRPr lang="en-US" sz="1500" b="1" spc="-10" dirty="0">
              <a:solidFill>
                <a:srgbClr val="003399"/>
              </a:solidFill>
              <a:latin typeface="Arial"/>
              <a:cs typeface="Arial"/>
            </a:endParaRPr>
          </a:p>
          <a:p>
            <a:pPr marL="744220" lvl="1" indent="-304800">
              <a:lnSpc>
                <a:spcPct val="100000"/>
              </a:lnSpc>
              <a:spcBef>
                <a:spcPts val="365"/>
              </a:spcBef>
              <a:buClr>
                <a:srgbClr val="99CC00"/>
              </a:buClr>
              <a:buSzPct val="150000"/>
              <a:buFont typeface="Arial"/>
              <a:buChar char="•"/>
              <a:tabLst>
                <a:tab pos="743585" algn="l"/>
                <a:tab pos="744220" algn="l"/>
              </a:tabLst>
            </a:pPr>
            <a:r>
              <a:rPr lang="en-US" sz="1500" b="1" spc="-10" dirty="0">
                <a:solidFill>
                  <a:srgbClr val="003399"/>
                </a:solidFill>
                <a:latin typeface="Arial"/>
                <a:cs typeface="Arial"/>
              </a:rPr>
              <a:t>2) Human</a:t>
            </a:r>
          </a:p>
          <a:p>
            <a:pPr marL="744220" lvl="1" indent="-304800">
              <a:lnSpc>
                <a:spcPct val="100000"/>
              </a:lnSpc>
              <a:spcBef>
                <a:spcPts val="365"/>
              </a:spcBef>
              <a:buClr>
                <a:srgbClr val="99CC00"/>
              </a:buClr>
              <a:buSzPct val="150000"/>
              <a:buFont typeface="Arial"/>
              <a:buChar char="•"/>
              <a:tabLst>
                <a:tab pos="743585" algn="l"/>
                <a:tab pos="744220" algn="l"/>
              </a:tabLst>
            </a:pPr>
            <a:r>
              <a:rPr lang="en-US" sz="1500" b="1" spc="-10" dirty="0">
                <a:solidFill>
                  <a:srgbClr val="003399"/>
                </a:solidFill>
                <a:latin typeface="Arial"/>
                <a:cs typeface="Arial"/>
              </a:rPr>
              <a:t>3) Test</a:t>
            </a:r>
          </a:p>
          <a:p>
            <a:pPr marL="744220" lvl="1" indent="-304800">
              <a:lnSpc>
                <a:spcPct val="100000"/>
              </a:lnSpc>
              <a:spcBef>
                <a:spcPts val="365"/>
              </a:spcBef>
              <a:buClr>
                <a:srgbClr val="99CC00"/>
              </a:buClr>
              <a:buSzPct val="150000"/>
              <a:buFont typeface="Arial"/>
              <a:buChar char="•"/>
              <a:tabLst>
                <a:tab pos="743585" algn="l"/>
                <a:tab pos="744220" algn="l"/>
              </a:tabLst>
            </a:pPr>
            <a:endParaRPr sz="15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dirty="0"/>
              <a:t>1. </a:t>
            </a:r>
            <a:r>
              <a:rPr spc="5" dirty="0"/>
              <a:t>Question</a:t>
            </a:r>
            <a:r>
              <a:rPr spc="-75" dirty="0"/>
              <a:t> </a:t>
            </a:r>
            <a:r>
              <a:rPr dirty="0"/>
              <a:t>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9811" y="1524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4" name="object 4"/>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5" name="object 5"/>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6" name="object 6"/>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7" name="object 7"/>
          <p:cNvSpPr txBox="1"/>
          <p:nvPr/>
        </p:nvSpPr>
        <p:spPr>
          <a:xfrm>
            <a:off x="376766" y="3138998"/>
            <a:ext cx="1614805" cy="805815"/>
          </a:xfrm>
          <a:prstGeom prst="rect">
            <a:avLst/>
          </a:prstGeom>
        </p:spPr>
        <p:txBody>
          <a:bodyPr vert="horz" wrap="square" lIns="0" tIns="12065" rIns="0" bIns="0" rtlCol="0">
            <a:spAutoFit/>
          </a:bodyPr>
          <a:lstStyle/>
          <a:p>
            <a:pPr marL="12700" marR="5080">
              <a:lnSpc>
                <a:spcPct val="100400"/>
              </a:lnSpc>
              <a:spcBef>
                <a:spcPts val="95"/>
              </a:spcBef>
            </a:pPr>
            <a:r>
              <a:rPr sz="2550" spc="5" dirty="0">
                <a:solidFill>
                  <a:srgbClr val="003399"/>
                </a:solidFill>
                <a:latin typeface="Arial Black"/>
                <a:cs typeface="Arial Black"/>
              </a:rPr>
              <a:t>Question  Class</a:t>
            </a:r>
            <a:endParaRPr sz="2550">
              <a:latin typeface="Arial Black"/>
              <a:cs typeface="Arial Black"/>
            </a:endParaRPr>
          </a:p>
        </p:txBody>
      </p:sp>
      <p:sp>
        <p:nvSpPr>
          <p:cNvPr id="8" name="object 8"/>
          <p:cNvSpPr/>
          <p:nvPr/>
        </p:nvSpPr>
        <p:spPr>
          <a:xfrm>
            <a:off x="2495702" y="299517"/>
            <a:ext cx="76388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9" name="object 9"/>
          <p:cNvSpPr txBox="1">
            <a:spLocks noGrp="1"/>
          </p:cNvSpPr>
          <p:nvPr>
            <p:ph type="title"/>
          </p:nvPr>
        </p:nvSpPr>
        <p:spPr>
          <a:xfrm>
            <a:off x="2667000" y="602094"/>
            <a:ext cx="6105719" cy="481330"/>
          </a:xfrm>
          <a:prstGeom prst="rect">
            <a:avLst/>
          </a:prstGeom>
        </p:spPr>
        <p:txBody>
          <a:bodyPr vert="horz" wrap="square" lIns="0" tIns="17145" rIns="0" bIns="0" rtlCol="0">
            <a:spAutoFit/>
          </a:bodyPr>
          <a:lstStyle/>
          <a:p>
            <a:pPr marL="12700" algn="l">
              <a:lnSpc>
                <a:spcPct val="100000"/>
              </a:lnSpc>
              <a:spcBef>
                <a:spcPts val="135"/>
              </a:spcBef>
            </a:pPr>
            <a:r>
              <a:rPr lang="en-US" sz="2950" cap="none" spc="15" dirty="0">
                <a:solidFill>
                  <a:srgbClr val="FFFFFF"/>
                </a:solidFill>
              </a:rPr>
              <a:t>Class </a:t>
            </a:r>
            <a:r>
              <a:rPr lang="en-US" sz="2950" cap="none" spc="20" dirty="0">
                <a:solidFill>
                  <a:srgbClr val="FFFFFF"/>
                </a:solidFill>
              </a:rPr>
              <a:t>and</a:t>
            </a:r>
            <a:r>
              <a:rPr lang="en-US" sz="2950" cap="none" spc="-65" dirty="0">
                <a:solidFill>
                  <a:srgbClr val="FFFFFF"/>
                </a:solidFill>
              </a:rPr>
              <a:t> </a:t>
            </a:r>
            <a:r>
              <a:rPr lang="en-US" sz="2950" cap="none" spc="15" dirty="0">
                <a:solidFill>
                  <a:srgbClr val="FFFFFF"/>
                </a:solidFill>
              </a:rPr>
              <a:t>constructors</a:t>
            </a:r>
            <a:endParaRPr lang="en-US" sz="2950" cap="none" dirty="0"/>
          </a:p>
        </p:txBody>
      </p:sp>
      <p:sp>
        <p:nvSpPr>
          <p:cNvPr id="11" name="object 11"/>
          <p:cNvSpPr txBox="1"/>
          <p:nvPr/>
        </p:nvSpPr>
        <p:spPr>
          <a:xfrm>
            <a:off x="3819854" y="4707936"/>
            <a:ext cx="5859145" cy="2564484"/>
          </a:xfrm>
          <a:prstGeom prst="rect">
            <a:avLst/>
          </a:prstGeom>
        </p:spPr>
        <p:txBody>
          <a:bodyPr vert="horz" wrap="square" lIns="0" tIns="52069" rIns="0" bIns="0" rtlCol="0">
            <a:spAutoFit/>
          </a:bodyPr>
          <a:lstStyle/>
          <a:p>
            <a:pPr marL="12700">
              <a:lnSpc>
                <a:spcPct val="100000"/>
              </a:lnSpc>
              <a:spcBef>
                <a:spcPts val="409"/>
              </a:spcBef>
            </a:pPr>
            <a:r>
              <a:rPr sz="1150" b="1" spc="10" dirty="0">
                <a:solidFill>
                  <a:srgbClr val="003399"/>
                </a:solidFill>
                <a:latin typeface="Arial"/>
                <a:cs typeface="Arial"/>
              </a:rPr>
              <a:t>Line </a:t>
            </a:r>
            <a:r>
              <a:rPr lang="en-US" sz="1150" b="1" spc="5" dirty="0">
                <a:solidFill>
                  <a:srgbClr val="003399"/>
                </a:solidFill>
                <a:latin typeface="Arial"/>
                <a:cs typeface="Arial"/>
              </a:rPr>
              <a:t>1</a:t>
            </a:r>
            <a:r>
              <a:rPr sz="1150" b="1" spc="5" dirty="0">
                <a:solidFill>
                  <a:srgbClr val="003399"/>
                </a:solidFill>
                <a:latin typeface="Arial"/>
                <a:cs typeface="Arial"/>
              </a:rPr>
              <a:t>: </a:t>
            </a:r>
            <a:r>
              <a:rPr sz="1150" spc="5" dirty="0">
                <a:solidFill>
                  <a:srgbClr val="003399"/>
                </a:solidFill>
                <a:latin typeface="Arial"/>
                <a:cs typeface="Arial"/>
              </a:rPr>
              <a:t>Here </a:t>
            </a:r>
            <a:r>
              <a:rPr sz="1150" spc="10" dirty="0">
                <a:solidFill>
                  <a:srgbClr val="003399"/>
                </a:solidFill>
                <a:latin typeface="Arial"/>
                <a:cs typeface="Arial"/>
              </a:rPr>
              <a:t>we create the </a:t>
            </a:r>
            <a:r>
              <a:rPr sz="1150" spc="5" dirty="0">
                <a:solidFill>
                  <a:srgbClr val="003399"/>
                </a:solidFill>
                <a:latin typeface="Arial"/>
                <a:cs typeface="Arial"/>
              </a:rPr>
              <a:t>class</a:t>
            </a:r>
            <a:r>
              <a:rPr sz="1150" spc="-65" dirty="0">
                <a:solidFill>
                  <a:srgbClr val="003399"/>
                </a:solidFill>
                <a:latin typeface="Arial"/>
                <a:cs typeface="Arial"/>
              </a:rPr>
              <a:t> </a:t>
            </a:r>
            <a:r>
              <a:rPr sz="1150" b="1" spc="5" dirty="0">
                <a:solidFill>
                  <a:srgbClr val="003399"/>
                </a:solidFill>
                <a:latin typeface="Arial"/>
                <a:cs typeface="Arial"/>
              </a:rPr>
              <a:t>Question</a:t>
            </a:r>
            <a:endParaRPr lang="en-US" sz="1150" b="1" spc="5" dirty="0">
              <a:solidFill>
                <a:srgbClr val="003399"/>
              </a:solidFill>
              <a:latin typeface="Arial"/>
              <a:cs typeface="Arial"/>
            </a:endParaRPr>
          </a:p>
          <a:p>
            <a:pPr marL="12700">
              <a:lnSpc>
                <a:spcPct val="100000"/>
              </a:lnSpc>
              <a:spcBef>
                <a:spcPts val="409"/>
              </a:spcBef>
            </a:pPr>
            <a:endParaRPr sz="1150" dirty="0">
              <a:latin typeface="Arial"/>
              <a:cs typeface="Arial"/>
            </a:endParaRPr>
          </a:p>
          <a:p>
            <a:pPr marL="12700" marR="69850">
              <a:lnSpc>
                <a:spcPct val="102000"/>
              </a:lnSpc>
              <a:spcBef>
                <a:spcPts val="280"/>
              </a:spcBef>
            </a:pPr>
            <a:r>
              <a:rPr sz="1150" b="1" spc="10" dirty="0">
                <a:solidFill>
                  <a:srgbClr val="003399"/>
                </a:solidFill>
                <a:latin typeface="Arial"/>
                <a:cs typeface="Arial"/>
              </a:rPr>
              <a:t>Line </a:t>
            </a:r>
            <a:r>
              <a:rPr lang="en-US" sz="1150" b="1" spc="5" dirty="0">
                <a:solidFill>
                  <a:srgbClr val="003399"/>
                </a:solidFill>
                <a:latin typeface="Arial"/>
                <a:cs typeface="Arial"/>
              </a:rPr>
              <a:t>3</a:t>
            </a:r>
            <a:r>
              <a:rPr sz="1150" b="1" spc="5" dirty="0">
                <a:solidFill>
                  <a:srgbClr val="003399"/>
                </a:solidFill>
                <a:latin typeface="Arial"/>
                <a:cs typeface="Arial"/>
              </a:rPr>
              <a:t>: </a:t>
            </a:r>
            <a:r>
              <a:rPr sz="1150" spc="15" dirty="0">
                <a:solidFill>
                  <a:srgbClr val="003399"/>
                </a:solidFill>
                <a:latin typeface="Arial"/>
                <a:cs typeface="Arial"/>
              </a:rPr>
              <a:t>We </a:t>
            </a:r>
            <a:r>
              <a:rPr sz="1150" spc="5" dirty="0">
                <a:solidFill>
                  <a:srgbClr val="003399"/>
                </a:solidFill>
                <a:latin typeface="Arial"/>
                <a:cs typeface="Arial"/>
              </a:rPr>
              <a:t>state that </a:t>
            </a:r>
            <a:r>
              <a:rPr lang="en-US" sz="1150" spc="5" dirty="0">
                <a:solidFill>
                  <a:srgbClr val="003399"/>
                </a:solidFill>
                <a:latin typeface="Arial"/>
                <a:cs typeface="Arial"/>
              </a:rPr>
              <a:t>all</a:t>
            </a:r>
            <a:r>
              <a:rPr sz="1150" spc="5" dirty="0">
                <a:solidFill>
                  <a:srgbClr val="003399"/>
                </a:solidFill>
                <a:latin typeface="Arial"/>
                <a:cs typeface="Arial"/>
              </a:rPr>
              <a:t> question</a:t>
            </a:r>
            <a:r>
              <a:rPr lang="en-US" sz="1150" spc="5" dirty="0">
                <a:solidFill>
                  <a:srgbClr val="003399"/>
                </a:solidFill>
                <a:latin typeface="Arial"/>
                <a:cs typeface="Arial"/>
              </a:rPr>
              <a:t>s</a:t>
            </a:r>
            <a:r>
              <a:rPr sz="1150" spc="5" dirty="0">
                <a:solidFill>
                  <a:srgbClr val="003399"/>
                </a:solidFill>
                <a:latin typeface="Arial"/>
                <a:cs typeface="Arial"/>
              </a:rPr>
              <a:t> ha</a:t>
            </a:r>
            <a:r>
              <a:rPr lang="en-US" sz="1150" spc="5" dirty="0">
                <a:solidFill>
                  <a:srgbClr val="003399"/>
                </a:solidFill>
                <a:latin typeface="Arial"/>
                <a:cs typeface="Arial"/>
              </a:rPr>
              <a:t>ve</a:t>
            </a:r>
            <a:r>
              <a:rPr sz="1150" spc="5" dirty="0">
                <a:solidFill>
                  <a:srgbClr val="003399"/>
                </a:solidFill>
                <a:latin typeface="Arial"/>
                <a:cs typeface="Arial"/>
              </a:rPr>
              <a:t> </a:t>
            </a:r>
            <a:r>
              <a:rPr sz="1150" spc="10" dirty="0">
                <a:solidFill>
                  <a:srgbClr val="003399"/>
                </a:solidFill>
                <a:latin typeface="Arial"/>
                <a:cs typeface="Arial"/>
              </a:rPr>
              <a:t>a </a:t>
            </a:r>
            <a:r>
              <a:rPr sz="1150" b="1" spc="5" dirty="0">
                <a:solidFill>
                  <a:srgbClr val="003399"/>
                </a:solidFill>
                <a:latin typeface="Arial"/>
                <a:cs typeface="Arial"/>
              </a:rPr>
              <a:t>lifetime</a:t>
            </a:r>
            <a:r>
              <a:rPr sz="1150" spc="5" dirty="0">
                <a:solidFill>
                  <a:srgbClr val="003399"/>
                </a:solidFill>
                <a:latin typeface="Arial"/>
                <a:cs typeface="Arial"/>
              </a:rPr>
              <a:t>. </a:t>
            </a:r>
            <a:r>
              <a:rPr sz="1150" spc="10" dirty="0">
                <a:solidFill>
                  <a:srgbClr val="003399"/>
                </a:solidFill>
                <a:latin typeface="Arial"/>
                <a:cs typeface="Arial"/>
              </a:rPr>
              <a:t>That </a:t>
            </a:r>
            <a:r>
              <a:rPr lang="en-US" sz="1150" spc="5" dirty="0">
                <a:solidFill>
                  <a:srgbClr val="003399"/>
                </a:solidFill>
                <a:latin typeface="Arial"/>
                <a:cs typeface="Arial"/>
              </a:rPr>
              <a:t>i</a:t>
            </a:r>
            <a:r>
              <a:rPr sz="1150" spc="5" dirty="0">
                <a:solidFill>
                  <a:srgbClr val="003399"/>
                </a:solidFill>
                <a:latin typeface="Arial"/>
                <a:cs typeface="Arial"/>
              </a:rPr>
              <a:t>s</a:t>
            </a:r>
            <a:r>
              <a:rPr lang="en-US" sz="1150" spc="5" dirty="0">
                <a:solidFill>
                  <a:srgbClr val="003399"/>
                </a:solidFill>
                <a:latin typeface="Arial"/>
                <a:cs typeface="Arial"/>
              </a:rPr>
              <a:t>,</a:t>
            </a:r>
            <a:r>
              <a:rPr sz="1150" spc="5" dirty="0">
                <a:solidFill>
                  <a:srgbClr val="003399"/>
                </a:solidFill>
                <a:latin typeface="Arial"/>
                <a:cs typeface="Arial"/>
              </a:rPr>
              <a:t> </a:t>
            </a:r>
            <a:r>
              <a:rPr sz="1150" spc="10" dirty="0">
                <a:solidFill>
                  <a:srgbClr val="003399"/>
                </a:solidFill>
                <a:latin typeface="Arial"/>
                <a:cs typeface="Arial"/>
              </a:rPr>
              <a:t>a </a:t>
            </a:r>
            <a:r>
              <a:rPr sz="1150" spc="5" dirty="0">
                <a:solidFill>
                  <a:srgbClr val="003399"/>
                </a:solidFill>
                <a:latin typeface="Arial"/>
                <a:cs typeface="Arial"/>
              </a:rPr>
              <a:t>number of </a:t>
            </a:r>
            <a:r>
              <a:rPr sz="1150" spc="10" dirty="0">
                <a:solidFill>
                  <a:srgbClr val="003399"/>
                </a:solidFill>
                <a:latin typeface="Arial"/>
                <a:cs typeface="Arial"/>
              </a:rPr>
              <a:t>time</a:t>
            </a:r>
            <a:r>
              <a:rPr lang="en-US" sz="1150" spc="10" dirty="0">
                <a:solidFill>
                  <a:srgbClr val="003399"/>
                </a:solidFill>
                <a:latin typeface="Arial"/>
                <a:cs typeface="Arial"/>
              </a:rPr>
              <a:t>s</a:t>
            </a:r>
            <a:r>
              <a:rPr sz="1150" spc="10" dirty="0">
                <a:solidFill>
                  <a:srgbClr val="003399"/>
                </a:solidFill>
                <a:latin typeface="Arial"/>
                <a:cs typeface="Arial"/>
              </a:rPr>
              <a:t> </a:t>
            </a:r>
            <a:r>
              <a:rPr sz="1150" dirty="0">
                <a:solidFill>
                  <a:srgbClr val="003399"/>
                </a:solidFill>
                <a:latin typeface="Arial"/>
                <a:cs typeface="Arial"/>
              </a:rPr>
              <a:t>it </a:t>
            </a:r>
            <a:r>
              <a:rPr sz="1150" spc="10" dirty="0">
                <a:solidFill>
                  <a:srgbClr val="003399"/>
                </a:solidFill>
                <a:latin typeface="Arial"/>
                <a:cs typeface="Arial"/>
              </a:rPr>
              <a:t>can </a:t>
            </a:r>
            <a:r>
              <a:rPr sz="1150" spc="5" dirty="0">
                <a:solidFill>
                  <a:srgbClr val="003399"/>
                </a:solidFill>
                <a:latin typeface="Arial"/>
                <a:cs typeface="Arial"/>
              </a:rPr>
              <a:t>be  </a:t>
            </a:r>
            <a:r>
              <a:rPr sz="1150" spc="10" dirty="0">
                <a:solidFill>
                  <a:srgbClr val="003399"/>
                </a:solidFill>
                <a:latin typeface="Arial"/>
                <a:cs typeface="Arial"/>
              </a:rPr>
              <a:t>asked </a:t>
            </a:r>
            <a:r>
              <a:rPr sz="1150" spc="5" dirty="0">
                <a:solidFill>
                  <a:srgbClr val="003399"/>
                </a:solidFill>
                <a:latin typeface="Arial"/>
                <a:cs typeface="Arial"/>
              </a:rPr>
              <a:t>before </a:t>
            </a:r>
            <a:r>
              <a:rPr sz="1150" dirty="0">
                <a:solidFill>
                  <a:srgbClr val="003399"/>
                </a:solidFill>
                <a:latin typeface="Arial"/>
                <a:cs typeface="Arial"/>
              </a:rPr>
              <a:t>it </a:t>
            </a:r>
            <a:r>
              <a:rPr sz="1150" spc="5" dirty="0">
                <a:solidFill>
                  <a:srgbClr val="003399"/>
                </a:solidFill>
                <a:latin typeface="Arial"/>
                <a:cs typeface="Arial"/>
              </a:rPr>
              <a:t>becomes useless. Here this </a:t>
            </a:r>
            <a:r>
              <a:rPr sz="1150" spc="10" dirty="0">
                <a:solidFill>
                  <a:srgbClr val="003399"/>
                </a:solidFill>
                <a:latin typeface="Arial"/>
                <a:cs typeface="Arial"/>
              </a:rPr>
              <a:t>value </a:t>
            </a:r>
            <a:r>
              <a:rPr sz="1150" spc="5" dirty="0">
                <a:solidFill>
                  <a:srgbClr val="003399"/>
                </a:solidFill>
                <a:latin typeface="Arial"/>
                <a:cs typeface="Arial"/>
              </a:rPr>
              <a:t>is declared as </a:t>
            </a:r>
            <a:r>
              <a:rPr sz="1150" spc="10" dirty="0">
                <a:solidFill>
                  <a:srgbClr val="003399"/>
                </a:solidFill>
                <a:latin typeface="Arial"/>
                <a:cs typeface="Arial"/>
              </a:rPr>
              <a:t>a </a:t>
            </a:r>
            <a:r>
              <a:rPr sz="1150" b="1" spc="5" dirty="0">
                <a:solidFill>
                  <a:srgbClr val="003399"/>
                </a:solidFill>
                <a:latin typeface="Arial"/>
                <a:cs typeface="Arial"/>
              </a:rPr>
              <a:t>private</a:t>
            </a:r>
            <a:r>
              <a:rPr sz="1150" spc="5" dirty="0">
                <a:solidFill>
                  <a:srgbClr val="003399"/>
                </a:solidFill>
                <a:latin typeface="Arial"/>
                <a:cs typeface="Arial"/>
              </a:rPr>
              <a:t> </a:t>
            </a:r>
            <a:r>
              <a:rPr sz="1150" spc="10" dirty="0">
                <a:solidFill>
                  <a:srgbClr val="003399"/>
                </a:solidFill>
                <a:latin typeface="Arial"/>
                <a:cs typeface="Arial"/>
              </a:rPr>
              <a:t>so</a:t>
            </a:r>
            <a:endParaRPr sz="1150" dirty="0">
              <a:latin typeface="Arial"/>
              <a:cs typeface="Arial"/>
            </a:endParaRPr>
          </a:p>
          <a:p>
            <a:pPr marL="12700">
              <a:lnSpc>
                <a:spcPct val="100000"/>
              </a:lnSpc>
              <a:spcBef>
                <a:spcPts val="30"/>
              </a:spcBef>
            </a:pPr>
            <a:r>
              <a:rPr sz="1150" spc="5" dirty="0">
                <a:solidFill>
                  <a:srgbClr val="003399"/>
                </a:solidFill>
                <a:latin typeface="Arial"/>
                <a:cs typeface="Arial"/>
              </a:rPr>
              <a:t>i</a:t>
            </a:r>
            <a:r>
              <a:rPr lang="en-US" sz="1150" spc="5" dirty="0">
                <a:solidFill>
                  <a:srgbClr val="003399"/>
                </a:solidFill>
                <a:latin typeface="Arial"/>
                <a:cs typeface="Arial"/>
              </a:rPr>
              <a:t>t</a:t>
            </a:r>
            <a:r>
              <a:rPr sz="1150" spc="5" dirty="0">
                <a:solidFill>
                  <a:srgbClr val="003399"/>
                </a:solidFill>
                <a:latin typeface="Arial"/>
                <a:cs typeface="Arial"/>
              </a:rPr>
              <a:t> can not be set or changed outside of the ‘blackbox’ of the class</a:t>
            </a:r>
            <a:r>
              <a:rPr sz="1150" spc="-25" dirty="0">
                <a:solidFill>
                  <a:srgbClr val="003399"/>
                </a:solidFill>
                <a:latin typeface="Arial"/>
                <a:cs typeface="Arial"/>
              </a:rPr>
              <a:t> </a:t>
            </a:r>
            <a:r>
              <a:rPr sz="1150" spc="5" dirty="0">
                <a:solidFill>
                  <a:srgbClr val="003399"/>
                </a:solidFill>
                <a:latin typeface="Arial"/>
                <a:cs typeface="Arial"/>
              </a:rPr>
              <a:t>Question.</a:t>
            </a:r>
            <a:endParaRPr lang="en-US" sz="1150" spc="5" dirty="0">
              <a:solidFill>
                <a:srgbClr val="003399"/>
              </a:solidFill>
              <a:latin typeface="Arial"/>
              <a:cs typeface="Arial"/>
            </a:endParaRPr>
          </a:p>
          <a:p>
            <a:pPr marL="12700">
              <a:lnSpc>
                <a:spcPct val="100000"/>
              </a:lnSpc>
              <a:spcBef>
                <a:spcPts val="30"/>
              </a:spcBef>
            </a:pPr>
            <a:endParaRPr sz="1150" dirty="0">
              <a:latin typeface="Arial"/>
              <a:cs typeface="Arial"/>
            </a:endParaRPr>
          </a:p>
          <a:p>
            <a:pPr marL="12700">
              <a:lnSpc>
                <a:spcPct val="100000"/>
              </a:lnSpc>
              <a:spcBef>
                <a:spcPts val="310"/>
              </a:spcBef>
            </a:pPr>
            <a:r>
              <a:rPr sz="1150" b="1" spc="10" dirty="0">
                <a:solidFill>
                  <a:srgbClr val="003399"/>
                </a:solidFill>
                <a:latin typeface="Arial"/>
                <a:cs typeface="Arial"/>
              </a:rPr>
              <a:t>Line </a:t>
            </a:r>
            <a:r>
              <a:rPr lang="en-US" sz="1150" b="1" spc="5" dirty="0">
                <a:solidFill>
                  <a:srgbClr val="003399"/>
                </a:solidFill>
                <a:latin typeface="Arial"/>
                <a:cs typeface="Arial"/>
              </a:rPr>
              <a:t>4</a:t>
            </a:r>
            <a:r>
              <a:rPr sz="1150" b="1" spc="5" dirty="0">
                <a:solidFill>
                  <a:srgbClr val="003399"/>
                </a:solidFill>
                <a:latin typeface="Arial"/>
                <a:cs typeface="Arial"/>
              </a:rPr>
              <a:t>:</a:t>
            </a:r>
            <a:r>
              <a:rPr lang="en-US" sz="1150" b="1" spc="5" dirty="0">
                <a:solidFill>
                  <a:srgbClr val="003399"/>
                </a:solidFill>
                <a:latin typeface="Arial"/>
                <a:cs typeface="Arial"/>
              </a:rPr>
              <a:t> </a:t>
            </a:r>
            <a:r>
              <a:rPr lang="en-US" sz="1150" spc="5" dirty="0">
                <a:solidFill>
                  <a:srgbClr val="003399"/>
                </a:solidFill>
                <a:latin typeface="Arial"/>
                <a:cs typeface="Arial"/>
              </a:rPr>
              <a:t>A</a:t>
            </a:r>
            <a:r>
              <a:rPr sz="1150" spc="5" dirty="0">
                <a:solidFill>
                  <a:srgbClr val="003399"/>
                </a:solidFill>
                <a:latin typeface="Arial"/>
                <a:cs typeface="Arial"/>
              </a:rPr>
              <a:t>ll questions</a:t>
            </a:r>
            <a:r>
              <a:rPr lang="en-US" sz="1150" spc="5" dirty="0">
                <a:solidFill>
                  <a:srgbClr val="003399"/>
                </a:solidFill>
                <a:latin typeface="Arial"/>
                <a:cs typeface="Arial"/>
              </a:rPr>
              <a:t> (in this model) also </a:t>
            </a:r>
            <a:r>
              <a:rPr sz="1150" spc="5" dirty="0">
                <a:solidFill>
                  <a:srgbClr val="003399"/>
                </a:solidFill>
                <a:latin typeface="Arial"/>
                <a:cs typeface="Arial"/>
              </a:rPr>
              <a:t>have </a:t>
            </a:r>
            <a:r>
              <a:rPr sz="1150" spc="10" dirty="0">
                <a:solidFill>
                  <a:srgbClr val="003399"/>
                </a:solidFill>
                <a:latin typeface="Arial"/>
                <a:cs typeface="Arial"/>
              </a:rPr>
              <a:t>a </a:t>
            </a:r>
            <a:r>
              <a:rPr sz="1150" spc="5" dirty="0">
                <a:solidFill>
                  <a:srgbClr val="003399"/>
                </a:solidFill>
                <a:latin typeface="Arial"/>
                <a:cs typeface="Arial"/>
              </a:rPr>
              <a:t>binary </a:t>
            </a:r>
            <a:r>
              <a:rPr lang="en-US" sz="1150" spc="5" dirty="0">
                <a:solidFill>
                  <a:srgbClr val="003399"/>
                </a:solidFill>
                <a:latin typeface="Arial"/>
                <a:cs typeface="Arial"/>
              </a:rPr>
              <a:t>TRUE</a:t>
            </a:r>
            <a:r>
              <a:rPr sz="1150" spc="5" dirty="0">
                <a:solidFill>
                  <a:srgbClr val="003399"/>
                </a:solidFill>
                <a:latin typeface="Arial"/>
                <a:cs typeface="Arial"/>
              </a:rPr>
              <a:t> or </a:t>
            </a:r>
            <a:r>
              <a:rPr lang="en-US" sz="1150" spc="5" dirty="0">
                <a:solidFill>
                  <a:srgbClr val="003399"/>
                </a:solidFill>
                <a:latin typeface="Arial"/>
                <a:cs typeface="Arial"/>
              </a:rPr>
              <a:t>FALSE</a:t>
            </a:r>
            <a:r>
              <a:rPr sz="1150" spc="5" dirty="0">
                <a:solidFill>
                  <a:srgbClr val="003399"/>
                </a:solidFill>
                <a:latin typeface="Arial"/>
                <a:cs typeface="Arial"/>
              </a:rPr>
              <a:t> condition</a:t>
            </a:r>
            <a:r>
              <a:rPr lang="en-US" sz="1150" spc="5" dirty="0">
                <a:solidFill>
                  <a:srgbClr val="003399"/>
                </a:solidFill>
                <a:latin typeface="Arial"/>
                <a:cs typeface="Arial"/>
              </a:rPr>
              <a:t>. </a:t>
            </a:r>
            <a:r>
              <a:rPr lang="en-US" sz="1150" spc="10" dirty="0">
                <a:solidFill>
                  <a:srgbClr val="003399"/>
                </a:solidFill>
                <a:latin typeface="Arial"/>
                <a:cs typeface="Arial"/>
              </a:rPr>
              <a:t>Again this variable is private as we don’t want an outside entity to change the state of the question.</a:t>
            </a:r>
          </a:p>
          <a:p>
            <a:pPr marL="12700">
              <a:lnSpc>
                <a:spcPct val="100000"/>
              </a:lnSpc>
              <a:spcBef>
                <a:spcPts val="30"/>
              </a:spcBef>
            </a:pPr>
            <a:endParaRPr sz="1150" dirty="0">
              <a:latin typeface="Arial"/>
              <a:cs typeface="Arial"/>
            </a:endParaRPr>
          </a:p>
          <a:p>
            <a:pPr marL="12700" marR="5080">
              <a:lnSpc>
                <a:spcPct val="102000"/>
              </a:lnSpc>
              <a:spcBef>
                <a:spcPts val="280"/>
              </a:spcBef>
            </a:pPr>
            <a:r>
              <a:rPr sz="1150" b="1" spc="10" dirty="0">
                <a:solidFill>
                  <a:srgbClr val="003399"/>
                </a:solidFill>
                <a:latin typeface="Arial"/>
                <a:cs typeface="Arial"/>
              </a:rPr>
              <a:t>Line </a:t>
            </a:r>
            <a:r>
              <a:rPr lang="en-US" sz="1150" b="1" spc="5" dirty="0">
                <a:solidFill>
                  <a:srgbClr val="003399"/>
                </a:solidFill>
                <a:latin typeface="Arial"/>
                <a:cs typeface="Arial"/>
              </a:rPr>
              <a:t>6-9</a:t>
            </a:r>
            <a:r>
              <a:rPr sz="1150" b="1" spc="5" dirty="0">
                <a:solidFill>
                  <a:srgbClr val="003399"/>
                </a:solidFill>
                <a:latin typeface="Arial"/>
                <a:cs typeface="Arial"/>
              </a:rPr>
              <a:t>: </a:t>
            </a:r>
            <a:r>
              <a:rPr sz="1150" spc="10" dirty="0">
                <a:solidFill>
                  <a:srgbClr val="003399"/>
                </a:solidFill>
                <a:latin typeface="Arial"/>
                <a:cs typeface="Arial"/>
              </a:rPr>
              <a:t>CONSTRUCTOR </a:t>
            </a:r>
            <a:r>
              <a:rPr lang="en-US" sz="1150" spc="5" dirty="0">
                <a:solidFill>
                  <a:srgbClr val="003399"/>
                </a:solidFill>
                <a:latin typeface="Arial"/>
                <a:cs typeface="Arial"/>
              </a:rPr>
              <a:t>here we require a user to provide a lifetime and state of the question.</a:t>
            </a:r>
            <a:endParaRPr lang="en-US" sz="1150" spc="10" dirty="0">
              <a:solidFill>
                <a:srgbClr val="003399"/>
              </a:solidFill>
              <a:latin typeface="Arial"/>
              <a:cs typeface="Arial"/>
            </a:endParaRPr>
          </a:p>
          <a:p>
            <a:pPr marL="12700" marR="5080">
              <a:lnSpc>
                <a:spcPct val="102000"/>
              </a:lnSpc>
              <a:spcBef>
                <a:spcPts val="280"/>
              </a:spcBef>
            </a:pPr>
            <a:endParaRPr sz="1150" dirty="0">
              <a:latin typeface="Arial"/>
              <a:cs typeface="Arial"/>
            </a:endParaRPr>
          </a:p>
        </p:txBody>
      </p:sp>
      <p:pic>
        <p:nvPicPr>
          <p:cNvPr id="15" name="Picture 14">
            <a:extLst>
              <a:ext uri="{FF2B5EF4-FFF2-40B4-BE49-F238E27FC236}">
                <a16:creationId xmlns:a16="http://schemas.microsoft.com/office/drawing/2014/main" id="{2902DF0E-2C00-5940-BA51-F3BDD9CFBF84}"/>
              </a:ext>
            </a:extLst>
          </p:cNvPr>
          <p:cNvPicPr>
            <a:picLocks noChangeAspect="1"/>
          </p:cNvPicPr>
          <p:nvPr/>
        </p:nvPicPr>
        <p:blipFill>
          <a:blip r:embed="rId2"/>
          <a:stretch>
            <a:fillRect/>
          </a:stretch>
        </p:blipFill>
        <p:spPr>
          <a:xfrm>
            <a:off x="3819854" y="2057400"/>
            <a:ext cx="5481767" cy="2340169"/>
          </a:xfrm>
          <a:prstGeom prst="rect">
            <a:avLst/>
          </a:prstGeom>
          <a:ln w="76200">
            <a:solidFill>
              <a:schemeClr val="tx2">
                <a:lumMod val="50000"/>
              </a:schemeClr>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138998"/>
            <a:ext cx="1614805" cy="805815"/>
          </a:xfrm>
          <a:prstGeom prst="rect">
            <a:avLst/>
          </a:prstGeom>
        </p:spPr>
        <p:txBody>
          <a:bodyPr vert="horz" wrap="square" lIns="0" tIns="12065" rIns="0" bIns="0" rtlCol="0">
            <a:spAutoFit/>
          </a:bodyPr>
          <a:lstStyle/>
          <a:p>
            <a:pPr marL="12700" marR="5080">
              <a:lnSpc>
                <a:spcPct val="100400"/>
              </a:lnSpc>
              <a:spcBef>
                <a:spcPts val="95"/>
              </a:spcBef>
            </a:pPr>
            <a:r>
              <a:rPr sz="2550" spc="5" dirty="0">
                <a:solidFill>
                  <a:srgbClr val="003399"/>
                </a:solidFill>
                <a:latin typeface="Arial Black"/>
                <a:cs typeface="Arial Black"/>
              </a:rPr>
              <a:t>Question  Class</a:t>
            </a:r>
            <a:endParaRPr sz="2550">
              <a:latin typeface="Arial Black"/>
              <a:cs typeface="Arial Black"/>
            </a:endParaRPr>
          </a:p>
        </p:txBody>
      </p:sp>
      <p:sp>
        <p:nvSpPr>
          <p:cNvPr id="7" name="object 7"/>
          <p:cNvSpPr/>
          <p:nvPr/>
        </p:nvSpPr>
        <p:spPr>
          <a:xfrm>
            <a:off x="2495702" y="375717"/>
            <a:ext cx="78674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dirty="0"/>
          </a:p>
        </p:txBody>
      </p:sp>
      <p:sp>
        <p:nvSpPr>
          <p:cNvPr id="8" name="object 8"/>
          <p:cNvSpPr txBox="1">
            <a:spLocks noGrp="1"/>
          </p:cNvSpPr>
          <p:nvPr>
            <p:ph type="title"/>
          </p:nvPr>
        </p:nvSpPr>
        <p:spPr>
          <a:xfrm>
            <a:off x="2606854" y="683317"/>
            <a:ext cx="6903084" cy="471283"/>
          </a:xfrm>
          <a:prstGeom prst="rect">
            <a:avLst/>
          </a:prstGeom>
        </p:spPr>
        <p:txBody>
          <a:bodyPr vert="horz" wrap="square" lIns="0" tIns="17145" rIns="0" bIns="0" rtlCol="0">
            <a:spAutoFit/>
          </a:bodyPr>
          <a:lstStyle/>
          <a:p>
            <a:pPr marL="12700" algn="l">
              <a:lnSpc>
                <a:spcPct val="100000"/>
              </a:lnSpc>
              <a:spcBef>
                <a:spcPts val="135"/>
              </a:spcBef>
            </a:pPr>
            <a:r>
              <a:rPr lang="en-US" sz="2950" cap="none" spc="15" dirty="0">
                <a:solidFill>
                  <a:srgbClr val="FFFFFF"/>
                </a:solidFill>
              </a:rPr>
              <a:t>Getters and setters</a:t>
            </a:r>
            <a:endParaRPr lang="en-US" sz="2950" b="0" i="1" cap="none" dirty="0"/>
          </a:p>
        </p:txBody>
      </p:sp>
      <p:sp>
        <p:nvSpPr>
          <p:cNvPr id="10" name="object 10"/>
          <p:cNvSpPr txBox="1"/>
          <p:nvPr/>
        </p:nvSpPr>
        <p:spPr>
          <a:xfrm>
            <a:off x="4001313" y="4739944"/>
            <a:ext cx="5508625" cy="2247603"/>
          </a:xfrm>
          <a:prstGeom prst="rect">
            <a:avLst/>
          </a:prstGeom>
        </p:spPr>
        <p:txBody>
          <a:bodyPr vert="horz" wrap="square" lIns="0" tIns="12065" rIns="0" bIns="0" rtlCol="0">
            <a:spAutoFit/>
          </a:bodyPr>
          <a:lstStyle/>
          <a:p>
            <a:pPr marL="12700" marR="167005">
              <a:lnSpc>
                <a:spcPct val="102400"/>
              </a:lnSpc>
              <a:spcBef>
                <a:spcPts val="95"/>
              </a:spcBef>
            </a:pPr>
            <a:r>
              <a:rPr sz="1250" b="1" spc="15" dirty="0">
                <a:solidFill>
                  <a:srgbClr val="003399"/>
                </a:solidFill>
                <a:latin typeface="Arial"/>
                <a:cs typeface="Arial"/>
              </a:rPr>
              <a:t>Line </a:t>
            </a:r>
            <a:r>
              <a:rPr sz="1250" b="1" spc="10" dirty="0">
                <a:solidFill>
                  <a:srgbClr val="003399"/>
                </a:solidFill>
                <a:latin typeface="Arial"/>
                <a:cs typeface="Arial"/>
              </a:rPr>
              <a:t>1</a:t>
            </a:r>
            <a:r>
              <a:rPr lang="en-US" sz="1250" b="1" spc="10" dirty="0">
                <a:solidFill>
                  <a:srgbClr val="003399"/>
                </a:solidFill>
                <a:latin typeface="Arial"/>
                <a:cs typeface="Arial"/>
              </a:rPr>
              <a:t>1 - 13</a:t>
            </a:r>
            <a:r>
              <a:rPr sz="1250" b="1" spc="10" dirty="0">
                <a:solidFill>
                  <a:srgbClr val="003399"/>
                </a:solidFill>
                <a:latin typeface="Arial"/>
                <a:cs typeface="Arial"/>
              </a:rPr>
              <a:t>: </a:t>
            </a:r>
            <a:r>
              <a:rPr sz="1250" spc="10" dirty="0">
                <a:solidFill>
                  <a:srgbClr val="003399"/>
                </a:solidFill>
                <a:latin typeface="Arial"/>
                <a:cs typeface="Arial"/>
              </a:rPr>
              <a:t>Here </a:t>
            </a:r>
            <a:r>
              <a:rPr sz="1250" spc="15" dirty="0">
                <a:solidFill>
                  <a:srgbClr val="003399"/>
                </a:solidFill>
                <a:latin typeface="Arial"/>
                <a:cs typeface="Arial"/>
              </a:rPr>
              <a:t>we </a:t>
            </a:r>
            <a:r>
              <a:rPr sz="1250" spc="10" dirty="0">
                <a:solidFill>
                  <a:srgbClr val="003399"/>
                </a:solidFill>
                <a:latin typeface="Arial"/>
                <a:cs typeface="Arial"/>
              </a:rPr>
              <a:t>create </a:t>
            </a:r>
            <a:r>
              <a:rPr sz="1250" spc="15" dirty="0">
                <a:solidFill>
                  <a:srgbClr val="003399"/>
                </a:solidFill>
                <a:latin typeface="Arial"/>
                <a:cs typeface="Arial"/>
              </a:rPr>
              <a:t>a </a:t>
            </a:r>
            <a:r>
              <a:rPr lang="en-US" sz="1250" spc="15" dirty="0">
                <a:solidFill>
                  <a:srgbClr val="003399"/>
                </a:solidFill>
                <a:latin typeface="Arial"/>
                <a:cs typeface="Arial"/>
              </a:rPr>
              <a:t>getter </a:t>
            </a:r>
            <a:r>
              <a:rPr sz="1250" spc="15" dirty="0">
                <a:solidFill>
                  <a:srgbClr val="003399"/>
                </a:solidFill>
                <a:latin typeface="Arial"/>
                <a:cs typeface="Arial"/>
              </a:rPr>
              <a:t>method</a:t>
            </a:r>
            <a:r>
              <a:rPr lang="en-US" sz="1250" spc="15" dirty="0">
                <a:solidFill>
                  <a:srgbClr val="003399"/>
                </a:solidFill>
                <a:latin typeface="Arial"/>
                <a:cs typeface="Arial"/>
              </a:rPr>
              <a:t> for lifetime (a public method that returns a integer)</a:t>
            </a:r>
          </a:p>
          <a:p>
            <a:pPr marL="12700" marR="167005">
              <a:lnSpc>
                <a:spcPct val="102400"/>
              </a:lnSpc>
              <a:spcBef>
                <a:spcPts val="95"/>
              </a:spcBef>
            </a:pPr>
            <a:endParaRPr lang="en-US" sz="1250" spc="15" dirty="0">
              <a:solidFill>
                <a:srgbClr val="003399"/>
              </a:solidFill>
              <a:latin typeface="Arial"/>
              <a:cs typeface="Arial"/>
            </a:endParaRPr>
          </a:p>
          <a:p>
            <a:pPr marL="12700" marR="167005">
              <a:lnSpc>
                <a:spcPct val="102400"/>
              </a:lnSpc>
              <a:spcBef>
                <a:spcPts val="95"/>
              </a:spcBef>
            </a:pPr>
            <a:r>
              <a:rPr lang="en-US" sz="1250" b="1" spc="15" dirty="0">
                <a:solidFill>
                  <a:srgbClr val="003399"/>
                </a:solidFill>
                <a:latin typeface="Arial"/>
                <a:cs typeface="Arial"/>
              </a:rPr>
              <a:t>Line 15 – 17: </a:t>
            </a:r>
            <a:r>
              <a:rPr lang="en-US" sz="1250" spc="15" dirty="0">
                <a:solidFill>
                  <a:srgbClr val="003399"/>
                </a:solidFill>
                <a:latin typeface="Arial"/>
                <a:cs typeface="Arial"/>
              </a:rPr>
              <a:t> Here we create a getter method for state (a public method that returns a Boolean</a:t>
            </a:r>
          </a:p>
          <a:p>
            <a:pPr marL="12700" marR="167005">
              <a:lnSpc>
                <a:spcPct val="102400"/>
              </a:lnSpc>
              <a:spcBef>
                <a:spcPts val="95"/>
              </a:spcBef>
            </a:pPr>
            <a:endParaRPr lang="en-US" sz="1250" b="1" spc="15" dirty="0">
              <a:solidFill>
                <a:srgbClr val="003399"/>
              </a:solidFill>
              <a:latin typeface="Arial"/>
              <a:cs typeface="Arial"/>
            </a:endParaRPr>
          </a:p>
          <a:p>
            <a:pPr marL="12700" marR="167005">
              <a:lnSpc>
                <a:spcPct val="102400"/>
              </a:lnSpc>
              <a:spcBef>
                <a:spcPts val="95"/>
              </a:spcBef>
            </a:pPr>
            <a:r>
              <a:rPr lang="en-US" sz="1250" b="1" spc="15" dirty="0">
                <a:solidFill>
                  <a:srgbClr val="003399"/>
                </a:solidFill>
                <a:latin typeface="Arial"/>
                <a:cs typeface="Arial"/>
              </a:rPr>
              <a:t>Line 19 – 22: </a:t>
            </a:r>
            <a:r>
              <a:rPr lang="en-US" sz="1250" spc="15" dirty="0">
                <a:solidFill>
                  <a:srgbClr val="003399"/>
                </a:solidFill>
                <a:latin typeface="Arial"/>
                <a:cs typeface="Arial"/>
              </a:rPr>
              <a:t>Here we create a setter method for state( a public method that  returns nothing and expects a Boolean value.</a:t>
            </a:r>
          </a:p>
          <a:p>
            <a:pPr marL="12700" marR="167005">
              <a:lnSpc>
                <a:spcPct val="102400"/>
              </a:lnSpc>
              <a:spcBef>
                <a:spcPts val="95"/>
              </a:spcBef>
            </a:pPr>
            <a:endParaRPr lang="en-US" sz="1250" b="1" spc="15" dirty="0">
              <a:solidFill>
                <a:srgbClr val="003399"/>
              </a:solidFill>
              <a:latin typeface="Arial"/>
              <a:cs typeface="Arial"/>
            </a:endParaRPr>
          </a:p>
          <a:p>
            <a:pPr marL="12700" marR="167005">
              <a:lnSpc>
                <a:spcPct val="102400"/>
              </a:lnSpc>
              <a:spcBef>
                <a:spcPts val="95"/>
              </a:spcBef>
            </a:pPr>
            <a:r>
              <a:rPr lang="en-US" sz="1250" b="1" spc="15" dirty="0">
                <a:solidFill>
                  <a:srgbClr val="003399"/>
                </a:solidFill>
                <a:latin typeface="Arial"/>
                <a:cs typeface="Arial"/>
              </a:rPr>
              <a:t>Why have we included the lifetime modifier within this method?</a:t>
            </a:r>
          </a:p>
          <a:p>
            <a:pPr marL="12700" marR="167005">
              <a:lnSpc>
                <a:spcPct val="102400"/>
              </a:lnSpc>
              <a:spcBef>
                <a:spcPts val="95"/>
              </a:spcBef>
            </a:pPr>
            <a:endParaRPr sz="1250" b="1" dirty="0">
              <a:latin typeface="Arial"/>
              <a:cs typeface="Arial"/>
            </a:endParaRPr>
          </a:p>
        </p:txBody>
      </p:sp>
      <p:pic>
        <p:nvPicPr>
          <p:cNvPr id="15" name="Picture 14">
            <a:extLst>
              <a:ext uri="{FF2B5EF4-FFF2-40B4-BE49-F238E27FC236}">
                <a16:creationId xmlns:a16="http://schemas.microsoft.com/office/drawing/2014/main" id="{EB8F0184-37A9-844E-BCA3-A233BCA95D9B}"/>
              </a:ext>
            </a:extLst>
          </p:cNvPr>
          <p:cNvPicPr>
            <a:picLocks noChangeAspect="1"/>
          </p:cNvPicPr>
          <p:nvPr/>
        </p:nvPicPr>
        <p:blipFill>
          <a:blip r:embed="rId2"/>
          <a:stretch>
            <a:fillRect/>
          </a:stretch>
        </p:blipFill>
        <p:spPr>
          <a:xfrm>
            <a:off x="3924299" y="1940255"/>
            <a:ext cx="4819397" cy="2382001"/>
          </a:xfrm>
          <a:prstGeom prst="rect">
            <a:avLst/>
          </a:prstGeom>
          <a:ln w="76200">
            <a:solidFill>
              <a:schemeClr val="tx2">
                <a:lumMod val="50000"/>
              </a:schemeClr>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811" y="228600"/>
            <a:ext cx="1381760" cy="1381760"/>
          </a:xfrm>
          <a:custGeom>
            <a:avLst/>
            <a:gdLst/>
            <a:ahLst/>
            <a:cxnLst/>
            <a:rect l="l" t="t" r="r" b="b"/>
            <a:pathLst>
              <a:path w="1381760" h="1381760">
                <a:moveTo>
                  <a:pt x="690880" y="0"/>
                </a:moveTo>
                <a:lnTo>
                  <a:pt x="643577" y="1593"/>
                </a:lnTo>
                <a:lnTo>
                  <a:pt x="597130" y="6306"/>
                </a:lnTo>
                <a:lnTo>
                  <a:pt x="551641" y="14034"/>
                </a:lnTo>
                <a:lnTo>
                  <a:pt x="507214" y="24675"/>
                </a:lnTo>
                <a:lnTo>
                  <a:pt x="463951" y="38127"/>
                </a:lnTo>
                <a:lnTo>
                  <a:pt x="421955" y="54286"/>
                </a:lnTo>
                <a:lnTo>
                  <a:pt x="381329" y="73049"/>
                </a:lnTo>
                <a:lnTo>
                  <a:pt x="342176" y="94314"/>
                </a:lnTo>
                <a:lnTo>
                  <a:pt x="304599" y="117979"/>
                </a:lnTo>
                <a:lnTo>
                  <a:pt x="268701" y="143939"/>
                </a:lnTo>
                <a:lnTo>
                  <a:pt x="234584" y="172092"/>
                </a:lnTo>
                <a:lnTo>
                  <a:pt x="202351" y="202336"/>
                </a:lnTo>
                <a:lnTo>
                  <a:pt x="172106" y="234567"/>
                </a:lnTo>
                <a:lnTo>
                  <a:pt x="143951" y="268683"/>
                </a:lnTo>
                <a:lnTo>
                  <a:pt x="117989" y="304581"/>
                </a:lnTo>
                <a:lnTo>
                  <a:pt x="94323" y="342158"/>
                </a:lnTo>
                <a:lnTo>
                  <a:pt x="73057" y="381311"/>
                </a:lnTo>
                <a:lnTo>
                  <a:pt x="54291" y="421938"/>
                </a:lnTo>
                <a:lnTo>
                  <a:pt x="38131" y="463935"/>
                </a:lnTo>
                <a:lnTo>
                  <a:pt x="24678" y="507200"/>
                </a:lnTo>
                <a:lnTo>
                  <a:pt x="14035" y="551630"/>
                </a:lnTo>
                <a:lnTo>
                  <a:pt x="6306" y="597121"/>
                </a:lnTo>
                <a:lnTo>
                  <a:pt x="1593" y="643572"/>
                </a:lnTo>
                <a:lnTo>
                  <a:pt x="0" y="690880"/>
                </a:lnTo>
                <a:lnTo>
                  <a:pt x="1593" y="738187"/>
                </a:lnTo>
                <a:lnTo>
                  <a:pt x="6306" y="784638"/>
                </a:lnTo>
                <a:lnTo>
                  <a:pt x="14035" y="830129"/>
                </a:lnTo>
                <a:lnTo>
                  <a:pt x="24678" y="874559"/>
                </a:lnTo>
                <a:lnTo>
                  <a:pt x="38131" y="917824"/>
                </a:lnTo>
                <a:lnTo>
                  <a:pt x="54291" y="959821"/>
                </a:lnTo>
                <a:lnTo>
                  <a:pt x="73057" y="1000448"/>
                </a:lnTo>
                <a:lnTo>
                  <a:pt x="94323" y="1039601"/>
                </a:lnTo>
                <a:lnTo>
                  <a:pt x="117989" y="1077178"/>
                </a:lnTo>
                <a:lnTo>
                  <a:pt x="143951" y="1113076"/>
                </a:lnTo>
                <a:lnTo>
                  <a:pt x="172106" y="1147192"/>
                </a:lnTo>
                <a:lnTo>
                  <a:pt x="202351" y="1179423"/>
                </a:lnTo>
                <a:lnTo>
                  <a:pt x="234584" y="1209667"/>
                </a:lnTo>
                <a:lnTo>
                  <a:pt x="268701" y="1237820"/>
                </a:lnTo>
                <a:lnTo>
                  <a:pt x="304599" y="1263780"/>
                </a:lnTo>
                <a:lnTo>
                  <a:pt x="342176" y="1287445"/>
                </a:lnTo>
                <a:lnTo>
                  <a:pt x="381329" y="1308710"/>
                </a:lnTo>
                <a:lnTo>
                  <a:pt x="421955" y="1327473"/>
                </a:lnTo>
                <a:lnTo>
                  <a:pt x="463951" y="1343632"/>
                </a:lnTo>
                <a:lnTo>
                  <a:pt x="507214" y="1357084"/>
                </a:lnTo>
                <a:lnTo>
                  <a:pt x="551641" y="1367725"/>
                </a:lnTo>
                <a:lnTo>
                  <a:pt x="597130" y="1375453"/>
                </a:lnTo>
                <a:lnTo>
                  <a:pt x="643577" y="1380166"/>
                </a:lnTo>
                <a:lnTo>
                  <a:pt x="690880" y="1381760"/>
                </a:lnTo>
                <a:lnTo>
                  <a:pt x="738182" y="1380166"/>
                </a:lnTo>
                <a:lnTo>
                  <a:pt x="784629" y="1375453"/>
                </a:lnTo>
                <a:lnTo>
                  <a:pt x="830118" y="1367725"/>
                </a:lnTo>
                <a:lnTo>
                  <a:pt x="874545" y="1357084"/>
                </a:lnTo>
                <a:lnTo>
                  <a:pt x="917808" y="1343632"/>
                </a:lnTo>
                <a:lnTo>
                  <a:pt x="959804" y="1327473"/>
                </a:lnTo>
                <a:lnTo>
                  <a:pt x="1000430" y="1308710"/>
                </a:lnTo>
                <a:lnTo>
                  <a:pt x="1039583" y="1287445"/>
                </a:lnTo>
                <a:lnTo>
                  <a:pt x="1077160" y="1263780"/>
                </a:lnTo>
                <a:lnTo>
                  <a:pt x="1113058" y="1237820"/>
                </a:lnTo>
                <a:lnTo>
                  <a:pt x="1147175" y="1209667"/>
                </a:lnTo>
                <a:lnTo>
                  <a:pt x="1179408" y="1179423"/>
                </a:lnTo>
                <a:lnTo>
                  <a:pt x="1209653" y="1147192"/>
                </a:lnTo>
                <a:lnTo>
                  <a:pt x="1237808" y="1113076"/>
                </a:lnTo>
                <a:lnTo>
                  <a:pt x="1263770" y="1077178"/>
                </a:lnTo>
                <a:lnTo>
                  <a:pt x="1287436" y="1039601"/>
                </a:lnTo>
                <a:lnTo>
                  <a:pt x="1308702" y="1000448"/>
                </a:lnTo>
                <a:lnTo>
                  <a:pt x="1327468" y="959821"/>
                </a:lnTo>
                <a:lnTo>
                  <a:pt x="1343628" y="917824"/>
                </a:lnTo>
                <a:lnTo>
                  <a:pt x="1357081" y="874559"/>
                </a:lnTo>
                <a:lnTo>
                  <a:pt x="1367724" y="830129"/>
                </a:lnTo>
                <a:lnTo>
                  <a:pt x="1375453" y="784638"/>
                </a:lnTo>
                <a:lnTo>
                  <a:pt x="1380166" y="738187"/>
                </a:lnTo>
                <a:lnTo>
                  <a:pt x="1381760" y="690880"/>
                </a:lnTo>
                <a:lnTo>
                  <a:pt x="1380166" y="643572"/>
                </a:lnTo>
                <a:lnTo>
                  <a:pt x="1375453" y="597121"/>
                </a:lnTo>
                <a:lnTo>
                  <a:pt x="1367724" y="551630"/>
                </a:lnTo>
                <a:lnTo>
                  <a:pt x="1357081" y="507200"/>
                </a:lnTo>
                <a:lnTo>
                  <a:pt x="1343628" y="463935"/>
                </a:lnTo>
                <a:lnTo>
                  <a:pt x="1327468" y="421938"/>
                </a:lnTo>
                <a:lnTo>
                  <a:pt x="1308702" y="381311"/>
                </a:lnTo>
                <a:lnTo>
                  <a:pt x="1287436" y="342158"/>
                </a:lnTo>
                <a:lnTo>
                  <a:pt x="1263770" y="304581"/>
                </a:lnTo>
                <a:lnTo>
                  <a:pt x="1237808" y="268683"/>
                </a:lnTo>
                <a:lnTo>
                  <a:pt x="1209653" y="234567"/>
                </a:lnTo>
                <a:lnTo>
                  <a:pt x="1179408" y="202336"/>
                </a:lnTo>
                <a:lnTo>
                  <a:pt x="1147175" y="172092"/>
                </a:lnTo>
                <a:lnTo>
                  <a:pt x="1113058" y="143939"/>
                </a:lnTo>
                <a:lnTo>
                  <a:pt x="1077160" y="117979"/>
                </a:lnTo>
                <a:lnTo>
                  <a:pt x="1039583" y="94314"/>
                </a:lnTo>
                <a:lnTo>
                  <a:pt x="1000430" y="73049"/>
                </a:lnTo>
                <a:lnTo>
                  <a:pt x="959804" y="54286"/>
                </a:lnTo>
                <a:lnTo>
                  <a:pt x="917808" y="38127"/>
                </a:lnTo>
                <a:lnTo>
                  <a:pt x="874545" y="24675"/>
                </a:lnTo>
                <a:lnTo>
                  <a:pt x="830118" y="14034"/>
                </a:lnTo>
                <a:lnTo>
                  <a:pt x="784629" y="6306"/>
                </a:lnTo>
                <a:lnTo>
                  <a:pt x="738182" y="1593"/>
                </a:lnTo>
                <a:lnTo>
                  <a:pt x="690880" y="0"/>
                </a:lnTo>
                <a:close/>
              </a:path>
            </a:pathLst>
          </a:custGeom>
          <a:solidFill>
            <a:srgbClr val="000080"/>
          </a:solidFill>
        </p:spPr>
        <p:txBody>
          <a:bodyPr wrap="square" lIns="0" tIns="0" rIns="0" bIns="0" rtlCol="0"/>
          <a:lstStyle/>
          <a:p>
            <a:endParaRPr/>
          </a:p>
        </p:txBody>
      </p:sp>
      <p:sp>
        <p:nvSpPr>
          <p:cNvPr id="3" name="object 3"/>
          <p:cNvSpPr txBox="1"/>
          <p:nvPr/>
        </p:nvSpPr>
        <p:spPr>
          <a:xfrm>
            <a:off x="376766" y="2574102"/>
            <a:ext cx="588010" cy="286385"/>
          </a:xfrm>
          <a:prstGeom prst="rect">
            <a:avLst/>
          </a:prstGeom>
        </p:spPr>
        <p:txBody>
          <a:bodyPr vert="horz" wrap="square" lIns="0" tIns="13335" rIns="0" bIns="0" rtlCol="0">
            <a:spAutoFit/>
          </a:bodyPr>
          <a:lstStyle/>
          <a:p>
            <a:pPr marL="12700">
              <a:lnSpc>
                <a:spcPct val="100000"/>
              </a:lnSpc>
              <a:spcBef>
                <a:spcPts val="105"/>
              </a:spcBef>
            </a:pPr>
            <a:r>
              <a:rPr sz="1700" b="1" spc="-30" dirty="0">
                <a:solidFill>
                  <a:srgbClr val="003399"/>
                </a:solidFill>
                <a:latin typeface="Arial"/>
                <a:cs typeface="Arial"/>
              </a:rPr>
              <a:t>W</a:t>
            </a:r>
            <a:r>
              <a:rPr sz="1700" b="1" spc="-5" dirty="0">
                <a:solidFill>
                  <a:srgbClr val="003399"/>
                </a:solidFill>
                <a:latin typeface="Arial"/>
                <a:cs typeface="Arial"/>
              </a:rPr>
              <a:t>e</a:t>
            </a:r>
            <a:r>
              <a:rPr sz="1700" b="1" spc="-10" dirty="0">
                <a:solidFill>
                  <a:srgbClr val="003399"/>
                </a:solidFill>
                <a:latin typeface="Arial"/>
                <a:cs typeface="Arial"/>
              </a:rPr>
              <a:t>e</a:t>
            </a:r>
            <a:r>
              <a:rPr sz="1700" b="1" dirty="0">
                <a:solidFill>
                  <a:srgbClr val="003399"/>
                </a:solidFill>
                <a:latin typeface="Arial"/>
                <a:cs typeface="Arial"/>
              </a:rPr>
              <a:t>k</a:t>
            </a:r>
            <a:endParaRPr sz="1700">
              <a:latin typeface="Arial"/>
              <a:cs typeface="Arial"/>
            </a:endParaRPr>
          </a:p>
        </p:txBody>
      </p:sp>
      <p:sp>
        <p:nvSpPr>
          <p:cNvPr id="4" name="object 4"/>
          <p:cNvSpPr/>
          <p:nvPr/>
        </p:nvSpPr>
        <p:spPr>
          <a:xfrm>
            <a:off x="1314703" y="2398776"/>
            <a:ext cx="650240" cy="650240"/>
          </a:xfrm>
          <a:custGeom>
            <a:avLst/>
            <a:gdLst/>
            <a:ahLst/>
            <a:cxnLst/>
            <a:rect l="l" t="t" r="r" b="b"/>
            <a:pathLst>
              <a:path w="650239" h="650239">
                <a:moveTo>
                  <a:pt x="325120" y="0"/>
                </a:moveTo>
                <a:lnTo>
                  <a:pt x="277075" y="3526"/>
                </a:lnTo>
                <a:lnTo>
                  <a:pt x="231220" y="13770"/>
                </a:lnTo>
                <a:lnTo>
                  <a:pt x="188056" y="30228"/>
                </a:lnTo>
                <a:lnTo>
                  <a:pt x="148087" y="52395"/>
                </a:lnTo>
                <a:lnTo>
                  <a:pt x="111816" y="79768"/>
                </a:lnTo>
                <a:lnTo>
                  <a:pt x="79745" y="111844"/>
                </a:lnTo>
                <a:lnTo>
                  <a:pt x="52378" y="148117"/>
                </a:lnTo>
                <a:lnTo>
                  <a:pt x="30217" y="188086"/>
                </a:lnTo>
                <a:lnTo>
                  <a:pt x="13765" y="231245"/>
                </a:lnTo>
                <a:lnTo>
                  <a:pt x="3525" y="277091"/>
                </a:lnTo>
                <a:lnTo>
                  <a:pt x="0" y="325120"/>
                </a:lnTo>
                <a:lnTo>
                  <a:pt x="3525" y="373148"/>
                </a:lnTo>
                <a:lnTo>
                  <a:pt x="13765" y="418994"/>
                </a:lnTo>
                <a:lnTo>
                  <a:pt x="30217" y="462153"/>
                </a:lnTo>
                <a:lnTo>
                  <a:pt x="52378" y="502122"/>
                </a:lnTo>
                <a:lnTo>
                  <a:pt x="79745" y="538395"/>
                </a:lnTo>
                <a:lnTo>
                  <a:pt x="111816" y="570471"/>
                </a:lnTo>
                <a:lnTo>
                  <a:pt x="148087" y="597844"/>
                </a:lnTo>
                <a:lnTo>
                  <a:pt x="188056" y="620011"/>
                </a:lnTo>
                <a:lnTo>
                  <a:pt x="231220" y="636469"/>
                </a:lnTo>
                <a:lnTo>
                  <a:pt x="277075" y="646713"/>
                </a:lnTo>
                <a:lnTo>
                  <a:pt x="325120" y="650239"/>
                </a:lnTo>
                <a:lnTo>
                  <a:pt x="373148" y="646713"/>
                </a:lnTo>
                <a:lnTo>
                  <a:pt x="418994" y="636469"/>
                </a:lnTo>
                <a:lnTo>
                  <a:pt x="462153" y="620011"/>
                </a:lnTo>
                <a:lnTo>
                  <a:pt x="502122" y="597844"/>
                </a:lnTo>
                <a:lnTo>
                  <a:pt x="538395" y="570471"/>
                </a:lnTo>
                <a:lnTo>
                  <a:pt x="570471" y="538395"/>
                </a:lnTo>
                <a:lnTo>
                  <a:pt x="597844" y="502122"/>
                </a:lnTo>
                <a:lnTo>
                  <a:pt x="620011" y="462153"/>
                </a:lnTo>
                <a:lnTo>
                  <a:pt x="636469" y="418994"/>
                </a:lnTo>
                <a:lnTo>
                  <a:pt x="646713" y="373148"/>
                </a:lnTo>
                <a:lnTo>
                  <a:pt x="650240" y="325120"/>
                </a:lnTo>
                <a:lnTo>
                  <a:pt x="646713" y="277091"/>
                </a:lnTo>
                <a:lnTo>
                  <a:pt x="636469" y="231245"/>
                </a:lnTo>
                <a:lnTo>
                  <a:pt x="620011" y="188086"/>
                </a:lnTo>
                <a:lnTo>
                  <a:pt x="597844" y="148117"/>
                </a:lnTo>
                <a:lnTo>
                  <a:pt x="570471" y="111844"/>
                </a:lnTo>
                <a:lnTo>
                  <a:pt x="538395" y="79768"/>
                </a:lnTo>
                <a:lnTo>
                  <a:pt x="502122" y="52395"/>
                </a:lnTo>
                <a:lnTo>
                  <a:pt x="462153" y="30228"/>
                </a:lnTo>
                <a:lnTo>
                  <a:pt x="418994" y="13770"/>
                </a:lnTo>
                <a:lnTo>
                  <a:pt x="373148" y="3526"/>
                </a:lnTo>
                <a:lnTo>
                  <a:pt x="325120" y="0"/>
                </a:lnTo>
                <a:close/>
              </a:path>
            </a:pathLst>
          </a:custGeom>
          <a:solidFill>
            <a:srgbClr val="CCFF66"/>
          </a:solidFill>
        </p:spPr>
        <p:txBody>
          <a:bodyPr wrap="square" lIns="0" tIns="0" rIns="0" bIns="0" rtlCol="0"/>
          <a:lstStyle/>
          <a:p>
            <a:endParaRPr/>
          </a:p>
        </p:txBody>
      </p:sp>
      <p:sp>
        <p:nvSpPr>
          <p:cNvPr id="5" name="object 5"/>
          <p:cNvSpPr txBox="1"/>
          <p:nvPr/>
        </p:nvSpPr>
        <p:spPr>
          <a:xfrm>
            <a:off x="1516854" y="2493635"/>
            <a:ext cx="242570" cy="415925"/>
          </a:xfrm>
          <a:prstGeom prst="rect">
            <a:avLst/>
          </a:prstGeom>
        </p:spPr>
        <p:txBody>
          <a:bodyPr vert="horz" wrap="square" lIns="0" tIns="13970" rIns="0" bIns="0" rtlCol="0">
            <a:spAutoFit/>
          </a:bodyPr>
          <a:lstStyle/>
          <a:p>
            <a:pPr marL="12700">
              <a:lnSpc>
                <a:spcPct val="100000"/>
              </a:lnSpc>
              <a:spcBef>
                <a:spcPts val="110"/>
              </a:spcBef>
            </a:pPr>
            <a:r>
              <a:rPr sz="2550" spc="5" dirty="0">
                <a:solidFill>
                  <a:srgbClr val="4E6EC8"/>
                </a:solidFill>
                <a:latin typeface="Arial Black"/>
                <a:cs typeface="Arial Black"/>
              </a:rPr>
              <a:t>4</a:t>
            </a:r>
            <a:endParaRPr sz="2550">
              <a:latin typeface="Arial Black"/>
              <a:cs typeface="Arial Black"/>
            </a:endParaRPr>
          </a:p>
        </p:txBody>
      </p:sp>
      <p:sp>
        <p:nvSpPr>
          <p:cNvPr id="6" name="object 6"/>
          <p:cNvSpPr txBox="1"/>
          <p:nvPr/>
        </p:nvSpPr>
        <p:spPr>
          <a:xfrm>
            <a:off x="376766" y="3081560"/>
            <a:ext cx="1614805" cy="805815"/>
          </a:xfrm>
          <a:prstGeom prst="rect">
            <a:avLst/>
          </a:prstGeom>
        </p:spPr>
        <p:txBody>
          <a:bodyPr vert="horz" wrap="square" lIns="0" tIns="12065" rIns="0" bIns="0" rtlCol="0">
            <a:spAutoFit/>
          </a:bodyPr>
          <a:lstStyle/>
          <a:p>
            <a:pPr marL="12700" marR="5080">
              <a:lnSpc>
                <a:spcPct val="100400"/>
              </a:lnSpc>
              <a:spcBef>
                <a:spcPts val="95"/>
              </a:spcBef>
            </a:pPr>
            <a:r>
              <a:rPr sz="2550" spc="5" dirty="0">
                <a:solidFill>
                  <a:srgbClr val="003399"/>
                </a:solidFill>
                <a:latin typeface="Arial Black"/>
                <a:cs typeface="Arial Black"/>
              </a:rPr>
              <a:t>Question  Class</a:t>
            </a:r>
            <a:endParaRPr sz="2550">
              <a:latin typeface="Arial Black"/>
              <a:cs typeface="Arial Black"/>
            </a:endParaRPr>
          </a:p>
        </p:txBody>
      </p:sp>
      <p:sp>
        <p:nvSpPr>
          <p:cNvPr id="7" name="object 7"/>
          <p:cNvSpPr/>
          <p:nvPr/>
        </p:nvSpPr>
        <p:spPr>
          <a:xfrm>
            <a:off x="2495702" y="375717"/>
            <a:ext cx="7867498" cy="1086485"/>
          </a:xfrm>
          <a:custGeom>
            <a:avLst/>
            <a:gdLst/>
            <a:ahLst/>
            <a:cxnLst/>
            <a:rect l="l" t="t" r="r" b="b"/>
            <a:pathLst>
              <a:path w="7410450" h="1086485">
                <a:moveTo>
                  <a:pt x="0" y="1085900"/>
                </a:moveTo>
                <a:lnTo>
                  <a:pt x="7410297" y="1085900"/>
                </a:lnTo>
                <a:lnTo>
                  <a:pt x="7410297" y="0"/>
                </a:lnTo>
                <a:lnTo>
                  <a:pt x="0" y="0"/>
                </a:lnTo>
                <a:lnTo>
                  <a:pt x="0" y="1085900"/>
                </a:lnTo>
                <a:close/>
              </a:path>
            </a:pathLst>
          </a:custGeom>
          <a:solidFill>
            <a:srgbClr val="000080"/>
          </a:solidFill>
        </p:spPr>
        <p:txBody>
          <a:bodyPr wrap="square" lIns="0" tIns="0" rIns="0" bIns="0" rtlCol="0"/>
          <a:lstStyle/>
          <a:p>
            <a:endParaRPr/>
          </a:p>
        </p:txBody>
      </p:sp>
      <p:sp>
        <p:nvSpPr>
          <p:cNvPr id="8" name="object 8"/>
          <p:cNvSpPr txBox="1">
            <a:spLocks noGrp="1"/>
          </p:cNvSpPr>
          <p:nvPr>
            <p:ph type="title"/>
          </p:nvPr>
        </p:nvSpPr>
        <p:spPr>
          <a:xfrm>
            <a:off x="2590800" y="678294"/>
            <a:ext cx="6312535" cy="481330"/>
          </a:xfrm>
          <a:prstGeom prst="rect">
            <a:avLst/>
          </a:prstGeom>
        </p:spPr>
        <p:txBody>
          <a:bodyPr vert="horz" wrap="square" lIns="0" tIns="17145" rIns="0" bIns="0" rtlCol="0">
            <a:spAutoFit/>
          </a:bodyPr>
          <a:lstStyle/>
          <a:p>
            <a:pPr marL="12700" algn="l">
              <a:lnSpc>
                <a:spcPct val="100000"/>
              </a:lnSpc>
              <a:spcBef>
                <a:spcPts val="135"/>
              </a:spcBef>
            </a:pPr>
            <a:r>
              <a:rPr lang="en-US" sz="2950" cap="none" spc="15" dirty="0">
                <a:solidFill>
                  <a:srgbClr val="FFFFFF"/>
                </a:solidFill>
              </a:rPr>
              <a:t>Define the methods</a:t>
            </a:r>
            <a:endParaRPr lang="en-US" sz="2950" cap="none" dirty="0"/>
          </a:p>
        </p:txBody>
      </p:sp>
      <p:sp>
        <p:nvSpPr>
          <p:cNvPr id="10" name="object 10"/>
          <p:cNvSpPr txBox="1"/>
          <p:nvPr/>
        </p:nvSpPr>
        <p:spPr>
          <a:xfrm>
            <a:off x="3537026" y="5137388"/>
            <a:ext cx="5784850" cy="1461490"/>
          </a:xfrm>
          <a:prstGeom prst="rect">
            <a:avLst/>
          </a:prstGeom>
        </p:spPr>
        <p:txBody>
          <a:bodyPr vert="horz" wrap="square" lIns="0" tIns="12065" rIns="0" bIns="0" rtlCol="0">
            <a:spAutoFit/>
          </a:bodyPr>
          <a:lstStyle/>
          <a:p>
            <a:pPr marL="12700" marR="82550">
              <a:lnSpc>
                <a:spcPct val="102400"/>
              </a:lnSpc>
              <a:spcBef>
                <a:spcPts val="95"/>
              </a:spcBef>
            </a:pPr>
            <a:r>
              <a:rPr sz="1250" b="1" spc="15" dirty="0">
                <a:solidFill>
                  <a:srgbClr val="003399"/>
                </a:solidFill>
                <a:latin typeface="Arial"/>
                <a:cs typeface="Arial"/>
              </a:rPr>
              <a:t>Line </a:t>
            </a:r>
            <a:r>
              <a:rPr lang="en-US" sz="1250" b="1" spc="10" dirty="0">
                <a:solidFill>
                  <a:srgbClr val="003399"/>
                </a:solidFill>
                <a:latin typeface="Arial"/>
                <a:cs typeface="Arial"/>
              </a:rPr>
              <a:t>24 - 26</a:t>
            </a:r>
            <a:r>
              <a:rPr sz="1250" b="1" spc="10" dirty="0">
                <a:solidFill>
                  <a:srgbClr val="003399"/>
                </a:solidFill>
                <a:latin typeface="Arial"/>
                <a:cs typeface="Arial"/>
              </a:rPr>
              <a:t>: </a:t>
            </a:r>
            <a:r>
              <a:rPr lang="en-US" sz="1250" spc="10" dirty="0">
                <a:solidFill>
                  <a:srgbClr val="003399"/>
                </a:solidFill>
                <a:latin typeface="Arial"/>
                <a:cs typeface="Arial"/>
              </a:rPr>
              <a:t>Here we create a method that will return whether or not the lifetime of a question has dropped to zero ( a public method that returns a Boolean value).</a:t>
            </a:r>
            <a:endParaRPr sz="1250" dirty="0">
              <a:latin typeface="Arial"/>
              <a:cs typeface="Arial"/>
            </a:endParaRPr>
          </a:p>
          <a:p>
            <a:pPr>
              <a:lnSpc>
                <a:spcPct val="100000"/>
              </a:lnSpc>
              <a:spcBef>
                <a:spcPts val="20"/>
              </a:spcBef>
            </a:pPr>
            <a:endParaRPr sz="1850" dirty="0">
              <a:latin typeface="Times New Roman"/>
              <a:cs typeface="Times New Roman"/>
            </a:endParaRPr>
          </a:p>
          <a:p>
            <a:pPr marL="12700" marR="5080">
              <a:lnSpc>
                <a:spcPct val="102400"/>
              </a:lnSpc>
            </a:pPr>
            <a:r>
              <a:rPr lang="en-US" sz="1250" b="1" spc="15" dirty="0">
                <a:solidFill>
                  <a:srgbClr val="003399"/>
                </a:solidFill>
                <a:latin typeface="Arial"/>
                <a:cs typeface="Arial"/>
              </a:rPr>
              <a:t>Line 28 – 32</a:t>
            </a:r>
            <a:r>
              <a:rPr lang="en-US" sz="1250" spc="15" dirty="0">
                <a:solidFill>
                  <a:srgbClr val="003399"/>
                </a:solidFill>
                <a:latin typeface="Arial"/>
                <a:cs typeface="Arial"/>
              </a:rPr>
              <a:t>: Here we override the </a:t>
            </a:r>
            <a:r>
              <a:rPr lang="en-US" sz="1250" spc="15" dirty="0" err="1">
                <a:solidFill>
                  <a:srgbClr val="003399"/>
                </a:solidFill>
                <a:latin typeface="Arial"/>
                <a:cs typeface="Arial"/>
              </a:rPr>
              <a:t>toString</a:t>
            </a:r>
            <a:r>
              <a:rPr lang="en-US" sz="1250" spc="15" dirty="0">
                <a:solidFill>
                  <a:srgbClr val="003399"/>
                </a:solidFill>
                <a:latin typeface="Arial"/>
                <a:cs typeface="Arial"/>
              </a:rPr>
              <a:t> method telling a Question object how to interpret a Boolean state condition as a string. Note that we are calling on the </a:t>
            </a:r>
            <a:r>
              <a:rPr lang="en-US" sz="1250" spc="15" dirty="0" err="1">
                <a:solidFill>
                  <a:srgbClr val="003399"/>
                </a:solidFill>
                <a:latin typeface="Arial"/>
                <a:cs typeface="Arial"/>
              </a:rPr>
              <a:t>getState</a:t>
            </a:r>
            <a:r>
              <a:rPr lang="en-US" sz="1250" spc="15" dirty="0">
                <a:solidFill>
                  <a:srgbClr val="003399"/>
                </a:solidFill>
                <a:latin typeface="Arial"/>
                <a:cs typeface="Arial"/>
              </a:rPr>
              <a:t> getter to implement this method. (think back to assumption 1)</a:t>
            </a:r>
            <a:endParaRPr sz="1250" dirty="0">
              <a:latin typeface="Arial"/>
              <a:cs typeface="Arial"/>
            </a:endParaRPr>
          </a:p>
        </p:txBody>
      </p:sp>
      <p:pic>
        <p:nvPicPr>
          <p:cNvPr id="14" name="Picture 13">
            <a:extLst>
              <a:ext uri="{FF2B5EF4-FFF2-40B4-BE49-F238E27FC236}">
                <a16:creationId xmlns:a16="http://schemas.microsoft.com/office/drawing/2014/main" id="{7F055309-A983-1E4E-B105-51416512DDED}"/>
              </a:ext>
            </a:extLst>
          </p:cNvPr>
          <p:cNvPicPr>
            <a:picLocks noChangeAspect="1"/>
          </p:cNvPicPr>
          <p:nvPr/>
        </p:nvPicPr>
        <p:blipFill>
          <a:blip r:embed="rId2"/>
          <a:stretch>
            <a:fillRect/>
          </a:stretch>
        </p:blipFill>
        <p:spPr>
          <a:xfrm>
            <a:off x="3450688" y="2380038"/>
            <a:ext cx="5871188" cy="2197932"/>
          </a:xfrm>
          <a:prstGeom prst="rect">
            <a:avLst/>
          </a:prstGeom>
          <a:ln w="76200">
            <a:solidFill>
              <a:schemeClr val="tx2">
                <a:lumMod val="50000"/>
              </a:schemeClr>
            </a:solidFill>
          </a:ln>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{B79CB73D-430E-CA45-B0BF-0D5103AEFF93}tf10001073</Template>
  <TotalTime>2475</TotalTime>
  <Words>1210</Words>
  <Application>Microsoft Macintosh PowerPoint</Application>
  <PresentationFormat>Custom</PresentationFormat>
  <Paragraphs>159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Times New Roman</vt:lpstr>
      <vt:lpstr>Tw Cen MT</vt:lpstr>
      <vt:lpstr>Droplet</vt:lpstr>
      <vt:lpstr>GEOG 178/258 -- Week 4:</vt:lpstr>
      <vt:lpstr>Private vs. Public</vt:lpstr>
      <vt:lpstr>PowerPoint Presentation</vt:lpstr>
      <vt:lpstr>The ‘famous’ question…</vt:lpstr>
      <vt:lpstr>To start</vt:lpstr>
      <vt:lpstr>1. Question Class</vt:lpstr>
      <vt:lpstr>Class and constructors</vt:lpstr>
      <vt:lpstr>Getters and setters</vt:lpstr>
      <vt:lpstr>Define the methods</vt:lpstr>
      <vt:lpstr>Complete code:</vt:lpstr>
      <vt:lpstr>2. Human Class</vt:lpstr>
      <vt:lpstr>Class and construction…</vt:lpstr>
      <vt:lpstr>Getters</vt:lpstr>
      <vt:lpstr>Methods</vt:lpstr>
      <vt:lpstr>Complete code…</vt:lpstr>
      <vt:lpstr>4. Test Class</vt:lpstr>
      <vt:lpstr>Challenge!!</vt:lpstr>
      <vt:lpstr>Example…</vt:lpstr>
      <vt:lpstr>Output!</vt:lpstr>
      <vt:lpstr>Answer…</vt:lpstr>
      <vt:lpstr>Summary…</vt:lpstr>
      <vt:lpstr>Homework hints…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 178/258 Week 4:</dc:title>
  <cp:lastModifiedBy>Mike Johnson</cp:lastModifiedBy>
  <cp:revision>17</cp:revision>
  <dcterms:created xsi:type="dcterms:W3CDTF">2019-01-23T02:51:32Z</dcterms:created>
  <dcterms:modified xsi:type="dcterms:W3CDTF">2019-01-29T17:01:15Z</dcterms:modified>
</cp:coreProperties>
</file>