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77" r:id="rId7"/>
    <p:sldId id="284" r:id="rId8"/>
    <p:sldId id="278" r:id="rId9"/>
    <p:sldId id="300" r:id="rId10"/>
    <p:sldId id="280" r:id="rId11"/>
    <p:sldId id="282" r:id="rId12"/>
    <p:sldId id="294" r:id="rId13"/>
    <p:sldId id="299" r:id="rId14"/>
    <p:sldId id="301" r:id="rId15"/>
    <p:sldId id="302" r:id="rId16"/>
    <p:sldId id="283" r:id="rId17"/>
    <p:sldId id="303" r:id="rId18"/>
    <p:sldId id="304" r:id="rId19"/>
    <p:sldId id="306" r:id="rId20"/>
    <p:sldId id="305" r:id="rId21"/>
    <p:sldId id="292" r:id="rId22"/>
    <p:sldId id="285" r:id="rId23"/>
    <p:sldId id="290" r:id="rId24"/>
    <p:sldId id="307" r:id="rId25"/>
    <p:sldId id="295" r:id="rId26"/>
    <p:sldId id="286" r:id="rId27"/>
    <p:sldId id="287" r:id="rId28"/>
    <p:sldId id="288" r:id="rId29"/>
    <p:sldId id="289" r:id="rId30"/>
    <p:sldId id="296" r:id="rId31"/>
    <p:sldId id="297" r:id="rId32"/>
    <p:sldId id="308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5"/>
    <p:restoredTop sz="94808"/>
  </p:normalViewPr>
  <p:slideViewPr>
    <p:cSldViewPr>
      <p:cViewPr>
        <p:scale>
          <a:sx n="204" d="100"/>
          <a:sy n="204" d="100"/>
        </p:scale>
        <p:origin x="5896" y="3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803391" y="4127703"/>
            <a:ext cx="3340607" cy="273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105655"/>
            <a:ext cx="3439519" cy="275234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5235" y="350266"/>
            <a:ext cx="5113528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11783" y="2975863"/>
            <a:ext cx="6520433" cy="1493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03391" y="4127703"/>
            <a:ext cx="3340607" cy="27302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463039"/>
            <a:ext cx="9144000" cy="1075690"/>
          </a:xfrm>
          <a:custGeom>
            <a:avLst/>
            <a:gdLst/>
            <a:ahLst/>
            <a:cxnLst/>
            <a:rect l="l" t="t" r="r" b="b"/>
            <a:pathLst>
              <a:path w="9144000" h="1075689">
                <a:moveTo>
                  <a:pt x="0" y="1075181"/>
                </a:moveTo>
                <a:lnTo>
                  <a:pt x="9144000" y="1075181"/>
                </a:lnTo>
                <a:lnTo>
                  <a:pt x="9144000" y="0"/>
                </a:lnTo>
                <a:lnTo>
                  <a:pt x="0" y="0"/>
                </a:lnTo>
                <a:lnTo>
                  <a:pt x="0" y="1075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3200" y="1495374"/>
            <a:ext cx="3527425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003399"/>
                </a:solidFill>
              </a:rPr>
              <a:t>GEOG</a:t>
            </a:r>
            <a:r>
              <a:rPr sz="4000" spc="-100" dirty="0">
                <a:solidFill>
                  <a:srgbClr val="003399"/>
                </a:solidFill>
              </a:rPr>
              <a:t> </a:t>
            </a:r>
            <a:r>
              <a:rPr sz="4000" dirty="0">
                <a:solidFill>
                  <a:srgbClr val="003399"/>
                </a:solidFill>
              </a:rPr>
              <a:t>178/258</a:t>
            </a:r>
            <a:endParaRPr sz="4000" dirty="0"/>
          </a:p>
          <a:p>
            <a:pPr marL="1905" algn="ctr">
              <a:lnSpc>
                <a:spcPct val="100000"/>
              </a:lnSpc>
            </a:pPr>
            <a:r>
              <a:rPr sz="4000" spc="-20" dirty="0">
                <a:solidFill>
                  <a:srgbClr val="003399"/>
                </a:solidFill>
              </a:rPr>
              <a:t>Week</a:t>
            </a:r>
            <a:r>
              <a:rPr sz="4000" spc="-15" dirty="0">
                <a:solidFill>
                  <a:srgbClr val="003399"/>
                </a:solidFill>
              </a:rPr>
              <a:t> </a:t>
            </a:r>
            <a:r>
              <a:rPr lang="en-US" sz="4000" spc="-15" dirty="0">
                <a:solidFill>
                  <a:srgbClr val="003399"/>
                </a:solidFill>
              </a:rPr>
              <a:t>5</a:t>
            </a:r>
            <a:r>
              <a:rPr sz="4000" dirty="0">
                <a:solidFill>
                  <a:srgbClr val="003399"/>
                </a:solidFill>
              </a:rPr>
              <a:t>:</a:t>
            </a:r>
            <a:endParaRPr sz="4000" dirty="0"/>
          </a:p>
        </p:txBody>
      </p:sp>
      <p:sp>
        <p:nvSpPr>
          <p:cNvPr id="8" name="object 8"/>
          <p:cNvSpPr/>
          <p:nvPr/>
        </p:nvSpPr>
        <p:spPr>
          <a:xfrm>
            <a:off x="3204972" y="3925823"/>
            <a:ext cx="1377696" cy="7879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14800" y="3925823"/>
            <a:ext cx="1850898" cy="787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Inheritance </a:t>
            </a:r>
            <a:r>
              <a:rPr spc="-5" dirty="0"/>
              <a:t>and</a:t>
            </a:r>
            <a:r>
              <a:rPr spc="-90" dirty="0"/>
              <a:t> </a:t>
            </a:r>
            <a:r>
              <a:rPr dirty="0"/>
              <a:t>Delegation</a:t>
            </a:r>
          </a:p>
          <a:p>
            <a:pPr marL="1270" algn="ctr">
              <a:lnSpc>
                <a:spcPct val="100000"/>
              </a:lnSpc>
              <a:spcBef>
                <a:spcPts val="3395"/>
              </a:spcBef>
            </a:pPr>
            <a:r>
              <a:rPr sz="2800" i="1" dirty="0">
                <a:solidFill>
                  <a:srgbClr val="B3B3B3"/>
                </a:solidFill>
                <a:latin typeface="Arial"/>
                <a:cs typeface="Arial"/>
              </a:rPr>
              <a:t>mike</a:t>
            </a:r>
            <a:r>
              <a:rPr sz="2800" i="1" spc="-5" dirty="0">
                <a:solidFill>
                  <a:srgbClr val="B3B3B3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B3B3B3"/>
                </a:solidFill>
                <a:latin typeface="Arial"/>
                <a:cs typeface="Arial"/>
              </a:rPr>
              <a:t>johnson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lang="en-US" sz="2400" spc="-90" dirty="0">
                <a:solidFill>
                  <a:srgbClr val="003399"/>
                </a:solidFill>
                <a:latin typeface="Arial Black"/>
                <a:cs typeface="Arial Black"/>
              </a:rPr>
              <a:t>1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088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Creating a class of POLYLINE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BF6B2-C336-194A-BCB5-089926849AEB}"/>
              </a:ext>
            </a:extLst>
          </p:cNvPr>
          <p:cNvSpPr txBox="1"/>
          <p:nvPr/>
        </p:nvSpPr>
        <p:spPr>
          <a:xfrm>
            <a:off x="4199202" y="1661013"/>
            <a:ext cx="3481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What do we know about Polylines?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are made up of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They must have at least 2 points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58264F-31A5-A744-B212-B7C791CEF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899919"/>
            <a:ext cx="3850852" cy="301179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664582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lang="en-US" sz="2400" spc="-90" dirty="0">
                <a:solidFill>
                  <a:srgbClr val="003399"/>
                </a:solidFill>
                <a:latin typeface="Arial Black"/>
                <a:cs typeface="Arial Black"/>
              </a:rPr>
              <a:t>1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618210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Delegating ARRAYLIST methods.</a:t>
            </a:r>
            <a:br>
              <a:rPr lang="en-US" dirty="0"/>
            </a:br>
            <a:r>
              <a:rPr lang="en-US" dirty="0"/>
              <a:t>Getter and Setters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7447CD-8F63-F249-93D6-4B1665D8C328}"/>
              </a:ext>
            </a:extLst>
          </p:cNvPr>
          <p:cNvSpPr txBox="1"/>
          <p:nvPr/>
        </p:nvSpPr>
        <p:spPr>
          <a:xfrm>
            <a:off x="3886200" y="5318887"/>
            <a:ext cx="447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‘Add’ and ‘size’ are methods of ARRAYLISTS. When it comes to  POLYLINES we want them to behave in a certain way. Therefore we must DELEGATE the method.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1D2540-012E-A441-BE3E-6F1CFE838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9" y="1621562"/>
            <a:ext cx="4552667" cy="3331438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601044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lang="en-US" sz="2400" spc="-90" dirty="0">
                <a:solidFill>
                  <a:srgbClr val="003399"/>
                </a:solidFill>
                <a:latin typeface="Arial Black"/>
                <a:cs typeface="Arial Black"/>
              </a:rPr>
              <a:t>1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29204" y="614311"/>
            <a:ext cx="6182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Overrides and Methods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96DE9-13C9-C945-9980-19D5C774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981200"/>
            <a:ext cx="4883150" cy="2445019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73F958-343F-EB4C-9497-A4DD20464C3D}"/>
              </a:ext>
            </a:extLst>
          </p:cNvPr>
          <p:cNvSpPr/>
          <p:nvPr/>
        </p:nvSpPr>
        <p:spPr>
          <a:xfrm>
            <a:off x="3886200" y="2626497"/>
            <a:ext cx="4883150" cy="516648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lang="en-US" sz="2400" spc="-90" dirty="0">
                <a:solidFill>
                  <a:srgbClr val="003399"/>
                </a:solidFill>
                <a:latin typeface="Arial Black"/>
                <a:cs typeface="Arial Black"/>
              </a:rPr>
              <a:t>1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29204" y="614311"/>
            <a:ext cx="6182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Full Polyline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FFC331-926E-0C42-A7B7-3BD660A5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618" y="1447800"/>
            <a:ext cx="3429000" cy="5272087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55249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lang="en-US" sz="2400" spc="-90" dirty="0">
                <a:solidFill>
                  <a:srgbClr val="003399"/>
                </a:solidFill>
                <a:latin typeface="Arial Black"/>
                <a:cs typeface="Arial Black"/>
              </a:rPr>
              <a:t>1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088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Tests!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FC9DBA-BE1E-2144-9607-47CFDE1E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600200"/>
            <a:ext cx="4294378" cy="441960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784072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lang="en-US" sz="2400" spc="-90" dirty="0">
                <a:solidFill>
                  <a:srgbClr val="003399"/>
                </a:solidFill>
                <a:latin typeface="Arial Black"/>
                <a:cs typeface="Arial Black"/>
              </a:rPr>
              <a:t>1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088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ym typeface="Wingdings" pitchFamily="2" charset="2"/>
              </a:rPr>
              <a:t>POLYGON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C602D-A80D-114B-B43C-D60153CF43D2}"/>
              </a:ext>
            </a:extLst>
          </p:cNvPr>
          <p:cNvSpPr txBox="1"/>
          <p:nvPr/>
        </p:nvSpPr>
        <p:spPr>
          <a:xfrm>
            <a:off x="3200400" y="1661013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do we know about Polygons?</a:t>
            </a:r>
          </a:p>
          <a:p>
            <a:r>
              <a:rPr lang="en-US" dirty="0"/>
              <a:t>	They are closed polylines</a:t>
            </a:r>
          </a:p>
          <a:p>
            <a:r>
              <a:rPr lang="en-US" dirty="0"/>
              <a:t>	They require 3 or more unique points</a:t>
            </a:r>
          </a:p>
          <a:p>
            <a:r>
              <a:rPr lang="en-US" dirty="0"/>
              <a:t>	Almost all polyline methods apply to polygon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57BA-42E0-BA4E-9609-E62CA741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176918"/>
            <a:ext cx="3530600" cy="1079838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AE9007-6D9D-F04B-82F6-D91F4A0A7553}"/>
              </a:ext>
            </a:extLst>
          </p:cNvPr>
          <p:cNvSpPr/>
          <p:nvPr/>
        </p:nvSpPr>
        <p:spPr>
          <a:xfrm>
            <a:off x="4114800" y="3688156"/>
            <a:ext cx="3530600" cy="568600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89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lang="en-US" sz="2400" spc="-90" dirty="0">
                <a:solidFill>
                  <a:srgbClr val="003399"/>
                </a:solidFill>
                <a:latin typeface="Arial Black"/>
                <a:cs typeface="Arial Black"/>
              </a:rPr>
              <a:t>1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088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POLYLINE </a:t>
            </a:r>
            <a:r>
              <a:rPr lang="en-US" dirty="0">
                <a:sym typeface="Wingdings" pitchFamily="2" charset="2"/>
              </a:rPr>
              <a:t> POLYGON</a:t>
            </a:r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15B14F6-74C9-FE42-9D47-DE9B57846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52600"/>
            <a:ext cx="4254500" cy="216769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EB09FB-3C18-9740-A2A7-6FFF0B3481E0}"/>
              </a:ext>
            </a:extLst>
          </p:cNvPr>
          <p:cNvSpPr txBox="1"/>
          <p:nvPr/>
        </p:nvSpPr>
        <p:spPr>
          <a:xfrm>
            <a:off x="3980661" y="4327455"/>
            <a:ext cx="16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this work??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81DF25-A852-2046-BA8E-9450D16E53CC}"/>
              </a:ext>
            </a:extLst>
          </p:cNvPr>
          <p:cNvSpPr/>
          <p:nvPr/>
        </p:nvSpPr>
        <p:spPr>
          <a:xfrm>
            <a:off x="3980661" y="2821864"/>
            <a:ext cx="4312439" cy="1098427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81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252AA2-1C16-684F-B41C-DDB13CED8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3899291"/>
            <a:ext cx="3829050" cy="2577128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lang="en-US" sz="2400" spc="-90" dirty="0">
                <a:solidFill>
                  <a:srgbClr val="003399"/>
                </a:solidFill>
                <a:latin typeface="Arial Black"/>
                <a:cs typeface="Arial Black"/>
              </a:rPr>
              <a:t>1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088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POLYLINE </a:t>
            </a:r>
            <a:r>
              <a:rPr lang="en-US" dirty="0">
                <a:sym typeface="Wingdings" pitchFamily="2" charset="2"/>
              </a:rPr>
              <a:t> POLYGON</a:t>
            </a:r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48DF2-A305-EB48-8DBE-19E2579884FB}"/>
              </a:ext>
            </a:extLst>
          </p:cNvPr>
          <p:cNvSpPr/>
          <p:nvPr/>
        </p:nvSpPr>
        <p:spPr>
          <a:xfrm>
            <a:off x="3446919" y="5105400"/>
            <a:ext cx="3823831" cy="228600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7A2284-89AF-2349-8FED-A223B3C1B36E}"/>
              </a:ext>
            </a:extLst>
          </p:cNvPr>
          <p:cNvSpPr txBox="1"/>
          <p:nvPr/>
        </p:nvSpPr>
        <p:spPr>
          <a:xfrm>
            <a:off x="7239000" y="5029200"/>
            <a:ext cx="19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‘points’ is PRIVATE!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266FC8-86E5-C545-8249-576F9205E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700" y="1557586"/>
            <a:ext cx="4254500" cy="216769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6EAFA51-D670-8E47-8179-06AAB7911051}"/>
              </a:ext>
            </a:extLst>
          </p:cNvPr>
          <p:cNvSpPr/>
          <p:nvPr/>
        </p:nvSpPr>
        <p:spPr>
          <a:xfrm>
            <a:off x="3446919" y="5346526"/>
            <a:ext cx="3823831" cy="1137200"/>
          </a:xfrm>
          <a:prstGeom prst="rect">
            <a:avLst/>
          </a:prstGeom>
          <a:solidFill>
            <a:srgbClr val="92D05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6DF633-E8A0-7049-9593-3E1195C3C9CD}"/>
              </a:ext>
            </a:extLst>
          </p:cNvPr>
          <p:cNvSpPr txBox="1"/>
          <p:nvPr/>
        </p:nvSpPr>
        <p:spPr>
          <a:xfrm>
            <a:off x="7364984" y="5730460"/>
            <a:ext cx="1492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740350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lang="en-US" sz="2400" spc="-90" dirty="0">
                <a:solidFill>
                  <a:srgbClr val="003399"/>
                </a:solidFill>
                <a:latin typeface="Arial Black"/>
                <a:cs typeface="Arial Black"/>
              </a:rPr>
              <a:t>1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088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POLYLINE </a:t>
            </a:r>
            <a:r>
              <a:rPr lang="en-US" dirty="0">
                <a:sym typeface="Wingdings" pitchFamily="2" charset="2"/>
              </a:rPr>
              <a:t> POLYGON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01E71D-2F6B-5F45-8FDA-7E076D2FC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600200"/>
            <a:ext cx="5257800" cy="3179618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083048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lang="en-US" sz="2400" spc="-90" dirty="0">
                <a:solidFill>
                  <a:srgbClr val="003399"/>
                </a:solidFill>
                <a:latin typeface="Arial Black"/>
                <a:cs typeface="Arial Black"/>
              </a:rPr>
              <a:t>1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29204" y="614311"/>
            <a:ext cx="618210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Full Polygon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504F8E-45D7-3C4D-A313-183FFDC07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812" y="1526501"/>
            <a:ext cx="5015188" cy="4884843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37660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10585"/>
            <a:ext cx="193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Inheritance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192405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Inheritance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45764" y="1958594"/>
            <a:ext cx="5381625" cy="848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0"/>
              </a:lnSpc>
            </a:pPr>
            <a:r>
              <a:rPr sz="2700" spc="-5" dirty="0">
                <a:solidFill>
                  <a:srgbClr val="99CC00"/>
                </a:solidFill>
                <a:latin typeface="Arial"/>
                <a:cs typeface="Arial"/>
              </a:rPr>
              <a:t>1.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Inheritance is one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of the key features of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OOP</a:t>
            </a:r>
            <a:r>
              <a:rPr sz="1800" spc="-3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ts val="207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allows a </a:t>
            </a:r>
            <a:r>
              <a:rPr sz="1800" b="1" spc="-5" dirty="0">
                <a:solidFill>
                  <a:srgbClr val="003399"/>
                </a:solidFill>
                <a:latin typeface="Arial"/>
                <a:cs typeface="Arial"/>
              </a:rPr>
              <a:t>class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use the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PROPERTIES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METHODS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another</a:t>
            </a:r>
            <a:r>
              <a:rPr sz="18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class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5764" y="3165602"/>
            <a:ext cx="5479415" cy="846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0"/>
              </a:lnSpc>
            </a:pPr>
            <a:r>
              <a:rPr sz="2700" spc="-5" dirty="0">
                <a:solidFill>
                  <a:srgbClr val="99CC00"/>
                </a:solidFill>
                <a:latin typeface="Arial"/>
                <a:cs typeface="Arial"/>
              </a:rPr>
              <a:t>2. </a:t>
            </a:r>
            <a:r>
              <a:rPr sz="1800" spc="-1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do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this,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subclasses can inherit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b="1" spc="-45" dirty="0">
                <a:solidFill>
                  <a:srgbClr val="003399"/>
                </a:solidFill>
                <a:latin typeface="Arial"/>
                <a:cs typeface="Arial"/>
              </a:rPr>
              <a:t>STATES</a:t>
            </a:r>
            <a:r>
              <a:rPr sz="1800" b="1" spc="-18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ts val="2070"/>
              </a:lnSpc>
            </a:pPr>
            <a:r>
              <a:rPr sz="1800" b="1" spc="-20" dirty="0">
                <a:solidFill>
                  <a:srgbClr val="003399"/>
                </a:solidFill>
                <a:latin typeface="Arial"/>
                <a:cs typeface="Arial"/>
              </a:rPr>
              <a:t>BEHAVIORS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super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class</a:t>
            </a:r>
            <a:r>
              <a:rPr lang="en-US" sz="1800" dirty="0">
                <a:solidFill>
                  <a:srgbClr val="003399"/>
                </a:solidFill>
                <a:latin typeface="Arial"/>
                <a:cs typeface="Arial"/>
              </a:rPr>
              <a:t> through </a:t>
            </a:r>
            <a:r>
              <a:rPr lang="en-US" sz="1800" b="1" dirty="0">
                <a:solidFill>
                  <a:srgbClr val="003399"/>
                </a:solidFill>
                <a:latin typeface="Arial"/>
                <a:cs typeface="Arial"/>
              </a:rPr>
              <a:t>EXTENSION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…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5764" y="4267200"/>
            <a:ext cx="5549900" cy="178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350"/>
              </a:lnSpc>
              <a:buClr>
                <a:srgbClr val="99CC00"/>
              </a:buClr>
              <a:buSzPct val="150000"/>
              <a:buAutoNum type="arabicPeriod" startAt="3"/>
              <a:tabLst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Subclasses can also add variables and methods</a:t>
            </a:r>
            <a:r>
              <a:rPr sz="1800" spc="6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to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ts val="207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differentiate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 from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superclass.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6000"/>
              </a:lnSpc>
              <a:buClr>
                <a:srgbClr val="99CC00"/>
              </a:buClr>
              <a:buSzPct val="150000"/>
              <a:buAutoNum type="arabicPeriod" startAt="4"/>
              <a:tabLst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Note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that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 super class can have multiple  subclasses, however a subclass can only have one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superclass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lang="en-US" sz="2400" spc="-90" dirty="0">
                <a:solidFill>
                  <a:srgbClr val="003399"/>
                </a:solidFill>
                <a:latin typeface="Arial Black"/>
                <a:cs typeface="Arial Black"/>
              </a:rPr>
              <a:t>1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088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Tests!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D7BF67-ECA4-094B-B417-11BD81760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752600"/>
            <a:ext cx="4419600" cy="356398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4E19F7-3143-8242-97F0-5C66E49E39FC}"/>
              </a:ext>
            </a:extLst>
          </p:cNvPr>
          <p:cNvSpPr/>
          <p:nvPr/>
        </p:nvSpPr>
        <p:spPr>
          <a:xfrm>
            <a:off x="7315200" y="5029200"/>
            <a:ext cx="304800" cy="134986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46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lang="en-US" sz="2400" spc="-90" dirty="0">
                <a:solidFill>
                  <a:srgbClr val="003399"/>
                </a:solidFill>
                <a:latin typeface="Arial Black"/>
                <a:cs typeface="Arial Black"/>
              </a:rPr>
              <a:t>1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088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Tests!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A60C7D-93C3-5640-99AB-129CBE483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747" y="1484376"/>
            <a:ext cx="5235703" cy="5213773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392711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44D-08E0-9A47-AC09-D46A21CD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7696200" cy="430887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BOUNDING BOXES, DISASTERS, FLOODS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EF210-52ED-E748-8750-555B14795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6520433" cy="615553"/>
          </a:xfrm>
        </p:spPr>
        <p:txBody>
          <a:bodyPr/>
          <a:lstStyle/>
          <a:p>
            <a:r>
              <a:rPr lang="en-US" dirty="0"/>
              <a:t>EXAMPLE # 2</a:t>
            </a:r>
          </a:p>
        </p:txBody>
      </p:sp>
    </p:spTree>
    <p:extLst>
      <p:ext uri="{BB962C8B-B14F-4D97-AF65-F5344CB8AC3E}">
        <p14:creationId xmlns:p14="http://schemas.microsoft.com/office/powerpoint/2010/main" val="3423353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 2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E377893-BE95-C64D-8935-2FB2586F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05280"/>
            <a:ext cx="5113528" cy="430887"/>
          </a:xfrm>
        </p:spPr>
        <p:txBody>
          <a:bodyPr/>
          <a:lstStyle/>
          <a:p>
            <a:r>
              <a:rPr lang="en-US" dirty="0"/>
              <a:t>Bounding Boxes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799AD3-650A-974C-BD1F-6B9DE8A2D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91" y="1423820"/>
            <a:ext cx="5417459" cy="528178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261389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 2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E377893-BE95-C64D-8935-2FB2586F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620723"/>
            <a:ext cx="5113528" cy="430887"/>
          </a:xfrm>
        </p:spPr>
        <p:txBody>
          <a:bodyPr/>
          <a:lstStyle/>
          <a:p>
            <a:r>
              <a:rPr lang="en-US" dirty="0"/>
              <a:t>Tests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8C7CD3-2178-1E4F-933A-613AC010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549977"/>
            <a:ext cx="5334000" cy="3758046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070504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90EEF-EDED-3B45-A68C-9F04E98B8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935480"/>
            <a:ext cx="8305800" cy="1231106"/>
          </a:xfrm>
        </p:spPr>
        <p:txBody>
          <a:bodyPr/>
          <a:lstStyle/>
          <a:p>
            <a:r>
              <a:rPr lang="en-US" dirty="0"/>
              <a:t>Work through together in class</a:t>
            </a:r>
          </a:p>
        </p:txBody>
      </p:sp>
    </p:spTree>
    <p:extLst>
      <p:ext uri="{BB962C8B-B14F-4D97-AF65-F5344CB8AC3E}">
        <p14:creationId xmlns:p14="http://schemas.microsoft.com/office/powerpoint/2010/main" val="730313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 2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ABF551-1766-B646-AF9C-22B7BDC35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602" y="2668015"/>
            <a:ext cx="5549900" cy="87630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5" name="Title 9">
            <a:extLst>
              <a:ext uri="{FF2B5EF4-FFF2-40B4-BE49-F238E27FC236}">
                <a16:creationId xmlns:a16="http://schemas.microsoft.com/office/drawing/2014/main" id="{98A9D832-C31D-C842-8AAB-7DB03CFB6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9" y="396429"/>
            <a:ext cx="6607303" cy="430887"/>
          </a:xfrm>
        </p:spPr>
        <p:txBody>
          <a:bodyPr/>
          <a:lstStyle/>
          <a:p>
            <a:r>
              <a:rPr lang="en-US" dirty="0"/>
              <a:t>Disasters are temporal BBOXs!</a:t>
            </a:r>
          </a:p>
        </p:txBody>
      </p:sp>
    </p:spTree>
    <p:extLst>
      <p:ext uri="{BB962C8B-B14F-4D97-AF65-F5344CB8AC3E}">
        <p14:creationId xmlns:p14="http://schemas.microsoft.com/office/powerpoint/2010/main" val="40393588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 2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893949-CE4D-E94E-B0BF-1D17ABBE8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692" y="1543685"/>
            <a:ext cx="6224671" cy="238125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521DEE8-78F7-E44E-8EF3-3A195076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405280"/>
            <a:ext cx="5113528" cy="861774"/>
          </a:xfrm>
        </p:spPr>
        <p:txBody>
          <a:bodyPr/>
          <a:lstStyle/>
          <a:p>
            <a:r>
              <a:rPr lang="en-US" dirty="0"/>
              <a:t>Inherit the constructors and member variables from BBOX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9411DC-BB35-1B46-8E18-9D4D3490C82B}"/>
              </a:ext>
            </a:extLst>
          </p:cNvPr>
          <p:cNvSpPr txBox="1"/>
          <p:nvPr/>
        </p:nvSpPr>
        <p:spPr>
          <a:xfrm>
            <a:off x="3733800" y="4714150"/>
            <a:ext cx="4660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(</a:t>
            </a:r>
            <a:r>
              <a:rPr lang="en-US" i="1" dirty="0"/>
              <a:t>x1,y1,x2,y2,UL,LR</a:t>
            </a:r>
            <a:r>
              <a:rPr lang="en-US" dirty="0"/>
              <a:t>) are all inherited from the super class </a:t>
            </a:r>
            <a:r>
              <a:rPr lang="en-US" b="1" dirty="0" err="1"/>
              <a:t>BoundingBox</a:t>
            </a:r>
            <a:r>
              <a:rPr lang="en-US" dirty="0"/>
              <a:t> while </a:t>
            </a:r>
            <a:r>
              <a:rPr lang="en-US" b="1" dirty="0"/>
              <a:t>duration</a:t>
            </a:r>
            <a:r>
              <a:rPr lang="en-US" dirty="0"/>
              <a:t> is a member variable of the class disaster.</a:t>
            </a:r>
          </a:p>
        </p:txBody>
      </p:sp>
    </p:spTree>
    <p:extLst>
      <p:ext uri="{BB962C8B-B14F-4D97-AF65-F5344CB8AC3E}">
        <p14:creationId xmlns:p14="http://schemas.microsoft.com/office/powerpoint/2010/main" val="4102866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 2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E377893-BE95-C64D-8935-2FB2586F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620723"/>
            <a:ext cx="5113528" cy="430887"/>
          </a:xfrm>
        </p:spPr>
        <p:txBody>
          <a:bodyPr/>
          <a:lstStyle/>
          <a:p>
            <a:r>
              <a:rPr lang="en-US" dirty="0"/>
              <a:t>Add getters and setters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54A85F-9F9D-1847-924B-4557E9EDD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771589"/>
            <a:ext cx="4800600" cy="2277992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974583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 2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E377893-BE95-C64D-8935-2FB2586F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4945" y="620723"/>
            <a:ext cx="5113528" cy="430887"/>
          </a:xfrm>
        </p:spPr>
        <p:txBody>
          <a:bodyPr/>
          <a:lstStyle/>
          <a:p>
            <a:r>
              <a:rPr lang="en-US" dirty="0"/>
              <a:t>Full Disaster Class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4DBC04-9110-BD47-B538-2A2711132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111196"/>
            <a:ext cx="4785874" cy="342900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65814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10585"/>
            <a:ext cx="1823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Del</a:t>
            </a:r>
            <a:r>
              <a:rPr sz="2400" spc="55" dirty="0">
                <a:solidFill>
                  <a:srgbClr val="003399"/>
                </a:solidFill>
                <a:latin typeface="Arial Black"/>
                <a:cs typeface="Arial Black"/>
              </a:rPr>
              <a:t>e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g</a:t>
            </a:r>
            <a:r>
              <a:rPr sz="2400" spc="-40" dirty="0">
                <a:solidFill>
                  <a:srgbClr val="003399"/>
                </a:solidFill>
                <a:latin typeface="Arial Black"/>
                <a:cs typeface="Arial Black"/>
              </a:rPr>
              <a:t>a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18446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Delegation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45764" y="1449832"/>
            <a:ext cx="5309235" cy="848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0"/>
              </a:lnSpc>
            </a:pPr>
            <a:r>
              <a:rPr sz="2700" spc="-5" dirty="0">
                <a:solidFill>
                  <a:srgbClr val="99CC00"/>
                </a:solidFill>
                <a:latin typeface="Arial"/>
                <a:cs typeface="Arial"/>
              </a:rPr>
              <a:t>1.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 Java,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when an object receives a request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</a:t>
            </a:r>
            <a:r>
              <a:rPr sz="1800" spc="-25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can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7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either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perform 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operation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itself OR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pass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another</a:t>
            </a:r>
            <a:r>
              <a:rPr sz="1800" spc="-1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object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5764" y="2657094"/>
            <a:ext cx="5257800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0"/>
              </a:lnSpc>
            </a:pPr>
            <a:r>
              <a:rPr sz="2700" spc="-5" dirty="0">
                <a:solidFill>
                  <a:srgbClr val="99CC00"/>
                </a:solidFill>
                <a:latin typeface="Arial"/>
                <a:cs typeface="Arial"/>
              </a:rPr>
              <a:t>2.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Thus,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delegation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refers 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 </a:t>
            </a:r>
            <a:r>
              <a:rPr lang="en-US" spc="-5" dirty="0">
                <a:solidFill>
                  <a:srgbClr val="003399"/>
                </a:solidFill>
                <a:latin typeface="Arial"/>
                <a:cs typeface="Arial"/>
              </a:rPr>
              <a:t>way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of applying</a:t>
            </a:r>
            <a:r>
              <a:rPr sz="1800" spc="-3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ts val="2070"/>
              </a:lnSpc>
            </a:pPr>
            <a:r>
              <a:rPr lang="en-US" sz="1800" spc="-5" dirty="0">
                <a:solidFill>
                  <a:srgbClr val="003399"/>
                </a:solidFill>
                <a:latin typeface="Arial"/>
                <a:cs typeface="Arial"/>
              </a:rPr>
              <a:t> method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to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 object outside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of its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direct</a:t>
            </a:r>
            <a:r>
              <a:rPr sz="1800" spc="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class.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5764" y="3589782"/>
            <a:ext cx="5558155" cy="277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350"/>
              </a:lnSpc>
              <a:buClr>
                <a:srgbClr val="99CC00"/>
              </a:buClr>
              <a:buSzPct val="150000"/>
              <a:buAutoNum type="arabicPeriod" startAt="3"/>
              <a:tabLst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In a </a:t>
            </a:r>
            <a:r>
              <a:rPr sz="1800" spc="-40" dirty="0">
                <a:solidFill>
                  <a:srgbClr val="003399"/>
                </a:solidFill>
                <a:latin typeface="Arial"/>
                <a:cs typeface="Arial"/>
              </a:rPr>
              <a:t>way,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delegation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can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seen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 “pointer”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or</a:t>
            </a:r>
            <a:r>
              <a:rPr sz="1800" spc="-7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a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ts val="207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reference to a</a:t>
            </a:r>
            <a:r>
              <a:rPr sz="18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method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99CC00"/>
              </a:buClr>
              <a:buSzPct val="150000"/>
              <a:buAutoNum type="arabicPeriod" startAt="4"/>
              <a:tabLst>
                <a:tab pos="355600" algn="l"/>
              </a:tabLst>
            </a:pPr>
            <a:r>
              <a:rPr sz="1800" b="1" dirty="0">
                <a:solidFill>
                  <a:srgbClr val="003399"/>
                </a:solidFill>
                <a:latin typeface="Arial"/>
                <a:cs typeface="Arial"/>
              </a:rPr>
              <a:t>Example: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 startAt="4"/>
            </a:pPr>
            <a:endParaRPr sz="2350" dirty="0">
              <a:latin typeface="Times New Roman"/>
              <a:cs typeface="Times New Roman"/>
            </a:endParaRPr>
          </a:p>
          <a:p>
            <a:pPr marL="755650" marR="76200" lvl="1" indent="-34290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Say a request is sent to object 1. Object 1 choses NOT to  execute the responsibility and passes the responsibility (and  itself) to object</a:t>
            </a:r>
            <a:r>
              <a:rPr sz="14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2.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99CC00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755650" lvl="1" indent="-342900">
              <a:lnSpc>
                <a:spcPct val="100000"/>
              </a:lnSpc>
              <a:spcBef>
                <a:spcPts val="5"/>
              </a:spcBef>
              <a:buClr>
                <a:srgbClr val="99CC00"/>
              </a:buClr>
              <a:buSzPct val="150000"/>
              <a:buChar char="•"/>
              <a:tabLst>
                <a:tab pos="755015" algn="l"/>
                <a:tab pos="755650" algn="l"/>
              </a:tabLst>
            </a:pP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Object 2 is </a:t>
            </a:r>
            <a:r>
              <a:rPr sz="1400" dirty="0">
                <a:solidFill>
                  <a:srgbClr val="003399"/>
                </a:solidFill>
                <a:latin typeface="Arial"/>
                <a:cs typeface="Arial"/>
              </a:rPr>
              <a:t>now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the delegate and process</a:t>
            </a:r>
            <a:r>
              <a:rPr lang="en-US" sz="1400" spc="-5" dirty="0">
                <a:solidFill>
                  <a:srgbClr val="003399"/>
                </a:solidFill>
                <a:latin typeface="Arial"/>
                <a:cs typeface="Arial"/>
              </a:rPr>
              <a:t>es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 the</a:t>
            </a:r>
            <a:r>
              <a:rPr sz="1400" spc="-5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3399"/>
                </a:solidFill>
                <a:latin typeface="Arial"/>
                <a:cs typeface="Arial"/>
              </a:rPr>
              <a:t>request!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 2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E377893-BE95-C64D-8935-2FB2586F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620723"/>
            <a:ext cx="5113528" cy="430887"/>
          </a:xfrm>
        </p:spPr>
        <p:txBody>
          <a:bodyPr/>
          <a:lstStyle/>
          <a:p>
            <a:r>
              <a:rPr lang="en-US" dirty="0"/>
              <a:t>Disaster to Flood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F8C2FB-7FE4-2442-80F3-324ED6B5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680" y="1850770"/>
            <a:ext cx="5436404" cy="290195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70099D1-63B3-0045-8AE5-6DAB6F407B30}"/>
              </a:ext>
            </a:extLst>
          </p:cNvPr>
          <p:cNvSpPr txBox="1"/>
          <p:nvPr/>
        </p:nvSpPr>
        <p:spPr>
          <a:xfrm>
            <a:off x="4038600" y="51054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setDuration</a:t>
            </a:r>
            <a:r>
              <a:rPr lang="en-US" dirty="0"/>
              <a:t>() method allows us access to the private duration member variable of DIASASTER (encapsulation)</a:t>
            </a:r>
          </a:p>
        </p:txBody>
      </p:sp>
    </p:spTree>
    <p:extLst>
      <p:ext uri="{BB962C8B-B14F-4D97-AF65-F5344CB8AC3E}">
        <p14:creationId xmlns:p14="http://schemas.microsoft.com/office/powerpoint/2010/main" val="644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lang="en-US" sz="2400" spc="-5" dirty="0">
                <a:solidFill>
                  <a:srgbClr val="003399"/>
                </a:solidFill>
                <a:latin typeface="Arial Black"/>
                <a:cs typeface="Arial Black"/>
              </a:rPr>
              <a:t> 2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7E377893-BE95-C64D-8935-2FB2586F6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620723"/>
            <a:ext cx="5113528" cy="430887"/>
          </a:xfrm>
        </p:spPr>
        <p:txBody>
          <a:bodyPr/>
          <a:lstStyle/>
          <a:p>
            <a:r>
              <a:rPr lang="en-US" dirty="0"/>
              <a:t>Tests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E1FE1E-B7BE-A24E-9BC2-AB38EABEE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96"/>
          <a:stretch/>
        </p:blipFill>
        <p:spPr>
          <a:xfrm>
            <a:off x="3429000" y="1752600"/>
            <a:ext cx="5638800" cy="425403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2561728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D99D9612-5EEF-3C47-8E8D-E1602164F578}"/>
              </a:ext>
            </a:extLst>
          </p:cNvPr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37CCF6AA-6E68-0244-8633-3B7FF24A5480}"/>
              </a:ext>
            </a:extLst>
          </p:cNvPr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E041F77-C7B5-E146-8BD5-B939011FC467}"/>
              </a:ext>
            </a:extLst>
          </p:cNvPr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74C1CEF7-7B89-0F4E-B789-10C9686A2754}"/>
              </a:ext>
            </a:extLst>
          </p:cNvPr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FEA69E19-E888-5146-A2F5-26622EDA75AB}"/>
              </a:ext>
            </a:extLst>
          </p:cNvPr>
          <p:cNvSpPr txBox="1"/>
          <p:nvPr/>
        </p:nvSpPr>
        <p:spPr>
          <a:xfrm>
            <a:off x="209550" y="3002026"/>
            <a:ext cx="18256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Home</a:t>
            </a:r>
            <a:r>
              <a:rPr sz="2400" spc="-40" dirty="0">
                <a:solidFill>
                  <a:srgbClr val="003399"/>
                </a:solidFill>
                <a:latin typeface="Arial Black"/>
                <a:cs typeface="Arial Black"/>
              </a:rPr>
              <a:t>w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o</a:t>
            </a:r>
            <a:r>
              <a:rPr sz="2400" spc="75" dirty="0">
                <a:solidFill>
                  <a:srgbClr val="003399"/>
                </a:solidFill>
                <a:latin typeface="Arial Black"/>
                <a:cs typeface="Arial Black"/>
              </a:rPr>
              <a:t>r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k  Hints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4CB4E78B-7676-FC44-8BAB-E5C54A5BA10E}"/>
              </a:ext>
            </a:extLst>
          </p:cNvPr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5A224D9-1BEF-BB4F-898D-E94BE6EF7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29521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Homework</a:t>
            </a:r>
            <a:r>
              <a:rPr spc="-75" dirty="0"/>
              <a:t> </a:t>
            </a:r>
            <a:r>
              <a:rPr dirty="0"/>
              <a:t>Hints!</a:t>
            </a:r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022AA680-4FFF-214E-9A5F-8D0EB2AAECF1}"/>
              </a:ext>
            </a:extLst>
          </p:cNvPr>
          <p:cNvSpPr txBox="1"/>
          <p:nvPr/>
        </p:nvSpPr>
        <p:spPr>
          <a:xfrm>
            <a:off x="3691255" y="3276600"/>
            <a:ext cx="5243195" cy="1536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000080"/>
                </a:solidFill>
                <a:latin typeface="Arial"/>
                <a:cs typeface="Arial"/>
              </a:rPr>
              <a:t>Print </a:t>
            </a:r>
            <a:r>
              <a:rPr sz="1400" b="1" dirty="0">
                <a:solidFill>
                  <a:srgbClr val="000080"/>
                </a:solidFill>
                <a:latin typeface="Arial"/>
                <a:cs typeface="Arial"/>
              </a:rPr>
              <a:t>the </a:t>
            </a:r>
            <a:r>
              <a:rPr sz="1400" b="1" spc="-5" dirty="0">
                <a:solidFill>
                  <a:srgbClr val="000080"/>
                </a:solidFill>
                <a:latin typeface="Arial"/>
                <a:cs typeface="Arial"/>
              </a:rPr>
              <a:t>following three statements </a:t>
            </a:r>
            <a:r>
              <a:rPr sz="1400" b="1" dirty="0">
                <a:solidFill>
                  <a:srgbClr val="000080"/>
                </a:solidFill>
                <a:latin typeface="Arial"/>
                <a:cs typeface="Arial"/>
              </a:rPr>
              <a:t>with the </a:t>
            </a:r>
            <a:r>
              <a:rPr sz="1400" b="1" spc="-5" dirty="0">
                <a:solidFill>
                  <a:srgbClr val="000080"/>
                </a:solidFill>
                <a:latin typeface="Arial"/>
                <a:cs typeface="Arial"/>
              </a:rPr>
              <a:t>information</a:t>
            </a:r>
            <a:r>
              <a:rPr sz="1400" b="1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000080"/>
                </a:solidFill>
                <a:latin typeface="Arial"/>
                <a:cs typeface="Arial"/>
              </a:rPr>
              <a:t>filled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0080"/>
                </a:solidFill>
                <a:latin typeface="Arial"/>
                <a:cs typeface="Arial"/>
              </a:rPr>
              <a:t>in</a:t>
            </a:r>
            <a:r>
              <a:rPr sz="1400" b="1" spc="-1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000080"/>
                </a:solidFill>
                <a:latin typeface="Arial"/>
                <a:cs typeface="Arial"/>
              </a:rPr>
              <a:t>correctly: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216535" algn="l"/>
              </a:tabLst>
            </a:pPr>
            <a:r>
              <a:rPr sz="1400" spc="-5" dirty="0">
                <a:solidFill>
                  <a:srgbClr val="000080"/>
                </a:solidFill>
                <a:latin typeface="Arial"/>
                <a:cs typeface="Arial"/>
              </a:rPr>
              <a:t>There are </a:t>
            </a:r>
            <a:r>
              <a:rPr sz="1400" spc="-5" dirty="0">
                <a:solidFill>
                  <a:srgbClr val="C00000"/>
                </a:solidFill>
                <a:latin typeface="Arial"/>
                <a:cs typeface="Arial"/>
              </a:rPr>
              <a:t>&lt;#&gt; </a:t>
            </a:r>
            <a:r>
              <a:rPr sz="1400" spc="-5" dirty="0">
                <a:solidFill>
                  <a:srgbClr val="000080"/>
                </a:solidFill>
                <a:latin typeface="Arial"/>
                <a:cs typeface="Arial"/>
              </a:rPr>
              <a:t>farms, </a:t>
            </a:r>
            <a:r>
              <a:rPr sz="1400" spc="-5" dirty="0">
                <a:solidFill>
                  <a:srgbClr val="C00000"/>
                </a:solidFill>
                <a:latin typeface="Arial"/>
                <a:cs typeface="Arial"/>
              </a:rPr>
              <a:t>&lt;#&gt; </a:t>
            </a:r>
            <a:r>
              <a:rPr sz="1400" spc="-5" dirty="0">
                <a:solidFill>
                  <a:srgbClr val="000080"/>
                </a:solidFill>
                <a:latin typeface="Arial"/>
                <a:cs typeface="Arial"/>
              </a:rPr>
              <a:t>stores and </a:t>
            </a:r>
            <a:r>
              <a:rPr sz="1400" spc="-5" dirty="0">
                <a:solidFill>
                  <a:srgbClr val="C00000"/>
                </a:solidFill>
                <a:latin typeface="Arial"/>
                <a:cs typeface="Arial"/>
              </a:rPr>
              <a:t>&lt;#&gt; </a:t>
            </a:r>
            <a:r>
              <a:rPr sz="1400" spc="-5" dirty="0">
                <a:solidFill>
                  <a:srgbClr val="000080"/>
                </a:solidFill>
                <a:latin typeface="Arial"/>
                <a:cs typeface="Arial"/>
              </a:rPr>
              <a:t>hospitals within</a:t>
            </a:r>
            <a:r>
              <a:rPr sz="140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C00000"/>
                </a:solidFill>
                <a:latin typeface="Arial"/>
                <a:cs typeface="Arial"/>
              </a:rPr>
              <a:t>&lt;disaster type&gt; </a:t>
            </a:r>
            <a:r>
              <a:rPr sz="1400" spc="-5" dirty="0">
                <a:solidFill>
                  <a:srgbClr val="000080"/>
                </a:solidFill>
                <a:latin typeface="Arial"/>
                <a:cs typeface="Arial"/>
              </a:rPr>
              <a:t>bounding</a:t>
            </a:r>
            <a:r>
              <a:rPr sz="1400" spc="-6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Arial"/>
                <a:cs typeface="Arial"/>
              </a:rPr>
              <a:t>box.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215900" indent="-203200">
              <a:lnSpc>
                <a:spcPct val="100000"/>
              </a:lnSpc>
              <a:buAutoNum type="arabicParenR" startAt="2"/>
              <a:tabLst>
                <a:tab pos="216535" algn="l"/>
              </a:tabLst>
            </a:pPr>
            <a:r>
              <a:rPr lang="en-US" sz="140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"/>
                <a:cs typeface="Arial"/>
              </a:rPr>
              <a:t>&lt;#&gt; </a:t>
            </a:r>
            <a:r>
              <a:rPr sz="1400" spc="-5" dirty="0">
                <a:solidFill>
                  <a:srgbClr val="000080"/>
                </a:solidFill>
                <a:latin typeface="Arial"/>
                <a:cs typeface="Arial"/>
              </a:rPr>
              <a:t>structures are</a:t>
            </a:r>
            <a:r>
              <a:rPr sz="1400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000080"/>
                </a:solidFill>
                <a:latin typeface="Arial"/>
                <a:cs typeface="Arial"/>
              </a:rPr>
              <a:t>unaffected.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D162B792-4899-1347-AE8B-10194F2051AB}"/>
              </a:ext>
            </a:extLst>
          </p:cNvPr>
          <p:cNvSpPr txBox="1"/>
          <p:nvPr/>
        </p:nvSpPr>
        <p:spPr>
          <a:xfrm>
            <a:off x="3691255" y="4942708"/>
            <a:ext cx="522414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000080"/>
                </a:solidFill>
                <a:latin typeface="Arial"/>
                <a:cs typeface="Arial"/>
              </a:rPr>
              <a:t>3) The </a:t>
            </a:r>
            <a:r>
              <a:rPr lang="en-US" sz="1400" spc="-5" dirty="0">
                <a:solidFill>
                  <a:srgbClr val="C00000"/>
                </a:solidFill>
                <a:latin typeface="Arial"/>
                <a:cs typeface="Arial"/>
              </a:rPr>
              <a:t>&lt;#&gt;</a:t>
            </a:r>
            <a:r>
              <a:rPr sz="1400" spc="-5" dirty="0">
                <a:solidFill>
                  <a:srgbClr val="000080"/>
                </a:solidFill>
                <a:latin typeface="Arial"/>
                <a:cs typeface="Arial"/>
              </a:rPr>
              <a:t> is defined by the points </a:t>
            </a:r>
            <a:r>
              <a:rPr sz="1400" spc="-5" dirty="0">
                <a:solidFill>
                  <a:srgbClr val="C00000"/>
                </a:solidFill>
                <a:latin typeface="Arial"/>
                <a:cs typeface="Arial"/>
              </a:rPr>
              <a:t>&lt;P1&gt;</a:t>
            </a:r>
            <a:r>
              <a:rPr sz="1400" spc="-5" dirty="0">
                <a:solidFill>
                  <a:srgbClr val="000080"/>
                </a:solidFill>
                <a:latin typeface="Arial"/>
                <a:cs typeface="Arial"/>
              </a:rPr>
              <a:t>,</a:t>
            </a:r>
            <a:r>
              <a:rPr sz="1400" spc="-2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C00000"/>
                </a:solidFill>
                <a:latin typeface="Arial"/>
                <a:cs typeface="Arial"/>
              </a:rPr>
              <a:t>&lt;P2&gt;</a:t>
            </a:r>
            <a:r>
              <a:rPr sz="1400" spc="-5" dirty="0">
                <a:solidFill>
                  <a:srgbClr val="000080"/>
                </a:solidFill>
                <a:latin typeface="Arial"/>
                <a:cs typeface="Arial"/>
              </a:rPr>
              <a:t>.</a:t>
            </a:r>
            <a:endParaRPr sz="1400" dirty="0">
              <a:latin typeface="Arial"/>
              <a:cs typeface="Arial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7049A4C-E306-6548-BA0A-7FDDBCF5B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46474"/>
              </p:ext>
            </p:extLst>
          </p:nvPr>
        </p:nvGraphicFramePr>
        <p:xfrm>
          <a:off x="2838450" y="1527307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854183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8620668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4774391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Inheritance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46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Superclass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Bounding Box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263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Sub-class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6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Sub-class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Hospital; Farm;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Flood; Fire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71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228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3002026"/>
            <a:ext cx="21837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Inheritance</a:t>
            </a:r>
            <a:endParaRPr sz="2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2400" spc="-114" dirty="0">
                <a:solidFill>
                  <a:srgbClr val="003399"/>
                </a:solidFill>
                <a:latin typeface="Arial Black"/>
                <a:cs typeface="Arial Black"/>
              </a:rPr>
              <a:t>v.</a:t>
            </a:r>
            <a:r>
              <a:rPr sz="2400" spc="-8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Delegation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43618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 </a:t>
            </a:r>
            <a:r>
              <a:rPr spc="-20" dirty="0"/>
              <a:t>what’s </a:t>
            </a:r>
            <a:r>
              <a:rPr dirty="0"/>
              <a:t>the</a:t>
            </a:r>
            <a:r>
              <a:rPr spc="-45" dirty="0"/>
              <a:t> </a:t>
            </a:r>
            <a:r>
              <a:rPr spc="-5" dirty="0"/>
              <a:t>Difference?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45764" y="1449069"/>
            <a:ext cx="5504815" cy="93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3000" spc="45" dirty="0">
                <a:solidFill>
                  <a:srgbClr val="99CC00"/>
                </a:solidFill>
                <a:latin typeface="Arial"/>
                <a:cs typeface="Arial"/>
              </a:rPr>
              <a:t>1.</a:t>
            </a:r>
            <a:r>
              <a:rPr sz="2000" spc="45" dirty="0">
                <a:solidFill>
                  <a:srgbClr val="003399"/>
                </a:solidFill>
                <a:latin typeface="Arial"/>
                <a:cs typeface="Arial"/>
              </a:rPr>
              <a:t>By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using </a:t>
            </a:r>
            <a:r>
              <a:rPr sz="2000" i="1" spc="-5" dirty="0">
                <a:solidFill>
                  <a:srgbClr val="92D050"/>
                </a:solidFill>
                <a:latin typeface="Arial"/>
                <a:cs typeface="Arial"/>
              </a:rPr>
              <a:t>Inheritance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, a subclass inherits all</a:t>
            </a:r>
            <a:r>
              <a:rPr sz="2000" spc="3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300"/>
              </a:lnSpc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3399"/>
                </a:solidFill>
                <a:latin typeface="Arial"/>
                <a:cs typeface="Arial"/>
              </a:rPr>
              <a:t>states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and behaviors defined in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superclass.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5764" y="2790444"/>
            <a:ext cx="5391785" cy="124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3000" spc="45" dirty="0">
                <a:solidFill>
                  <a:srgbClr val="99CC00"/>
                </a:solidFill>
                <a:latin typeface="Arial"/>
                <a:cs typeface="Arial"/>
              </a:rPr>
              <a:t>2.</a:t>
            </a:r>
            <a:r>
              <a:rPr sz="2000" spc="45" dirty="0">
                <a:solidFill>
                  <a:srgbClr val="003399"/>
                </a:solidFill>
                <a:latin typeface="Arial"/>
                <a:cs typeface="Arial"/>
              </a:rPr>
              <a:t>By </a:t>
            </a:r>
            <a:r>
              <a:rPr sz="2000" i="1" spc="-5" dirty="0">
                <a:solidFill>
                  <a:srgbClr val="92D050"/>
                </a:solidFill>
                <a:latin typeface="Arial"/>
                <a:cs typeface="Arial"/>
              </a:rPr>
              <a:t>delegation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you write another class</a:t>
            </a:r>
            <a:r>
              <a:rPr sz="20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with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300"/>
              </a:lnSpc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additional functionality that uses instances</a:t>
            </a:r>
            <a:r>
              <a:rPr sz="2000" spc="7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endParaRPr sz="2000">
              <a:latin typeface="Arial"/>
              <a:cs typeface="Arial"/>
            </a:endParaRPr>
          </a:p>
          <a:p>
            <a:pPr marL="355600" marR="641985">
              <a:lnSpc>
                <a:spcPct val="100000"/>
              </a:lnSpc>
            </a:pP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the original class to provide the original  </a:t>
            </a:r>
            <a:r>
              <a:rPr sz="2000" spc="-15" dirty="0">
                <a:solidFill>
                  <a:srgbClr val="003399"/>
                </a:solidFill>
                <a:latin typeface="Arial"/>
                <a:cs typeface="Arial"/>
              </a:rPr>
              <a:t>functionality.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5764" y="4436617"/>
            <a:ext cx="20447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3000" spc="45" dirty="0">
                <a:solidFill>
                  <a:srgbClr val="99CC00"/>
                </a:solidFill>
                <a:latin typeface="Arial"/>
                <a:cs typeface="Arial"/>
              </a:rPr>
              <a:t>3.</a:t>
            </a:r>
            <a:r>
              <a:rPr sz="2000" spc="45" dirty="0">
                <a:solidFill>
                  <a:srgbClr val="003399"/>
                </a:solidFill>
                <a:latin typeface="Arial"/>
                <a:cs typeface="Arial"/>
              </a:rPr>
              <a:t>In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other</a:t>
            </a:r>
            <a:r>
              <a:rPr sz="2000" spc="-1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003399"/>
                </a:solidFill>
                <a:latin typeface="Arial"/>
                <a:cs typeface="Arial"/>
              </a:rPr>
              <a:t>words: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02964" y="5146040"/>
            <a:ext cx="495490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321310" indent="-285750">
              <a:lnSpc>
                <a:spcPct val="100000"/>
              </a:lnSpc>
              <a:spcBef>
                <a:spcPts val="100"/>
              </a:spcBef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When using inheritance,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subclass is simply a </a:t>
            </a:r>
            <a:r>
              <a:rPr lang="en-US" sz="1200" spc="-5" dirty="0">
                <a:solidFill>
                  <a:srgbClr val="003399"/>
                </a:solidFill>
                <a:latin typeface="Arial"/>
                <a:cs typeface="Arial"/>
              </a:rPr>
              <a:t>version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of the 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superclass with some additional</a:t>
            </a:r>
            <a:r>
              <a:rPr lang="en-US" sz="1200" spc="-5" dirty="0">
                <a:solidFill>
                  <a:srgbClr val="003399"/>
                </a:solidFill>
                <a:latin typeface="Arial"/>
                <a:cs typeface="Arial"/>
              </a:rPr>
              <a:t> (or specific)</a:t>
            </a:r>
            <a:r>
              <a:rPr sz="1200" spc="-2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003399"/>
                </a:solidFill>
                <a:latin typeface="Arial"/>
                <a:cs typeface="Arial"/>
              </a:rPr>
              <a:t>functionality.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buClr>
                <a:srgbClr val="99CC00"/>
              </a:buClr>
              <a:buFont typeface="Arial"/>
              <a:buChar char="•"/>
            </a:pPr>
            <a:endParaRPr sz="1750" dirty="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0000"/>
              </a:lnSpc>
              <a:buClr>
                <a:srgbClr val="99CC00"/>
              </a:buClr>
              <a:buSzPct val="150000"/>
              <a:buChar char="•"/>
              <a:tabLst>
                <a:tab pos="297815" algn="l"/>
                <a:tab pos="298450" algn="l"/>
              </a:tabLst>
            </a:pP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When using delegation, your delegating class contains a reference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to 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an instance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of the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superclass and delegates the method calls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to</a:t>
            </a:r>
            <a:r>
              <a:rPr lang="en-US" sz="120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003399"/>
                </a:solidFill>
                <a:latin typeface="Arial"/>
                <a:cs typeface="Arial"/>
              </a:rPr>
              <a:t>the  </a:t>
            </a:r>
            <a:r>
              <a:rPr sz="1200" spc="-5" dirty="0">
                <a:solidFill>
                  <a:srgbClr val="003399"/>
                </a:solidFill>
                <a:latin typeface="Arial"/>
                <a:cs typeface="Arial"/>
              </a:rPr>
              <a:t>superclass.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64065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Things to Note about Private </a:t>
            </a:r>
            <a:r>
              <a:rPr spc="-110" dirty="0"/>
              <a:t>v.</a:t>
            </a:r>
            <a:r>
              <a:rPr spc="-30" dirty="0"/>
              <a:t> </a:t>
            </a:r>
            <a:r>
              <a:rPr spc="-5" dirty="0"/>
              <a:t>Public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445764" y="1822196"/>
            <a:ext cx="5334000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0"/>
              </a:lnSpc>
            </a:pPr>
            <a:r>
              <a:rPr sz="2700" spc="-5" dirty="0">
                <a:solidFill>
                  <a:srgbClr val="99CC00"/>
                </a:solidFill>
                <a:latin typeface="Arial"/>
                <a:cs typeface="Arial"/>
              </a:rPr>
              <a:t>1.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 derived class inherits all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members</a:t>
            </a:r>
            <a:r>
              <a:rPr sz="1800" spc="-25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7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methods that are declared as public or</a:t>
            </a:r>
            <a:r>
              <a:rPr sz="1800" spc="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protected.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45764" y="2754884"/>
            <a:ext cx="5423535" cy="574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0"/>
              </a:lnSpc>
            </a:pPr>
            <a:r>
              <a:rPr sz="2700" spc="-5" dirty="0">
                <a:solidFill>
                  <a:srgbClr val="99CC00"/>
                </a:solidFill>
                <a:latin typeface="Arial"/>
                <a:cs typeface="Arial"/>
              </a:rPr>
              <a:t>2.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If declared as private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can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not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be inherited by</a:t>
            </a:r>
            <a:r>
              <a:rPr sz="1800" spc="-24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7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derived</a:t>
            </a:r>
            <a:r>
              <a:rPr sz="1800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classes.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45764" y="3687826"/>
            <a:ext cx="5513070" cy="2329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350"/>
              </a:lnSpc>
              <a:buClr>
                <a:srgbClr val="99CC00"/>
              </a:buClr>
              <a:buSzPct val="150000"/>
              <a:buAutoNum type="arabicPeriod" startAt="3"/>
              <a:tabLst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 private members can be accessed only in</a:t>
            </a:r>
            <a:r>
              <a:rPr sz="1800" spc="50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its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7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own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class.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8000"/>
              </a:lnSpc>
              <a:buClr>
                <a:srgbClr val="99CC00"/>
              </a:buClr>
              <a:buSzPct val="150000"/>
              <a:buAutoNum type="arabicPeriod" startAt="4"/>
              <a:tabLst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 private members can be accessed through  assessor methods as shown in the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example </a:t>
            </a:r>
            <a:r>
              <a:rPr sz="1800" spc="-20" dirty="0">
                <a:solidFill>
                  <a:srgbClr val="003399"/>
                </a:solidFill>
                <a:latin typeface="Arial"/>
                <a:cs typeface="Arial"/>
              </a:rPr>
              <a:t>below.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 derived class cannot inherit a member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of the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base class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if 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derived class declares another 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member with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same</a:t>
            </a:r>
            <a:r>
              <a:rPr sz="1800" spc="-2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name.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3399"/>
                </a:solidFill>
                <a:latin typeface="Arial Black"/>
                <a:cs typeface="Arial Black"/>
              </a:rPr>
              <a:t>2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088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But what about</a:t>
            </a:r>
            <a:r>
              <a:rPr spc="-60" dirty="0"/>
              <a:t> </a:t>
            </a:r>
            <a:r>
              <a:rPr dirty="0"/>
              <a:t>constructors?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02914" y="1580641"/>
            <a:ext cx="5524500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0"/>
              </a:lnSpc>
            </a:pPr>
            <a:r>
              <a:rPr sz="2700" spc="-5" dirty="0">
                <a:solidFill>
                  <a:srgbClr val="99CC00"/>
                </a:solidFill>
                <a:latin typeface="Arial"/>
                <a:cs typeface="Arial"/>
              </a:rPr>
              <a:t>1.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 constructor in the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superclass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responsible</a:t>
            </a:r>
            <a:r>
              <a:rPr sz="1800" spc="-30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for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7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building 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object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of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superclass.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02914" y="2513329"/>
            <a:ext cx="5511800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50"/>
              </a:lnSpc>
            </a:pPr>
            <a:r>
              <a:rPr sz="2700" spc="-5" dirty="0">
                <a:solidFill>
                  <a:srgbClr val="99CC00"/>
                </a:solidFill>
                <a:latin typeface="Arial"/>
                <a:cs typeface="Arial"/>
              </a:rPr>
              <a:t>2.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The constructor of the subclass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builds 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object</a:t>
            </a:r>
            <a:r>
              <a:rPr sz="1800" spc="-254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7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subclass.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02914" y="3446271"/>
            <a:ext cx="5474970" cy="1781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ts val="2350"/>
              </a:lnSpc>
              <a:buClr>
                <a:srgbClr val="99CC00"/>
              </a:buClr>
              <a:buSzPct val="150000"/>
              <a:buAutoNum type="arabicPeriod" startAt="3"/>
              <a:tabLst>
                <a:tab pos="355600" algn="l"/>
              </a:tabLst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However! When the subclass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constructor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is</a:t>
            </a:r>
            <a:r>
              <a:rPr sz="1800" spc="4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called,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ts val="2070"/>
              </a:lnSpc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it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by default invokes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default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constructor</a:t>
            </a:r>
            <a:r>
              <a:rPr sz="1800" spc="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of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super-class.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158115" indent="-342900">
              <a:lnSpc>
                <a:spcPct val="92300"/>
              </a:lnSpc>
              <a:buClr>
                <a:srgbClr val="99CC00"/>
              </a:buClr>
              <a:buSzPct val="150000"/>
              <a:buAutoNum type="arabicPeriod" startAt="4"/>
              <a:tabLst>
                <a:tab pos="355600" algn="l"/>
              </a:tabLst>
            </a:pP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Hence,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in inheritance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objects are </a:t>
            </a:r>
            <a:r>
              <a:rPr sz="1800" dirty="0">
                <a:solidFill>
                  <a:srgbClr val="003399"/>
                </a:solidFill>
                <a:latin typeface="Arial"/>
                <a:cs typeface="Arial"/>
              </a:rPr>
              <a:t>constructed  </a:t>
            </a:r>
            <a:r>
              <a:rPr sz="1800" spc="-5" dirty="0">
                <a:solidFill>
                  <a:srgbClr val="003399"/>
                </a:solidFill>
                <a:latin typeface="Arial"/>
                <a:cs typeface="Arial"/>
              </a:rPr>
              <a:t>top-down.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1573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744D-08E0-9A47-AC09-D46A21CD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0"/>
            <a:ext cx="7696200" cy="861774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POINTS, POLYLINES, POLYGONS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EF210-52ED-E748-8750-555B14795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381000"/>
            <a:ext cx="6520433" cy="615553"/>
          </a:xfrm>
        </p:spPr>
        <p:txBody>
          <a:bodyPr/>
          <a:lstStyle/>
          <a:p>
            <a:r>
              <a:rPr lang="en-US" dirty="0"/>
              <a:t>EXAMPLE # 1</a:t>
            </a:r>
          </a:p>
        </p:txBody>
      </p:sp>
    </p:spTree>
    <p:extLst>
      <p:ext uri="{BB962C8B-B14F-4D97-AF65-F5344CB8AC3E}">
        <p14:creationId xmlns:p14="http://schemas.microsoft.com/office/powerpoint/2010/main" val="171169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lang="en-US" sz="2400" spc="-90" dirty="0">
                <a:solidFill>
                  <a:srgbClr val="003399"/>
                </a:solidFill>
                <a:latin typeface="Arial Black"/>
                <a:cs typeface="Arial Black"/>
              </a:rPr>
              <a:t>1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088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Lets look at our point class….</a:t>
            </a:r>
            <a:endParaRPr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F61F15-FF0B-F94A-AC9B-51E790F5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84376"/>
            <a:ext cx="5029200" cy="5119907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7E8EBF4-8619-234C-943E-721A4A09A95B}"/>
              </a:ext>
            </a:extLst>
          </p:cNvPr>
          <p:cNvSpPr/>
          <p:nvPr/>
        </p:nvSpPr>
        <p:spPr>
          <a:xfrm>
            <a:off x="3657600" y="4343400"/>
            <a:ext cx="3581400" cy="762000"/>
          </a:xfrm>
          <a:prstGeom prst="rect">
            <a:avLst/>
          </a:prstGeom>
          <a:solidFill>
            <a:srgbClr val="C0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3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0697" y="188976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647700" y="0"/>
                </a:moveTo>
                <a:lnTo>
                  <a:pt x="599360" y="1776"/>
                </a:lnTo>
                <a:lnTo>
                  <a:pt x="551986" y="7021"/>
                </a:lnTo>
                <a:lnTo>
                  <a:pt x="505702" y="15611"/>
                </a:lnTo>
                <a:lnTo>
                  <a:pt x="460633" y="27419"/>
                </a:lnTo>
                <a:lnTo>
                  <a:pt x="416905" y="42321"/>
                </a:lnTo>
                <a:lnTo>
                  <a:pt x="374643" y="60191"/>
                </a:lnTo>
                <a:lnTo>
                  <a:pt x="333972" y="80905"/>
                </a:lnTo>
                <a:lnTo>
                  <a:pt x="295017" y="104337"/>
                </a:lnTo>
                <a:lnTo>
                  <a:pt x="257904" y="130362"/>
                </a:lnTo>
                <a:lnTo>
                  <a:pt x="222758" y="158854"/>
                </a:lnTo>
                <a:lnTo>
                  <a:pt x="189704" y="189690"/>
                </a:lnTo>
                <a:lnTo>
                  <a:pt x="158867" y="222743"/>
                </a:lnTo>
                <a:lnTo>
                  <a:pt x="130373" y="257888"/>
                </a:lnTo>
                <a:lnTo>
                  <a:pt x="104346" y="295001"/>
                </a:lnTo>
                <a:lnTo>
                  <a:pt x="80913" y="333955"/>
                </a:lnTo>
                <a:lnTo>
                  <a:pt x="60197" y="374626"/>
                </a:lnTo>
                <a:lnTo>
                  <a:pt x="42325" y="416889"/>
                </a:lnTo>
                <a:lnTo>
                  <a:pt x="27422" y="460619"/>
                </a:lnTo>
                <a:lnTo>
                  <a:pt x="15612" y="505690"/>
                </a:lnTo>
                <a:lnTo>
                  <a:pt x="7022" y="551977"/>
                </a:lnTo>
                <a:lnTo>
                  <a:pt x="1776" y="599355"/>
                </a:lnTo>
                <a:lnTo>
                  <a:pt x="0" y="647700"/>
                </a:lnTo>
                <a:lnTo>
                  <a:pt x="1776" y="696044"/>
                </a:lnTo>
                <a:lnTo>
                  <a:pt x="7022" y="743422"/>
                </a:lnTo>
                <a:lnTo>
                  <a:pt x="15612" y="789709"/>
                </a:lnTo>
                <a:lnTo>
                  <a:pt x="27422" y="834780"/>
                </a:lnTo>
                <a:lnTo>
                  <a:pt x="42325" y="878510"/>
                </a:lnTo>
                <a:lnTo>
                  <a:pt x="60197" y="920773"/>
                </a:lnTo>
                <a:lnTo>
                  <a:pt x="80913" y="961444"/>
                </a:lnTo>
                <a:lnTo>
                  <a:pt x="104346" y="1000398"/>
                </a:lnTo>
                <a:lnTo>
                  <a:pt x="130373" y="1037511"/>
                </a:lnTo>
                <a:lnTo>
                  <a:pt x="158867" y="1072656"/>
                </a:lnTo>
                <a:lnTo>
                  <a:pt x="189704" y="1105709"/>
                </a:lnTo>
                <a:lnTo>
                  <a:pt x="222758" y="1136545"/>
                </a:lnTo>
                <a:lnTo>
                  <a:pt x="257904" y="1165037"/>
                </a:lnTo>
                <a:lnTo>
                  <a:pt x="295017" y="1191062"/>
                </a:lnTo>
                <a:lnTo>
                  <a:pt x="333972" y="1214494"/>
                </a:lnTo>
                <a:lnTo>
                  <a:pt x="374643" y="1235208"/>
                </a:lnTo>
                <a:lnTo>
                  <a:pt x="416905" y="1253078"/>
                </a:lnTo>
                <a:lnTo>
                  <a:pt x="460633" y="1267980"/>
                </a:lnTo>
                <a:lnTo>
                  <a:pt x="505702" y="1279788"/>
                </a:lnTo>
                <a:lnTo>
                  <a:pt x="551986" y="1288378"/>
                </a:lnTo>
                <a:lnTo>
                  <a:pt x="599360" y="1293623"/>
                </a:lnTo>
                <a:lnTo>
                  <a:pt x="647700" y="1295400"/>
                </a:lnTo>
                <a:lnTo>
                  <a:pt x="696039" y="1293623"/>
                </a:lnTo>
                <a:lnTo>
                  <a:pt x="743413" y="1288378"/>
                </a:lnTo>
                <a:lnTo>
                  <a:pt x="789697" y="1279788"/>
                </a:lnTo>
                <a:lnTo>
                  <a:pt x="834766" y="1267980"/>
                </a:lnTo>
                <a:lnTo>
                  <a:pt x="878494" y="1253078"/>
                </a:lnTo>
                <a:lnTo>
                  <a:pt x="920756" y="1235208"/>
                </a:lnTo>
                <a:lnTo>
                  <a:pt x="961427" y="1214494"/>
                </a:lnTo>
                <a:lnTo>
                  <a:pt x="1000382" y="1191062"/>
                </a:lnTo>
                <a:lnTo>
                  <a:pt x="1037495" y="1165037"/>
                </a:lnTo>
                <a:lnTo>
                  <a:pt x="1072641" y="1136545"/>
                </a:lnTo>
                <a:lnTo>
                  <a:pt x="1105695" y="1105709"/>
                </a:lnTo>
                <a:lnTo>
                  <a:pt x="1136532" y="1072656"/>
                </a:lnTo>
                <a:lnTo>
                  <a:pt x="1165026" y="1037511"/>
                </a:lnTo>
                <a:lnTo>
                  <a:pt x="1191053" y="1000398"/>
                </a:lnTo>
                <a:lnTo>
                  <a:pt x="1214486" y="961444"/>
                </a:lnTo>
                <a:lnTo>
                  <a:pt x="1235202" y="920773"/>
                </a:lnTo>
                <a:lnTo>
                  <a:pt x="1253074" y="878510"/>
                </a:lnTo>
                <a:lnTo>
                  <a:pt x="1267977" y="834780"/>
                </a:lnTo>
                <a:lnTo>
                  <a:pt x="1279787" y="789709"/>
                </a:lnTo>
                <a:lnTo>
                  <a:pt x="1288377" y="743422"/>
                </a:lnTo>
                <a:lnTo>
                  <a:pt x="1293623" y="696044"/>
                </a:lnTo>
                <a:lnTo>
                  <a:pt x="1295400" y="647700"/>
                </a:lnTo>
                <a:lnTo>
                  <a:pt x="1293623" y="599355"/>
                </a:lnTo>
                <a:lnTo>
                  <a:pt x="1288377" y="551977"/>
                </a:lnTo>
                <a:lnTo>
                  <a:pt x="1279787" y="505690"/>
                </a:lnTo>
                <a:lnTo>
                  <a:pt x="1267977" y="460619"/>
                </a:lnTo>
                <a:lnTo>
                  <a:pt x="1253074" y="416889"/>
                </a:lnTo>
                <a:lnTo>
                  <a:pt x="1235202" y="374626"/>
                </a:lnTo>
                <a:lnTo>
                  <a:pt x="1214486" y="333955"/>
                </a:lnTo>
                <a:lnTo>
                  <a:pt x="1191053" y="295001"/>
                </a:lnTo>
                <a:lnTo>
                  <a:pt x="1165026" y="257888"/>
                </a:lnTo>
                <a:lnTo>
                  <a:pt x="1136532" y="222743"/>
                </a:lnTo>
                <a:lnTo>
                  <a:pt x="1105695" y="189690"/>
                </a:lnTo>
                <a:lnTo>
                  <a:pt x="1072641" y="158854"/>
                </a:lnTo>
                <a:lnTo>
                  <a:pt x="1037495" y="130362"/>
                </a:lnTo>
                <a:lnTo>
                  <a:pt x="1000382" y="104337"/>
                </a:lnTo>
                <a:lnTo>
                  <a:pt x="961427" y="80905"/>
                </a:lnTo>
                <a:lnTo>
                  <a:pt x="920756" y="60191"/>
                </a:lnTo>
                <a:lnTo>
                  <a:pt x="878494" y="42321"/>
                </a:lnTo>
                <a:lnTo>
                  <a:pt x="834766" y="27419"/>
                </a:lnTo>
                <a:lnTo>
                  <a:pt x="789697" y="15611"/>
                </a:lnTo>
                <a:lnTo>
                  <a:pt x="743413" y="7021"/>
                </a:lnTo>
                <a:lnTo>
                  <a:pt x="696039" y="1776"/>
                </a:lnTo>
                <a:lnTo>
                  <a:pt x="64770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9550" y="2198116"/>
            <a:ext cx="55245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35" dirty="0">
                <a:solidFill>
                  <a:srgbClr val="003399"/>
                </a:solidFill>
                <a:latin typeface="Arial"/>
                <a:cs typeface="Arial"/>
              </a:rPr>
              <a:t>W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spc="-5" dirty="0">
                <a:solidFill>
                  <a:srgbClr val="003399"/>
                </a:solidFill>
                <a:latin typeface="Arial"/>
                <a:cs typeface="Arial"/>
              </a:rPr>
              <a:t>e</a:t>
            </a:r>
            <a:r>
              <a:rPr sz="1600" b="1" dirty="0">
                <a:solidFill>
                  <a:srgbClr val="003399"/>
                </a:solidFill>
                <a:latin typeface="Arial"/>
                <a:cs typeface="Arial"/>
              </a:rPr>
              <a:t>k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9660" y="203453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255359" y="3990"/>
                </a:lnTo>
                <a:lnTo>
                  <a:pt x="208458" y="15544"/>
                </a:lnTo>
                <a:lnTo>
                  <a:pt x="164725" y="34032"/>
                </a:lnTo>
                <a:lnTo>
                  <a:pt x="124788" y="58826"/>
                </a:lnTo>
                <a:lnTo>
                  <a:pt x="89273" y="89296"/>
                </a:lnTo>
                <a:lnTo>
                  <a:pt x="58808" y="124815"/>
                </a:lnTo>
                <a:lnTo>
                  <a:pt x="34020" y="164753"/>
                </a:lnTo>
                <a:lnTo>
                  <a:pt x="15538" y="208483"/>
                </a:lnTo>
                <a:lnTo>
                  <a:pt x="3989" y="255374"/>
                </a:lnTo>
                <a:lnTo>
                  <a:pt x="0" y="304800"/>
                </a:lnTo>
                <a:lnTo>
                  <a:pt x="3989" y="354225"/>
                </a:lnTo>
                <a:lnTo>
                  <a:pt x="15538" y="401116"/>
                </a:lnTo>
                <a:lnTo>
                  <a:pt x="34020" y="444846"/>
                </a:lnTo>
                <a:lnTo>
                  <a:pt x="58808" y="484784"/>
                </a:lnTo>
                <a:lnTo>
                  <a:pt x="89273" y="520303"/>
                </a:lnTo>
                <a:lnTo>
                  <a:pt x="124788" y="550773"/>
                </a:lnTo>
                <a:lnTo>
                  <a:pt x="164725" y="575567"/>
                </a:lnTo>
                <a:lnTo>
                  <a:pt x="208458" y="594055"/>
                </a:lnTo>
                <a:lnTo>
                  <a:pt x="255359" y="605609"/>
                </a:lnTo>
                <a:lnTo>
                  <a:pt x="304800" y="609600"/>
                </a:lnTo>
                <a:lnTo>
                  <a:pt x="354225" y="605609"/>
                </a:lnTo>
                <a:lnTo>
                  <a:pt x="401116" y="594055"/>
                </a:lnTo>
                <a:lnTo>
                  <a:pt x="444846" y="575567"/>
                </a:lnTo>
                <a:lnTo>
                  <a:pt x="484784" y="550773"/>
                </a:lnTo>
                <a:lnTo>
                  <a:pt x="520303" y="520303"/>
                </a:lnTo>
                <a:lnTo>
                  <a:pt x="550773" y="484784"/>
                </a:lnTo>
                <a:lnTo>
                  <a:pt x="575567" y="444846"/>
                </a:lnTo>
                <a:lnTo>
                  <a:pt x="594055" y="401116"/>
                </a:lnTo>
                <a:lnTo>
                  <a:pt x="605609" y="354225"/>
                </a:lnTo>
                <a:lnTo>
                  <a:pt x="609600" y="304800"/>
                </a:lnTo>
                <a:lnTo>
                  <a:pt x="605609" y="255374"/>
                </a:lnTo>
                <a:lnTo>
                  <a:pt x="594055" y="208483"/>
                </a:lnTo>
                <a:lnTo>
                  <a:pt x="575567" y="164753"/>
                </a:lnTo>
                <a:lnTo>
                  <a:pt x="550773" y="124815"/>
                </a:lnTo>
                <a:lnTo>
                  <a:pt x="520303" y="89296"/>
                </a:lnTo>
                <a:lnTo>
                  <a:pt x="484784" y="58826"/>
                </a:lnTo>
                <a:lnTo>
                  <a:pt x="444846" y="34032"/>
                </a:lnTo>
                <a:lnTo>
                  <a:pt x="401116" y="15544"/>
                </a:lnTo>
                <a:lnTo>
                  <a:pt x="354225" y="3990"/>
                </a:lnTo>
                <a:lnTo>
                  <a:pt x="304800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78382" y="2122678"/>
            <a:ext cx="229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E6DC7"/>
                </a:solidFill>
                <a:latin typeface="Arial Black"/>
                <a:cs typeface="Arial Black"/>
              </a:rPr>
              <a:t>5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550" y="2910585"/>
            <a:ext cx="1769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3399"/>
                </a:solidFill>
                <a:latin typeface="Arial Black"/>
                <a:cs typeface="Arial Black"/>
              </a:rPr>
              <a:t>Example</a:t>
            </a:r>
            <a:r>
              <a:rPr sz="2400" spc="-90" dirty="0">
                <a:solidFill>
                  <a:srgbClr val="003399"/>
                </a:solidFill>
                <a:latin typeface="Arial Black"/>
                <a:cs typeface="Arial Black"/>
              </a:rPr>
              <a:t> </a:t>
            </a:r>
            <a:r>
              <a:rPr lang="en-US" sz="2400" spc="-90" dirty="0">
                <a:solidFill>
                  <a:srgbClr val="003399"/>
                </a:solidFill>
                <a:latin typeface="Arial Black"/>
                <a:cs typeface="Arial Black"/>
              </a:rPr>
              <a:t>1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6845" y="326897"/>
            <a:ext cx="6947534" cy="1018540"/>
          </a:xfrm>
          <a:custGeom>
            <a:avLst/>
            <a:gdLst/>
            <a:ahLst/>
            <a:cxnLst/>
            <a:rect l="l" t="t" r="r" b="b"/>
            <a:pathLst>
              <a:path w="6947534" h="1018540">
                <a:moveTo>
                  <a:pt x="0" y="1018031"/>
                </a:moveTo>
                <a:lnTo>
                  <a:pt x="6947154" y="1018031"/>
                </a:lnTo>
                <a:lnTo>
                  <a:pt x="6947154" y="0"/>
                </a:lnTo>
                <a:lnTo>
                  <a:pt x="0" y="0"/>
                </a:lnTo>
                <a:lnTo>
                  <a:pt x="0" y="10180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76094" y="350266"/>
            <a:ext cx="50888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Tests!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FA1F34-9B80-FB4D-8433-E4A5E1A1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549" y="1600200"/>
            <a:ext cx="3874791" cy="4051300"/>
          </a:xfrm>
          <a:prstGeom prst="rect">
            <a:avLst/>
          </a:prstGeom>
          <a:ln w="38100"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64370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</TotalTime>
  <Words>856</Words>
  <Application>Microsoft Macintosh PowerPoint</Application>
  <PresentationFormat>On-screen Show (4:3)</PresentationFormat>
  <Paragraphs>202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Arial Black</vt:lpstr>
      <vt:lpstr>Calibri</vt:lpstr>
      <vt:lpstr>Times New Roman</vt:lpstr>
      <vt:lpstr>Office Theme</vt:lpstr>
      <vt:lpstr>GEOG 178/258 Week 5:</vt:lpstr>
      <vt:lpstr>Inheritance</vt:lpstr>
      <vt:lpstr>Delegation</vt:lpstr>
      <vt:lpstr>So what’s the Difference?</vt:lpstr>
      <vt:lpstr>Things to Note about Private v. Public</vt:lpstr>
      <vt:lpstr>But what about constructors?</vt:lpstr>
      <vt:lpstr>POINTS, POLYLINES, POLYGONS</vt:lpstr>
      <vt:lpstr>Lets look at our point class….</vt:lpstr>
      <vt:lpstr>Tests!</vt:lpstr>
      <vt:lpstr>Creating a class of POLYLINE</vt:lpstr>
      <vt:lpstr>Delegating ARRAYLIST methods. Getter and Setters</vt:lpstr>
      <vt:lpstr>Overrides and Methods</vt:lpstr>
      <vt:lpstr>Full Polyline</vt:lpstr>
      <vt:lpstr>Tests!</vt:lpstr>
      <vt:lpstr>POLYGON</vt:lpstr>
      <vt:lpstr>POLYLINE  POLYGON</vt:lpstr>
      <vt:lpstr>POLYLINE  POLYGON</vt:lpstr>
      <vt:lpstr>POLYLINE  POLYGON</vt:lpstr>
      <vt:lpstr>Full Polygon</vt:lpstr>
      <vt:lpstr>Tests!</vt:lpstr>
      <vt:lpstr>Tests!</vt:lpstr>
      <vt:lpstr>BOUNDING BOXES, DISASTERS, FLOODS</vt:lpstr>
      <vt:lpstr>Bounding Boxes</vt:lpstr>
      <vt:lpstr>Tests</vt:lpstr>
      <vt:lpstr>PowerPoint Presentation</vt:lpstr>
      <vt:lpstr>Disasters are temporal BBOXs!</vt:lpstr>
      <vt:lpstr>Inherit the constructors and member variables from BBOX</vt:lpstr>
      <vt:lpstr>Add getters and setters</vt:lpstr>
      <vt:lpstr>Full Disaster Class</vt:lpstr>
      <vt:lpstr>Disaster to Flood</vt:lpstr>
      <vt:lpstr>Tests</vt:lpstr>
      <vt:lpstr>Homework Hints!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Bubbles Template</dc:title>
  <dc:creator>Presentation Magazine</dc:creator>
  <cp:lastModifiedBy>Mike Johnson</cp:lastModifiedBy>
  <cp:revision>16</cp:revision>
  <cp:lastPrinted>2019-02-05T18:54:52Z</cp:lastPrinted>
  <dcterms:created xsi:type="dcterms:W3CDTF">2019-02-05T02:02:05Z</dcterms:created>
  <dcterms:modified xsi:type="dcterms:W3CDTF">2019-02-05T18:57:57Z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2019-02-05T00:00:00Z</vt:filetime>
  </property>
</Properties>
</file>