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niglet"/>
      <p:regular r:id="rId25"/>
    </p:embeddedFont>
    <p:embeddedFont>
      <p:font typeface="Dosis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Comfortaa Medium"/>
      <p:regular r:id="rId32"/>
      <p:bold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D4F4B4-1BBE-425A-B417-D331D079E56F}">
  <a:tblStyle styleId="{A3D4F4B4-1BBE-425A-B417-D331D079E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regular.fntdata"/><Relationship Id="rId25" Type="http://schemas.openxmlformats.org/officeDocument/2006/relationships/font" Target="fonts/Sniglet-regular.fntdata"/><Relationship Id="rId28" Type="http://schemas.openxmlformats.org/officeDocument/2006/relationships/font" Target="fonts/Roboto-regular.fntdata"/><Relationship Id="rId27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Medium-bold.fntdata"/><Relationship Id="rId10" Type="http://schemas.openxmlformats.org/officeDocument/2006/relationships/slide" Target="slides/slide5.xml"/><Relationship Id="rId32" Type="http://schemas.openxmlformats.org/officeDocument/2006/relationships/font" Target="fonts/ComfortaaMedium-regular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9a5186d2ab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9a5186d2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9a5186d2ab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9a5186d2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a5186d2ab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9a5186d2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a5186d2ab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9a5186d2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9a5186d2ab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9a5186d2a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9a5186d2ab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9a5186d2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9a5186d2ab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9a5186d2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9a5186d2ab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9a5186d2a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9a5186d2ab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9a5186d2a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9a5186d2ab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9a5186d2a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a5186d2ab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9a5186d2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9a5186d2a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9a5186d2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9a5186d2ab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9a5186d2a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a5186d2ab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a5186d2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9a5186d2a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9a5186d2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9a5186d2ab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9a5186d2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rtl="0" algn="ctr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b="1" sz="2500">
                <a:solidFill>
                  <a:srgbClr val="1C4587"/>
                </a:solidFill>
              </a:defRPr>
            </a:lvl1pPr>
            <a:lvl2pPr indent="-387350" lvl="1" marL="914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b="1" sz="2500">
                <a:solidFill>
                  <a:srgbClr val="1C4587"/>
                </a:solidFill>
              </a:defRPr>
            </a:lvl2pPr>
            <a:lvl3pPr indent="-387350" lvl="2" marL="1371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5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7" name="Google Shape;327;p6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28" name="Google Shape;328;p6"/>
          <p:cNvSpPr txBox="1"/>
          <p:nvPr>
            <p:ph idx="2" type="body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0" name="Google Shape;360;p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5" name="Google Shape;365;p7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66" name="Google Shape;366;p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7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1" name="Google Shape;431;p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34" name="Google Shape;434;p9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7" name="Google Shape;447;p9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69" name="Google Shape;469;p9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1" name="Google Shape;471;p9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5" name="Google Shape;475;p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Google Shape;159;p1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0" name="Google Shape;160;p1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/>
          <p:nvPr>
            <p:ph idx="4294967295" type="ctrTitle"/>
          </p:nvPr>
        </p:nvSpPr>
        <p:spPr>
          <a:xfrm>
            <a:off x="2538000" y="1105550"/>
            <a:ext cx="40680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BÁO CÁO LUẬN VĂN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12"/>
          <p:cNvSpPr txBox="1"/>
          <p:nvPr/>
        </p:nvSpPr>
        <p:spPr>
          <a:xfrm>
            <a:off x="591900" y="1502275"/>
            <a:ext cx="79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KHOA CÔNG NGHỆ THÔNG TIN VÀ TRUYỀN THÔNG</a:t>
            </a:r>
            <a:endParaRPr sz="18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27" name="Google Shape;5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00" y="0"/>
            <a:ext cx="1097001" cy="10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2"/>
          <p:cNvSpPr txBox="1"/>
          <p:nvPr/>
        </p:nvSpPr>
        <p:spPr>
          <a:xfrm>
            <a:off x="929700" y="2177600"/>
            <a:ext cx="728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Đề tài</a:t>
            </a:r>
            <a:endParaRPr b="1" sz="2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9" name="Google Shape;529;p12"/>
          <p:cNvSpPr txBox="1"/>
          <p:nvPr/>
        </p:nvSpPr>
        <p:spPr>
          <a:xfrm>
            <a:off x="686400" y="2700800"/>
            <a:ext cx="777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XÂY DỰNG MÔ HÌNH PHÂN LOẠI TIN GIẢ COVID-19</a:t>
            </a:r>
            <a:endParaRPr b="1" sz="22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0" name="Google Shape;530;p12"/>
          <p:cNvSpPr txBox="1"/>
          <p:nvPr/>
        </p:nvSpPr>
        <p:spPr>
          <a:xfrm>
            <a:off x="887575" y="3538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GIẢNG VIÊN HƯỚNG DẪN: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1" name="Google Shape;531;p12"/>
          <p:cNvSpPr txBox="1"/>
          <p:nvPr/>
        </p:nvSpPr>
        <p:spPr>
          <a:xfrm>
            <a:off x="887575" y="394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TS. PHẠM THẾ PHI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2" name="Google Shape;532;p12"/>
          <p:cNvSpPr txBox="1"/>
          <p:nvPr/>
        </p:nvSpPr>
        <p:spPr>
          <a:xfrm>
            <a:off x="5630050" y="3323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SINH VIÊN THỰC HIỆN: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3" name="Google Shape;533;p12"/>
          <p:cNvSpPr txBox="1"/>
          <p:nvPr/>
        </p:nvSpPr>
        <p:spPr>
          <a:xfrm>
            <a:off x="5630050" y="3730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VÕ QUỐC DUY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4" name="Google Shape;534;p12"/>
          <p:cNvSpPr txBox="1"/>
          <p:nvPr/>
        </p:nvSpPr>
        <p:spPr>
          <a:xfrm>
            <a:off x="5630050" y="409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MSSV: B1809113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5" name="Google Shape;535;p12"/>
          <p:cNvSpPr txBox="1"/>
          <p:nvPr/>
        </p:nvSpPr>
        <p:spPr>
          <a:xfrm>
            <a:off x="2538000" y="4643500"/>
            <a:ext cx="40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Cần Thơ ngày … tháng … năm 2022</a:t>
            </a:r>
            <a:endParaRPr sz="16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PHÂN CHIA </a:t>
            </a: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DỮ LIỆU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11" name="Google Shape;611;p21"/>
          <p:cNvGraphicFramePr/>
          <p:nvPr/>
        </p:nvGraphicFramePr>
        <p:xfrm>
          <a:off x="851200" y="1399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{A3D4F4B4-1BBE-425A-B417-D331D079E56F}</a:tableStyleId>
              </a:tblPr>
              <a:tblGrid>
                <a:gridCol w="1651425"/>
                <a:gridCol w="1651425"/>
                <a:gridCol w="1651425"/>
                <a:gridCol w="1651425"/>
              </a:tblGrid>
              <a:tr h="70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Tin thật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Tin giả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Tổng cộng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Tập huấn luyện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3360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3060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6420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Tập đánh giá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1120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1020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2140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Tập kiểm thử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1120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1020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2140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Tổng cộng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5600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5100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10700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2" name="Google Shape;612;p21"/>
          <p:cNvSpPr/>
          <p:nvPr/>
        </p:nvSpPr>
        <p:spPr>
          <a:xfrm>
            <a:off x="396421" y="591111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TIỀN XỬ LÝ DỮ LIỆU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8" name="Google Shape;618;p22"/>
          <p:cNvSpPr txBox="1"/>
          <p:nvPr/>
        </p:nvSpPr>
        <p:spPr>
          <a:xfrm>
            <a:off x="640625" y="1271000"/>
            <a:ext cx="44385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Char char="➢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Chuyển thành chữ thường (lowering)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sis"/>
              <a:buChar char="➢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Loại bỏ các ký tự không cần thiết và từ dừng (stopwords)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9" name="Google Shape;619;p22"/>
          <p:cNvSpPr txBox="1"/>
          <p:nvPr/>
        </p:nvSpPr>
        <p:spPr>
          <a:xfrm>
            <a:off x="490425" y="2610900"/>
            <a:ext cx="37566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Mẫu tin trước khi tiền xử lý:</a:t>
            </a:r>
            <a:endParaRPr sz="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“(Pfizer) says do not breastfeed. Baby formula shortages are everywhere. Gates promotes brand new artificial breast milk technology. All within less than a 2 week period. …Nothing to see here.”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0" name="Google Shape;620;p22"/>
          <p:cNvSpPr txBox="1"/>
          <p:nvPr/>
        </p:nvSpPr>
        <p:spPr>
          <a:xfrm>
            <a:off x="4369925" y="2610900"/>
            <a:ext cx="37566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Mẫu tin sau khi tiền xử lý:</a:t>
            </a:r>
            <a:endParaRPr sz="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pfizer says breastfeed baby formula shortages everywhere gates promotes brand new artificial breast milk technology within less 2 week period nothing see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262912" y="516647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RÚT TRÍCH VECTOR ĐẶC TRƯNG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7" name="Google Shape;627;p23"/>
          <p:cNvSpPr txBox="1"/>
          <p:nvPr/>
        </p:nvSpPr>
        <p:spPr>
          <a:xfrm>
            <a:off x="640625" y="1271000"/>
            <a:ext cx="68565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Sử dụng phương pháp TF-IDF để xác định đặc trưng mô tả của một mẫu tin.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Kết quả thu được là một ma trận từ khóa, gồm có: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○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10.700 dòng tương ứng với số mẫu tin trong tập dữ liệu.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○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37.503 từ khóa đặc trưng tương ứng với số cột, dùng để miêu tả cho 10.700 mẫu tin trong tập dữ liệu.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423520" y="611368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XÂY DỰNG MÔ HÌNH PHÂN LOẠI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640625" y="1271000"/>
            <a:ext cx="68565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Sử dụng thuật toán SVM với kernel là linear và sử dụng thư viện GridSearchCV để tìm tham số C tối ưu cho mô hình.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35" name="Google Shape;6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64" y="2322402"/>
            <a:ext cx="5437024" cy="16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4"/>
          <p:cNvSpPr/>
          <p:nvPr/>
        </p:nvSpPr>
        <p:spPr>
          <a:xfrm>
            <a:off x="338420" y="576156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5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XÂY DỰNG GIAO DIỆN WEBSITE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2" name="Google Shape;6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25" y="1268375"/>
            <a:ext cx="6321900" cy="36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5"/>
          <p:cNvSpPr/>
          <p:nvPr/>
        </p:nvSpPr>
        <p:spPr>
          <a:xfrm>
            <a:off x="326191" y="579166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6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V. KIỂM THỬ VÀ ĐÁNH GIÁ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9" name="Google Shape;649;p26"/>
          <p:cNvSpPr txBox="1"/>
          <p:nvPr/>
        </p:nvSpPr>
        <p:spPr>
          <a:xfrm>
            <a:off x="640625" y="1271000"/>
            <a:ext cx="68565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Kết quả đạt được khi sử dụng thuật toán SVM: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50" name="Google Shape;6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69" y="2166975"/>
            <a:ext cx="2622350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725" y="2164875"/>
            <a:ext cx="2624329" cy="23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V. KIỂM THỬ VÀ ĐÁNH GIÁ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57" name="Google Shape;657;p27"/>
          <p:cNvGraphicFramePr/>
          <p:nvPr/>
        </p:nvGraphicFramePr>
        <p:xfrm>
          <a:off x="1196975" y="1225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{A3D4F4B4-1BBE-425A-B417-D331D079E56F}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</a:tblGrid>
              <a:tr h="6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Accuracy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Precision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Recall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F1-score</a:t>
                      </a:r>
                      <a:endParaRPr b="1" sz="13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</a:tr>
              <a:tr h="64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Cây quyết định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84.77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84.85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84.77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84.78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Hồi quy Logistic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91.96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92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91.96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91.95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SVM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93.47</a:t>
                      </a:r>
                      <a:endParaRPr b="1" sz="13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93.47</a:t>
                      </a:r>
                      <a:endParaRPr b="1" sz="13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93.46</a:t>
                      </a:r>
                      <a:endParaRPr b="1" sz="13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93.45</a:t>
                      </a:r>
                      <a:endParaRPr b="1" sz="13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Gradient Boost</a:t>
                      </a:r>
                      <a:endParaRPr b="1" sz="130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86.91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87.2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86.91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86.81</a:t>
                      </a:r>
                      <a:endParaRPr b="1" sz="130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8" name="Google Shape;658;p27"/>
          <p:cNvSpPr txBox="1"/>
          <p:nvPr/>
        </p:nvSpPr>
        <p:spPr>
          <a:xfrm>
            <a:off x="1139725" y="4593950"/>
            <a:ext cx="64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Đánh giá các thuật toán được áp dụng để xây dựng mô hình thông qua các thông số đánh giá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/>
          <p:nvPr>
            <p:ph type="title"/>
          </p:nvPr>
        </p:nvSpPr>
        <p:spPr>
          <a:xfrm>
            <a:off x="747925" y="225025"/>
            <a:ext cx="782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VI. KẾT LUẬN VÀ HƯỚNG PHÁT TRIỂN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4" name="Google Shape;664;p28"/>
          <p:cNvSpPr txBox="1"/>
          <p:nvPr>
            <p:ph idx="1" type="body"/>
          </p:nvPr>
        </p:nvSpPr>
        <p:spPr>
          <a:xfrm>
            <a:off x="747925" y="147342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Về lý thuyết: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Nâng cao kiến thức về Python.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Thành thạo thao tác Scikit-learn, Flask, Beautiful Soup,…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Củng cố và nâng cao kiến thức về máy học.</a:t>
            </a:r>
            <a:endParaRPr sz="1700"/>
          </a:p>
        </p:txBody>
      </p:sp>
      <p:sp>
        <p:nvSpPr>
          <p:cNvPr id="665" name="Google Shape;665;p28"/>
          <p:cNvSpPr txBox="1"/>
          <p:nvPr>
            <p:ph idx="2" type="body"/>
          </p:nvPr>
        </p:nvSpPr>
        <p:spPr>
          <a:xfrm>
            <a:off x="2953087" y="147342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Về chương trình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Thu thập bộ dữ liệu gồm 10.700 mẫu tin về Covid-19.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Áp dụng SVM để xây dựng mô hình phân loại tin giả với độ chính xác 93.47%.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Áp dụng các phương pháp xử lý văn bản.</a:t>
            </a:r>
            <a:endParaRPr sz="1700"/>
          </a:p>
        </p:txBody>
      </p:sp>
      <p:sp>
        <p:nvSpPr>
          <p:cNvPr id="666" name="Google Shape;666;p28"/>
          <p:cNvSpPr txBox="1"/>
          <p:nvPr>
            <p:ph idx="4294967295" type="body"/>
          </p:nvPr>
        </p:nvSpPr>
        <p:spPr>
          <a:xfrm>
            <a:off x="5158248" y="147342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Về khả năng ứng dụng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Cần đa dạng nguồn dữ liệu.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Cần xây dựng được mô hình phân loại với độ phức tạp cao hơn.</a:t>
            </a:r>
            <a:endParaRPr sz="1700"/>
          </a:p>
        </p:txBody>
      </p:sp>
      <p:sp>
        <p:nvSpPr>
          <p:cNvPr id="667" name="Google Shape;667;p28"/>
          <p:cNvSpPr txBox="1"/>
          <p:nvPr>
            <p:ph idx="4294967295" type="ctrTitle"/>
          </p:nvPr>
        </p:nvSpPr>
        <p:spPr>
          <a:xfrm>
            <a:off x="747925" y="1082425"/>
            <a:ext cx="36969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Dosis"/>
                <a:ea typeface="Dosis"/>
                <a:cs typeface="Dosis"/>
                <a:sym typeface="Dosis"/>
              </a:rPr>
              <a:t>⇨ Kết quả đạt được:</a:t>
            </a:r>
            <a:endParaRPr b="1" sz="17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"/>
          <p:cNvSpPr txBox="1"/>
          <p:nvPr>
            <p:ph type="title"/>
          </p:nvPr>
        </p:nvSpPr>
        <p:spPr>
          <a:xfrm>
            <a:off x="747925" y="225025"/>
            <a:ext cx="782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VI. KẾT LUẬN VÀ HƯỚNG PHÁT TRIỂN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3" name="Google Shape;673;p29"/>
          <p:cNvSpPr txBox="1"/>
          <p:nvPr>
            <p:ph idx="1" type="body"/>
          </p:nvPr>
        </p:nvSpPr>
        <p:spPr>
          <a:xfrm>
            <a:off x="747925" y="1473425"/>
            <a:ext cx="68421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Thu thập nguồn dữ liệu đa dạng từ nhiều nguồn và độ phức tạp nhãn cao hơn.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Xây dựng mô hình học sâu với độ phức tạp cao hơn, qua đó nâng cao hiệu quả đạt được khi phân loại bằng cách: thêm tầng mạng xử lý, nâng cấp giải thuật xử lý.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Tích hợp tính năng đánh giá độ chính xác của một đường dẫn.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Tích hợp tính năng thống kê các mẫu tin tương ứng theo nhãn.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✘"/>
            </a:pPr>
            <a:r>
              <a:rPr lang="en" sz="1700"/>
              <a:t>Phát triển trên tập dữ liệu tiếng Việt.</a:t>
            </a:r>
            <a:endParaRPr sz="1700"/>
          </a:p>
        </p:txBody>
      </p:sp>
      <p:sp>
        <p:nvSpPr>
          <p:cNvPr id="674" name="Google Shape;674;p29"/>
          <p:cNvSpPr txBox="1"/>
          <p:nvPr>
            <p:ph idx="4294967295" type="ctrTitle"/>
          </p:nvPr>
        </p:nvSpPr>
        <p:spPr>
          <a:xfrm>
            <a:off x="747925" y="1082425"/>
            <a:ext cx="36969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Dosis"/>
                <a:ea typeface="Dosis"/>
                <a:cs typeface="Dosis"/>
                <a:sym typeface="Dosis"/>
              </a:rPr>
              <a:t>⇨ Hướng phát triển:</a:t>
            </a:r>
            <a:endParaRPr b="1" sz="17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"/>
          <p:cNvSpPr txBox="1"/>
          <p:nvPr>
            <p:ph idx="4294967295" type="ctrTitle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680" name="Google Shape;680;p30"/>
          <p:cNvSpPr txBox="1"/>
          <p:nvPr>
            <p:ph idx="4294967295" type="subTitle"/>
          </p:nvPr>
        </p:nvSpPr>
        <p:spPr>
          <a:xfrm>
            <a:off x="2339950" y="3411550"/>
            <a:ext cx="446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Cảm ơn quý thầy cô và các bạn đã lắng nghe!</a:t>
            </a:r>
            <a:endParaRPr sz="2000"/>
          </a:p>
        </p:txBody>
      </p:sp>
      <p:sp>
        <p:nvSpPr>
          <p:cNvPr id="681" name="Google Shape;681;p30"/>
          <p:cNvSpPr/>
          <p:nvPr/>
        </p:nvSpPr>
        <p:spPr>
          <a:xfrm>
            <a:off x="4572753" y="647124"/>
            <a:ext cx="1323528" cy="134114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82" name="Google Shape;682;p30"/>
          <p:cNvSpPr/>
          <p:nvPr/>
        </p:nvSpPr>
        <p:spPr>
          <a:xfrm rot="1473079">
            <a:off x="3369357" y="1316756"/>
            <a:ext cx="773817" cy="7537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4316768" y="5189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84" name="Google Shape;684;p30"/>
          <p:cNvSpPr/>
          <p:nvPr/>
        </p:nvSpPr>
        <p:spPr>
          <a:xfrm rot="2487273">
            <a:off x="4098884" y="2012731"/>
            <a:ext cx="241052" cy="234241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3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NỘI DUNG BÁO CÁO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1" name="Google Shape;541;p13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Đặt vấn đề.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Mô tả bài toán.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Cơ sở lý thuyết.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Thiết kế và cài đặt.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Kiểm thử và đánh giá.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Kết luận và hướng phát triển.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en"/>
              <a:t>Demo</a:t>
            </a:r>
            <a:endParaRPr/>
          </a:p>
        </p:txBody>
      </p:sp>
      <p:sp>
        <p:nvSpPr>
          <p:cNvPr id="542" name="Google Shape;542;p13"/>
          <p:cNvSpPr/>
          <p:nvPr/>
        </p:nvSpPr>
        <p:spPr>
          <a:xfrm>
            <a:off x="355441" y="589491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4"/>
          <p:cNvSpPr txBox="1"/>
          <p:nvPr/>
        </p:nvSpPr>
        <p:spPr>
          <a:xfrm>
            <a:off x="3828525" y="1263850"/>
            <a:ext cx="37974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Trao đổi thông tin qua mạng xã hội ngày càng phát triển.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Mạng xã hội là công cụ giúp người dùng chia sẻ thông tin.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Tin giả tác động tiêu cực đến đời sống.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Thách thức với xử lý ngôn ngữ tự nhiên (NLP - Natural Language Processing).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Cần thiết cho thời buổi tin tức.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48" name="Google Shape;548;p14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I. </a:t>
            </a: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ĐẶT VẤN ĐỀ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49" name="Google Shape;5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50" y="1657376"/>
            <a:ext cx="2928975" cy="2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"/>
          <p:cNvSpPr txBox="1"/>
          <p:nvPr/>
        </p:nvSpPr>
        <p:spPr>
          <a:xfrm>
            <a:off x="640625" y="1271000"/>
            <a:ext cx="37974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Phân tích hệ thống phân loại văn bản.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Thu thập và phân chia tập dữ liệu.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Tiền xử lý dữ liệu và rút trích đặc trưng.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Áp dụng mô hình SVM vào bài toán.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Tích hợp tính năng vào giao diện website.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5" name="Google Shape;555;p1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II. MÔ TẢ BÀI TOÁN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6" name="Google Shape;5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025" y="1629200"/>
            <a:ext cx="2973200" cy="22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6"/>
          <p:cNvSpPr txBox="1"/>
          <p:nvPr/>
        </p:nvSpPr>
        <p:spPr>
          <a:xfrm>
            <a:off x="640625" y="1271000"/>
            <a:ext cx="37974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Scikit-learn: Thư viện hỗ trợ xây dựng các thuật toán máy học.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NLTK: Thư viện hỗ trợ xử lý ngôn ngữ tự nhiên.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BeautifulSoup: Thư viện hỗ trợ thu thập dữ liệu từ các tập tin HTML.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❖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Flask: Thư viện hỗ trợ thiết kế website.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2" name="Google Shape;562;p1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III. CƠ SỞ LÝ THUYẾT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3" name="Google Shape;5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150" y="2384075"/>
            <a:ext cx="2091126" cy="11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025" y="2459575"/>
            <a:ext cx="1034344" cy="11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250" y="3584775"/>
            <a:ext cx="2527001" cy="108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9100" y="1310414"/>
            <a:ext cx="2580925" cy="1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17"/>
          <p:cNvCxnSpPr/>
          <p:nvPr/>
        </p:nvCxnSpPr>
        <p:spPr>
          <a:xfrm>
            <a:off x="-4800" y="2156036"/>
            <a:ext cx="9153600" cy="0"/>
          </a:xfrm>
          <a:prstGeom prst="straightConnector1">
            <a:avLst/>
          </a:prstGeom>
          <a:noFill/>
          <a:ln cap="rnd" cmpd="sng" w="19050">
            <a:solidFill>
              <a:srgbClr val="1C458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2" name="Google Shape;572;p17"/>
          <p:cNvSpPr/>
          <p:nvPr/>
        </p:nvSpPr>
        <p:spPr>
          <a:xfrm flipH="1" rot="10800000">
            <a:off x="1330175" y="1939007"/>
            <a:ext cx="419100" cy="419400"/>
          </a:xfrm>
          <a:prstGeom prst="donut">
            <a:avLst>
              <a:gd fmla="val 24108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17"/>
          <p:cNvCxnSpPr/>
          <p:nvPr/>
        </p:nvCxnSpPr>
        <p:spPr>
          <a:xfrm>
            <a:off x="1539875" y="2110607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574" name="Google Shape;574;p17"/>
          <p:cNvSpPr/>
          <p:nvPr/>
        </p:nvSpPr>
        <p:spPr>
          <a:xfrm>
            <a:off x="5639525" y="1939011"/>
            <a:ext cx="419100" cy="419400"/>
          </a:xfrm>
          <a:prstGeom prst="donut">
            <a:avLst>
              <a:gd fmla="val 24108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7"/>
          <p:cNvSpPr/>
          <p:nvPr/>
        </p:nvSpPr>
        <p:spPr>
          <a:xfrm flipH="1" rot="10800000">
            <a:off x="7644800" y="1939007"/>
            <a:ext cx="419100" cy="419400"/>
          </a:xfrm>
          <a:prstGeom prst="donut">
            <a:avLst>
              <a:gd fmla="val 24108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17"/>
          <p:cNvCxnSpPr/>
          <p:nvPr/>
        </p:nvCxnSpPr>
        <p:spPr>
          <a:xfrm>
            <a:off x="5849075" y="2101086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cxnSp>
        <p:nvCxnSpPr>
          <p:cNvPr id="577" name="Google Shape;577;p17"/>
          <p:cNvCxnSpPr/>
          <p:nvPr/>
        </p:nvCxnSpPr>
        <p:spPr>
          <a:xfrm>
            <a:off x="7854500" y="2110607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578" name="Google Shape;578;p17"/>
          <p:cNvSpPr txBox="1"/>
          <p:nvPr>
            <p:ph idx="4294967295" type="title"/>
          </p:nvPr>
        </p:nvSpPr>
        <p:spPr>
          <a:xfrm>
            <a:off x="697500" y="24187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IV. THIẾT KẾ VÀ CÀI ĐẶT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9" name="Google Shape;579;p17"/>
          <p:cNvSpPr/>
          <p:nvPr/>
        </p:nvSpPr>
        <p:spPr>
          <a:xfrm flipH="1" rot="10800000">
            <a:off x="3380150" y="1939007"/>
            <a:ext cx="419100" cy="419400"/>
          </a:xfrm>
          <a:prstGeom prst="donut">
            <a:avLst>
              <a:gd fmla="val 24108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17"/>
          <p:cNvCxnSpPr/>
          <p:nvPr/>
        </p:nvCxnSpPr>
        <p:spPr>
          <a:xfrm>
            <a:off x="3589850" y="2110607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581" name="Google Shape;581;p17"/>
          <p:cNvSpPr txBox="1"/>
          <p:nvPr/>
        </p:nvSpPr>
        <p:spPr>
          <a:xfrm>
            <a:off x="459550" y="3051800"/>
            <a:ext cx="2019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Thu thập và phân chia dữ liệu</a:t>
            </a:r>
            <a:endParaRPr sz="12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2" name="Google Shape;582;p17"/>
          <p:cNvSpPr txBox="1"/>
          <p:nvPr/>
        </p:nvSpPr>
        <p:spPr>
          <a:xfrm>
            <a:off x="4796100" y="3080425"/>
            <a:ext cx="1948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Xây dựng hệ thống phân loại tin giả Covid-19</a:t>
            </a:r>
            <a:endParaRPr sz="12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3" name="Google Shape;583;p17"/>
          <p:cNvSpPr txBox="1"/>
          <p:nvPr/>
        </p:nvSpPr>
        <p:spPr>
          <a:xfrm>
            <a:off x="2539625" y="3080425"/>
            <a:ext cx="219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Tiền xử lý dữ liệu cho hệ thống phân loại tin giả Covid-19</a:t>
            </a:r>
            <a:endParaRPr sz="12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4" name="Google Shape;584;p17"/>
          <p:cNvSpPr txBox="1"/>
          <p:nvPr/>
        </p:nvSpPr>
        <p:spPr>
          <a:xfrm>
            <a:off x="6937095" y="3080425"/>
            <a:ext cx="183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Xây dựng giao diện website hỗ trợ phân loại tin giả Covid-19</a:t>
            </a:r>
            <a:endParaRPr sz="12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"/>
          <p:cNvSpPr txBox="1"/>
          <p:nvPr>
            <p:ph type="title"/>
          </p:nvPr>
        </p:nvSpPr>
        <p:spPr>
          <a:xfrm>
            <a:off x="697500" y="24187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SƠ ĐỒ HỆ THỐNG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0" name="Google Shape;5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344" y="1230200"/>
            <a:ext cx="5077308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18"/>
          <p:cNvSpPr/>
          <p:nvPr/>
        </p:nvSpPr>
        <p:spPr>
          <a:xfrm>
            <a:off x="205072" y="5638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9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THU THẬP DỮ LIỆU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7" name="Google Shape;5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13" y="1082425"/>
            <a:ext cx="7520386" cy="37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9"/>
          <p:cNvSpPr/>
          <p:nvPr/>
        </p:nvSpPr>
        <p:spPr>
          <a:xfrm>
            <a:off x="374596" y="582135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0"/>
          <p:cNvSpPr txBox="1"/>
          <p:nvPr>
            <p:ph type="title"/>
          </p:nvPr>
        </p:nvSpPr>
        <p:spPr>
          <a:xfrm>
            <a:off x="747925" y="22502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THU THẬP DỮ LIỆU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4" name="Google Shape;604;p20"/>
          <p:cNvSpPr txBox="1"/>
          <p:nvPr/>
        </p:nvSpPr>
        <p:spPr>
          <a:xfrm>
            <a:off x="640625" y="1271000"/>
            <a:ext cx="74718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Các thuộc tính có thể thu thập: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Nội dung mẫu tin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Thời gian mẫu tin được công bố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Nguồn xác thực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Nơi mẫu tin được công bố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●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Nhãn của mẫu tin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⇒ Kết quả thu thập được 10700 mẫu tin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⇒ Trong đó 5600 mẫu tin nhãn “real” và 5100 mẫu tin nhãn “fake”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5" name="Google Shape;605;p20"/>
          <p:cNvSpPr/>
          <p:nvPr/>
        </p:nvSpPr>
        <p:spPr>
          <a:xfrm>
            <a:off x="374596" y="582135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