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57" r:id="rId3"/>
    <p:sldId id="259" r:id="rId4"/>
    <p:sldId id="305" r:id="rId5"/>
    <p:sldId id="289" r:id="rId6"/>
    <p:sldId id="261" r:id="rId7"/>
    <p:sldId id="290" r:id="rId8"/>
    <p:sldId id="299" r:id="rId9"/>
    <p:sldId id="291" r:id="rId10"/>
    <p:sldId id="263" r:id="rId11"/>
    <p:sldId id="292" r:id="rId12"/>
    <p:sldId id="264" r:id="rId13"/>
    <p:sldId id="265" r:id="rId14"/>
    <p:sldId id="304" r:id="rId15"/>
    <p:sldId id="303" r:id="rId16"/>
    <p:sldId id="295" r:id="rId17"/>
    <p:sldId id="268" r:id="rId18"/>
    <p:sldId id="296" r:id="rId19"/>
    <p:sldId id="297" r:id="rId20"/>
    <p:sldId id="300" r:id="rId21"/>
    <p:sldId id="301" r:id="rId22"/>
    <p:sldId id="306" r:id="rId23"/>
    <p:sldId id="302" r:id="rId24"/>
    <p:sldId id="307" r:id="rId25"/>
    <p:sldId id="308" r:id="rId26"/>
    <p:sldId id="278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Inria Sans" panose="020B0604020202020204" charset="0"/>
      <p:regular r:id="rId33"/>
      <p:bold r:id="rId34"/>
      <p:italic r:id="rId35"/>
      <p:boldItalic r:id="rId36"/>
    </p:embeddedFont>
    <p:embeddedFont>
      <p:font typeface="Inria Sans Light" panose="020B0604020202020204" charset="0"/>
      <p:regular r:id="rId37"/>
      <p:bold r:id="rId38"/>
      <p:italic r:id="rId39"/>
      <p:boldItalic r:id="rId40"/>
    </p:embeddedFont>
    <p:embeddedFont>
      <p:font typeface="Saira Semi Condensed" panose="020B0604020202020204" charset="0"/>
      <p:regular r:id="rId41"/>
      <p:bold r:id="rId42"/>
    </p:embeddedFont>
    <p:embeddedFont>
      <p:font typeface="Saira SemiCondensed Medium" panose="020B0604020202020204" charset="0"/>
      <p:regular r:id="rId43"/>
      <p:bold r:id="rId44"/>
    </p:embeddedFont>
    <p:embeddedFont>
      <p:font typeface="Titillium Web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A5B51C-8CD4-41C5-B16D-47832BB83C99}">
  <a:tblStyle styleId="{E9A5B51C-8CD4-41C5-B16D-47832BB83C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0A4BE30-F409-4A24-8C57-9810821602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87" autoAdjust="0"/>
  </p:normalViewPr>
  <p:slideViewPr>
    <p:cSldViewPr snapToGrid="0">
      <p:cViewPr varScale="1">
        <p:scale>
          <a:sx n="128" d="100"/>
          <a:sy n="128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935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36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395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Phân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tích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yêu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cầu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▪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Thực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hiện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khảo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sát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thực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trạng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tại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các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các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công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ty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xe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khách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▪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Phân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tích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yêu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cầu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của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khách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hàng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yêu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cầu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của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công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ty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xe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khách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▪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Đặc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tả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yêu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cầu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xây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dựng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hệ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thống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Thiết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kế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▪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Mô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tả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tổng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quan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về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hệ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thống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▪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Yêu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cầu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chức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năng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phân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tích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và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thiết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kế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các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mô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hình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hệ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thống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Cài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đặt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▪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Ngôn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ngữ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lập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trình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Dart (Flutter Framework).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▪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Hệ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quản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trị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CSDL: MongoDB</a:t>
            </a:r>
            <a:r>
              <a:rPr lang="en-US" dirty="0"/>
              <a:t> 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2060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30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0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640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202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961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297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10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496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Mua vé theo cách truyền thống, Khách hàng phải đến sớm xếp hàng, lấy số thứ tự,</a:t>
            </a:r>
            <a:b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chờ đợi hàng tiếng đồng hồ tại các đại lý, phòng bán vé… Do nhu cầu đi lại dịp cuối</a:t>
            </a:r>
            <a:b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năm của người dân tăng cao nên việc mua được một chiếc vé ưng ý, vị trí tốt không phải</a:t>
            </a:r>
            <a:b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là chuyện dễ dàng. </a:t>
            </a:r>
            <a:br>
              <a:rPr lang="vi-VN" dirty="0"/>
            </a:br>
            <a:br>
              <a:rPr lang="vi-V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623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888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Để tiện lợi hơn cần được chuyển đổi số. Nắm bắt được</a:t>
            </a:r>
            <a:b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xu hướng này, các công ty dịch vụ vận tải: Thành Bưởi [1], Phương Trang [2],…. Nhìn</a:t>
            </a:r>
            <a:b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chung,các công ty xe kháchchỉ áp ứng một số yêu cầu riêng lẻ của người dùng, chưa</a:t>
            </a:r>
            <a:b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đầy đủ các tiện tích và khả năng tùy biến còn hạn chế</a:t>
            </a:r>
            <a:r>
              <a:rPr lang="vi-VN" sz="3200" dirty="0"/>
              <a:t> </a:t>
            </a:r>
            <a:br>
              <a:rPr lang="vi-VN" sz="3200" dirty="0"/>
            </a:b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Để tiện lợi hơn cần được chuyển đổi số. Nắm bắt được</a:t>
            </a:r>
            <a:b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xu hướng này, các công ty dịch vụ vận tải: Thành Bưởi [1], Phương Trang [2],…. Nhìn</a:t>
            </a:r>
            <a:b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chung,các công ty xe kháchchỉ áp ứng một số yêu cầu riêng lẻ của người dùng, chưa</a:t>
            </a:r>
            <a:b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đầy đủ các tiện tích và khả năng tùy biến còn hạn chế</a:t>
            </a:r>
            <a:r>
              <a:rPr lang="vi-VN" dirty="0"/>
              <a:t> </a:t>
            </a:r>
            <a:br>
              <a:rPr lang="vi-VN" dirty="0"/>
            </a:b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916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Xây dựng một hệ thống cung cấp đầy đủ các tiện ích cho người dùng trong việc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tìm vé, đặt vé, đổi vé một cách nhanh chóng và đơn giản nhất. Giải quyết các vấn đề</a:t>
            </a:r>
            <a:b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hiện gặp phải khi mua vé: chen lấn khi mua, tốn nhiều thời gian,…</a:t>
            </a:r>
            <a:b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Và quản lý nhà xe một cách tiện lợi và giảm bớt chi phí vận hành và thúc đẩy sự</a:t>
            </a:r>
            <a:b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phát triển của doanh nghiệp. Giúp công ty tiếp cần với nhiều Khách hàng và gia tăng</a:t>
            </a:r>
            <a:b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doanh thu. Mở rộng và nâng cao chất lượng dịch vụ.</a:t>
            </a:r>
            <a:r>
              <a:rPr lang="vi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20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76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C3147E63-BACC-4CE2-86B2-3B03428F6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667933" cy="16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95;p12">
            <a:extLst>
              <a:ext uri="{FF2B5EF4-FFF2-40B4-BE49-F238E27FC236}">
                <a16:creationId xmlns:a16="http://schemas.microsoft.com/office/drawing/2014/main" id="{D7F16A60-3DF3-41C9-8DC6-79E2067AB033}"/>
              </a:ext>
            </a:extLst>
          </p:cNvPr>
          <p:cNvSpPr txBox="1">
            <a:spLocks/>
          </p:cNvSpPr>
          <p:nvPr/>
        </p:nvSpPr>
        <p:spPr>
          <a:xfrm>
            <a:off x="2212925" y="359094"/>
            <a:ext cx="6554367" cy="949742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 VĂN TỐT NGHIỆP NGÀNH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THÔNG TIN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F0CA3B-D8B3-4C4A-A74F-CE0069BC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3925" y="1991824"/>
            <a:ext cx="6906516" cy="1577877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HỖ TRỢ ĐẶT VÉ VÀ </a:t>
            </a:r>
            <a:b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XE KHÁCH</a:t>
            </a:r>
            <a:endParaRPr lang="en-US" sz="3200" b="1" dirty="0"/>
          </a:p>
        </p:txBody>
      </p:sp>
      <p:sp>
        <p:nvSpPr>
          <p:cNvPr id="17" name="Google Shape;95;p12">
            <a:extLst>
              <a:ext uri="{FF2B5EF4-FFF2-40B4-BE49-F238E27FC236}">
                <a16:creationId xmlns:a16="http://schemas.microsoft.com/office/drawing/2014/main" id="{96689E43-0D59-4C8A-87E9-583972ABC163}"/>
              </a:ext>
            </a:extLst>
          </p:cNvPr>
          <p:cNvSpPr txBox="1">
            <a:spLocks/>
          </p:cNvSpPr>
          <p:nvPr/>
        </p:nvSpPr>
        <p:spPr>
          <a:xfrm>
            <a:off x="-23501" y="4111768"/>
            <a:ext cx="2623884" cy="534197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Google Shape;95;p12">
            <a:extLst>
              <a:ext uri="{FF2B5EF4-FFF2-40B4-BE49-F238E27FC236}">
                <a16:creationId xmlns:a16="http://schemas.microsoft.com/office/drawing/2014/main" id="{3D0B90C3-E0AD-4538-8575-7FC6F33ACC39}"/>
              </a:ext>
            </a:extLst>
          </p:cNvPr>
          <p:cNvSpPr txBox="1">
            <a:spLocks/>
          </p:cNvSpPr>
          <p:nvPr/>
        </p:nvSpPr>
        <p:spPr>
          <a:xfrm>
            <a:off x="5841651" y="3693959"/>
            <a:ext cx="3561294" cy="1172224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 Thanh Nhã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B1706505</a:t>
            </a:r>
          </a:p>
        </p:txBody>
      </p:sp>
      <p:sp>
        <p:nvSpPr>
          <p:cNvPr id="19" name="Google Shape;95;p12">
            <a:extLst>
              <a:ext uri="{FF2B5EF4-FFF2-40B4-BE49-F238E27FC236}">
                <a16:creationId xmlns:a16="http://schemas.microsoft.com/office/drawing/2014/main" id="{6BE1E13C-3879-42FD-8BB5-6C1C0B2C6CB5}"/>
              </a:ext>
            </a:extLst>
          </p:cNvPr>
          <p:cNvSpPr txBox="1">
            <a:spLocks/>
          </p:cNvSpPr>
          <p:nvPr/>
        </p:nvSpPr>
        <p:spPr>
          <a:xfrm>
            <a:off x="4263516" y="1667932"/>
            <a:ext cx="2027334" cy="591348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</a:p>
        </p:txBody>
      </p:sp>
      <p:sp>
        <p:nvSpPr>
          <p:cNvPr id="20" name="Google Shape;95;p12">
            <a:extLst>
              <a:ext uri="{FF2B5EF4-FFF2-40B4-BE49-F238E27FC236}">
                <a16:creationId xmlns:a16="http://schemas.microsoft.com/office/drawing/2014/main" id="{C781CDA6-41DD-4962-B766-E4A39BCECC2E}"/>
              </a:ext>
            </a:extLst>
          </p:cNvPr>
          <p:cNvSpPr txBox="1">
            <a:spLocks/>
          </p:cNvSpPr>
          <p:nvPr/>
        </p:nvSpPr>
        <p:spPr>
          <a:xfrm>
            <a:off x="2600383" y="3918789"/>
            <a:ext cx="3561294" cy="890813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Nhựt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Khanh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Công nghệ sử dụng</a:t>
            </a:r>
            <a:endParaRPr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" name="Picture 8" descr="The most popular database for modern apps | MongoDB">
            <a:extLst>
              <a:ext uri="{FF2B5EF4-FFF2-40B4-BE49-F238E27FC236}">
                <a16:creationId xmlns:a16="http://schemas.microsoft.com/office/drawing/2014/main" id="{70CB41D3-EA39-4400-AFD5-3A26E2A62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993" y="2020767"/>
            <a:ext cx="2284482" cy="88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Node.js - Wikipedia">
            <a:extLst>
              <a:ext uri="{FF2B5EF4-FFF2-40B4-BE49-F238E27FC236}">
                <a16:creationId xmlns:a16="http://schemas.microsoft.com/office/drawing/2014/main" id="{E05F5304-5D76-44F6-84C9-04A0661F4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68" y="2042473"/>
            <a:ext cx="1639105" cy="100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Flutter &amp;amp; Dart: Get File Name and Extension from Path/URL - Kindacode">
            <a:extLst>
              <a:ext uri="{FF2B5EF4-FFF2-40B4-BE49-F238E27FC236}">
                <a16:creationId xmlns:a16="http://schemas.microsoft.com/office/drawing/2014/main" id="{7FE3F574-3B9F-4FFD-93BF-106B1E47F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201" y="2147918"/>
            <a:ext cx="1814229" cy="9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Google Maps API as a paid service - Just Applications">
            <a:extLst>
              <a:ext uri="{FF2B5EF4-FFF2-40B4-BE49-F238E27FC236}">
                <a16:creationId xmlns:a16="http://schemas.microsoft.com/office/drawing/2014/main" id="{2221AC02-EDA2-4464-9FBB-506EE5E4F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74" y="3314042"/>
            <a:ext cx="1682858" cy="88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bloc | Dart Package">
            <a:extLst>
              <a:ext uri="{FF2B5EF4-FFF2-40B4-BE49-F238E27FC236}">
                <a16:creationId xmlns:a16="http://schemas.microsoft.com/office/drawing/2014/main" id="{5DF8FC78-9F07-40EA-868F-2C63582A8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715" y="2147918"/>
            <a:ext cx="1886609" cy="84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Easily build web chat app using socket.io | by Pradhuman baid | Nybles |  Medium">
            <a:extLst>
              <a:ext uri="{FF2B5EF4-FFF2-40B4-BE49-F238E27FC236}">
                <a16:creationId xmlns:a16="http://schemas.microsoft.com/office/drawing/2014/main" id="{47DB30E0-7A10-41EE-8C32-97BB75726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050" y="3312312"/>
            <a:ext cx="2473888" cy="88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What is Google Firebase and Firebase Authentication - DEV Community">
            <a:extLst>
              <a:ext uri="{FF2B5EF4-FFF2-40B4-BE49-F238E27FC236}">
                <a16:creationId xmlns:a16="http://schemas.microsoft.com/office/drawing/2014/main" id="{475C57B1-1439-440C-859C-A4E2F0FCF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566" y="3226681"/>
            <a:ext cx="2284482" cy="95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901658" y="2046300"/>
            <a:ext cx="6634200" cy="1051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Các chức năng chính</a:t>
            </a:r>
            <a:endParaRPr sz="6000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5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40226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>
            <a:spLocks noGrp="1"/>
          </p:cNvSpPr>
          <p:nvPr>
            <p:ph type="title"/>
          </p:nvPr>
        </p:nvSpPr>
        <p:spPr>
          <a:xfrm>
            <a:off x="1207849" y="855506"/>
            <a:ext cx="7936151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usecase</a:t>
            </a:r>
            <a:endParaRPr dirty="0"/>
          </a:p>
        </p:txBody>
      </p:sp>
      <p:sp>
        <p:nvSpPr>
          <p:cNvPr id="279" name="Google Shape;279;p2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B6511-EFA6-47BB-B320-A85316186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25" y="1370159"/>
            <a:ext cx="3434300" cy="3665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A85022-046C-4383-8358-64660CC55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624" y="1370159"/>
            <a:ext cx="2352876" cy="3665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9627E4-A231-44B4-B2B8-840A96F132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262" t="3993" r="16651" b="62029"/>
          <a:stretch/>
        </p:blipFill>
        <p:spPr>
          <a:xfrm>
            <a:off x="6287299" y="1370159"/>
            <a:ext cx="2681282" cy="3665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49" y="855500"/>
            <a:ext cx="5222447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Chức năng “Khách hàng”</a:t>
            </a:r>
            <a:endParaRPr sz="3000" dirty="0"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" name="Google Shape;242;p17">
            <a:extLst>
              <a:ext uri="{FF2B5EF4-FFF2-40B4-BE49-F238E27FC236}">
                <a16:creationId xmlns:a16="http://schemas.microsoft.com/office/drawing/2014/main" id="{4E0B6EFE-C53E-417B-8778-4AF128F94D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6948" y="1430148"/>
            <a:ext cx="4185052" cy="35609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Đăng nhập/Đăng ký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Quên mật khẩu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Thay đổi mật khẩu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Đặt vé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Cập nhật thông tin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Thay đổi ngôn ngữ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sz="3200" dirty="0"/>
          </a:p>
        </p:txBody>
      </p:sp>
      <p:sp>
        <p:nvSpPr>
          <p:cNvPr id="9" name="Google Shape;242;p17">
            <a:extLst>
              <a:ext uri="{FF2B5EF4-FFF2-40B4-BE49-F238E27FC236}">
                <a16:creationId xmlns:a16="http://schemas.microsoft.com/office/drawing/2014/main" id="{50FBCA7A-DE88-47A6-9654-A48B3FF8EDBA}"/>
              </a:ext>
            </a:extLst>
          </p:cNvPr>
          <p:cNvSpPr txBox="1">
            <a:spLocks/>
          </p:cNvSpPr>
          <p:nvPr/>
        </p:nvSpPr>
        <p:spPr>
          <a:xfrm>
            <a:off x="4455123" y="1420963"/>
            <a:ext cx="4185052" cy="356095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r>
              <a:rPr lang="en-US" sz="3200" dirty="0" err="1"/>
              <a:t>Chế</a:t>
            </a:r>
            <a:r>
              <a:rPr lang="en-US" sz="3200" dirty="0"/>
              <a:t> </a:t>
            </a:r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DarkMode</a:t>
            </a:r>
            <a:endParaRPr lang="en-US" sz="3200" dirty="0"/>
          </a:p>
          <a:p>
            <a:r>
              <a:rPr lang="en-US" sz="3200" dirty="0" err="1"/>
              <a:t>Mã</a:t>
            </a:r>
            <a:r>
              <a:rPr lang="en-US" sz="3200" dirty="0"/>
              <a:t> </a:t>
            </a:r>
            <a:r>
              <a:rPr lang="en-US" sz="3200" dirty="0" err="1"/>
              <a:t>giảm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endParaRPr lang="en-US" sz="3200" dirty="0"/>
          </a:p>
          <a:p>
            <a:r>
              <a:rPr lang="en-US" sz="3200" dirty="0" err="1"/>
              <a:t>Cổng</a:t>
            </a:r>
            <a:r>
              <a:rPr lang="en-US" sz="3200" dirty="0"/>
              <a:t> </a:t>
            </a:r>
            <a:r>
              <a:rPr lang="en-US" sz="3200" dirty="0" err="1"/>
              <a:t>thanh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endParaRPr lang="en-US" sz="3200" dirty="0"/>
          </a:p>
          <a:p>
            <a:r>
              <a:rPr lang="en-US" sz="3200" dirty="0" err="1"/>
              <a:t>Đổi</a:t>
            </a:r>
            <a:r>
              <a:rPr lang="en-US" sz="3200" dirty="0"/>
              <a:t> </a:t>
            </a:r>
            <a:r>
              <a:rPr lang="en-US" sz="3200" dirty="0" err="1"/>
              <a:t>vé</a:t>
            </a:r>
            <a:endParaRPr lang="en-US" sz="3200" dirty="0"/>
          </a:p>
          <a:p>
            <a:r>
              <a:rPr lang="en-US" sz="3200" dirty="0" err="1"/>
              <a:t>Đánh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endParaRPr lang="en-US" sz="3200" dirty="0"/>
          </a:p>
          <a:p>
            <a:r>
              <a:rPr lang="en-US" sz="3200" dirty="0"/>
              <a:t>…………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50" y="855500"/>
            <a:ext cx="36084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Chức năng “Nhân viên”</a:t>
            </a:r>
            <a:endParaRPr sz="3000" dirty="0"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" name="Google Shape;242;p17">
            <a:extLst>
              <a:ext uri="{FF2B5EF4-FFF2-40B4-BE49-F238E27FC236}">
                <a16:creationId xmlns:a16="http://schemas.microsoft.com/office/drawing/2014/main" id="{4E0B6EFE-C53E-417B-8778-4AF128F94D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6948" y="1430148"/>
            <a:ext cx="4185052" cy="35609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Đăng nhập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Thay đổi mật khẩu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3200" dirty="0"/>
              <a:t>K</a:t>
            </a:r>
            <a:r>
              <a:rPr lang="en" sz="3200" dirty="0"/>
              <a:t>iểm tra vé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3200" dirty="0"/>
              <a:t>T</a:t>
            </a:r>
            <a:r>
              <a:rPr lang="en" sz="3200" dirty="0"/>
              <a:t>hanh toán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Thay đổi ngôn ngữ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Chế độ DartMode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sz="3200" dirty="0"/>
          </a:p>
        </p:txBody>
      </p:sp>
      <p:sp>
        <p:nvSpPr>
          <p:cNvPr id="9" name="Google Shape;242;p17">
            <a:extLst>
              <a:ext uri="{FF2B5EF4-FFF2-40B4-BE49-F238E27FC236}">
                <a16:creationId xmlns:a16="http://schemas.microsoft.com/office/drawing/2014/main" id="{50FBCA7A-DE88-47A6-9654-A48B3FF8EDBA}"/>
              </a:ext>
            </a:extLst>
          </p:cNvPr>
          <p:cNvSpPr txBox="1">
            <a:spLocks/>
          </p:cNvSpPr>
          <p:nvPr/>
        </p:nvSpPr>
        <p:spPr>
          <a:xfrm>
            <a:off x="4455123" y="1420963"/>
            <a:ext cx="4185052" cy="356095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r>
              <a:rPr lang="en-US" sz="3200" dirty="0" err="1"/>
              <a:t>Đăng</a:t>
            </a:r>
            <a:r>
              <a:rPr lang="en-US" sz="3200" dirty="0"/>
              <a:t> </a:t>
            </a:r>
            <a:r>
              <a:rPr lang="en-US" sz="3200" dirty="0" err="1"/>
              <a:t>nhập</a:t>
            </a:r>
            <a:endParaRPr lang="en-US" sz="3200" dirty="0"/>
          </a:p>
          <a:p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nhân</a:t>
            </a:r>
            <a:r>
              <a:rPr lang="en-US" sz="3200" dirty="0"/>
              <a:t> </a:t>
            </a:r>
            <a:r>
              <a:rPr lang="en-US" sz="3200" dirty="0" err="1"/>
              <a:t>viên</a:t>
            </a:r>
            <a:endParaRPr lang="en-US" sz="3200" dirty="0"/>
          </a:p>
          <a:p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khách</a:t>
            </a:r>
            <a:r>
              <a:rPr lang="en-US" sz="3200" dirty="0"/>
              <a:t> </a:t>
            </a:r>
            <a:r>
              <a:rPr lang="en-US" sz="3200" dirty="0" err="1"/>
              <a:t>hàng</a:t>
            </a:r>
            <a:endParaRPr lang="en-US" sz="3200" dirty="0"/>
          </a:p>
          <a:p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vé</a:t>
            </a:r>
            <a:endParaRPr lang="en-US" sz="3200" dirty="0"/>
          </a:p>
          <a:p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xe</a:t>
            </a:r>
            <a:endParaRPr lang="en-US" sz="3200" dirty="0"/>
          </a:p>
          <a:p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mã</a:t>
            </a:r>
            <a:r>
              <a:rPr lang="en-US" sz="3200" dirty="0"/>
              <a:t> </a:t>
            </a:r>
            <a:r>
              <a:rPr lang="en-US" sz="3200" dirty="0" err="1"/>
              <a:t>giảm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endParaRPr lang="en-US" sz="3200" dirty="0"/>
          </a:p>
          <a:p>
            <a:r>
              <a:rPr lang="en-US" sz="3200" dirty="0"/>
              <a:t>…….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734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50" y="855500"/>
            <a:ext cx="36084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Cơ sở dữ liệu</a:t>
            </a:r>
            <a:endParaRPr sz="3000" dirty="0"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D57CE5-E5CA-4A67-9830-232A824F8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68" y="1347813"/>
            <a:ext cx="3698264" cy="346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2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50" y="855500"/>
            <a:ext cx="36084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Quy trình thực hiện</a:t>
            </a:r>
            <a:endParaRPr sz="3000" dirty="0"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Google Shape;423;p39">
            <a:extLst>
              <a:ext uri="{FF2B5EF4-FFF2-40B4-BE49-F238E27FC236}">
                <a16:creationId xmlns:a16="http://schemas.microsoft.com/office/drawing/2014/main" id="{9D4C9DAA-72A7-4D09-85B0-059031B98AC3}"/>
              </a:ext>
            </a:extLst>
          </p:cNvPr>
          <p:cNvSpPr/>
          <p:nvPr/>
        </p:nvSpPr>
        <p:spPr>
          <a:xfrm>
            <a:off x="-13011" y="2917770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424;p39">
            <a:extLst>
              <a:ext uri="{FF2B5EF4-FFF2-40B4-BE49-F238E27FC236}">
                <a16:creationId xmlns:a16="http://schemas.microsoft.com/office/drawing/2014/main" id="{CEFFAF7E-B9BA-42FC-AD81-6A7D47B85944}"/>
              </a:ext>
            </a:extLst>
          </p:cNvPr>
          <p:cNvSpPr/>
          <p:nvPr/>
        </p:nvSpPr>
        <p:spPr>
          <a:xfrm>
            <a:off x="-13011" y="2909303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425;p39">
            <a:extLst>
              <a:ext uri="{FF2B5EF4-FFF2-40B4-BE49-F238E27FC236}">
                <a16:creationId xmlns:a16="http://schemas.microsoft.com/office/drawing/2014/main" id="{E8F6C790-8294-46D2-B78A-26EDF13F195D}"/>
              </a:ext>
            </a:extLst>
          </p:cNvPr>
          <p:cNvGrpSpPr/>
          <p:nvPr/>
        </p:nvGrpSpPr>
        <p:grpSpPr>
          <a:xfrm>
            <a:off x="1773328" y="2241676"/>
            <a:ext cx="473400" cy="473400"/>
            <a:chOff x="1786339" y="1703401"/>
            <a:chExt cx="473400" cy="473400"/>
          </a:xfrm>
        </p:grpSpPr>
        <p:sp>
          <p:nvSpPr>
            <p:cNvPr id="11" name="Google Shape;426;p39">
              <a:extLst>
                <a:ext uri="{FF2B5EF4-FFF2-40B4-BE49-F238E27FC236}">
                  <a16:creationId xmlns:a16="http://schemas.microsoft.com/office/drawing/2014/main" id="{ED599BB2-16D1-489C-9308-221B7F89A519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7;p39">
              <a:extLst>
                <a:ext uri="{FF2B5EF4-FFF2-40B4-BE49-F238E27FC236}">
                  <a16:creationId xmlns:a16="http://schemas.microsoft.com/office/drawing/2014/main" id="{AA1A5D00-C50A-4B59-9265-11A9C72CC4B1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13" name="Google Shape;428;p39">
            <a:extLst>
              <a:ext uri="{FF2B5EF4-FFF2-40B4-BE49-F238E27FC236}">
                <a16:creationId xmlns:a16="http://schemas.microsoft.com/office/drawing/2014/main" id="{8CC244D2-9C71-4D06-9932-5B33D5BB9B96}"/>
              </a:ext>
            </a:extLst>
          </p:cNvPr>
          <p:cNvGrpSpPr/>
          <p:nvPr/>
        </p:nvGrpSpPr>
        <p:grpSpPr>
          <a:xfrm>
            <a:off x="3801403" y="2241676"/>
            <a:ext cx="473400" cy="473400"/>
            <a:chOff x="3814414" y="1703401"/>
            <a:chExt cx="473400" cy="473400"/>
          </a:xfrm>
        </p:grpSpPr>
        <p:sp>
          <p:nvSpPr>
            <p:cNvPr id="14" name="Google Shape;429;p39">
              <a:extLst>
                <a:ext uri="{FF2B5EF4-FFF2-40B4-BE49-F238E27FC236}">
                  <a16:creationId xmlns:a16="http://schemas.microsoft.com/office/drawing/2014/main" id="{60071B4A-A289-4019-9B87-F79E9F64AA18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0;p39">
              <a:extLst>
                <a:ext uri="{FF2B5EF4-FFF2-40B4-BE49-F238E27FC236}">
                  <a16:creationId xmlns:a16="http://schemas.microsoft.com/office/drawing/2014/main" id="{A1ABCD6C-EB67-493C-9F76-0BFC00FBE73F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16" name="Google Shape;431;p39">
            <a:extLst>
              <a:ext uri="{FF2B5EF4-FFF2-40B4-BE49-F238E27FC236}">
                <a16:creationId xmlns:a16="http://schemas.microsoft.com/office/drawing/2014/main" id="{52F1E6E1-CBB3-4567-8914-0661334CF752}"/>
              </a:ext>
            </a:extLst>
          </p:cNvPr>
          <p:cNvGrpSpPr/>
          <p:nvPr/>
        </p:nvGrpSpPr>
        <p:grpSpPr>
          <a:xfrm>
            <a:off x="5829478" y="2241676"/>
            <a:ext cx="473400" cy="473400"/>
            <a:chOff x="5842489" y="1703401"/>
            <a:chExt cx="473400" cy="473400"/>
          </a:xfrm>
        </p:grpSpPr>
        <p:sp>
          <p:nvSpPr>
            <p:cNvPr id="17" name="Google Shape;432;p39">
              <a:extLst>
                <a:ext uri="{FF2B5EF4-FFF2-40B4-BE49-F238E27FC236}">
                  <a16:creationId xmlns:a16="http://schemas.microsoft.com/office/drawing/2014/main" id="{7F2F0B7C-FC83-4938-8AF9-1F295A302977}"/>
                </a:ext>
              </a:extLst>
            </p:cNvPr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3;p39">
              <a:extLst>
                <a:ext uri="{FF2B5EF4-FFF2-40B4-BE49-F238E27FC236}">
                  <a16:creationId xmlns:a16="http://schemas.microsoft.com/office/drawing/2014/main" id="{DFCA03D5-748A-444B-95B0-8CE911CFBADC}"/>
                </a:ext>
              </a:extLst>
            </p:cNvPr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5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19" name="Google Shape;434;p39">
            <a:extLst>
              <a:ext uri="{FF2B5EF4-FFF2-40B4-BE49-F238E27FC236}">
                <a16:creationId xmlns:a16="http://schemas.microsoft.com/office/drawing/2014/main" id="{45664145-5203-4725-992C-097075A98C12}"/>
              </a:ext>
            </a:extLst>
          </p:cNvPr>
          <p:cNvGrpSpPr/>
          <p:nvPr/>
        </p:nvGrpSpPr>
        <p:grpSpPr>
          <a:xfrm>
            <a:off x="6867803" y="4114575"/>
            <a:ext cx="473400" cy="473400"/>
            <a:chOff x="6880814" y="3576300"/>
            <a:chExt cx="473400" cy="473400"/>
          </a:xfrm>
        </p:grpSpPr>
        <p:sp>
          <p:nvSpPr>
            <p:cNvPr id="20" name="Google Shape;435;p39">
              <a:extLst>
                <a:ext uri="{FF2B5EF4-FFF2-40B4-BE49-F238E27FC236}">
                  <a16:creationId xmlns:a16="http://schemas.microsoft.com/office/drawing/2014/main" id="{BDFE502F-0F59-4687-97C6-2BC0B5542058}"/>
                </a:ext>
              </a:extLst>
            </p:cNvPr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6;p39">
              <a:extLst>
                <a:ext uri="{FF2B5EF4-FFF2-40B4-BE49-F238E27FC236}">
                  <a16:creationId xmlns:a16="http://schemas.microsoft.com/office/drawing/2014/main" id="{285B8B45-0238-4E26-A3CC-442D7B6FD2AA}"/>
                </a:ext>
              </a:extLst>
            </p:cNvPr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6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2" name="Google Shape;437;p39">
            <a:extLst>
              <a:ext uri="{FF2B5EF4-FFF2-40B4-BE49-F238E27FC236}">
                <a16:creationId xmlns:a16="http://schemas.microsoft.com/office/drawing/2014/main" id="{01951FB6-83B4-4C7F-B5A4-25451790713F}"/>
              </a:ext>
            </a:extLst>
          </p:cNvPr>
          <p:cNvGrpSpPr/>
          <p:nvPr/>
        </p:nvGrpSpPr>
        <p:grpSpPr>
          <a:xfrm>
            <a:off x="4839728" y="4114575"/>
            <a:ext cx="473400" cy="473400"/>
            <a:chOff x="4852739" y="3576300"/>
            <a:chExt cx="473400" cy="473400"/>
          </a:xfrm>
        </p:grpSpPr>
        <p:sp>
          <p:nvSpPr>
            <p:cNvPr id="23" name="Google Shape;438;p39">
              <a:extLst>
                <a:ext uri="{FF2B5EF4-FFF2-40B4-BE49-F238E27FC236}">
                  <a16:creationId xmlns:a16="http://schemas.microsoft.com/office/drawing/2014/main" id="{220650FB-A27E-4891-A1FC-0D856E441D9D}"/>
                </a:ext>
              </a:extLst>
            </p:cNvPr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9;p39">
              <a:extLst>
                <a:ext uri="{FF2B5EF4-FFF2-40B4-BE49-F238E27FC236}">
                  <a16:creationId xmlns:a16="http://schemas.microsoft.com/office/drawing/2014/main" id="{849F5EF9-4B4D-4CC4-A500-88D7A2EEFFEF}"/>
                </a:ext>
              </a:extLst>
            </p:cNvPr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5" name="Google Shape;440;p39">
            <a:extLst>
              <a:ext uri="{FF2B5EF4-FFF2-40B4-BE49-F238E27FC236}">
                <a16:creationId xmlns:a16="http://schemas.microsoft.com/office/drawing/2014/main" id="{8673BF20-934D-4311-85D8-E74CD5349795}"/>
              </a:ext>
            </a:extLst>
          </p:cNvPr>
          <p:cNvGrpSpPr/>
          <p:nvPr/>
        </p:nvGrpSpPr>
        <p:grpSpPr>
          <a:xfrm>
            <a:off x="2811653" y="4114575"/>
            <a:ext cx="473400" cy="473400"/>
            <a:chOff x="2824664" y="3576300"/>
            <a:chExt cx="473400" cy="473400"/>
          </a:xfrm>
        </p:grpSpPr>
        <p:sp>
          <p:nvSpPr>
            <p:cNvPr id="26" name="Google Shape;441;p39">
              <a:extLst>
                <a:ext uri="{FF2B5EF4-FFF2-40B4-BE49-F238E27FC236}">
                  <a16:creationId xmlns:a16="http://schemas.microsoft.com/office/drawing/2014/main" id="{1F17AFE2-B5F1-4A15-B747-FD6116AE6BA7}"/>
                </a:ext>
              </a:extLst>
            </p:cNvPr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42;p39">
              <a:extLst>
                <a:ext uri="{FF2B5EF4-FFF2-40B4-BE49-F238E27FC236}">
                  <a16:creationId xmlns:a16="http://schemas.microsoft.com/office/drawing/2014/main" id="{598E86C5-8023-4664-8B2A-4ACAFEA9E308}"/>
                </a:ext>
              </a:extLst>
            </p:cNvPr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28" name="Google Shape;443;p39">
            <a:extLst>
              <a:ext uri="{FF2B5EF4-FFF2-40B4-BE49-F238E27FC236}">
                <a16:creationId xmlns:a16="http://schemas.microsoft.com/office/drawing/2014/main" id="{0DAC9C94-5A98-4BF0-83E8-E54DB7D66016}"/>
              </a:ext>
            </a:extLst>
          </p:cNvPr>
          <p:cNvSpPr txBox="1"/>
          <p:nvPr/>
        </p:nvSpPr>
        <p:spPr>
          <a:xfrm>
            <a:off x="1366839" y="169437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Phân tích yêu cầu</a:t>
            </a:r>
            <a:endParaRPr sz="1800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" name="Google Shape;444;p39">
            <a:extLst>
              <a:ext uri="{FF2B5EF4-FFF2-40B4-BE49-F238E27FC236}">
                <a16:creationId xmlns:a16="http://schemas.microsoft.com/office/drawing/2014/main" id="{75DA20A1-1586-481E-9102-4821CD458488}"/>
              </a:ext>
            </a:extLst>
          </p:cNvPr>
          <p:cNvSpPr txBox="1"/>
          <p:nvPr/>
        </p:nvSpPr>
        <p:spPr>
          <a:xfrm>
            <a:off x="3364194" y="169437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Cài đặt</a:t>
            </a:r>
            <a:endParaRPr sz="1800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" name="Google Shape;445;p39">
            <a:extLst>
              <a:ext uri="{FF2B5EF4-FFF2-40B4-BE49-F238E27FC236}">
                <a16:creationId xmlns:a16="http://schemas.microsoft.com/office/drawing/2014/main" id="{93150494-CF12-418B-9554-69725F1C0615}"/>
              </a:ext>
            </a:extLst>
          </p:cNvPr>
          <p:cNvSpPr txBox="1"/>
          <p:nvPr/>
        </p:nvSpPr>
        <p:spPr>
          <a:xfrm>
            <a:off x="5422999" y="169437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Code FrontEnd</a:t>
            </a:r>
            <a:endParaRPr sz="1800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" name="Google Shape;446;p39">
            <a:extLst>
              <a:ext uri="{FF2B5EF4-FFF2-40B4-BE49-F238E27FC236}">
                <a16:creationId xmlns:a16="http://schemas.microsoft.com/office/drawing/2014/main" id="{32E475A5-1DE4-4168-AE4C-7DF9F03A571F}"/>
              </a:ext>
            </a:extLst>
          </p:cNvPr>
          <p:cNvSpPr txBox="1"/>
          <p:nvPr/>
        </p:nvSpPr>
        <p:spPr>
          <a:xfrm>
            <a:off x="2405164" y="458797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Thiết kế</a:t>
            </a:r>
            <a:endParaRPr sz="1800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" name="Google Shape;447;p39">
            <a:extLst>
              <a:ext uri="{FF2B5EF4-FFF2-40B4-BE49-F238E27FC236}">
                <a16:creationId xmlns:a16="http://schemas.microsoft.com/office/drawing/2014/main" id="{65ED89CE-F2A9-4710-95A7-D3222002E32E}"/>
              </a:ext>
            </a:extLst>
          </p:cNvPr>
          <p:cNvSpPr txBox="1"/>
          <p:nvPr/>
        </p:nvSpPr>
        <p:spPr>
          <a:xfrm>
            <a:off x="4433244" y="460187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Code BackEnd</a:t>
            </a:r>
            <a:endParaRPr sz="1800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" name="Google Shape;448;p39">
            <a:extLst>
              <a:ext uri="{FF2B5EF4-FFF2-40B4-BE49-F238E27FC236}">
                <a16:creationId xmlns:a16="http://schemas.microsoft.com/office/drawing/2014/main" id="{F123E3E3-05E7-43BA-8068-EF81192F5ACD}"/>
              </a:ext>
            </a:extLst>
          </p:cNvPr>
          <p:cNvSpPr txBox="1"/>
          <p:nvPr/>
        </p:nvSpPr>
        <p:spPr>
          <a:xfrm>
            <a:off x="6461324" y="460187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Kiểm thử</a:t>
            </a:r>
            <a:endParaRPr sz="1800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28936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Kiểm thử</a:t>
            </a:r>
            <a:endParaRPr dirty="0"/>
          </a:p>
        </p:txBody>
      </p:sp>
      <p:graphicFrame>
        <p:nvGraphicFramePr>
          <p:cNvPr id="327" name="Google Shape;327;p24"/>
          <p:cNvGraphicFramePr/>
          <p:nvPr>
            <p:extLst>
              <p:ext uri="{D42A27DB-BD31-4B8C-83A1-F6EECF244321}">
                <p14:modId xmlns:p14="http://schemas.microsoft.com/office/powerpoint/2010/main" val="4117058517"/>
              </p:ext>
            </p:extLst>
          </p:nvPr>
        </p:nvGraphicFramePr>
        <p:xfrm>
          <a:off x="1207849" y="1420480"/>
          <a:ext cx="6728398" cy="3364464"/>
        </p:xfrm>
        <a:graphic>
          <a:graphicData uri="http://schemas.openxmlformats.org/drawingml/2006/table">
            <a:tbl>
              <a:tblPr>
                <a:noFill/>
                <a:tableStyleId>{E9A5B51C-8CD4-41C5-B16D-47832BB83C99}</a:tableStyleId>
              </a:tblPr>
              <a:tblGrid>
                <a:gridCol w="33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Các</a:t>
                      </a:r>
                      <a:r>
                        <a:rPr lang="en-US" sz="1800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chức</a:t>
                      </a:r>
                      <a:r>
                        <a:rPr lang="en-US" sz="1800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năng</a:t>
                      </a:r>
                      <a:endParaRPr sz="18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Kết quả</a:t>
                      </a:r>
                      <a:endParaRPr sz="18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Đăng nhập/ Đăng ký</a:t>
                      </a:r>
                      <a:endParaRPr sz="1800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Hoạt động đúng yêu cầu</a:t>
                      </a:r>
                      <a:endParaRPr sz="18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Đổi/ Quên mật khẩu</a:t>
                      </a:r>
                      <a:endParaRPr sz="1800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Hoạt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động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đúng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yêu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cầu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Đặt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vé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Đổi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vé</a:t>
                      </a:r>
                      <a:endParaRPr sz="1800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Hoạt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động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đúng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yêu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cầu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Xem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lịch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sử</a:t>
                      </a:r>
                      <a:endParaRPr sz="1800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Hoạt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động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đúng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yêu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cầu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996131"/>
                  </a:ext>
                </a:extLst>
              </a:tr>
              <a:tr h="483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Cập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nhập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thông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tin</a:t>
                      </a:r>
                      <a:endParaRPr sz="1800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Hoạt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động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đúng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yêu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cầu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341907"/>
                  </a:ext>
                </a:extLst>
              </a:tr>
              <a:tr h="483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Thanh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toán</a:t>
                      </a:r>
                      <a:endParaRPr sz="1800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Hoạt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động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đúng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yêu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cầu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365240"/>
                  </a:ext>
                </a:extLst>
              </a:tr>
            </a:tbl>
          </a:graphicData>
        </a:graphic>
      </p:graphicFrame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49" y="855500"/>
            <a:ext cx="7783625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Minh họa ứng dụng “Khách hàng” và “Nhân viên</a:t>
            </a:r>
            <a:endParaRPr sz="3000" dirty="0"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167E9A-2199-47BF-9E72-F98FDEDFF50E}"/>
              </a:ext>
            </a:extLst>
          </p:cNvPr>
          <p:cNvGrpSpPr/>
          <p:nvPr/>
        </p:nvGrpSpPr>
        <p:grpSpPr>
          <a:xfrm>
            <a:off x="1614400" y="1485900"/>
            <a:ext cx="1906040" cy="3413760"/>
            <a:chOff x="5576800" y="402197"/>
            <a:chExt cx="2119546" cy="4396359"/>
          </a:xfrm>
        </p:grpSpPr>
        <p:grpSp>
          <p:nvGrpSpPr>
            <p:cNvPr id="9" name="Google Shape;428;p31">
              <a:extLst>
                <a:ext uri="{FF2B5EF4-FFF2-40B4-BE49-F238E27FC236}">
                  <a16:creationId xmlns:a16="http://schemas.microsoft.com/office/drawing/2014/main" id="{13C5EF87-6DDB-40A6-9AC6-88BC2DBAD7E3}"/>
                </a:ext>
              </a:extLst>
            </p:cNvPr>
            <p:cNvGrpSpPr/>
            <p:nvPr/>
          </p:nvGrpSpPr>
          <p:grpSpPr>
            <a:xfrm>
              <a:off x="5576800" y="402197"/>
              <a:ext cx="2119546" cy="4396359"/>
              <a:chOff x="2547150" y="238125"/>
              <a:chExt cx="2525675" cy="5238750"/>
            </a:xfrm>
          </p:grpSpPr>
          <p:sp>
            <p:nvSpPr>
              <p:cNvPr id="11" name="Google Shape;429;p31">
                <a:extLst>
                  <a:ext uri="{FF2B5EF4-FFF2-40B4-BE49-F238E27FC236}">
                    <a16:creationId xmlns:a16="http://schemas.microsoft.com/office/drawing/2014/main" id="{3CF4F6CF-2F9B-4C23-9975-FF86EC2FF860}"/>
                  </a:ext>
                </a:extLst>
              </p:cNvPr>
              <p:cNvSpPr/>
              <p:nvPr/>
            </p:nvSpPr>
            <p:spPr>
              <a:xfrm>
                <a:off x="2547150" y="238125"/>
                <a:ext cx="2525675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01027" h="209550" extrusionOk="0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30;p31">
                <a:extLst>
                  <a:ext uri="{FF2B5EF4-FFF2-40B4-BE49-F238E27FC236}">
                    <a16:creationId xmlns:a16="http://schemas.microsoft.com/office/drawing/2014/main" id="{E2F12749-7054-4F3F-A669-5031A8874017}"/>
                  </a:ext>
                </a:extLst>
              </p:cNvPr>
              <p:cNvSpPr/>
              <p:nvPr/>
            </p:nvSpPr>
            <p:spPr>
              <a:xfrm>
                <a:off x="3557025" y="5147100"/>
                <a:ext cx="504050" cy="179900"/>
              </a:xfrm>
              <a:custGeom>
                <a:avLst/>
                <a:gdLst/>
                <a:ahLst/>
                <a:cxnLst/>
                <a:rect l="l" t="t" r="r" b="b"/>
                <a:pathLst>
                  <a:path w="20162" h="7196" extrusionOk="0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31;p31">
                <a:extLst>
                  <a:ext uri="{FF2B5EF4-FFF2-40B4-BE49-F238E27FC236}">
                    <a16:creationId xmlns:a16="http://schemas.microsoft.com/office/drawing/2014/main" id="{0D82A4B6-5D93-4AEB-93A8-42A98B147554}"/>
                  </a:ext>
                </a:extLst>
              </p:cNvPr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32;p31">
                <a:extLst>
                  <a:ext uri="{FF2B5EF4-FFF2-40B4-BE49-F238E27FC236}">
                    <a16:creationId xmlns:a16="http://schemas.microsoft.com/office/drawing/2014/main" id="{F2670227-4696-46CC-800B-697B27884547}"/>
                  </a:ext>
                </a:extLst>
              </p:cNvPr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avLst/>
                <a:gdLst/>
                <a:ahLst/>
                <a:cxnLst/>
                <a:rect l="l" t="t" r="r" b="b"/>
                <a:pathLst>
                  <a:path w="19487" h="3074" extrusionOk="0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5859F95-AFC7-47DB-A856-CBF208A67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3880" y="796852"/>
              <a:ext cx="2018980" cy="359918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80E1FAA-77C9-444E-944D-46361B66E896}"/>
              </a:ext>
            </a:extLst>
          </p:cNvPr>
          <p:cNvGrpSpPr/>
          <p:nvPr/>
        </p:nvGrpSpPr>
        <p:grpSpPr>
          <a:xfrm>
            <a:off x="4609771" y="1423780"/>
            <a:ext cx="1906040" cy="3413760"/>
            <a:chOff x="4609771" y="1423780"/>
            <a:chExt cx="1906040" cy="3413760"/>
          </a:xfrm>
        </p:grpSpPr>
        <p:grpSp>
          <p:nvGrpSpPr>
            <p:cNvPr id="23" name="Google Shape;428;p31">
              <a:extLst>
                <a:ext uri="{FF2B5EF4-FFF2-40B4-BE49-F238E27FC236}">
                  <a16:creationId xmlns:a16="http://schemas.microsoft.com/office/drawing/2014/main" id="{56CC061D-E3DC-45BD-B2E2-2A8B88CDA6BA}"/>
                </a:ext>
              </a:extLst>
            </p:cNvPr>
            <p:cNvGrpSpPr/>
            <p:nvPr/>
          </p:nvGrpSpPr>
          <p:grpSpPr>
            <a:xfrm>
              <a:off x="4609771" y="1423780"/>
              <a:ext cx="1906040" cy="3413760"/>
              <a:chOff x="2547150" y="238127"/>
              <a:chExt cx="2525675" cy="5238785"/>
            </a:xfrm>
          </p:grpSpPr>
          <p:sp>
            <p:nvSpPr>
              <p:cNvPr id="25" name="Google Shape;429;p31">
                <a:extLst>
                  <a:ext uri="{FF2B5EF4-FFF2-40B4-BE49-F238E27FC236}">
                    <a16:creationId xmlns:a16="http://schemas.microsoft.com/office/drawing/2014/main" id="{4C7797B4-89AB-4222-BBE9-5B4D830534D0}"/>
                  </a:ext>
                </a:extLst>
              </p:cNvPr>
              <p:cNvSpPr/>
              <p:nvPr/>
            </p:nvSpPr>
            <p:spPr>
              <a:xfrm>
                <a:off x="2547150" y="238127"/>
                <a:ext cx="2525675" cy="5238785"/>
              </a:xfrm>
              <a:custGeom>
                <a:avLst/>
                <a:gdLst/>
                <a:ahLst/>
                <a:cxnLst/>
                <a:rect l="l" t="t" r="r" b="b"/>
                <a:pathLst>
                  <a:path w="101027" h="209550" extrusionOk="0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30;p31">
                <a:extLst>
                  <a:ext uri="{FF2B5EF4-FFF2-40B4-BE49-F238E27FC236}">
                    <a16:creationId xmlns:a16="http://schemas.microsoft.com/office/drawing/2014/main" id="{90C56663-62E6-4E79-8206-D56BF1EEB66F}"/>
                  </a:ext>
                </a:extLst>
              </p:cNvPr>
              <p:cNvSpPr/>
              <p:nvPr/>
            </p:nvSpPr>
            <p:spPr>
              <a:xfrm>
                <a:off x="3557026" y="5147135"/>
                <a:ext cx="504050" cy="179901"/>
              </a:xfrm>
              <a:custGeom>
                <a:avLst/>
                <a:gdLst/>
                <a:ahLst/>
                <a:cxnLst/>
                <a:rect l="l" t="t" r="r" b="b"/>
                <a:pathLst>
                  <a:path w="20162" h="7196" extrusionOk="0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31;p31">
                <a:extLst>
                  <a:ext uri="{FF2B5EF4-FFF2-40B4-BE49-F238E27FC236}">
                    <a16:creationId xmlns:a16="http://schemas.microsoft.com/office/drawing/2014/main" id="{832D88A7-E5DE-4335-B2D1-314A70EF5356}"/>
                  </a:ext>
                </a:extLst>
              </p:cNvPr>
              <p:cNvSpPr/>
              <p:nvPr/>
            </p:nvSpPr>
            <p:spPr>
              <a:xfrm>
                <a:off x="3008052" y="423601"/>
                <a:ext cx="99325" cy="99326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32;p31">
                <a:extLst>
                  <a:ext uri="{FF2B5EF4-FFF2-40B4-BE49-F238E27FC236}">
                    <a16:creationId xmlns:a16="http://schemas.microsoft.com/office/drawing/2014/main" id="{22F4BEB6-6862-4B18-9782-4D8EBF8D74E1}"/>
                  </a:ext>
                </a:extLst>
              </p:cNvPr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avLst/>
                <a:gdLst/>
                <a:ahLst/>
                <a:cxnLst/>
                <a:rect l="l" t="t" r="r" b="b"/>
                <a:pathLst>
                  <a:path w="19487" h="3074" extrusionOk="0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0094828-FA8A-41FC-B562-DBF3CDB05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2488" y="1730228"/>
              <a:ext cx="1800225" cy="2794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2989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49" y="855500"/>
            <a:ext cx="7783625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Minh họa ứng dụng “Quản trị viên”</a:t>
            </a:r>
            <a:endParaRPr sz="3000" dirty="0"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B9A227-21FC-4793-A21E-4D902C66F202}"/>
              </a:ext>
            </a:extLst>
          </p:cNvPr>
          <p:cNvGrpSpPr/>
          <p:nvPr/>
        </p:nvGrpSpPr>
        <p:grpSpPr>
          <a:xfrm>
            <a:off x="2300897" y="1803029"/>
            <a:ext cx="4542205" cy="2661224"/>
            <a:chOff x="2300897" y="1803029"/>
            <a:chExt cx="4542205" cy="2661224"/>
          </a:xfrm>
        </p:grpSpPr>
        <p:grpSp>
          <p:nvGrpSpPr>
            <p:cNvPr id="18" name="Google Shape;451;p33">
              <a:extLst>
                <a:ext uri="{FF2B5EF4-FFF2-40B4-BE49-F238E27FC236}">
                  <a16:creationId xmlns:a16="http://schemas.microsoft.com/office/drawing/2014/main" id="{FA4E8183-B779-488B-AED8-67E8F54647A4}"/>
                </a:ext>
              </a:extLst>
            </p:cNvPr>
            <p:cNvGrpSpPr/>
            <p:nvPr/>
          </p:nvGrpSpPr>
          <p:grpSpPr>
            <a:xfrm>
              <a:off x="2300897" y="1803029"/>
              <a:ext cx="4542205" cy="2661224"/>
              <a:chOff x="1177450" y="241631"/>
              <a:chExt cx="6173152" cy="3616776"/>
            </a:xfrm>
          </p:grpSpPr>
          <p:sp>
            <p:nvSpPr>
              <p:cNvPr id="19" name="Google Shape;452;p33">
                <a:extLst>
                  <a:ext uri="{FF2B5EF4-FFF2-40B4-BE49-F238E27FC236}">
                    <a16:creationId xmlns:a16="http://schemas.microsoft.com/office/drawing/2014/main" id="{FF408098-BBC8-4EEC-B2F5-8E4C2B6CBE05}"/>
                  </a:ext>
                </a:extLst>
              </p:cNvPr>
              <p:cNvSpPr/>
              <p:nvPr/>
            </p:nvSpPr>
            <p:spPr>
              <a:xfrm>
                <a:off x="1682275" y="241631"/>
                <a:ext cx="5161606" cy="3454973"/>
              </a:xfrm>
              <a:custGeom>
                <a:avLst/>
                <a:gdLst/>
                <a:ahLst/>
                <a:cxnLst/>
                <a:rect l="l" t="t" r="r" b="b"/>
                <a:pathLst>
                  <a:path w="5161606" h="3454973" extrusionOk="0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453;p33">
                <a:extLst>
                  <a:ext uri="{FF2B5EF4-FFF2-40B4-BE49-F238E27FC236}">
                    <a16:creationId xmlns:a16="http://schemas.microsoft.com/office/drawing/2014/main" id="{48B41986-943D-40CE-B8DD-559A40E06152}"/>
                  </a:ext>
                </a:extLst>
              </p:cNvPr>
              <p:cNvSpPr/>
              <p:nvPr/>
            </p:nvSpPr>
            <p:spPr>
              <a:xfrm>
                <a:off x="1177450" y="3763229"/>
                <a:ext cx="6173152" cy="95178"/>
              </a:xfrm>
              <a:custGeom>
                <a:avLst/>
                <a:gdLst/>
                <a:ahLst/>
                <a:cxnLst/>
                <a:rect l="l" t="t" r="r" b="b"/>
                <a:pathLst>
                  <a:path w="6173152" h="95178" extrusionOk="0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454;p33">
                <a:extLst>
                  <a:ext uri="{FF2B5EF4-FFF2-40B4-BE49-F238E27FC236}">
                    <a16:creationId xmlns:a16="http://schemas.microsoft.com/office/drawing/2014/main" id="{0D09AF93-CE4C-4095-82BD-58C2A8D0B8F6}"/>
                  </a:ext>
                </a:extLst>
              </p:cNvPr>
              <p:cNvSpPr/>
              <p:nvPr/>
            </p:nvSpPr>
            <p:spPr>
              <a:xfrm>
                <a:off x="1177450" y="3687086"/>
                <a:ext cx="6172200" cy="76142"/>
              </a:xfrm>
              <a:custGeom>
                <a:avLst/>
                <a:gdLst/>
                <a:ahLst/>
                <a:cxnLst/>
                <a:rect l="l" t="t" r="r" b="b"/>
                <a:pathLst>
                  <a:path w="6172200" h="76142" extrusionOk="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455;p33">
                <a:extLst>
                  <a:ext uri="{FF2B5EF4-FFF2-40B4-BE49-F238E27FC236}">
                    <a16:creationId xmlns:a16="http://schemas.microsoft.com/office/drawing/2014/main" id="{6B630E51-003C-4F26-AC3B-FBF262EEB494}"/>
                  </a:ext>
                </a:extLst>
              </p:cNvPr>
              <p:cNvSpPr/>
              <p:nvPr/>
            </p:nvSpPr>
            <p:spPr>
              <a:xfrm>
                <a:off x="3806350" y="3687086"/>
                <a:ext cx="903922" cy="47589"/>
              </a:xfrm>
              <a:custGeom>
                <a:avLst/>
                <a:gdLst/>
                <a:ahLst/>
                <a:cxnLst/>
                <a:rect l="l" t="t" r="r" b="b"/>
                <a:pathLst>
                  <a:path w="903922" h="47589" extrusionOk="0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1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0A2E74-8EEF-4976-8D2C-7810D2AEBF5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06622" y="1934940"/>
              <a:ext cx="3522345" cy="2271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377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475989"/>
            <a:ext cx="6728400" cy="102931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Nội dung</a:t>
            </a:r>
            <a:endParaRPr sz="5400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2B04C0-B2E0-48B9-9C7C-F1752DD69F8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97101" y="1711463"/>
            <a:ext cx="7395337" cy="3279637"/>
          </a:xfrm>
        </p:spPr>
        <p:txBody>
          <a:bodyPr/>
          <a:lstStyle/>
          <a:p>
            <a:r>
              <a:rPr lang="en-US" sz="3600" dirty="0" err="1"/>
              <a:t>Đặt</a:t>
            </a:r>
            <a:r>
              <a:rPr lang="en-US" sz="3600" dirty="0"/>
              <a:t>  </a:t>
            </a:r>
            <a:r>
              <a:rPr lang="en-US" sz="3600" dirty="0" err="1"/>
              <a:t>vấn</a:t>
            </a:r>
            <a:r>
              <a:rPr lang="en-US" sz="3600" dirty="0"/>
              <a:t> </a:t>
            </a:r>
            <a:r>
              <a:rPr lang="en-US" sz="3600" dirty="0" err="1"/>
              <a:t>đề</a:t>
            </a:r>
            <a:endParaRPr lang="en-US" sz="3600" dirty="0"/>
          </a:p>
          <a:p>
            <a:r>
              <a:rPr lang="en-US" sz="3600" dirty="0" err="1"/>
              <a:t>Mục</a:t>
            </a:r>
            <a:r>
              <a:rPr lang="en-US" sz="3600" dirty="0"/>
              <a:t> </a:t>
            </a:r>
            <a:r>
              <a:rPr lang="en-US" sz="3600" dirty="0" err="1"/>
              <a:t>tiêu</a:t>
            </a:r>
            <a:r>
              <a:rPr lang="en-US" sz="3600" dirty="0"/>
              <a:t> </a:t>
            </a:r>
            <a:r>
              <a:rPr lang="en-US" sz="3600" dirty="0" err="1"/>
              <a:t>đề</a:t>
            </a:r>
            <a:r>
              <a:rPr lang="en-US" sz="3600" dirty="0"/>
              <a:t> </a:t>
            </a:r>
            <a:r>
              <a:rPr lang="en-US" sz="3600" dirty="0" err="1"/>
              <a:t>tài</a:t>
            </a:r>
            <a:endParaRPr lang="en-US" sz="3600" dirty="0"/>
          </a:p>
          <a:p>
            <a:r>
              <a:rPr lang="en-US" sz="3600" dirty="0" err="1"/>
              <a:t>Công</a:t>
            </a:r>
            <a:r>
              <a:rPr lang="en-US" sz="3600" dirty="0"/>
              <a:t> </a:t>
            </a:r>
            <a:r>
              <a:rPr lang="en-US" sz="3600" dirty="0" err="1"/>
              <a:t>nghệ</a:t>
            </a:r>
            <a:r>
              <a:rPr lang="en-US" sz="3600" dirty="0"/>
              <a:t>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endParaRPr lang="en-US" sz="3600" dirty="0"/>
          </a:p>
          <a:p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luận</a:t>
            </a:r>
            <a:endParaRPr lang="en-US" sz="3600" dirty="0"/>
          </a:p>
          <a:p>
            <a:r>
              <a:rPr lang="en-US" sz="3600" dirty="0"/>
              <a:t>Demo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754174" y="2139089"/>
            <a:ext cx="7389826" cy="8653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luận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5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2778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49" y="855500"/>
            <a:ext cx="7783625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Kết luận</a:t>
            </a:r>
            <a:endParaRPr sz="3000" dirty="0"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1" name="Google Shape;242;p17">
            <a:extLst>
              <a:ext uri="{FF2B5EF4-FFF2-40B4-BE49-F238E27FC236}">
                <a16:creationId xmlns:a16="http://schemas.microsoft.com/office/drawing/2014/main" id="{4579C9FB-039A-48AA-98B6-0EB0E6A9AF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2992" y="1582548"/>
            <a:ext cx="6728400" cy="20863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Giao diện đơn giản, dễ sử dụng.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Hỗ trợ người dùng trong đặt vé.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Đơn giản được quy trình soát vé.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Giải quyết vấn đề quản lý xe khách.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Xây dựng được hệ thống.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208212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49" y="855500"/>
            <a:ext cx="7783625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H</a:t>
            </a:r>
            <a:r>
              <a:rPr lang="en" sz="3000" dirty="0"/>
              <a:t>ạn chế</a:t>
            </a:r>
            <a:endParaRPr sz="3000" dirty="0"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1" name="Google Shape;242;p17">
            <a:extLst>
              <a:ext uri="{FF2B5EF4-FFF2-40B4-BE49-F238E27FC236}">
                <a16:creationId xmlns:a16="http://schemas.microsoft.com/office/drawing/2014/main" id="{4579C9FB-039A-48AA-98B6-0EB0E6A9AF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2992" y="1582548"/>
            <a:ext cx="6728400" cy="20863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Dữ liệu chưa được đa dạng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Chức năng nhân viên còn ít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/>
              <a:t>Giao diện đơn giản</a:t>
            </a:r>
            <a:endParaRPr lang="en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074235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49" y="855500"/>
            <a:ext cx="7783625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Hướng phát triển</a:t>
            </a:r>
            <a:endParaRPr sz="3000" dirty="0"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" name="Google Shape;242;p17">
            <a:extLst>
              <a:ext uri="{FF2B5EF4-FFF2-40B4-BE49-F238E27FC236}">
                <a16:creationId xmlns:a16="http://schemas.microsoft.com/office/drawing/2014/main" id="{4579C9FB-039A-48AA-98B6-0EB0E6A9AF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2992" y="1582548"/>
            <a:ext cx="8091008" cy="2808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Mở rộng thêm các tính năng nhân viên.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Cải thiện chức năng trò chuyện.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Đưa ứng dụng lên Google Play, Apple Store.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Tích hợp AI vào gợi ý vé.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Chọn cổng thanh toán phù hợp.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744820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754174" y="2139089"/>
            <a:ext cx="7389826" cy="8653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Kịch bản Demo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6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8460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49" y="855500"/>
            <a:ext cx="7783625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Kịch bản Demo</a:t>
            </a:r>
            <a:endParaRPr sz="3000" dirty="0"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CEFBE-4917-4CCB-9EDD-B0AD00E36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249" y="93376"/>
            <a:ext cx="2679554" cy="49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24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ctrTitle" idx="4294967295"/>
          </p:nvPr>
        </p:nvSpPr>
        <p:spPr>
          <a:xfrm>
            <a:off x="282723" y="592885"/>
            <a:ext cx="4471825" cy="398901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Cảm ơn Thầy Cô và các bạn đã lắng nghe!</a:t>
            </a:r>
            <a:endParaRPr sz="6600" dirty="0"/>
          </a:p>
        </p:txBody>
      </p:sp>
      <p:sp>
        <p:nvSpPr>
          <p:cNvPr id="464" name="Google Shape;464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66" name="Google Shape;466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901658" y="2046300"/>
            <a:ext cx="6634200" cy="1051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Đặt vấn đề</a:t>
            </a:r>
            <a:endParaRPr sz="6000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Đặt vấn đề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1789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3200" dirty="0"/>
              <a:t>Mua </a:t>
            </a:r>
            <a:r>
              <a:rPr lang="en-US" sz="3200" dirty="0" err="1"/>
              <a:t>vé</a:t>
            </a:r>
            <a:r>
              <a:rPr lang="en-US" sz="3200" dirty="0"/>
              <a:t> </a:t>
            </a:r>
            <a:r>
              <a:rPr lang="en-US" sz="3200" dirty="0" err="1"/>
              <a:t>theo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truyền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tại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ty </a:t>
            </a:r>
            <a:r>
              <a:rPr lang="en-US" sz="3200" dirty="0" err="1"/>
              <a:t>xe</a:t>
            </a:r>
            <a:r>
              <a:rPr lang="en-US" sz="3200" dirty="0"/>
              <a:t> </a:t>
            </a:r>
            <a:r>
              <a:rPr lang="en-US" sz="3200" dirty="0" err="1"/>
              <a:t>khách</a:t>
            </a:r>
            <a:r>
              <a:rPr lang="en-US" sz="3200" dirty="0"/>
              <a:t> </a:t>
            </a:r>
            <a:r>
              <a:rPr lang="en-US" sz="3200" dirty="0" err="1"/>
              <a:t>chưa</a:t>
            </a:r>
            <a:r>
              <a:rPr lang="en-US" sz="3200" dirty="0"/>
              <a:t> </a:t>
            </a:r>
            <a:r>
              <a:rPr lang="en-US" sz="3200" dirty="0" err="1"/>
              <a:t>hiệu</a:t>
            </a:r>
            <a:r>
              <a:rPr lang="en-US" sz="3200" dirty="0"/>
              <a:t> </a:t>
            </a:r>
            <a:r>
              <a:rPr lang="en-US" sz="3200" dirty="0" err="1"/>
              <a:t>quả</a:t>
            </a:r>
            <a:r>
              <a:rPr lang="en-US" sz="3200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3200" dirty="0" err="1"/>
              <a:t>Hiệu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chưa</a:t>
            </a:r>
            <a:r>
              <a:rPr lang="en-US" sz="3200" dirty="0"/>
              <a:t> </a:t>
            </a:r>
            <a:r>
              <a:rPr lang="en-US" sz="3200" dirty="0" err="1"/>
              <a:t>cao</a:t>
            </a:r>
            <a:r>
              <a:rPr lang="en-US" sz="3200" dirty="0"/>
              <a:t>.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5CD3936-47AC-42F3-95FC-3E09113D2B28}"/>
              </a:ext>
            </a:extLst>
          </p:cNvPr>
          <p:cNvSpPr/>
          <p:nvPr/>
        </p:nvSpPr>
        <p:spPr>
          <a:xfrm>
            <a:off x="301625" y="4114799"/>
            <a:ext cx="1133475" cy="619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242;p17">
            <a:extLst>
              <a:ext uri="{FF2B5EF4-FFF2-40B4-BE49-F238E27FC236}">
                <a16:creationId xmlns:a16="http://schemas.microsoft.com/office/drawing/2014/main" id="{980AA1E2-9938-4D22-9EF8-B23893EC0209}"/>
              </a:ext>
            </a:extLst>
          </p:cNvPr>
          <p:cNvSpPr txBox="1">
            <a:spLocks/>
          </p:cNvSpPr>
          <p:nvPr/>
        </p:nvSpPr>
        <p:spPr>
          <a:xfrm>
            <a:off x="1435100" y="4114798"/>
            <a:ext cx="6728400" cy="6191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114300" indent="0">
              <a:buNone/>
            </a:pPr>
            <a:r>
              <a:rPr lang="en-US" sz="4000" dirty="0" err="1"/>
              <a:t>Vấn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r>
              <a:rPr lang="en-US" sz="4000" dirty="0"/>
              <a:t> </a:t>
            </a:r>
            <a:r>
              <a:rPr lang="en-US" sz="4000" dirty="0" err="1"/>
              <a:t>cần</a:t>
            </a:r>
            <a:r>
              <a:rPr lang="en-US" sz="4000" dirty="0"/>
              <a:t> </a:t>
            </a:r>
            <a:r>
              <a:rPr lang="en-US" sz="4000" dirty="0" err="1"/>
              <a:t>được</a:t>
            </a:r>
            <a:r>
              <a:rPr lang="en-US" sz="4000" dirty="0"/>
              <a:t> </a:t>
            </a:r>
            <a:r>
              <a:rPr lang="en-US" sz="4000" dirty="0" err="1"/>
              <a:t>giải</a:t>
            </a:r>
            <a:r>
              <a:rPr lang="en-US" sz="4000" dirty="0"/>
              <a:t> </a:t>
            </a:r>
            <a:r>
              <a:rPr lang="en-US" sz="4000" dirty="0" err="1"/>
              <a:t>quyết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1591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763871" y="2119770"/>
            <a:ext cx="6954243" cy="90395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Lịch sử giải quyết vấn đề</a:t>
            </a:r>
            <a:endParaRPr sz="5400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2378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Lịch sử giải quyết vấn đề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4132926"/>
            <a:ext cx="8329852" cy="773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dirty="0"/>
              <a:t>“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hỗ</a:t>
            </a:r>
            <a:r>
              <a:rPr lang="en-US" sz="3200" dirty="0"/>
              <a:t> </a:t>
            </a:r>
            <a:r>
              <a:rPr lang="en-US" sz="3200" dirty="0" err="1"/>
              <a:t>trợ</a:t>
            </a:r>
            <a:r>
              <a:rPr lang="en-US" sz="3200" dirty="0"/>
              <a:t> </a:t>
            </a:r>
            <a:r>
              <a:rPr lang="en-US" sz="3200" dirty="0" err="1"/>
              <a:t>đặt</a:t>
            </a:r>
            <a:r>
              <a:rPr lang="en-US" sz="3200" dirty="0"/>
              <a:t> </a:t>
            </a:r>
            <a:r>
              <a:rPr lang="en-US" sz="3200" dirty="0" err="1"/>
              <a:t>vé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xe</a:t>
            </a:r>
            <a:r>
              <a:rPr lang="en-US" sz="3200" dirty="0"/>
              <a:t> </a:t>
            </a:r>
            <a:r>
              <a:rPr lang="en-US" sz="3200" dirty="0" err="1"/>
              <a:t>khách</a:t>
            </a:r>
            <a:r>
              <a:rPr lang="en-US" sz="3200" dirty="0"/>
              <a:t>”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28588D25-5AA9-41D9-B3CA-C995D88C2256}"/>
              </a:ext>
            </a:extLst>
          </p:cNvPr>
          <p:cNvSpPr txBox="1">
            <a:spLocks/>
          </p:cNvSpPr>
          <p:nvPr/>
        </p:nvSpPr>
        <p:spPr>
          <a:xfrm>
            <a:off x="1360249" y="1582548"/>
            <a:ext cx="7432325" cy="1789041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ty </a:t>
            </a:r>
            <a:r>
              <a:rPr lang="en-US" sz="3200" dirty="0" err="1"/>
              <a:t>xe</a:t>
            </a:r>
            <a:r>
              <a:rPr lang="en-US" sz="3200" dirty="0"/>
              <a:t> </a:t>
            </a:r>
            <a:r>
              <a:rPr lang="en-US" sz="3200" dirty="0" err="1"/>
              <a:t>khách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áp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như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</a:t>
            </a:r>
            <a:r>
              <a:rPr lang="en-US" sz="3200" dirty="0" err="1"/>
              <a:t>riêng</a:t>
            </a:r>
            <a:r>
              <a:rPr lang="en-US" sz="3200" dirty="0"/>
              <a:t> </a:t>
            </a:r>
            <a:r>
              <a:rPr lang="en-US" sz="3200" dirty="0" err="1"/>
              <a:t>lẻ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Khó</a:t>
            </a:r>
            <a:r>
              <a:rPr lang="en-US" sz="3200" dirty="0"/>
              <a:t> </a:t>
            </a:r>
            <a:r>
              <a:rPr lang="en-US" sz="3200" dirty="0" err="1"/>
              <a:t>khăn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bán</a:t>
            </a:r>
            <a:r>
              <a:rPr lang="en-US" sz="3200" dirty="0"/>
              <a:t> </a:t>
            </a:r>
            <a:r>
              <a:rPr lang="en-US" sz="3200" dirty="0" err="1"/>
              <a:t>vé</a:t>
            </a:r>
            <a:r>
              <a:rPr lang="en-US" sz="3200" dirty="0"/>
              <a:t>.</a:t>
            </a:r>
          </a:p>
          <a:p>
            <a:r>
              <a:rPr lang="en-US" sz="3200" dirty="0"/>
              <a:t>Mua </a:t>
            </a:r>
            <a:r>
              <a:rPr lang="en-US" sz="3200" dirty="0" err="1"/>
              <a:t>vé</a:t>
            </a:r>
            <a:r>
              <a:rPr lang="en-US" sz="3200" dirty="0"/>
              <a:t> </a:t>
            </a:r>
            <a:r>
              <a:rPr lang="en-US" sz="3200" dirty="0" err="1"/>
              <a:t>gặp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khó</a:t>
            </a:r>
            <a:r>
              <a:rPr lang="en-US" sz="3200" dirty="0"/>
              <a:t> </a:t>
            </a:r>
            <a:r>
              <a:rPr lang="en-US" sz="3200" dirty="0" err="1"/>
              <a:t>khăn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E5F5619-B8DC-465E-BE87-B4231E6AE1FF}"/>
              </a:ext>
            </a:extLst>
          </p:cNvPr>
          <p:cNvSpPr/>
          <p:nvPr/>
        </p:nvSpPr>
        <p:spPr>
          <a:xfrm>
            <a:off x="257029" y="4132926"/>
            <a:ext cx="844748" cy="5380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901658" y="2046300"/>
            <a:ext cx="6634200" cy="1051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Mục tiêu đề tài</a:t>
            </a:r>
            <a:endParaRPr sz="6000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4356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tiêu đề tài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979250" y="1648916"/>
            <a:ext cx="6728400" cy="21119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Hỗ trợ đặt vé.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Ứng dụng dành cho nhân viên.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Quản lý nhà xe.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dirty="0"/>
              <a:t>Hệ thống hoạt động ổn định.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sz="32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14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901658" y="2046300"/>
            <a:ext cx="6634200" cy="1051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Công nghệ sử dụng</a:t>
            </a:r>
            <a:endParaRPr sz="6000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472502105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1002</Words>
  <Application>Microsoft Office PowerPoint</Application>
  <PresentationFormat>On-screen Show (16:9)</PresentationFormat>
  <Paragraphs>147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Calibri</vt:lpstr>
      <vt:lpstr>Inria Sans Light</vt:lpstr>
      <vt:lpstr>Inria Sans</vt:lpstr>
      <vt:lpstr>Arial</vt:lpstr>
      <vt:lpstr>Titillium Web</vt:lpstr>
      <vt:lpstr>Wingdings-Regular</vt:lpstr>
      <vt:lpstr>Times New Roman</vt:lpstr>
      <vt:lpstr>Saira SemiCondensed Medium</vt:lpstr>
      <vt:lpstr>Saira Semi Condensed</vt:lpstr>
      <vt:lpstr>TimesNewRomanPSMT</vt:lpstr>
      <vt:lpstr>Gurney template</vt:lpstr>
      <vt:lpstr>HỆ THỐNG HỖ TRỢ ĐẶT VÉ VÀ  QUẢN LÝ XE KHÁCH</vt:lpstr>
      <vt:lpstr>Nội dung</vt:lpstr>
      <vt:lpstr>Đặt vấn đề</vt:lpstr>
      <vt:lpstr>Đặt vấn đề</vt:lpstr>
      <vt:lpstr>Lịch sử giải quyết vấn đề</vt:lpstr>
      <vt:lpstr>Lịch sử giải quyết vấn đề</vt:lpstr>
      <vt:lpstr>Mục tiêu đề tài</vt:lpstr>
      <vt:lpstr>Mục tiêu đề tài</vt:lpstr>
      <vt:lpstr>Công nghệ sử dụng</vt:lpstr>
      <vt:lpstr>Công nghệ sử dụng</vt:lpstr>
      <vt:lpstr>Các chức năng chính</vt:lpstr>
      <vt:lpstr>Sơ đồ usecase</vt:lpstr>
      <vt:lpstr>Chức năng “Khách hàng”</vt:lpstr>
      <vt:lpstr>Chức năng “Nhân viên”</vt:lpstr>
      <vt:lpstr>Cơ sở dữ liệu</vt:lpstr>
      <vt:lpstr>Quy trình thực hiện</vt:lpstr>
      <vt:lpstr>Kiểm thử</vt:lpstr>
      <vt:lpstr>Minh họa ứng dụng “Khách hàng” và “Nhân viên</vt:lpstr>
      <vt:lpstr>Minh họa ứng dụng “Quản trị viên”</vt:lpstr>
      <vt:lpstr>Kết luận</vt:lpstr>
      <vt:lpstr>Kết luận</vt:lpstr>
      <vt:lpstr>Hạn chế</vt:lpstr>
      <vt:lpstr>Hướng phát triển</vt:lpstr>
      <vt:lpstr>Kịch bản Demo</vt:lpstr>
      <vt:lpstr>Kịch bản Demo</vt:lpstr>
      <vt:lpstr>Cảm ơn Thầy Cô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HỖ TRỢ ĐẶT VÉ VÀ  QUẢN LÝ XE KHÁCH</dc:title>
  <cp:lastModifiedBy>Nhã Huỳnh</cp:lastModifiedBy>
  <cp:revision>14</cp:revision>
  <dcterms:modified xsi:type="dcterms:W3CDTF">2021-06-24T08:34:07Z</dcterms:modified>
</cp:coreProperties>
</file>