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3" r:id="rId4"/>
    <p:sldId id="264" r:id="rId5"/>
    <p:sldId id="258" r:id="rId6"/>
    <p:sldId id="267" r:id="rId7"/>
    <p:sldId id="278" r:id="rId8"/>
    <p:sldId id="275" r:id="rId9"/>
    <p:sldId id="276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110" d="100"/>
          <a:sy n="110" d="100"/>
        </p:scale>
        <p:origin x="152" y="5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F6D9-C214-054B-BC48-64204B59B65C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98498-D598-A245-974F-CB8F24B1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3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98498-D598-A245-974F-CB8F24B1A6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5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20D2-9466-994F-9D4C-B43B40164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4435" y="785191"/>
            <a:ext cx="8915399" cy="2262781"/>
          </a:xfrm>
        </p:spPr>
        <p:txBody>
          <a:bodyPr/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70681-E4B7-024C-8B92-4C1902BE0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Group Facilitator: Sanjay Saini</a:t>
            </a:r>
          </a:p>
          <a:p>
            <a:r>
              <a:rPr lang="en-US" dirty="0"/>
              <a:t>Group Member: Manish Ranjan</a:t>
            </a:r>
          </a:p>
          <a:p>
            <a:r>
              <a:rPr lang="en-US" dirty="0" err="1"/>
              <a:t>Github</a:t>
            </a:r>
            <a:r>
              <a:rPr lang="en-US" dirty="0"/>
              <a:t> Repo URL: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sanjaysaini</a:t>
            </a:r>
            <a:r>
              <a:rPr lang="en-US" dirty="0"/>
              <a:t>-msn/</a:t>
            </a:r>
            <a:r>
              <a:rPr lang="en-US" dirty="0" err="1"/>
              <a:t>LendingClubCaseStudy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17AF5-605A-5340-9009-DB9170C55072}"/>
              </a:ext>
            </a:extLst>
          </p:cNvPr>
          <p:cNvSpPr txBox="1"/>
          <p:nvPr/>
        </p:nvSpPr>
        <p:spPr>
          <a:xfrm>
            <a:off x="6250329" y="53590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57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0BB97-F3D6-0D4A-AD2E-8E96D13D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Insights – Segmented Univariate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BCEB355-D2F2-188A-EA16-577B1213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3795453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Observation: </a:t>
            </a:r>
          </a:p>
          <a:p>
            <a:r>
              <a:rPr lang="en-US" dirty="0"/>
              <a:t>Annual income of 64% applicants is between </a:t>
            </a:r>
            <a:br>
              <a:rPr lang="en-US" dirty="0"/>
            </a:br>
            <a:r>
              <a:rPr lang="en-US" dirty="0"/>
              <a:t>25k and 75k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11087-90DF-1C4E-9129-B31F07E32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078" y="749278"/>
            <a:ext cx="7986841" cy="471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45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0BB97-F3D6-0D4A-AD2E-8E96D13D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Insights – Segmented Univariate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BCEB355-D2F2-188A-EA16-577B1213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3795453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Observation: </a:t>
            </a:r>
          </a:p>
          <a:p>
            <a:r>
              <a:rPr lang="en-US" dirty="0"/>
              <a:t>Maximum loans disbursed are between 5k and 10k </a:t>
            </a:r>
            <a:br>
              <a:rPr lang="en-US" dirty="0"/>
            </a:br>
            <a:r>
              <a:rPr lang="en-US" dirty="0"/>
              <a:t>loan amount range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C47E90-9090-9947-966F-FEFC5CE69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503" y="645106"/>
            <a:ext cx="7514000" cy="441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5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0BB97-F3D6-0D4A-AD2E-8E96D13D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Insights – Bivariate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BCEB355-D2F2-188A-EA16-577B1213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3795453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Observation: </a:t>
            </a:r>
          </a:p>
          <a:p>
            <a:r>
              <a:rPr lang="en-US" dirty="0"/>
              <a:t>Defaulters % is low for lower interest rate (5-13%)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14A64-7007-3C43-BB9D-B6128093D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677" y="645106"/>
            <a:ext cx="7416123" cy="430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57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0BB97-F3D6-0D4A-AD2E-8E96D13D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Insights – Bivariate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BCEB355-D2F2-188A-EA16-577B1213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3795453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Observation: </a:t>
            </a:r>
          </a:p>
          <a:p>
            <a:r>
              <a:rPr lang="en-US" dirty="0"/>
              <a:t>Applicants who have taken loan for debt consolidation are having highest % of charged off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05D74B-DAED-6243-A690-E4BD2ECAD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660" y="645105"/>
            <a:ext cx="7125180" cy="428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56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0BB97-F3D6-0D4A-AD2E-8E96D13D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Insights – Bivariate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BCEB355-D2F2-188A-EA16-577B1213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3795453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Observation: </a:t>
            </a:r>
          </a:p>
          <a:p>
            <a:r>
              <a:rPr lang="en-US" dirty="0"/>
              <a:t>Charged off % is low for grade A</a:t>
            </a:r>
          </a:p>
          <a:p>
            <a:r>
              <a:rPr lang="en-US" dirty="0"/>
              <a:t>Charged off % is high for  sub-grade F5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0E3620-B53A-A342-B3B2-965C20871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418" y="645106"/>
            <a:ext cx="6868281" cy="406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05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0BB97-F3D6-0D4A-AD2E-8E96D13D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Insights – Probability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BCEB355-D2F2-188A-EA16-577B1213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3795453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Observation: </a:t>
            </a:r>
          </a:p>
          <a:p>
            <a:r>
              <a:rPr lang="en-US" dirty="0"/>
              <a:t>Defaulter Probability is high for the applicants living on rent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EFCD3-6007-EB4E-A174-12EB31C7A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730" y="645107"/>
            <a:ext cx="7248959" cy="359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72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0BB97-F3D6-0D4A-AD2E-8E96D13D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Insights – Probability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BCEB355-D2F2-188A-EA16-577B1213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3795453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Observation: </a:t>
            </a:r>
          </a:p>
          <a:p>
            <a:r>
              <a:rPr lang="en-US" dirty="0"/>
              <a:t>Defaulter Probability is high for the applicants having no employment history (Unknown) and with 10+ years of employment length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9211D-A510-B84B-962F-91ADBF9F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306" y="645106"/>
            <a:ext cx="6628124" cy="316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13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0BB97-F3D6-0D4A-AD2E-8E96D13D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Insights – Probability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BCEB355-D2F2-188A-EA16-577B1213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3795453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Observation: </a:t>
            </a:r>
          </a:p>
          <a:p>
            <a:r>
              <a:rPr lang="en-US" dirty="0"/>
              <a:t>Probability to default is high for applicants running small business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423DD8-7552-5149-B198-8C8C3442D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212" y="645107"/>
            <a:ext cx="7322654" cy="355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6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BB97-F3D6-0D4A-AD2E-8E96D13D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D235-9F11-9044-BC41-E9A4777C6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2879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BB97-F3D6-0D4A-AD2E-8E96D13D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D235-9F11-9044-BC41-E9A4777C6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N" dirty="0"/>
              <a:t>Applicants who have taken the loan for “small business” are having highest probability (27.79%)  to default. </a:t>
            </a:r>
          </a:p>
          <a:p>
            <a:pPr lvl="1"/>
            <a:r>
              <a:rPr lang="en-IN" dirty="0"/>
              <a:t>Defaulter Probability is the highest (22.15%) for the applicants having no employment history  (Marked as “Unknown” in </a:t>
            </a:r>
            <a:r>
              <a:rPr lang="en-IN"/>
              <a:t>the graph)</a:t>
            </a:r>
            <a:endParaRPr lang="en-IN" dirty="0"/>
          </a:p>
          <a:p>
            <a:pPr lvl="1"/>
            <a:r>
              <a:rPr lang="en-IN" dirty="0"/>
              <a:t>Probability to default is increasing from grade A to G. Sub-grade F5 has maximum probability (52.5%) to default</a:t>
            </a:r>
          </a:p>
          <a:p>
            <a:pPr lvl="1"/>
            <a:r>
              <a:rPr lang="en-IN" dirty="0"/>
              <a:t>Applicants who has taken the Loan for </a:t>
            </a:r>
            <a:r>
              <a:rPr lang="en-IN" b="1" dirty="0"/>
              <a:t>small business</a:t>
            </a:r>
            <a:r>
              <a:rPr lang="en-IN" dirty="0"/>
              <a:t> has the highest </a:t>
            </a:r>
            <a:r>
              <a:rPr lang="en-IN" dirty="0" err="1"/>
              <a:t>probabilty</a:t>
            </a:r>
            <a:r>
              <a:rPr lang="en-IN" dirty="0"/>
              <a:t> of Likely to be as a Defaulter of 26%. </a:t>
            </a:r>
          </a:p>
          <a:p>
            <a:pPr lvl="1"/>
            <a:r>
              <a:rPr lang="en-IN" dirty="0"/>
              <a:t>Low annual income (less than 25000) are highest probable (19.59%) to default. </a:t>
            </a:r>
          </a:p>
          <a:p>
            <a:pPr lvl="1"/>
            <a:r>
              <a:rPr lang="en-IN" dirty="0"/>
              <a:t>Probability to default is increasing with increase in Loan Amount. Applicants with Loan amount of 25000 or above are probable to default. </a:t>
            </a:r>
          </a:p>
          <a:p>
            <a:pPr lvl="1"/>
            <a:r>
              <a:rPr lang="en-IN" dirty="0"/>
              <a:t>Probability to default is increasing with increasing Interest Rate and DTI. Loan applicants with interest rate or DTI 19% or above are probable to default.</a:t>
            </a:r>
          </a:p>
          <a:p>
            <a:pPr lvl="1"/>
            <a:r>
              <a:rPr lang="en-IN" dirty="0"/>
              <a:t>State Nebraska (NE) has the highest probability (60%) to default.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36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282D-144E-5C45-BF1B-39E6A499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C7F56-2DED-3B42-93B4-BEEA141FC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Assumptions</a:t>
            </a:r>
          </a:p>
          <a:p>
            <a:r>
              <a:rPr lang="en-US" dirty="0"/>
              <a:t>Some Insights</a:t>
            </a:r>
          </a:p>
          <a:p>
            <a:pPr lvl="1"/>
            <a:r>
              <a:rPr lang="en-US" dirty="0"/>
              <a:t>Univariate Analysis</a:t>
            </a:r>
          </a:p>
          <a:p>
            <a:pPr lvl="1"/>
            <a:r>
              <a:rPr lang="en-US" dirty="0"/>
              <a:t>Segmented Univariate Analysis</a:t>
            </a:r>
          </a:p>
          <a:p>
            <a:pPr lvl="1"/>
            <a:r>
              <a:rPr lang="en-US" dirty="0"/>
              <a:t>Bivariate Analysis</a:t>
            </a:r>
          </a:p>
          <a:p>
            <a:pPr lvl="1"/>
            <a:r>
              <a:rPr lang="en-US" dirty="0"/>
              <a:t>Probability Analysis</a:t>
            </a:r>
          </a:p>
          <a:p>
            <a:r>
              <a:rPr lang="en-IN" dirty="0"/>
              <a:t>Conclusion/Recommendation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45202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42BD-8F9C-2743-9D82-2B0D0D6F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8393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282D-144E-5C45-BF1B-39E6A499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C7F56-2DED-3B42-93B4-BEEA141FC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the finance company in decision making </a:t>
            </a:r>
            <a:r>
              <a:rPr lang="en-IN" dirty="0"/>
              <a:t>for loan approval based on the applicant’s profile</a:t>
            </a:r>
          </a:p>
          <a:p>
            <a:r>
              <a:rPr lang="en-IN" dirty="0"/>
              <a:t>Risks involved</a:t>
            </a:r>
          </a:p>
          <a:p>
            <a:pPr lvl="1"/>
            <a:r>
              <a:rPr lang="en-IN" dirty="0"/>
              <a:t>Not approving loans for the applicants who are likely to repay the loan</a:t>
            </a:r>
          </a:p>
          <a:p>
            <a:pPr lvl="1"/>
            <a:r>
              <a:rPr lang="en-IN" dirty="0"/>
              <a:t>Approving loans for the applicants who are likely to default</a:t>
            </a:r>
          </a:p>
          <a:p>
            <a:r>
              <a:rPr lang="en-IN" dirty="0"/>
              <a:t>Identify patterns using past loan application data that can trigger charge-off loans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575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282D-144E-5C45-BF1B-39E6A499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C7F56-2DED-3B42-93B4-BEEA141FC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 fields understanding</a:t>
            </a:r>
          </a:p>
          <a:p>
            <a:pPr lvl="1"/>
            <a:r>
              <a:rPr lang="en-US" dirty="0"/>
              <a:t>Understand the purpose of different fields as available in the dataset</a:t>
            </a:r>
          </a:p>
          <a:p>
            <a:r>
              <a:rPr lang="en-US" dirty="0"/>
              <a:t>Data Pre-processing</a:t>
            </a:r>
          </a:p>
          <a:p>
            <a:pPr lvl="1"/>
            <a:r>
              <a:rPr lang="en-US" dirty="0"/>
              <a:t>Remove columns having all null values or greater than a threshold</a:t>
            </a:r>
          </a:p>
          <a:p>
            <a:pPr lvl="1"/>
            <a:r>
              <a:rPr lang="en-US" dirty="0"/>
              <a:t>Remove columns which are not required or have no relation to the business requirement</a:t>
            </a:r>
          </a:p>
          <a:p>
            <a:pPr lvl="1"/>
            <a:r>
              <a:rPr lang="en-US" dirty="0"/>
              <a:t>Remove rows with missing values using a threshold </a:t>
            </a:r>
          </a:p>
          <a:p>
            <a:pPr lvl="1"/>
            <a:r>
              <a:rPr lang="en-US" dirty="0"/>
              <a:t>Impute the missing values for columns having missing values less than the threshold</a:t>
            </a:r>
          </a:p>
          <a:p>
            <a:pPr lvl="1"/>
            <a:r>
              <a:rPr lang="en-US" dirty="0"/>
              <a:t>Convert data types for int, float and date fields</a:t>
            </a:r>
          </a:p>
          <a:p>
            <a:pPr lvl="1"/>
            <a:r>
              <a:rPr lang="en-US" dirty="0"/>
              <a:t>Create derived columns</a:t>
            </a:r>
          </a:p>
          <a:p>
            <a:pPr lvl="1"/>
            <a:r>
              <a:rPr lang="en-US" dirty="0"/>
              <a:t>Remove outliers</a:t>
            </a:r>
          </a:p>
          <a:p>
            <a:r>
              <a:rPr lang="en-US" dirty="0"/>
              <a:t>Exploratory Data Analysis </a:t>
            </a:r>
          </a:p>
          <a:p>
            <a:pPr lvl="1"/>
            <a:r>
              <a:rPr lang="en-US" dirty="0"/>
              <a:t>Visualize data and Identify important variables for decision making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59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BB97-F3D6-0D4A-AD2E-8E96D13D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D235-9F11-9044-BC41-E9A4777C6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Rows with Loan status “Current” are not eligible for this analysis</a:t>
            </a:r>
          </a:p>
          <a:p>
            <a:r>
              <a:rPr lang="en-IN" dirty="0"/>
              <a:t>Threshold taken for Data pre-processing</a:t>
            </a:r>
          </a:p>
          <a:p>
            <a:pPr lvl="1"/>
            <a:r>
              <a:rPr lang="en-IN" dirty="0"/>
              <a:t>Columns having null values in 35% or above rows</a:t>
            </a:r>
          </a:p>
          <a:p>
            <a:pPr lvl="1"/>
            <a:r>
              <a:rPr lang="en-IN" dirty="0"/>
              <a:t>Rows having null values in 10 or more columns </a:t>
            </a:r>
          </a:p>
          <a:p>
            <a:r>
              <a:rPr lang="en-IN" dirty="0"/>
              <a:t>Categorical variables that can trigger defaults:</a:t>
            </a:r>
          </a:p>
          <a:p>
            <a:pPr lvl="1"/>
            <a:r>
              <a:rPr lang="en-IN" dirty="0"/>
              <a:t>Employment length</a:t>
            </a:r>
          </a:p>
          <a:p>
            <a:pPr lvl="1"/>
            <a:r>
              <a:rPr lang="en-IN" dirty="0"/>
              <a:t>Grade/Sub-Grade</a:t>
            </a:r>
          </a:p>
          <a:p>
            <a:pPr lvl="1"/>
            <a:r>
              <a:rPr lang="en-IN" dirty="0"/>
              <a:t>Loan Purpose</a:t>
            </a:r>
          </a:p>
          <a:p>
            <a:pPr lvl="1"/>
            <a:r>
              <a:rPr lang="en-IN" dirty="0"/>
              <a:t>Location (State Code)</a:t>
            </a:r>
          </a:p>
          <a:p>
            <a:pPr lvl="1"/>
            <a:r>
              <a:rPr lang="en-IN" dirty="0"/>
              <a:t>Loan Amount</a:t>
            </a:r>
          </a:p>
          <a:p>
            <a:pPr lvl="1"/>
            <a:r>
              <a:rPr lang="en-IN" dirty="0"/>
              <a:t>Interest Rate</a:t>
            </a:r>
          </a:p>
          <a:p>
            <a:pPr lvl="1"/>
            <a:r>
              <a:rPr lang="en-IN" dirty="0"/>
              <a:t>Annual Income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99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0BB97-F3D6-0D4A-AD2E-8E96D13D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Insights – Univariate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BCEB355-D2F2-188A-EA16-577B1213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Observation: </a:t>
            </a:r>
          </a:p>
          <a:p>
            <a:r>
              <a:rPr lang="en-US" dirty="0"/>
              <a:t>85.24% loans are "Fully Paid" where as 14.75% loans are "Charged Off"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FFD17851-EBD0-FA40-A04A-D60882C1A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3"/>
          <a:stretch/>
        </p:blipFill>
        <p:spPr>
          <a:xfrm>
            <a:off x="6000960" y="645106"/>
            <a:ext cx="5890090" cy="4449408"/>
          </a:xfrm>
          <a:prstGeom prst="rect">
            <a:avLst/>
          </a:prstGeom>
        </p:spPr>
      </p:pic>
      <p:sp>
        <p:nvSpPr>
          <p:cNvPr id="1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0BB97-F3D6-0D4A-AD2E-8E96D13D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Insights – Univariate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BCEB355-D2F2-188A-EA16-577B1213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Observation: </a:t>
            </a:r>
          </a:p>
          <a:p>
            <a:r>
              <a:rPr lang="en-US" dirty="0"/>
              <a:t>Number of Non-Verified loans is quite high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DBF82-4272-D740-93C7-5A7D20305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945" y="645106"/>
            <a:ext cx="4353181" cy="591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1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0BB97-F3D6-0D4A-AD2E-8E96D13D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Insights – Univariate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BCEB355-D2F2-188A-EA16-577B1213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Observation: </a:t>
            </a:r>
          </a:p>
          <a:p>
            <a:r>
              <a:rPr lang="en-US" dirty="0"/>
              <a:t>More than 21% loans were given to the applicants having 10+ years of employment 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A3998-CB3F-0844-AC48-EEA748710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891" y="662776"/>
            <a:ext cx="6581593" cy="565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30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0BB97-F3D6-0D4A-AD2E-8E96D13D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Insights – Univariate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BCEB355-D2F2-188A-EA16-577B1213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Observation: </a:t>
            </a:r>
          </a:p>
          <a:p>
            <a:r>
              <a:rPr lang="en-US" dirty="0"/>
              <a:t>Around 18% loans were given to applicants from California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AAB787-A7B1-D946-A6D8-1C78E8B1D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192" y="645105"/>
            <a:ext cx="7401800" cy="47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908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2893</TotalTime>
  <Words>671</Words>
  <Application>Microsoft Macintosh PowerPoint</Application>
  <PresentationFormat>Widescreen</PresentationFormat>
  <Paragraphs>96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Wisp</vt:lpstr>
      <vt:lpstr>Lending Club Case Study</vt:lpstr>
      <vt:lpstr>PowerPoint Presentation</vt:lpstr>
      <vt:lpstr>Business Requirement</vt:lpstr>
      <vt:lpstr>Approach</vt:lpstr>
      <vt:lpstr>Assumptions</vt:lpstr>
      <vt:lpstr>Insights – Univariate Analysis</vt:lpstr>
      <vt:lpstr>Insights – Univariate Analysis</vt:lpstr>
      <vt:lpstr>Insights – Univariate Analysis</vt:lpstr>
      <vt:lpstr>Insights – Univariate Analysis</vt:lpstr>
      <vt:lpstr>Insights – Segmented Univariate Analysis</vt:lpstr>
      <vt:lpstr>Insights – Segmented Univariate Analysis</vt:lpstr>
      <vt:lpstr>Insights – Bivariate Analysis</vt:lpstr>
      <vt:lpstr>Insights – Bivariate Analysis</vt:lpstr>
      <vt:lpstr>Insights – Bivariate Analysis</vt:lpstr>
      <vt:lpstr>Insights – Probability Analysis</vt:lpstr>
      <vt:lpstr>Insights – Probability Analysis</vt:lpstr>
      <vt:lpstr>Insights – Probability Analysis</vt:lpstr>
      <vt:lpstr>Insights</vt:lpstr>
      <vt:lpstr>Conclusion/Recommendation</vt:lpstr>
      <vt:lpstr>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Ranjan</dc:creator>
  <cp:lastModifiedBy>Manish Ranjan</cp:lastModifiedBy>
  <cp:revision>103</cp:revision>
  <dcterms:created xsi:type="dcterms:W3CDTF">2022-03-27T10:58:21Z</dcterms:created>
  <dcterms:modified xsi:type="dcterms:W3CDTF">2022-04-06T10:48:48Z</dcterms:modified>
</cp:coreProperties>
</file>