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8"/>
  </p:notesMasterIdLst>
  <p:sldIdLst>
    <p:sldId id="462" r:id="rId6"/>
    <p:sldId id="463" r:id="rId7"/>
    <p:sldId id="500" r:id="rId8"/>
    <p:sldId id="496" r:id="rId9"/>
    <p:sldId id="465" r:id="rId10"/>
    <p:sldId id="483" r:id="rId11"/>
    <p:sldId id="498" r:id="rId12"/>
    <p:sldId id="485" r:id="rId13"/>
    <p:sldId id="499" r:id="rId14"/>
    <p:sldId id="495" r:id="rId15"/>
    <p:sldId id="497" r:id="rId16"/>
    <p:sldId id="4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58528-0591-4FF0-A0A9-1AC045687E88}" v="2" dt="2022-03-28T09:19:15.760"/>
    <p1510:client id="{AE88CCF7-CC09-458C-9850-D877B40EC868}" v="2" dt="2022-03-28T09:24:23.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di, Daleen" userId="S::dhamdi@deloitte.com::6d48c8de-fd9d-49fc-aea9-aefe8389fb9d" providerId="AD" clId="Web-{AE88CCF7-CC09-458C-9850-D877B40EC868}"/>
    <pc:docChg chg="modSld">
      <pc:chgData name="Hamdi, Daleen" userId="S::dhamdi@deloitte.com::6d48c8de-fd9d-49fc-aea9-aefe8389fb9d" providerId="AD" clId="Web-{AE88CCF7-CC09-458C-9850-D877B40EC868}" dt="2022-03-28T09:24:23.704" v="1" actId="20577"/>
      <pc:docMkLst>
        <pc:docMk/>
      </pc:docMkLst>
      <pc:sldChg chg="modSp">
        <pc:chgData name="Hamdi, Daleen" userId="S::dhamdi@deloitte.com::6d48c8de-fd9d-49fc-aea9-aefe8389fb9d" providerId="AD" clId="Web-{AE88CCF7-CC09-458C-9850-D877B40EC868}" dt="2022-03-28T09:24:23.704" v="1" actId="20577"/>
        <pc:sldMkLst>
          <pc:docMk/>
          <pc:sldMk cId="2300289133" sldId="495"/>
        </pc:sldMkLst>
        <pc:spChg chg="mod">
          <ac:chgData name="Hamdi, Daleen" userId="S::dhamdi@deloitte.com::6d48c8de-fd9d-49fc-aea9-aefe8389fb9d" providerId="AD" clId="Web-{AE88CCF7-CC09-458C-9850-D877B40EC868}" dt="2022-03-28T09:24:23.704" v="1" actId="20577"/>
          <ac:spMkLst>
            <pc:docMk/>
            <pc:sldMk cId="2300289133" sldId="495"/>
            <ac:spMk id="16" creationId="{033B5E5B-4AE7-46D8-9AD6-F4A3F195E454}"/>
          </ac:spMkLst>
        </pc:spChg>
      </pc:sldChg>
    </pc:docChg>
  </pc:docChgLst>
  <pc:docChgLst>
    <pc:chgData name="Deore, Shubham" userId="S::shdeore@deloitte.com::4caa0703-cd5c-4f45-9fbc-9ed164a230c4" providerId="AD" clId="Web-{00358528-0591-4FF0-A0A9-1AC045687E88}"/>
    <pc:docChg chg="modSld">
      <pc:chgData name="Deore, Shubham" userId="S::shdeore@deloitte.com::4caa0703-cd5c-4f45-9fbc-9ed164a230c4" providerId="AD" clId="Web-{00358528-0591-4FF0-A0A9-1AC045687E88}" dt="2022-03-28T09:19:15.760" v="1" actId="20577"/>
      <pc:docMkLst>
        <pc:docMk/>
      </pc:docMkLst>
      <pc:sldChg chg="modSp">
        <pc:chgData name="Deore, Shubham" userId="S::shdeore@deloitte.com::4caa0703-cd5c-4f45-9fbc-9ed164a230c4" providerId="AD" clId="Web-{00358528-0591-4FF0-A0A9-1AC045687E88}" dt="2022-03-28T09:19:15.760" v="1" actId="20577"/>
        <pc:sldMkLst>
          <pc:docMk/>
          <pc:sldMk cId="1127630463" sldId="470"/>
        </pc:sldMkLst>
        <pc:spChg chg="mod">
          <ac:chgData name="Deore, Shubham" userId="S::shdeore@deloitte.com::4caa0703-cd5c-4f45-9fbc-9ed164a230c4" providerId="AD" clId="Web-{00358528-0591-4FF0-A0A9-1AC045687E88}" dt="2022-03-28T09:19:15.760" v="1" actId="20577"/>
          <ac:spMkLst>
            <pc:docMk/>
            <pc:sldMk cId="1127630463" sldId="470"/>
            <ac:spMk id="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17C81-3892-402F-AD96-098605F1443F}"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38FE6-9118-462C-A5AE-B0E11595EDF5}" type="slidenum">
              <a:rPr lang="en-US" smtClean="0"/>
              <a:t>‹#›</a:t>
            </a:fld>
            <a:endParaRPr lang="en-US"/>
          </a:p>
        </p:txBody>
      </p:sp>
    </p:spTree>
    <p:extLst>
      <p:ext uri="{BB962C8B-B14F-4D97-AF65-F5344CB8AC3E}">
        <p14:creationId xmlns:p14="http://schemas.microsoft.com/office/powerpoint/2010/main" val="428952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A34052-12FB-4B01-8A2E-D87AD7371E95}" type="slidenum">
              <a:rPr lang="en-US" smtClean="0"/>
              <a:t>1</a:t>
            </a:fld>
            <a:endParaRPr lang="en-US"/>
          </a:p>
        </p:txBody>
      </p:sp>
    </p:spTree>
    <p:extLst>
      <p:ext uri="{BB962C8B-B14F-4D97-AF65-F5344CB8AC3E}">
        <p14:creationId xmlns:p14="http://schemas.microsoft.com/office/powerpoint/2010/main" val="32245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27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A34052-12FB-4B01-8A2E-D87AD7371E95}" type="slidenum">
              <a:rPr lang="en-US" smtClean="0"/>
              <a:t>12</a:t>
            </a:fld>
            <a:endParaRPr lang="en-US"/>
          </a:p>
        </p:txBody>
      </p:sp>
    </p:spTree>
    <p:extLst>
      <p:ext uri="{BB962C8B-B14F-4D97-AF65-F5344CB8AC3E}">
        <p14:creationId xmlns:p14="http://schemas.microsoft.com/office/powerpoint/2010/main" val="54200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E22C-5390-4F5F-A111-6C2C9D580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CA6AB-E832-4FCD-A165-C183424F0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FE490F-F91E-4659-893B-0B71D700582E}"/>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54091E88-A002-41B0-807E-E43A0F063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8C80F-A2EA-475E-867D-93EBBDDEC2BC}"/>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33335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DB4A-C9FD-4EAD-892E-E448FC4B1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3CE217-12FD-4EA1-903E-A5346676D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D96EB-5EA0-4BA7-82A2-8B64E9B9C7CC}"/>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34BE479A-A7A4-416B-BCA1-ECF2A5DD3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CACCD-F4EF-4490-B93C-7674F0BE7710}"/>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1871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AB2AE-A9EB-40E0-960F-BA5B5D8C4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2A70E-C1B4-4776-8322-8F3C01B85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64D03-9189-40A3-BA2F-5F27AED5B4B7}"/>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327CA868-87C9-46D2-AC37-C2FF3FF2F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C8966-E4AE-434D-BA04-F19699AEBE71}"/>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427156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0630533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91471477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Drag picture to placeholder or click icon to add</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1994948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1099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382923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4141847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101712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18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1ED3-8D18-4842-8E72-7DDB1985D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0F6BF0-4285-4321-9112-AB1C1B203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D7A9A-E801-4E71-8DE6-3F6EED8629D3}"/>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4B725B9A-195F-46E4-A23F-7965AAEBC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9CFCB-5A1D-4A04-9DA9-15B1C7D6716F}"/>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2939328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2017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340190338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40299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149C-3D88-44B9-8CF9-F82D0A48E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03691-F4A8-43D4-A4D7-B39BA339C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914CF-2BC3-42D7-8092-5BA0CB0B5704}"/>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A99B36BB-E21A-42DE-A186-0D8ECF12B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D484D-040F-4FB3-B203-E40072A0D018}"/>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166431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2A74-92B6-4B7E-8CFA-0DFB5773E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2ABAF-88C6-462A-B204-49F605C02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EFB6E-9066-4B8E-9ED6-C3A687CF7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DD0CB9-4806-40C8-A7A8-74B1ECA37747}"/>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6" name="Footer Placeholder 5">
            <a:extLst>
              <a:ext uri="{FF2B5EF4-FFF2-40B4-BE49-F238E27FC236}">
                <a16:creationId xmlns:a16="http://schemas.microsoft.com/office/drawing/2014/main" id="{85ECDD52-3797-49B2-97D2-8F6E091BD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7939D-80DD-432B-89B4-70790D60FEE9}"/>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360585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E69F-5A55-48D3-AD89-F183E81FA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86CEE6-156D-48EE-954A-32AB534A5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536D8-C676-4519-A81D-A135A957A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300060-E2B1-4F86-BDEA-50A1D6C0D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68F45-E905-4448-822A-43EF05031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567D00-5CF5-4847-AD74-8F5BDB73E244}"/>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8" name="Footer Placeholder 7">
            <a:extLst>
              <a:ext uri="{FF2B5EF4-FFF2-40B4-BE49-F238E27FC236}">
                <a16:creationId xmlns:a16="http://schemas.microsoft.com/office/drawing/2014/main" id="{AE5840B1-F2D0-4D25-848C-2D8876978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619D8-2C81-4EAF-8CB9-CEFDDA0620CA}"/>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100429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A9A-912B-4029-B851-73B99AEE5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50EC7-6AB8-497C-94A4-80729A036CE2}"/>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4" name="Footer Placeholder 3">
            <a:extLst>
              <a:ext uri="{FF2B5EF4-FFF2-40B4-BE49-F238E27FC236}">
                <a16:creationId xmlns:a16="http://schemas.microsoft.com/office/drawing/2014/main" id="{011D0F60-3AD0-470C-B233-CA5343084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0CD80-F5A8-4B4D-BC08-0B3C1478BB78}"/>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243183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78E9C-A26A-4345-AEE0-BE617F651066}"/>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3" name="Footer Placeholder 2">
            <a:extLst>
              <a:ext uri="{FF2B5EF4-FFF2-40B4-BE49-F238E27FC236}">
                <a16:creationId xmlns:a16="http://schemas.microsoft.com/office/drawing/2014/main" id="{A4D2B9B7-5570-4FC3-85B3-FFAF5AA41E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F17F9-15E5-4CE1-982D-50A34C816261}"/>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399795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F0AD-7D29-42DF-ADC0-D441E4744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263E0F-994B-4BC8-9BD4-FD8184584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A62C34-4DC1-496B-8D66-0E036B7EF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EAAEC-A419-4D71-B3CC-D3CC0FAEF286}"/>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6" name="Footer Placeholder 5">
            <a:extLst>
              <a:ext uri="{FF2B5EF4-FFF2-40B4-BE49-F238E27FC236}">
                <a16:creationId xmlns:a16="http://schemas.microsoft.com/office/drawing/2014/main" id="{3557D6F3-99F4-4590-8652-3A6A9A0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C683F-5D2D-4F38-A9A6-CF87C820A6C6}"/>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71428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7CF8-1C4E-491D-9575-B122A9DD8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53CE96-0E1B-4718-9CC5-D6B1146A9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1F6C0-859E-419B-A122-E6D4E805F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14528-8C44-4B91-BB21-C03A11A6C8B0}"/>
              </a:ext>
            </a:extLst>
          </p:cNvPr>
          <p:cNvSpPr>
            <a:spLocks noGrp="1"/>
          </p:cNvSpPr>
          <p:nvPr>
            <p:ph type="dt" sz="half" idx="10"/>
          </p:nvPr>
        </p:nvSpPr>
        <p:spPr/>
        <p:txBody>
          <a:bodyPr/>
          <a:lstStyle/>
          <a:p>
            <a:fld id="{FD2D3790-23A1-48C0-AA5C-130571F7D185}" type="datetimeFigureOut">
              <a:rPr lang="en-US" smtClean="0"/>
              <a:t>3/28/2022</a:t>
            </a:fld>
            <a:endParaRPr lang="en-US"/>
          </a:p>
        </p:txBody>
      </p:sp>
      <p:sp>
        <p:nvSpPr>
          <p:cNvPr id="6" name="Footer Placeholder 5">
            <a:extLst>
              <a:ext uri="{FF2B5EF4-FFF2-40B4-BE49-F238E27FC236}">
                <a16:creationId xmlns:a16="http://schemas.microsoft.com/office/drawing/2014/main" id="{EF7B1670-3D59-4B88-8853-17041ABCF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0FF31-8C9B-4095-A37D-FE93FE6AB4ED}"/>
              </a:ext>
            </a:extLst>
          </p:cNvPr>
          <p:cNvSpPr>
            <a:spLocks noGrp="1"/>
          </p:cNvSpPr>
          <p:nvPr>
            <p:ph type="sldNum" sz="quarter" idx="12"/>
          </p:nvPr>
        </p:nvSpPr>
        <p:spPr/>
        <p:txBody>
          <a:bodyPr/>
          <a:lstStyle/>
          <a:p>
            <a:fld id="{F7B52713-6B8B-41F8-A5A7-7A8383F20CC8}" type="slidenum">
              <a:rPr lang="en-US" smtClean="0"/>
              <a:t>‹#›</a:t>
            </a:fld>
            <a:endParaRPr lang="en-US"/>
          </a:p>
        </p:txBody>
      </p:sp>
    </p:spTree>
    <p:extLst>
      <p:ext uri="{BB962C8B-B14F-4D97-AF65-F5344CB8AC3E}">
        <p14:creationId xmlns:p14="http://schemas.microsoft.com/office/powerpoint/2010/main" val="122867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F7FDA-D008-4411-8D3C-1DF09A255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19713-4EB8-445C-99D2-C18865ABD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BC303-1E13-4F64-99A0-DB831DDD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D3790-23A1-48C0-AA5C-130571F7D185}" type="datetimeFigureOut">
              <a:rPr lang="en-US" smtClean="0"/>
              <a:t>3/28/2022</a:t>
            </a:fld>
            <a:endParaRPr lang="en-US"/>
          </a:p>
        </p:txBody>
      </p:sp>
      <p:sp>
        <p:nvSpPr>
          <p:cNvPr id="5" name="Footer Placeholder 4">
            <a:extLst>
              <a:ext uri="{FF2B5EF4-FFF2-40B4-BE49-F238E27FC236}">
                <a16:creationId xmlns:a16="http://schemas.microsoft.com/office/drawing/2014/main" id="{DD970CDD-0595-4B95-AB5C-5D9DA08E7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D81583-4FB9-46E9-81AE-91ADCAC1A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52713-6B8B-41F8-A5A7-7A8383F20CC8}" type="slidenum">
              <a:rPr lang="en-US" smtClean="0"/>
              <a:t>‹#›</a:t>
            </a:fld>
            <a:endParaRPr lang="en-US"/>
          </a:p>
        </p:txBody>
      </p:sp>
    </p:spTree>
    <p:extLst>
      <p:ext uri="{BB962C8B-B14F-4D97-AF65-F5344CB8AC3E}">
        <p14:creationId xmlns:p14="http://schemas.microsoft.com/office/powerpoint/2010/main" val="4180277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4" name="Rectangle 2"/>
          <p:cNvSpPr>
            <a:spLocks/>
          </p:cNvSpPr>
          <p:nvPr userDrawn="1"/>
        </p:nvSpPr>
        <p:spPr bwMode="auto">
          <a:xfrm>
            <a:off x="914719" y="6444147"/>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a:solidFill>
                  <a:schemeClr val="accent5">
                    <a:lumMod val="60000"/>
                    <a:lumOff val="40000"/>
                  </a:schemeClr>
                </a:solidFill>
                <a:latin typeface="Open Sans" charset="0"/>
                <a:ea typeface="Open Sans" charset="0"/>
                <a:cs typeface="Open Sans" charset="0"/>
                <a:sym typeface="Frutiger Next Pro Light" charset="0"/>
              </a:rPr>
              <a:t>  |  Copyright © 2017 Deloitte Development LLC. All rights reserved.</a:t>
            </a:r>
          </a:p>
        </p:txBody>
      </p:sp>
    </p:spTree>
    <p:extLst>
      <p:ext uri="{BB962C8B-B14F-4D97-AF65-F5344CB8AC3E}">
        <p14:creationId xmlns:p14="http://schemas.microsoft.com/office/powerpoint/2010/main" val="265706983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hyperlink" Target="https://trailhead.salesforce.com/content/learn/modules/get_smart_einstein_feat/get_smart_einstein_feat_basics" TargetMode="External"/><Relationship Id="rId3" Type="http://schemas.openxmlformats.org/officeDocument/2006/relationships/hyperlink" Target="https://trailhead.salesforce.com/content/learn/modules/lex_implementation_reports_dashboards" TargetMode="External"/><Relationship Id="rId7" Type="http://schemas.openxmlformats.org/officeDocument/2006/relationships/hyperlink" Target="https://trailhead.salesforce.com/en/content/learn/projects/rd-filter-report-data"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hyperlink" Target="https://trailhead.salesforce.com/en/content/learn/modules/reports_dashboards" TargetMode="External"/><Relationship Id="rId5" Type="http://schemas.openxmlformats.org/officeDocument/2006/relationships/hyperlink" Target="https://trailhead.salesforce.com/en/content/learn/projects/create-reports-and-dashboards-for-sales-and-marketing-managers" TargetMode="External"/><Relationship Id="rId4" Type="http://schemas.openxmlformats.org/officeDocument/2006/relationships/hyperlink" Target="https://trailhead.salesforce.com/en/content/learn/projects/quickstart-repor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Reports and Dashboards</a:t>
            </a:r>
          </a:p>
        </p:txBody>
      </p:sp>
      <p:sp>
        <p:nvSpPr>
          <p:cNvPr id="6" name="Text Placeholder 5"/>
          <p:cNvSpPr>
            <a:spLocks noGrp="1"/>
          </p:cNvSpPr>
          <p:nvPr>
            <p:ph type="body" sz="quarter" idx="17"/>
          </p:nvPr>
        </p:nvSpPr>
        <p:spPr>
          <a:xfrm>
            <a:off x="914402" y="4966714"/>
            <a:ext cx="4407673" cy="348286"/>
          </a:xfrm>
        </p:spPr>
        <p:txBody>
          <a:bodyPr/>
          <a:lstStyle/>
          <a:p>
            <a:r>
              <a:rPr lang="en-US"/>
              <a:t>July 29</a:t>
            </a:r>
            <a:r>
              <a:rPr lang="en-US" baseline="30000"/>
              <a:t>TH</a:t>
            </a:r>
            <a:r>
              <a:rPr lang="en-US"/>
              <a:t>, 2021</a:t>
            </a:r>
          </a:p>
        </p:txBody>
      </p:sp>
      <p:pic>
        <p:nvPicPr>
          <p:cNvPr id="15"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9"/>
          </p:nvPr>
        </p:nvPicPr>
        <p:blipFill rotWithShape="1">
          <a:blip r:embed="rId3" cstate="print">
            <a:extLst>
              <a:ext uri="{28A0092B-C50C-407E-A947-70E740481C1C}">
                <a14:useLocalDpi xmlns:a14="http://schemas.microsoft.com/office/drawing/2010/main" val="0"/>
              </a:ext>
            </a:extLst>
          </a:blip>
          <a:srcRect l="10377" t="5172" r="1576" b="6942"/>
          <a:stretch/>
        </p:blipFill>
        <p:spPr>
          <a:xfrm>
            <a:off x="5322074" y="0"/>
            <a:ext cx="6869925" cy="6858000"/>
          </a:xfrm>
        </p:spPr>
      </p:pic>
      <p:pic>
        <p:nvPicPr>
          <p:cNvPr id="3" name="Picture 2" descr="Logo, icon&#10;&#10;Description automatically generated">
            <a:extLst>
              <a:ext uri="{FF2B5EF4-FFF2-40B4-BE49-F238E27FC236}">
                <a16:creationId xmlns:a16="http://schemas.microsoft.com/office/drawing/2014/main" id="{9A9593A4-3F87-4CCE-8609-5DAFDD02A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767" y="1828801"/>
            <a:ext cx="3924728" cy="3924728"/>
          </a:xfrm>
          <a:prstGeom prst="rect">
            <a:avLst/>
          </a:prstGeom>
        </p:spPr>
      </p:pic>
    </p:spTree>
    <p:extLst>
      <p:ext uri="{BB962C8B-B14F-4D97-AF65-F5344CB8AC3E}">
        <p14:creationId xmlns:p14="http://schemas.microsoft.com/office/powerpoint/2010/main" val="9649621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Dunder Mifflin Company 	</a:t>
            </a:r>
          </a:p>
        </p:txBody>
      </p:sp>
      <p:sp>
        <p:nvSpPr>
          <p:cNvPr id="5" name="Text Placeholder 4"/>
          <p:cNvSpPr>
            <a:spLocks noGrp="1"/>
          </p:cNvSpPr>
          <p:nvPr>
            <p:ph type="body" sz="quarter" idx="14"/>
          </p:nvPr>
        </p:nvSpPr>
        <p:spPr>
          <a:xfrm>
            <a:off x="914401" y="1353312"/>
            <a:ext cx="9143679" cy="475488"/>
          </a:xfrm>
        </p:spPr>
        <p:txBody>
          <a:bodyPr/>
          <a:lstStyle/>
          <a:p>
            <a:r>
              <a:rPr lang="en-US"/>
              <a:t>Dashboard for Monthly Sales and Marketing Meeting</a:t>
            </a:r>
          </a:p>
        </p:txBody>
      </p:sp>
      <p:cxnSp>
        <p:nvCxnSpPr>
          <p:cNvPr id="12" name="Straight Connector 11">
            <a:extLst>
              <a:ext uri="{FF2B5EF4-FFF2-40B4-BE49-F238E27FC236}">
                <a16:creationId xmlns:a16="http://schemas.microsoft.com/office/drawing/2014/main" id="{1ED4CF4C-6D2A-4FD9-A5DE-11C18D837B11}"/>
              </a:ext>
            </a:extLst>
          </p:cNvPr>
          <p:cNvCxnSpPr>
            <a:cxnSpLocks/>
          </p:cNvCxnSpPr>
          <p:nvPr/>
        </p:nvCxnSpPr>
        <p:spPr>
          <a:xfrm>
            <a:off x="914401" y="2082267"/>
            <a:ext cx="1013459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033B5E5B-4AE7-46D8-9AD6-F4A3F195E454}"/>
              </a:ext>
            </a:extLst>
          </p:cNvPr>
          <p:cNvSpPr txBox="1">
            <a:spLocks/>
          </p:cNvSpPr>
          <p:nvPr/>
        </p:nvSpPr>
        <p:spPr>
          <a:xfrm>
            <a:off x="914400" y="2486786"/>
            <a:ext cx="10363200" cy="73265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Michael Scott, the regional manager of Dunder Mifflin Scranton branch holds a monthly meeting with the Sales and the marketing team where he reviews the data related to Sales. With the new Salesforce instance installed he is hoping to look at the data in an enhanced manner. He is tasking Jim with creating the Dashboard which can be reviewed by everyone. He is strictly asked to share the reports and dashboard with Andy Bernard. No one else within the Sales team should have access to them. Michael is curious to know how many new clients have been onboarded by the entire Sales team till date so that he can study the pipeline. With a goal to evaluate each Salesperson individually, he also wants to view their individual performance. For this, he would need to know how many clients are currently in the pipeline and its worth. </a:t>
            </a:r>
          </a:p>
          <a:p>
            <a:r>
              <a:rPr lang="en-US" sz="1600">
                <a:ea typeface="Open Sans"/>
                <a:cs typeface="Open Sans"/>
              </a:rPr>
              <a:t>Dunder Mifflin also carries out marketing campaigns and Michael also wants to understand how many leads are being generated and what are the associated sources with it. </a:t>
            </a:r>
            <a:r>
              <a:rPr lang="en-US" sz="1600">
                <a:ea typeface="+mn-lt"/>
                <a:cs typeface="+mn-lt"/>
              </a:rPr>
              <a:t>An indicator that affects the Sales teams performance is also the number of leads converted into Opportunities. </a:t>
            </a:r>
            <a:r>
              <a:rPr lang="en-US" sz="1600">
                <a:ea typeface="Open Sans"/>
                <a:cs typeface="Open Sans"/>
              </a:rPr>
              <a:t>Michael would like to see that on the report as well. </a:t>
            </a:r>
            <a:endParaRPr lang="en-US" sz="1600"/>
          </a:p>
        </p:txBody>
      </p:sp>
    </p:spTree>
    <p:extLst>
      <p:ext uri="{BB962C8B-B14F-4D97-AF65-F5344CB8AC3E}">
        <p14:creationId xmlns:p14="http://schemas.microsoft.com/office/powerpoint/2010/main" val="23002891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Dunder Mifflin Company 	</a:t>
            </a:r>
          </a:p>
        </p:txBody>
      </p:sp>
      <p:sp>
        <p:nvSpPr>
          <p:cNvPr id="5" name="Text Placeholder 4"/>
          <p:cNvSpPr>
            <a:spLocks noGrp="1"/>
          </p:cNvSpPr>
          <p:nvPr>
            <p:ph type="body" sz="quarter" idx="14"/>
          </p:nvPr>
        </p:nvSpPr>
        <p:spPr>
          <a:xfrm>
            <a:off x="914401" y="1353312"/>
            <a:ext cx="9143679" cy="475488"/>
          </a:xfrm>
        </p:spPr>
        <p:txBody>
          <a:bodyPr/>
          <a:lstStyle/>
          <a:p>
            <a:r>
              <a:rPr lang="en-US" sz="2400"/>
              <a:t>Requirements</a:t>
            </a:r>
          </a:p>
        </p:txBody>
      </p:sp>
      <p:cxnSp>
        <p:nvCxnSpPr>
          <p:cNvPr id="12" name="Straight Connector 11">
            <a:extLst>
              <a:ext uri="{FF2B5EF4-FFF2-40B4-BE49-F238E27FC236}">
                <a16:creationId xmlns:a16="http://schemas.microsoft.com/office/drawing/2014/main" id="{1ED4CF4C-6D2A-4FD9-A5DE-11C18D837B11}"/>
              </a:ext>
            </a:extLst>
          </p:cNvPr>
          <p:cNvCxnSpPr>
            <a:cxnSpLocks/>
          </p:cNvCxnSpPr>
          <p:nvPr/>
        </p:nvCxnSpPr>
        <p:spPr>
          <a:xfrm>
            <a:off x="914401" y="2082267"/>
            <a:ext cx="1013459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033B5E5B-4AE7-46D8-9AD6-F4A3F195E454}"/>
              </a:ext>
            </a:extLst>
          </p:cNvPr>
          <p:cNvSpPr txBox="1">
            <a:spLocks/>
          </p:cNvSpPr>
          <p:nvPr/>
        </p:nvSpPr>
        <p:spPr>
          <a:xfrm>
            <a:off x="914400" y="2486786"/>
            <a:ext cx="10363200" cy="73265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a:p>
        </p:txBody>
      </p:sp>
      <p:sp>
        <p:nvSpPr>
          <p:cNvPr id="6" name="Text Placeholder 4">
            <a:extLst>
              <a:ext uri="{FF2B5EF4-FFF2-40B4-BE49-F238E27FC236}">
                <a16:creationId xmlns:a16="http://schemas.microsoft.com/office/drawing/2014/main" id="{A3218998-67B3-41B0-B10A-ED5C096C6B17}"/>
              </a:ext>
            </a:extLst>
          </p:cNvPr>
          <p:cNvSpPr txBox="1">
            <a:spLocks/>
          </p:cNvSpPr>
          <p:nvPr/>
        </p:nvSpPr>
        <p:spPr>
          <a:xfrm>
            <a:off x="914401" y="2550794"/>
            <a:ext cx="9143679"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1400"/>
              <a:t>Create a dashboard and name it ‘</a:t>
            </a:r>
            <a:r>
              <a:rPr lang="en-US" sz="1400" err="1"/>
              <a:t>Dunder</a:t>
            </a:r>
            <a:r>
              <a:rPr lang="en-US" sz="1400"/>
              <a:t> Mifflin Sales Dashboard’</a:t>
            </a:r>
          </a:p>
          <a:p>
            <a:pPr marL="457200" indent="-457200">
              <a:buAutoNum type="arabicPeriod"/>
            </a:pPr>
            <a:r>
              <a:rPr lang="en-US" sz="1400"/>
              <a:t> Share it with Andrew Bernard – Create a folder for Andrew Bernard and give him a manage access</a:t>
            </a:r>
          </a:p>
          <a:p>
            <a:pPr marL="457200" indent="-457200">
              <a:buAutoNum type="arabicPeriod"/>
            </a:pPr>
            <a:r>
              <a:rPr lang="en-US" sz="1400"/>
              <a:t>Leads Report with sources</a:t>
            </a:r>
          </a:p>
          <a:p>
            <a:pPr marL="457200" indent="-457200">
              <a:buAutoNum type="arabicPeriod"/>
            </a:pPr>
            <a:r>
              <a:rPr lang="en-US" sz="1400"/>
              <a:t>Leads converted to Opportunities</a:t>
            </a:r>
          </a:p>
          <a:p>
            <a:pPr marL="457200" indent="-457200">
              <a:buAutoNum type="arabicPeriod"/>
            </a:pPr>
            <a:r>
              <a:rPr lang="en-US" sz="1400"/>
              <a:t>How many new clients are onboard till date </a:t>
            </a:r>
          </a:p>
          <a:p>
            <a:pPr marL="1143000" lvl="1" indent="-457200">
              <a:buAutoNum type="arabicPeriod"/>
            </a:pPr>
            <a:r>
              <a:rPr lang="en-US" sz="1400"/>
              <a:t>Create a report with Opportunities closed/won by owner and add it to a dashboard</a:t>
            </a:r>
          </a:p>
          <a:p>
            <a:pPr marL="1143000" lvl="1" indent="-457200">
              <a:buAutoNum type="arabicPeriod"/>
            </a:pPr>
            <a:r>
              <a:rPr lang="en-US" sz="1400"/>
              <a:t>Opportunity pipeline Report</a:t>
            </a:r>
          </a:p>
          <a:p>
            <a:pPr marL="1143000" lvl="1" indent="-457200">
              <a:buAutoNum type="arabicPeriod"/>
            </a:pPr>
            <a:endParaRPr lang="en-US" sz="3000"/>
          </a:p>
          <a:p>
            <a:pPr marL="1143000" lvl="1" indent="-457200">
              <a:buAutoNum type="arabicPeriod"/>
            </a:pPr>
            <a:endParaRPr lang="en-US" sz="3000"/>
          </a:p>
          <a:p>
            <a:pPr marL="457200" indent="-457200">
              <a:buAutoNum type="arabicPeriod"/>
            </a:pPr>
            <a:endParaRPr lang="en-US" sz="2400"/>
          </a:p>
        </p:txBody>
      </p:sp>
    </p:spTree>
    <p:extLst>
      <p:ext uri="{BB962C8B-B14F-4D97-AF65-F5344CB8AC3E}">
        <p14:creationId xmlns:p14="http://schemas.microsoft.com/office/powerpoint/2010/main" val="18022824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6338923" y="1003778"/>
            <a:ext cx="0" cy="4727061"/>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24554" y="1003778"/>
            <a:ext cx="0" cy="4727061"/>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989320" y="1117387"/>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986827" y="1959616"/>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980892" y="2858588"/>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986830" y="4705206"/>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980891" y="5628517"/>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94560" y="3947868"/>
            <a:ext cx="2660904" cy="0"/>
          </a:xfrm>
          <a:prstGeom prst="line">
            <a:avLst/>
          </a:prstGeom>
          <a:ln w="1143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Text Placeholder 2"/>
          <p:cNvSpPr txBox="1">
            <a:spLocks/>
          </p:cNvSpPr>
          <p:nvPr/>
        </p:nvSpPr>
        <p:spPr>
          <a:xfrm>
            <a:off x="6952905" y="796365"/>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a:solidFill>
                  <a:schemeClr val="tx1"/>
                </a:solidFill>
                <a:latin typeface="Chronicle Display Light" charset="0"/>
                <a:ea typeface="Chronicle Display Light" charset="0"/>
                <a:cs typeface="Chronicle Display Light" charset="0"/>
              </a:rPr>
              <a:t>Reports and Dashboards for Lightning Experience</a:t>
            </a:r>
            <a:endParaRPr lang="en-US" sz="2400" spc="300">
              <a:solidFill>
                <a:schemeClr val="tx1"/>
              </a:solidFill>
              <a:latin typeface="Open Sans" charset="0"/>
              <a:ea typeface="Open Sans" charset="0"/>
              <a:cs typeface="Open Sans"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6" name="Freeform 5"/>
          <p:cNvSpPr/>
          <p:nvPr/>
        </p:nvSpPr>
        <p:spPr>
          <a:xfrm>
            <a:off x="5184648" y="1117387"/>
            <a:ext cx="1591056" cy="2832821"/>
          </a:xfrm>
          <a:custGeom>
            <a:avLst/>
            <a:gdLst>
              <a:gd name="connsiteX0" fmla="*/ 0 w 1591056"/>
              <a:gd name="connsiteY0" fmla="*/ 2496312 h 2496312"/>
              <a:gd name="connsiteX1" fmla="*/ 1161288 w 1591056"/>
              <a:gd name="connsiteY1" fmla="*/ 0 h 2496312"/>
              <a:gd name="connsiteX2" fmla="*/ 1591056 w 1591056"/>
              <a:gd name="connsiteY2" fmla="*/ 0 h 2496312"/>
            </a:gdLst>
            <a:ahLst/>
            <a:cxnLst>
              <a:cxn ang="0">
                <a:pos x="connsiteX0" y="connsiteY0"/>
              </a:cxn>
              <a:cxn ang="0">
                <a:pos x="connsiteX1" y="connsiteY1"/>
              </a:cxn>
              <a:cxn ang="0">
                <a:pos x="connsiteX2" y="connsiteY2"/>
              </a:cxn>
            </a:cxnLst>
            <a:rect l="l" t="t" r="r" b="b"/>
            <a:pathLst>
              <a:path w="1591056" h="2496312">
                <a:moveTo>
                  <a:pt x="0" y="2496312"/>
                </a:moveTo>
                <a:lnTo>
                  <a:pt x="1161288" y="0"/>
                </a:lnTo>
                <a:lnTo>
                  <a:pt x="1591056" y="0"/>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6"/>
          <p:cNvSpPr/>
          <p:nvPr/>
        </p:nvSpPr>
        <p:spPr>
          <a:xfrm>
            <a:off x="5184648" y="1958739"/>
            <a:ext cx="1591056" cy="1991470"/>
          </a:xfrm>
          <a:custGeom>
            <a:avLst/>
            <a:gdLst>
              <a:gd name="connsiteX0" fmla="*/ 0 w 1591056"/>
              <a:gd name="connsiteY0" fmla="*/ 1581912 h 1581912"/>
              <a:gd name="connsiteX1" fmla="*/ 1161288 w 1591056"/>
              <a:gd name="connsiteY1" fmla="*/ 0 h 1581912"/>
              <a:gd name="connsiteX2" fmla="*/ 1591056 w 1591056"/>
              <a:gd name="connsiteY2" fmla="*/ 0 h 1581912"/>
            </a:gdLst>
            <a:ahLst/>
            <a:cxnLst>
              <a:cxn ang="0">
                <a:pos x="connsiteX0" y="connsiteY0"/>
              </a:cxn>
              <a:cxn ang="0">
                <a:pos x="connsiteX1" y="connsiteY1"/>
              </a:cxn>
              <a:cxn ang="0">
                <a:pos x="connsiteX2" y="connsiteY2"/>
              </a:cxn>
            </a:cxnLst>
            <a:rect l="l" t="t" r="r" b="b"/>
            <a:pathLst>
              <a:path w="1591056" h="1581912">
                <a:moveTo>
                  <a:pt x="0" y="1581912"/>
                </a:moveTo>
                <a:lnTo>
                  <a:pt x="1161288" y="0"/>
                </a:lnTo>
                <a:lnTo>
                  <a:pt x="1591056" y="0"/>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7"/>
          <p:cNvSpPr/>
          <p:nvPr/>
        </p:nvSpPr>
        <p:spPr>
          <a:xfrm>
            <a:off x="5177642" y="2870163"/>
            <a:ext cx="1597231" cy="1072445"/>
          </a:xfrm>
          <a:custGeom>
            <a:avLst/>
            <a:gdLst>
              <a:gd name="connsiteX0" fmla="*/ 0 w 1597231"/>
              <a:gd name="connsiteY0" fmla="*/ 670956 h 670956"/>
              <a:gd name="connsiteX1" fmla="*/ 1163781 w 1597231"/>
              <a:gd name="connsiteY1" fmla="*/ 0 h 670956"/>
              <a:gd name="connsiteX2" fmla="*/ 1597231 w 1597231"/>
              <a:gd name="connsiteY2" fmla="*/ 0 h 670956"/>
            </a:gdLst>
            <a:ahLst/>
            <a:cxnLst>
              <a:cxn ang="0">
                <a:pos x="connsiteX0" y="connsiteY0"/>
              </a:cxn>
              <a:cxn ang="0">
                <a:pos x="connsiteX1" y="connsiteY1"/>
              </a:cxn>
              <a:cxn ang="0">
                <a:pos x="connsiteX2" y="connsiteY2"/>
              </a:cxn>
            </a:cxnLst>
            <a:rect l="l" t="t" r="r" b="b"/>
            <a:pathLst>
              <a:path w="1597231" h="670956">
                <a:moveTo>
                  <a:pt x="0" y="670956"/>
                </a:moveTo>
                <a:lnTo>
                  <a:pt x="1163781" y="0"/>
                </a:lnTo>
                <a:lnTo>
                  <a:pt x="1597231" y="0"/>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8"/>
          <p:cNvSpPr/>
          <p:nvPr/>
        </p:nvSpPr>
        <p:spPr>
          <a:xfrm>
            <a:off x="5183579" y="3936670"/>
            <a:ext cx="1585356" cy="773612"/>
          </a:xfrm>
          <a:custGeom>
            <a:avLst/>
            <a:gdLst>
              <a:gd name="connsiteX0" fmla="*/ 0 w 1585356"/>
              <a:gd name="connsiteY0" fmla="*/ 0 h 249382"/>
              <a:gd name="connsiteX1" fmla="*/ 1157844 w 1585356"/>
              <a:gd name="connsiteY1" fmla="*/ 249382 h 249382"/>
              <a:gd name="connsiteX2" fmla="*/ 1585356 w 1585356"/>
              <a:gd name="connsiteY2" fmla="*/ 249382 h 249382"/>
            </a:gdLst>
            <a:ahLst/>
            <a:cxnLst>
              <a:cxn ang="0">
                <a:pos x="connsiteX0" y="connsiteY0"/>
              </a:cxn>
              <a:cxn ang="0">
                <a:pos x="connsiteX1" y="connsiteY1"/>
              </a:cxn>
              <a:cxn ang="0">
                <a:pos x="connsiteX2" y="connsiteY2"/>
              </a:cxn>
            </a:cxnLst>
            <a:rect l="l" t="t" r="r" b="b"/>
            <a:pathLst>
              <a:path w="1585356" h="249382">
                <a:moveTo>
                  <a:pt x="0" y="0"/>
                </a:moveTo>
                <a:lnTo>
                  <a:pt x="1157844" y="249382"/>
                </a:lnTo>
                <a:lnTo>
                  <a:pt x="1585356" y="249382"/>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9"/>
          <p:cNvSpPr/>
          <p:nvPr/>
        </p:nvSpPr>
        <p:spPr>
          <a:xfrm>
            <a:off x="5183579" y="3944492"/>
            <a:ext cx="1585356" cy="1680803"/>
          </a:xfrm>
          <a:custGeom>
            <a:avLst/>
            <a:gdLst>
              <a:gd name="connsiteX0" fmla="*/ 0 w 1591293"/>
              <a:gd name="connsiteY0" fmla="*/ 0 h 1151907"/>
              <a:gd name="connsiteX1" fmla="*/ 1169719 w 1591293"/>
              <a:gd name="connsiteY1" fmla="*/ 1151907 h 1151907"/>
              <a:gd name="connsiteX2" fmla="*/ 1591293 w 1591293"/>
              <a:gd name="connsiteY2" fmla="*/ 1151907 h 1151907"/>
            </a:gdLst>
            <a:ahLst/>
            <a:cxnLst>
              <a:cxn ang="0">
                <a:pos x="connsiteX0" y="connsiteY0"/>
              </a:cxn>
              <a:cxn ang="0">
                <a:pos x="connsiteX1" y="connsiteY1"/>
              </a:cxn>
              <a:cxn ang="0">
                <a:pos x="connsiteX2" y="connsiteY2"/>
              </a:cxn>
            </a:cxnLst>
            <a:rect l="l" t="t" r="r" b="b"/>
            <a:pathLst>
              <a:path w="1591293" h="1151907">
                <a:moveTo>
                  <a:pt x="0" y="0"/>
                </a:moveTo>
                <a:lnTo>
                  <a:pt x="1169719" y="1151907"/>
                </a:lnTo>
                <a:lnTo>
                  <a:pt x="1591293" y="1151907"/>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p:cNvCxnSpPr/>
          <p:nvPr/>
        </p:nvCxnSpPr>
        <p:spPr>
          <a:xfrm>
            <a:off x="4703064" y="3941318"/>
            <a:ext cx="49123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95563" y="2376749"/>
            <a:ext cx="3659901" cy="1138773"/>
          </a:xfrm>
          <a:prstGeom prst="rect">
            <a:avLst/>
          </a:prstGeom>
          <a:noFill/>
        </p:spPr>
        <p:txBody>
          <a:bodyPr wrap="square" rtlCol="0">
            <a:spAutoFit/>
          </a:bodyPr>
          <a:lstStyle/>
          <a:p>
            <a:pPr algn="r">
              <a:lnSpc>
                <a:spcPct val="85000"/>
              </a:lnSpc>
            </a:pPr>
            <a:r>
              <a:rPr lang="en-US" sz="4000">
                <a:latin typeface="Chronicle Display Light" charset="0"/>
                <a:ea typeface="Chronicle Display Light" charset="0"/>
                <a:cs typeface="Chronicle Display Light" charset="0"/>
              </a:rPr>
              <a:t>Let’s Practice some Trailheads</a:t>
            </a:r>
          </a:p>
        </p:txBody>
      </p:sp>
      <p:sp>
        <p:nvSpPr>
          <p:cNvPr id="21" name="Freeform 20"/>
          <p:cNvSpPr/>
          <p:nvPr/>
        </p:nvSpPr>
        <p:spPr>
          <a:xfrm flipV="1">
            <a:off x="5183579" y="3781586"/>
            <a:ext cx="1585356" cy="150570"/>
          </a:xfrm>
          <a:custGeom>
            <a:avLst/>
            <a:gdLst>
              <a:gd name="connsiteX0" fmla="*/ 0 w 1585356"/>
              <a:gd name="connsiteY0" fmla="*/ 0 h 249382"/>
              <a:gd name="connsiteX1" fmla="*/ 1157844 w 1585356"/>
              <a:gd name="connsiteY1" fmla="*/ 249382 h 249382"/>
              <a:gd name="connsiteX2" fmla="*/ 1585356 w 1585356"/>
              <a:gd name="connsiteY2" fmla="*/ 249382 h 249382"/>
            </a:gdLst>
            <a:ahLst/>
            <a:cxnLst>
              <a:cxn ang="0">
                <a:pos x="connsiteX0" y="connsiteY0"/>
              </a:cxn>
              <a:cxn ang="0">
                <a:pos x="connsiteX1" y="connsiteY1"/>
              </a:cxn>
              <a:cxn ang="0">
                <a:pos x="connsiteX2" y="connsiteY2"/>
              </a:cxn>
            </a:cxnLst>
            <a:rect l="l" t="t" r="r" b="b"/>
            <a:pathLst>
              <a:path w="1585356" h="249382">
                <a:moveTo>
                  <a:pt x="0" y="0"/>
                </a:moveTo>
                <a:lnTo>
                  <a:pt x="1157844" y="249382"/>
                </a:lnTo>
                <a:lnTo>
                  <a:pt x="1585356" y="249382"/>
                </a:lnTo>
              </a:path>
            </a:pathLst>
          </a:custGeom>
          <a:noFill/>
          <a:ln w="28575">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flipH="1">
            <a:off x="5986830" y="3781586"/>
            <a:ext cx="786384" cy="0"/>
          </a:xfrm>
          <a:prstGeom prst="line">
            <a:avLst/>
          </a:prstGeom>
          <a:ln w="12700">
            <a:solidFill>
              <a:schemeClr val="accent5">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Text Placeholder 2"/>
          <p:cNvSpPr txBox="1">
            <a:spLocks/>
          </p:cNvSpPr>
          <p:nvPr/>
        </p:nvSpPr>
        <p:spPr>
          <a:xfrm>
            <a:off x="6952905" y="1451580"/>
            <a:ext cx="4400378" cy="395516"/>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pPr>
            <a:r>
              <a:rPr lang="en-US" sz="1400">
                <a:solidFill>
                  <a:srgbClr val="00B0F0"/>
                </a:solidFill>
                <a:latin typeface="Open Sans"/>
                <a:ea typeface="Chronicle Display Light" charset="0"/>
                <a:cs typeface="Chronicle Display Light" charset="0"/>
                <a:hlinkClick r:id="rId3"/>
              </a:rPr>
              <a:t>Click here</a:t>
            </a:r>
            <a:endParaRPr lang="en-US" sz="1400">
              <a:solidFill>
                <a:srgbClr val="00B0F0"/>
              </a:solidFill>
              <a:latin typeface="Open Sans"/>
              <a:ea typeface="Chronicle Display Light" charset="0"/>
              <a:cs typeface="Chronicle Display Light" charset="0"/>
            </a:endParaRPr>
          </a:p>
          <a:p>
            <a:pPr>
              <a:lnSpc>
                <a:spcPct val="100000"/>
              </a:lnSpc>
              <a:spcBef>
                <a:spcPts val="0"/>
              </a:spcBef>
              <a:buClr>
                <a:srgbClr val="81BC00"/>
              </a:buClr>
            </a:pPr>
            <a:endParaRPr lang="en-US" sz="32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600" spc="300">
              <a:solidFill>
                <a:schemeClr val="tx1"/>
              </a:solidFill>
              <a:latin typeface="Open Sans Extrabold" charset="0"/>
              <a:ea typeface="Open Sans Extrabold" charset="0"/>
              <a:cs typeface="Open Sans Extrabold" charset="0"/>
            </a:endParaRPr>
          </a:p>
        </p:txBody>
      </p:sp>
      <p:sp>
        <p:nvSpPr>
          <p:cNvPr id="34" name="Text Placeholder 2"/>
          <p:cNvSpPr txBox="1">
            <a:spLocks/>
          </p:cNvSpPr>
          <p:nvPr/>
        </p:nvSpPr>
        <p:spPr>
          <a:xfrm>
            <a:off x="6952905" y="1957572"/>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a:solidFill>
                  <a:schemeClr val="tx1"/>
                </a:solidFill>
                <a:latin typeface="Chronicle Display Light" charset="0"/>
                <a:ea typeface="Chronicle Display Light" charset="0"/>
                <a:cs typeface="Chronicle Display Light" charset="0"/>
              </a:rPr>
              <a:t>Quick Start: Reports and Dashboards </a:t>
            </a:r>
            <a:endParaRPr lang="en-US" sz="2400" spc="300">
              <a:solidFill>
                <a:schemeClr val="tx1"/>
              </a:solidFill>
              <a:latin typeface="Open Sans" charset="0"/>
              <a:ea typeface="Open Sans" charset="0"/>
              <a:cs typeface="Open Sans"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35" name="Text Placeholder 2"/>
          <p:cNvSpPr txBox="1">
            <a:spLocks/>
          </p:cNvSpPr>
          <p:nvPr/>
        </p:nvSpPr>
        <p:spPr>
          <a:xfrm>
            <a:off x="6988245" y="2308698"/>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1400">
                <a:solidFill>
                  <a:srgbClr val="00B0F0"/>
                </a:solidFill>
                <a:ea typeface="Chronicle Display Light" charset="0"/>
                <a:cs typeface="Chronicle Display Light" charset="0"/>
                <a:hlinkClick r:id="rId4">
                  <a:extLst>
                    <a:ext uri="{A12FA001-AC4F-418D-AE19-62706E023703}">
                      <ahyp:hlinkClr xmlns:ahyp="http://schemas.microsoft.com/office/drawing/2018/hyperlinkcolor" val="tx"/>
                    </a:ext>
                  </a:extLst>
                </a:hlinkClick>
              </a:rPr>
              <a:t>Click </a:t>
            </a:r>
            <a:r>
              <a:rPr lang="en-US" sz="1400">
                <a:solidFill>
                  <a:srgbClr val="00B0F0"/>
                </a:solidFill>
                <a:hlinkClick r:id="rId4">
                  <a:extLst>
                    <a:ext uri="{A12FA001-AC4F-418D-AE19-62706E023703}">
                      <ahyp:hlinkClr xmlns:ahyp="http://schemas.microsoft.com/office/drawing/2018/hyperlinkcolor" val="tx"/>
                    </a:ext>
                  </a:extLst>
                </a:hlinkClick>
              </a:rPr>
              <a:t>here</a:t>
            </a:r>
            <a:endParaRPr lang="en-US" sz="1400">
              <a:solidFill>
                <a:srgbClr val="00B0F0"/>
              </a:solidFill>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36" name="Text Placeholder 2"/>
          <p:cNvSpPr txBox="1">
            <a:spLocks/>
          </p:cNvSpPr>
          <p:nvPr/>
        </p:nvSpPr>
        <p:spPr>
          <a:xfrm>
            <a:off x="6958840" y="2877041"/>
            <a:ext cx="4825617"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a:solidFill>
                  <a:schemeClr val="tx1"/>
                </a:solidFill>
                <a:latin typeface="Chronicle Display Light" charset="0"/>
                <a:ea typeface="Chronicle Display Light" charset="0"/>
                <a:cs typeface="Chronicle Display Light" charset="0"/>
              </a:rPr>
              <a:t>For Sales and Marketing Managers </a:t>
            </a:r>
            <a:endParaRPr lang="en-US" sz="2400" spc="300">
              <a:solidFill>
                <a:schemeClr val="tx1"/>
              </a:solidFill>
              <a:latin typeface="Open Sans" charset="0"/>
              <a:ea typeface="Open Sans" charset="0"/>
              <a:cs typeface="Open Sans"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37" name="Text Placeholder 2"/>
          <p:cNvSpPr txBox="1">
            <a:spLocks/>
          </p:cNvSpPr>
          <p:nvPr/>
        </p:nvSpPr>
        <p:spPr>
          <a:xfrm>
            <a:off x="6962985" y="3183913"/>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nSpc>
                <a:spcPct val="100000"/>
              </a:lnSpc>
              <a:spcBef>
                <a:spcPts val="0"/>
              </a:spcBef>
              <a:buClr>
                <a:srgbClr val="81BC00"/>
              </a:buClr>
              <a:buSzTx/>
            </a:pPr>
            <a:r>
              <a:rPr lang="en-US" sz="1400">
                <a:solidFill>
                  <a:srgbClr val="00B0F0"/>
                </a:solidFill>
                <a:ea typeface="Chronicle Display Light" charset="0"/>
                <a:cs typeface="Chronicle Display Light" charset="0"/>
                <a:hlinkClick r:id="rId5">
                  <a:extLst>
                    <a:ext uri="{A12FA001-AC4F-418D-AE19-62706E023703}">
                      <ahyp:hlinkClr xmlns:ahyp="http://schemas.microsoft.com/office/drawing/2018/hyperlinkcolor" val="tx"/>
                    </a:ext>
                  </a:extLst>
                </a:hlinkClick>
              </a:rPr>
              <a:t>Click </a:t>
            </a:r>
            <a:r>
              <a:rPr lang="en-US" sz="1400">
                <a:solidFill>
                  <a:srgbClr val="00B0F0"/>
                </a:solidFill>
                <a:cs typeface="+mn-cs"/>
                <a:hlinkClick r:id="rId5">
                  <a:extLst>
                    <a:ext uri="{A12FA001-AC4F-418D-AE19-62706E023703}">
                      <ahyp:hlinkClr xmlns:ahyp="http://schemas.microsoft.com/office/drawing/2018/hyperlinkcolor" val="tx"/>
                    </a:ext>
                  </a:extLst>
                </a:hlinkClick>
              </a:rPr>
              <a:t>here</a:t>
            </a:r>
            <a:endParaRPr lang="en-US" sz="1400">
              <a:solidFill>
                <a:srgbClr val="00B0F0"/>
              </a:solidFill>
              <a:cs typeface="+mn-cs"/>
            </a:endParaRPr>
          </a:p>
          <a:p>
            <a:pPr>
              <a:lnSpc>
                <a:spcPct val="100000"/>
              </a:lnSpc>
              <a:spcBef>
                <a:spcPts val="0"/>
              </a:spcBef>
              <a:buClr>
                <a:srgbClr val="81BC00"/>
              </a:buClr>
            </a:pPr>
            <a:endParaRPr lang="en-US" sz="2400">
              <a:solidFill>
                <a:schemeClr val="tx1"/>
              </a:solidFill>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39" name="Text Placeholder 2"/>
          <p:cNvSpPr txBox="1">
            <a:spLocks/>
          </p:cNvSpPr>
          <p:nvPr/>
        </p:nvSpPr>
        <p:spPr>
          <a:xfrm>
            <a:off x="6954565" y="3763051"/>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a:solidFill>
                  <a:schemeClr val="tx1"/>
                </a:solidFill>
                <a:latin typeface="Chronicle Display Light" charset="0"/>
                <a:ea typeface="Chronicle Display Light" charset="0"/>
                <a:cs typeface="Chronicle Display Light" charset="0"/>
              </a:rPr>
              <a:t>For Salesforce Classic</a:t>
            </a:r>
            <a:endParaRPr lang="en-US" sz="2400" spc="300">
              <a:solidFill>
                <a:schemeClr val="tx1"/>
              </a:solidFill>
              <a:latin typeface="Open Sans" charset="0"/>
              <a:ea typeface="Open Sans" charset="0"/>
              <a:cs typeface="Open Sans"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40" name="Text Placeholder 2"/>
          <p:cNvSpPr txBox="1">
            <a:spLocks/>
          </p:cNvSpPr>
          <p:nvPr/>
        </p:nvSpPr>
        <p:spPr>
          <a:xfrm>
            <a:off x="6954565" y="4649061"/>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a:solidFill>
                  <a:schemeClr val="tx1"/>
                </a:solidFill>
                <a:latin typeface="Chronicle Display Light" charset="0"/>
                <a:ea typeface="Chronicle Display Light" charset="0"/>
                <a:cs typeface="Chronicle Display Light" charset="0"/>
              </a:rPr>
              <a:t>Filter Report Data</a:t>
            </a:r>
            <a:endParaRPr lang="en-US" sz="2400" spc="300">
              <a:solidFill>
                <a:schemeClr val="tx1"/>
              </a:solidFill>
              <a:latin typeface="Open Sans" charset="0"/>
              <a:ea typeface="Open Sans" charset="0"/>
              <a:cs typeface="Open Sans"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2400">
              <a:solidFill>
                <a:schemeClr val="tx1"/>
              </a:solidFill>
              <a:latin typeface="Chronicle Display Light" charset="0"/>
              <a:ea typeface="Chronicle Display Light" charset="0"/>
              <a:cs typeface="Chronicle Display Light" charset="0"/>
            </a:endParaRPr>
          </a:p>
          <a:p>
            <a:pPr>
              <a:lnSpc>
                <a:spcPct val="100000"/>
              </a:lnSpc>
              <a:spcBef>
                <a:spcPts val="0"/>
              </a:spcBef>
              <a:buClr>
                <a:srgbClr val="81BC00"/>
              </a:buClr>
            </a:pPr>
            <a:endParaRPr lang="en-US" sz="1200" spc="300">
              <a:solidFill>
                <a:schemeClr val="tx1"/>
              </a:solidFill>
              <a:latin typeface="Open Sans Extrabold" charset="0"/>
              <a:ea typeface="Open Sans Extrabold" charset="0"/>
              <a:cs typeface="Open Sans Extrabold" charset="0"/>
            </a:endParaRPr>
          </a:p>
        </p:txBody>
      </p:sp>
      <p:sp>
        <p:nvSpPr>
          <p:cNvPr id="41" name="Text Placeholder 2"/>
          <p:cNvSpPr txBox="1">
            <a:spLocks/>
          </p:cNvSpPr>
          <p:nvPr/>
        </p:nvSpPr>
        <p:spPr>
          <a:xfrm>
            <a:off x="6952905" y="5113563"/>
            <a:ext cx="4400378" cy="843015"/>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pPr>
            <a:r>
              <a:rPr lang="en-US" sz="2400" spc="300">
                <a:solidFill>
                  <a:schemeClr val="tx1"/>
                </a:solidFill>
                <a:latin typeface="Chronicle Display Light" charset="0"/>
                <a:ea typeface="Open Sans Extrabold" charset="0"/>
                <a:cs typeface="Open Sans Extrabold" charset="0"/>
              </a:rPr>
              <a:t>Salesforce Einstein</a:t>
            </a:r>
          </a:p>
        </p:txBody>
      </p:sp>
      <p:sp>
        <p:nvSpPr>
          <p:cNvPr id="2" name="Rectangle 1">
            <a:extLst>
              <a:ext uri="{FF2B5EF4-FFF2-40B4-BE49-F238E27FC236}">
                <a16:creationId xmlns:a16="http://schemas.microsoft.com/office/drawing/2014/main" id="{3514A070-1848-4B1D-8A42-E7863A5FF7C8}"/>
              </a:ext>
            </a:extLst>
          </p:cNvPr>
          <p:cNvSpPr/>
          <p:nvPr/>
        </p:nvSpPr>
        <p:spPr>
          <a:xfrm>
            <a:off x="6946145" y="3942878"/>
            <a:ext cx="997004" cy="307777"/>
          </a:xfrm>
          <a:prstGeom prst="rect">
            <a:avLst/>
          </a:prstGeom>
        </p:spPr>
        <p:txBody>
          <a:bodyPr wrap="none">
            <a:spAutoFit/>
          </a:bodyPr>
          <a:lstStyle/>
          <a:p>
            <a:pPr>
              <a:lnSpc>
                <a:spcPct val="100000"/>
              </a:lnSpc>
              <a:spcBef>
                <a:spcPts val="0"/>
              </a:spcBef>
              <a:buClr>
                <a:srgbClr val="81BC00"/>
              </a:buClr>
            </a:pPr>
            <a:r>
              <a:rPr lang="en-US" sz="1400">
                <a:solidFill>
                  <a:srgbClr val="00B0F0"/>
                </a:solidFill>
                <a:ea typeface="Chronicle Display Light" charset="0"/>
                <a:cs typeface="Chronicle Display Light" charset="0"/>
                <a:hlinkClick r:id="rId6">
                  <a:extLst>
                    <a:ext uri="{A12FA001-AC4F-418D-AE19-62706E023703}">
                      <ahyp:hlinkClr xmlns:ahyp="http://schemas.microsoft.com/office/drawing/2018/hyperlinkcolor" val="tx"/>
                    </a:ext>
                  </a:extLst>
                </a:hlinkClick>
              </a:rPr>
              <a:t>Click </a:t>
            </a:r>
            <a:r>
              <a:rPr lang="en-US" sz="1400">
                <a:solidFill>
                  <a:srgbClr val="00B0F0"/>
                </a:solidFill>
                <a:hlinkClick r:id="rId6">
                  <a:extLst>
                    <a:ext uri="{A12FA001-AC4F-418D-AE19-62706E023703}">
                      <ahyp:hlinkClr xmlns:ahyp="http://schemas.microsoft.com/office/drawing/2018/hyperlinkcolor" val="tx"/>
                    </a:ext>
                  </a:extLst>
                </a:hlinkClick>
              </a:rPr>
              <a:t>here</a:t>
            </a:r>
            <a:endParaRPr lang="en-US" sz="1400">
              <a:solidFill>
                <a:srgbClr val="00B0F0"/>
              </a:solidFill>
            </a:endParaRPr>
          </a:p>
        </p:txBody>
      </p:sp>
      <p:sp>
        <p:nvSpPr>
          <p:cNvPr id="32" name="Rectangle 31">
            <a:extLst>
              <a:ext uri="{FF2B5EF4-FFF2-40B4-BE49-F238E27FC236}">
                <a16:creationId xmlns:a16="http://schemas.microsoft.com/office/drawing/2014/main" id="{E841938B-FEF6-4AEE-A0AF-CA5B13A28A24}"/>
              </a:ext>
            </a:extLst>
          </p:cNvPr>
          <p:cNvSpPr/>
          <p:nvPr/>
        </p:nvSpPr>
        <p:spPr>
          <a:xfrm>
            <a:off x="6994697" y="4818618"/>
            <a:ext cx="997004" cy="307777"/>
          </a:xfrm>
          <a:prstGeom prst="rect">
            <a:avLst/>
          </a:prstGeom>
        </p:spPr>
        <p:txBody>
          <a:bodyPr wrap="none">
            <a:spAutoFit/>
          </a:bodyPr>
          <a:lstStyle/>
          <a:p>
            <a:pPr>
              <a:lnSpc>
                <a:spcPct val="100000"/>
              </a:lnSpc>
              <a:spcBef>
                <a:spcPts val="0"/>
              </a:spcBef>
              <a:buClr>
                <a:srgbClr val="81BC00"/>
              </a:buClr>
            </a:pPr>
            <a:r>
              <a:rPr lang="en-US" sz="1400">
                <a:solidFill>
                  <a:srgbClr val="00B0F0"/>
                </a:solidFill>
                <a:ea typeface="Chronicle Display Light" charset="0"/>
                <a:cs typeface="Chronicle Display Light" charset="0"/>
                <a:hlinkClick r:id="rId7">
                  <a:extLst>
                    <a:ext uri="{A12FA001-AC4F-418D-AE19-62706E023703}">
                      <ahyp:hlinkClr xmlns:ahyp="http://schemas.microsoft.com/office/drawing/2018/hyperlinkcolor" val="tx"/>
                    </a:ext>
                  </a:extLst>
                </a:hlinkClick>
              </a:rPr>
              <a:t>Click </a:t>
            </a:r>
            <a:r>
              <a:rPr lang="en-US" sz="1400">
                <a:solidFill>
                  <a:srgbClr val="00B0F0"/>
                </a:solidFill>
                <a:hlinkClick r:id="rId7">
                  <a:extLst>
                    <a:ext uri="{A12FA001-AC4F-418D-AE19-62706E023703}">
                      <ahyp:hlinkClr xmlns:ahyp="http://schemas.microsoft.com/office/drawing/2018/hyperlinkcolor" val="tx"/>
                    </a:ext>
                  </a:extLst>
                </a:hlinkClick>
              </a:rPr>
              <a:t>here</a:t>
            </a:r>
            <a:endParaRPr lang="en-US" sz="1400">
              <a:solidFill>
                <a:srgbClr val="00B0F0"/>
              </a:solidFill>
            </a:endParaRPr>
          </a:p>
        </p:txBody>
      </p:sp>
      <p:sp>
        <p:nvSpPr>
          <p:cNvPr id="45" name="Rectangle 44">
            <a:extLst>
              <a:ext uri="{FF2B5EF4-FFF2-40B4-BE49-F238E27FC236}">
                <a16:creationId xmlns:a16="http://schemas.microsoft.com/office/drawing/2014/main" id="{67ADA2B0-029C-4ECD-9F47-69355CEEA750}"/>
              </a:ext>
            </a:extLst>
          </p:cNvPr>
          <p:cNvSpPr/>
          <p:nvPr/>
        </p:nvSpPr>
        <p:spPr>
          <a:xfrm>
            <a:off x="7006539" y="5753858"/>
            <a:ext cx="997004" cy="307777"/>
          </a:xfrm>
          <a:prstGeom prst="rect">
            <a:avLst/>
          </a:prstGeom>
        </p:spPr>
        <p:txBody>
          <a:bodyPr wrap="none">
            <a:spAutoFit/>
          </a:bodyPr>
          <a:lstStyle/>
          <a:p>
            <a:pPr>
              <a:lnSpc>
                <a:spcPct val="100000"/>
              </a:lnSpc>
              <a:spcBef>
                <a:spcPts val="0"/>
              </a:spcBef>
              <a:buClr>
                <a:srgbClr val="81BC00"/>
              </a:buClr>
            </a:pPr>
            <a:r>
              <a:rPr lang="en-US" sz="1400">
                <a:solidFill>
                  <a:srgbClr val="00B0F0"/>
                </a:solidFill>
                <a:ea typeface="Chronicle Display Light" charset="0"/>
                <a:cs typeface="Chronicle Display Light" charset="0"/>
                <a:hlinkClick r:id="rId8">
                  <a:extLst>
                    <a:ext uri="{A12FA001-AC4F-418D-AE19-62706E023703}">
                      <ahyp:hlinkClr xmlns:ahyp="http://schemas.microsoft.com/office/drawing/2018/hyperlinkcolor" val="tx"/>
                    </a:ext>
                  </a:extLst>
                </a:hlinkClick>
              </a:rPr>
              <a:t>Click </a:t>
            </a:r>
            <a:r>
              <a:rPr lang="en-US" sz="1400">
                <a:solidFill>
                  <a:srgbClr val="00B0F0"/>
                </a:solidFill>
                <a:hlinkClick r:id="rId8">
                  <a:extLst>
                    <a:ext uri="{A12FA001-AC4F-418D-AE19-62706E023703}">
                      <ahyp:hlinkClr xmlns:ahyp="http://schemas.microsoft.com/office/drawing/2018/hyperlinkcolor" val="tx"/>
                    </a:ext>
                  </a:extLst>
                </a:hlinkClick>
              </a:rPr>
              <a:t>here</a:t>
            </a:r>
            <a:endParaRPr lang="en-US" sz="1400">
              <a:solidFill>
                <a:srgbClr val="00B0F0"/>
              </a:solidFill>
            </a:endParaRPr>
          </a:p>
        </p:txBody>
      </p:sp>
    </p:spTree>
    <p:extLst>
      <p:ext uri="{BB962C8B-B14F-4D97-AF65-F5344CB8AC3E}">
        <p14:creationId xmlns:p14="http://schemas.microsoft.com/office/powerpoint/2010/main" val="112763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85289" y="5460698"/>
            <a:ext cx="2226883" cy="0"/>
          </a:xfrm>
          <a:prstGeom prst="line">
            <a:avLst/>
          </a:prstGeom>
          <a:ln w="133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62648" y="2307527"/>
            <a:ext cx="4270247" cy="3153171"/>
          </a:xfrm>
          <a:prstGeom prst="rect">
            <a:avLst/>
          </a:prstGeom>
          <a:noFill/>
        </p:spPr>
        <p:txBody>
          <a:bodyPr wrap="square" rtlCol="0">
            <a:spAutoFit/>
          </a:bodyPr>
          <a:lstStyle/>
          <a:p>
            <a:pPr marL="571500" indent="-571500">
              <a:lnSpc>
                <a:spcPct val="85000"/>
              </a:lnSpc>
              <a:buFontTx/>
              <a:buChar char="-"/>
            </a:pPr>
            <a:r>
              <a:rPr lang="en-US">
                <a:latin typeface="Chronicle Display Light" charset="0"/>
                <a:ea typeface="Chronicle Display Light" charset="0"/>
                <a:cs typeface="Chronicle Display Light" charset="0"/>
              </a:rPr>
              <a:t>I am an Industrial Engineer</a:t>
            </a:r>
          </a:p>
          <a:p>
            <a:pPr marL="571500" indent="-571500">
              <a:lnSpc>
                <a:spcPct val="85000"/>
              </a:lnSpc>
              <a:buFontTx/>
              <a:buChar char="-"/>
            </a:pPr>
            <a:endParaRPr lang="en-US">
              <a:latin typeface="Chronicle Display Light" charset="0"/>
              <a:ea typeface="Chronicle Display Light" charset="0"/>
              <a:cs typeface="Chronicle Display Light" charset="0"/>
            </a:endParaRPr>
          </a:p>
          <a:p>
            <a:pPr marL="571500" indent="-571500">
              <a:lnSpc>
                <a:spcPct val="85000"/>
              </a:lnSpc>
              <a:buFontTx/>
              <a:buChar char="-"/>
            </a:pPr>
            <a:r>
              <a:rPr lang="en-US">
                <a:latin typeface="Chronicle Display Light" charset="0"/>
                <a:ea typeface="Chronicle Display Light" charset="0"/>
                <a:cs typeface="Chronicle Display Light" charset="0"/>
              </a:rPr>
              <a:t>Prior to Salesforce, I worked on Capital Machinery</a:t>
            </a:r>
          </a:p>
          <a:p>
            <a:pPr marL="571500" indent="-571500">
              <a:lnSpc>
                <a:spcPct val="85000"/>
              </a:lnSpc>
              <a:buFontTx/>
              <a:buChar char="-"/>
            </a:pPr>
            <a:endParaRPr lang="en-US">
              <a:latin typeface="Chronicle Display Light" charset="0"/>
              <a:ea typeface="Chronicle Display Light" charset="0"/>
              <a:cs typeface="Chronicle Display Light" charset="0"/>
            </a:endParaRPr>
          </a:p>
          <a:p>
            <a:pPr marL="571500" indent="-571500">
              <a:lnSpc>
                <a:spcPct val="85000"/>
              </a:lnSpc>
              <a:buFontTx/>
              <a:buChar char="-"/>
            </a:pPr>
            <a:r>
              <a:rPr lang="en-US">
                <a:latin typeface="Chronicle Display Light" charset="0"/>
                <a:ea typeface="Chronicle Display Light" charset="0"/>
                <a:cs typeface="Chronicle Display Light" charset="0"/>
              </a:rPr>
              <a:t>Associated with Deloitte since 2018</a:t>
            </a:r>
          </a:p>
          <a:p>
            <a:pPr marL="571500" indent="-571500">
              <a:lnSpc>
                <a:spcPct val="85000"/>
              </a:lnSpc>
              <a:buFontTx/>
              <a:buChar char="-"/>
            </a:pPr>
            <a:endParaRPr lang="en-US">
              <a:latin typeface="Chronicle Display Light" charset="0"/>
              <a:ea typeface="Chronicle Display Light" charset="0"/>
              <a:cs typeface="Chronicle Display Light" charset="0"/>
            </a:endParaRPr>
          </a:p>
          <a:p>
            <a:pPr marL="571500" indent="-571500">
              <a:lnSpc>
                <a:spcPct val="85000"/>
              </a:lnSpc>
              <a:buFontTx/>
              <a:buChar char="-"/>
            </a:pPr>
            <a:r>
              <a:rPr lang="en-US">
                <a:latin typeface="Chronicle Display Light" charset="0"/>
                <a:ea typeface="Chronicle Display Light" charset="0"/>
                <a:cs typeface="Chronicle Display Light" charset="0"/>
              </a:rPr>
              <a:t>Based in Bengaluru</a:t>
            </a:r>
          </a:p>
          <a:p>
            <a:pPr marL="571500" indent="-571500">
              <a:lnSpc>
                <a:spcPct val="85000"/>
              </a:lnSpc>
              <a:buFontTx/>
              <a:buChar char="-"/>
            </a:pPr>
            <a:endParaRPr lang="en-US">
              <a:latin typeface="Chronicle Display Light" charset="0"/>
              <a:ea typeface="Chronicle Display Light" charset="0"/>
              <a:cs typeface="Chronicle Display Light" charset="0"/>
            </a:endParaRPr>
          </a:p>
          <a:p>
            <a:pPr marL="571500" indent="-571500">
              <a:lnSpc>
                <a:spcPct val="85000"/>
              </a:lnSpc>
              <a:buFontTx/>
              <a:buChar char="-"/>
            </a:pPr>
            <a:r>
              <a:rPr lang="en-US">
                <a:latin typeface="Chronicle Display Light" charset="0"/>
                <a:ea typeface="Chronicle Display Light" charset="0"/>
                <a:cs typeface="Chronicle Display Light" charset="0"/>
              </a:rPr>
              <a:t>Recently bought a RE Himalayan!</a:t>
            </a:r>
          </a:p>
          <a:p>
            <a:pPr marL="571500" indent="-571500">
              <a:lnSpc>
                <a:spcPct val="85000"/>
              </a:lnSpc>
              <a:buFontTx/>
              <a:buChar char="-"/>
            </a:pPr>
            <a:endParaRPr lang="en-US">
              <a:latin typeface="Chronicle Display Light" charset="0"/>
              <a:ea typeface="Chronicle Display Light" charset="0"/>
              <a:cs typeface="Chronicle Display Light" charset="0"/>
            </a:endParaRPr>
          </a:p>
          <a:p>
            <a:pPr marL="571500" indent="-571500">
              <a:lnSpc>
                <a:spcPct val="85000"/>
              </a:lnSpc>
              <a:buFontTx/>
              <a:buChar char="-"/>
            </a:pPr>
            <a:r>
              <a:rPr lang="en-US">
                <a:latin typeface="Chronicle Display Light" charset="0"/>
                <a:ea typeface="Chronicle Display Light" charset="0"/>
                <a:cs typeface="Chronicle Display Light" charset="0"/>
              </a:rPr>
              <a:t>‘The Office’ is my favorite show!</a:t>
            </a:r>
          </a:p>
          <a:p>
            <a:pPr marL="571500" indent="-571500">
              <a:lnSpc>
                <a:spcPct val="85000"/>
              </a:lnSpc>
              <a:buFontTx/>
              <a:buChar char="-"/>
            </a:pPr>
            <a:endParaRPr lang="en-US">
              <a:latin typeface="Chronicle Display Light" charset="0"/>
              <a:ea typeface="Chronicle Display Light" charset="0"/>
              <a:cs typeface="Chronicle Display Light" charset="0"/>
            </a:endParaRPr>
          </a:p>
        </p:txBody>
      </p:sp>
      <p:sp>
        <p:nvSpPr>
          <p:cNvPr id="6" name="TextBox 5">
            <a:extLst>
              <a:ext uri="{FF2B5EF4-FFF2-40B4-BE49-F238E27FC236}">
                <a16:creationId xmlns:a16="http://schemas.microsoft.com/office/drawing/2014/main" id="{0C38FB7D-FBD7-4B9B-BF05-B6F46BBEA8DD}"/>
              </a:ext>
            </a:extLst>
          </p:cNvPr>
          <p:cNvSpPr txBox="1"/>
          <p:nvPr/>
        </p:nvSpPr>
        <p:spPr>
          <a:xfrm>
            <a:off x="6417702" y="1619647"/>
            <a:ext cx="5388939" cy="667875"/>
          </a:xfrm>
          <a:prstGeom prst="rect">
            <a:avLst/>
          </a:prstGeom>
          <a:noFill/>
        </p:spPr>
        <p:txBody>
          <a:bodyPr wrap="square" rtlCol="0">
            <a:spAutoFit/>
          </a:bodyPr>
          <a:lstStyle/>
          <a:p>
            <a:pPr>
              <a:lnSpc>
                <a:spcPct val="85000"/>
              </a:lnSpc>
            </a:pPr>
            <a:r>
              <a:rPr lang="en-US" sz="4400" b="1">
                <a:latin typeface="Chronicle Display Light" charset="0"/>
                <a:ea typeface="Chronicle Display Light" charset="0"/>
                <a:cs typeface="Chronicle Display Light" charset="0"/>
              </a:rPr>
              <a:t>Know Your Trainer!</a:t>
            </a:r>
          </a:p>
        </p:txBody>
      </p:sp>
      <p:pic>
        <p:nvPicPr>
          <p:cNvPr id="1026" name="Picture 2">
            <a:extLst>
              <a:ext uri="{FF2B5EF4-FFF2-40B4-BE49-F238E27FC236}">
                <a16:creationId xmlns:a16="http://schemas.microsoft.com/office/drawing/2014/main" id="{701D3A9D-475D-4F09-9C69-842C72CAF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16" y="531441"/>
            <a:ext cx="4250298" cy="31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7A44CFB-04EB-48DC-8B1B-7FE64F4F4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11" y="3429000"/>
            <a:ext cx="4137637" cy="3103228"/>
          </a:xfrm>
          <a:prstGeom prst="rect">
            <a:avLst/>
          </a:prstGeom>
        </p:spPr>
      </p:pic>
    </p:spTree>
    <p:extLst>
      <p:ext uri="{BB962C8B-B14F-4D97-AF65-F5344CB8AC3E}">
        <p14:creationId xmlns:p14="http://schemas.microsoft.com/office/powerpoint/2010/main" val="137890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01684" y="5542891"/>
            <a:ext cx="2226883" cy="0"/>
          </a:xfrm>
          <a:prstGeom prst="line">
            <a:avLst/>
          </a:prstGeom>
          <a:ln w="133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41816" y="4572627"/>
            <a:ext cx="8045593" cy="615553"/>
          </a:xfrm>
          <a:prstGeom prst="rect">
            <a:avLst/>
          </a:prstGeom>
          <a:noFill/>
        </p:spPr>
        <p:txBody>
          <a:bodyPr wrap="square" rtlCol="0">
            <a:spAutoFit/>
          </a:bodyPr>
          <a:lstStyle/>
          <a:p>
            <a:pPr>
              <a:lnSpc>
                <a:spcPct val="85000"/>
              </a:lnSpc>
            </a:pPr>
            <a:r>
              <a:rPr lang="en-US" sz="4000">
                <a:latin typeface="Chronicle Display Light" charset="0"/>
                <a:ea typeface="Chronicle Display Light" charset="0"/>
                <a:cs typeface="Chronicle Display Light" charset="0"/>
              </a:rPr>
              <a:t>Just one rule - Don’t be like Stanley!</a:t>
            </a:r>
          </a:p>
        </p:txBody>
      </p:sp>
      <p:pic>
        <p:nvPicPr>
          <p:cNvPr id="6" name="Picture 5" descr="A picture containing text, person, suit, necktie&#10;&#10;Description automatically generated">
            <a:extLst>
              <a:ext uri="{FF2B5EF4-FFF2-40B4-BE49-F238E27FC236}">
                <a16:creationId xmlns:a16="http://schemas.microsoft.com/office/drawing/2014/main" id="{D850520F-15B4-43CF-8BBE-94698C581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185" y="810718"/>
            <a:ext cx="6814396" cy="3407198"/>
          </a:xfrm>
          <a:prstGeom prst="rect">
            <a:avLst/>
          </a:prstGeom>
        </p:spPr>
      </p:pic>
    </p:spTree>
    <p:extLst>
      <p:ext uri="{BB962C8B-B14F-4D97-AF65-F5344CB8AC3E}">
        <p14:creationId xmlns:p14="http://schemas.microsoft.com/office/powerpoint/2010/main" val="118732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85289" y="5460698"/>
            <a:ext cx="2226883" cy="0"/>
          </a:xfrm>
          <a:prstGeom prst="line">
            <a:avLst/>
          </a:prstGeom>
          <a:ln w="133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796212" y="2752264"/>
            <a:ext cx="4270247" cy="2708434"/>
          </a:xfrm>
          <a:prstGeom prst="rect">
            <a:avLst/>
          </a:prstGeom>
          <a:noFill/>
        </p:spPr>
        <p:txBody>
          <a:bodyPr wrap="square" rtlCol="0">
            <a:spAutoFit/>
          </a:bodyPr>
          <a:lstStyle/>
          <a:p>
            <a:pPr>
              <a:lnSpc>
                <a:spcPct val="85000"/>
              </a:lnSpc>
            </a:pPr>
            <a:r>
              <a:rPr lang="en-US" sz="4000">
                <a:latin typeface="Chronicle Display Light" charset="0"/>
                <a:ea typeface="Chronicle Display Light" charset="0"/>
                <a:cs typeface="Chronicle Display Light" charset="0"/>
              </a:rPr>
              <a:t>Let’s convert the business requirements into visual representations.</a:t>
            </a:r>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6121400" cy="6885457"/>
          </a:xfrm>
          <a:prstGeom prst="rect">
            <a:avLst/>
          </a:prstGeom>
        </p:spPr>
      </p:pic>
    </p:spTree>
    <p:extLst>
      <p:ext uri="{BB962C8B-B14F-4D97-AF65-F5344CB8AC3E}">
        <p14:creationId xmlns:p14="http://schemas.microsoft.com/office/powerpoint/2010/main" val="28745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297" y="1691370"/>
            <a:ext cx="5416062" cy="594360"/>
          </a:xfrm>
        </p:spPr>
        <p:txBody>
          <a:bodyPr/>
          <a:lstStyle/>
          <a:p>
            <a:r>
              <a:rPr lang="en-US"/>
              <a:t>Contents</a:t>
            </a:r>
          </a:p>
        </p:txBody>
      </p:sp>
      <p:sp>
        <p:nvSpPr>
          <p:cNvPr id="25" name="Rectangle 24"/>
          <p:cNvSpPr/>
          <p:nvPr/>
        </p:nvSpPr>
        <p:spPr>
          <a:xfrm>
            <a:off x="3613468" y="2623799"/>
            <a:ext cx="500650" cy="3204597"/>
          </a:xfrm>
          <a:prstGeom prst="rect">
            <a:avLst/>
          </a:prstGeom>
        </p:spPr>
        <p:txBody>
          <a:bodyPr wrap="none">
            <a:noAutofit/>
          </a:bodyPr>
          <a:lstStyle/>
          <a:p>
            <a:pPr marL="0" marR="0" lvl="0" indent="0" algn="r" defTabSz="914400" rtl="0" eaLnBrk="1" fontAlgn="auto" latinLnBrk="0" hangingPunct="1">
              <a:lnSpc>
                <a:spcPts val="56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hronicle Display Black"/>
                <a:ea typeface="+mn-ea"/>
                <a:cs typeface="+mn-cs"/>
              </a:rPr>
              <a:t>1</a:t>
            </a:r>
          </a:p>
          <a:p>
            <a:pPr marL="0" marR="0" lvl="0" indent="0" algn="r" defTabSz="914400" rtl="0" eaLnBrk="1" fontAlgn="auto" latinLnBrk="0" hangingPunct="1">
              <a:lnSpc>
                <a:spcPts val="56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hronicle Display Black"/>
                <a:ea typeface="+mn-ea"/>
                <a:cs typeface="+mn-cs"/>
              </a:rPr>
              <a:t>2</a:t>
            </a:r>
          </a:p>
          <a:p>
            <a:pPr marL="0" marR="0" lvl="0" indent="0" algn="r" defTabSz="914400" rtl="0" eaLnBrk="1" fontAlgn="auto" latinLnBrk="0" hangingPunct="1">
              <a:lnSpc>
                <a:spcPts val="56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hronicle Display Black"/>
                <a:ea typeface="+mn-ea"/>
                <a:cs typeface="+mn-cs"/>
              </a:rPr>
              <a:t>3</a:t>
            </a:r>
          </a:p>
        </p:txBody>
      </p:sp>
      <p:sp>
        <p:nvSpPr>
          <p:cNvPr id="26" name="Rectangle 25"/>
          <p:cNvSpPr/>
          <p:nvPr/>
        </p:nvSpPr>
        <p:spPr>
          <a:xfrm>
            <a:off x="4164909" y="2625538"/>
            <a:ext cx="3633176" cy="2116477"/>
          </a:xfrm>
          <a:prstGeom prst="rect">
            <a:avLst/>
          </a:prstGeom>
        </p:spPr>
        <p:txBody>
          <a:bodyPr wrap="square">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hronicle Display Light" pitchFamily="50" charset="0"/>
                <a:ea typeface="Chronicle Display Light" charset="0"/>
                <a:cs typeface="Chronicle Display Light" charset="0"/>
              </a:rPr>
              <a:t>What are Reports and Dashboards</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hronicle Display Light" pitchFamily="50" charset="0"/>
                <a:ea typeface="Chronicle Display Light" charset="0"/>
                <a:cs typeface="Chronicle Display Light" charset="0"/>
              </a:rPr>
              <a:t>Understanding the Basics</a:t>
            </a:r>
          </a:p>
          <a:p>
            <a:pPr marL="0" marR="0" lvl="0" indent="0" algn="l" defTabSz="914400" rtl="0" eaLnBrk="1" fontAlgn="auto" latinLnBrk="0" hangingPunct="1">
              <a:lnSpc>
                <a:spcPts val="5600"/>
              </a:lnSpc>
              <a:spcBef>
                <a:spcPts val="0"/>
              </a:spcBef>
              <a:spcAft>
                <a:spcPts val="0"/>
              </a:spcAft>
              <a:buClrTx/>
              <a:buSzTx/>
              <a:buFontTx/>
              <a:buNone/>
              <a:tabLst/>
              <a:defRPr/>
            </a:pPr>
            <a:r>
              <a:rPr lang="en-US" sz="1600">
                <a:solidFill>
                  <a:srgbClr val="000000"/>
                </a:solidFill>
                <a:latin typeface="Chronicle Display Light" pitchFamily="50" charset="0"/>
                <a:ea typeface="Chronicle Display Light" charset="0"/>
                <a:cs typeface="Chronicle Display Light" charset="0"/>
              </a:rPr>
              <a:t>Use Case</a:t>
            </a:r>
          </a:p>
        </p:txBody>
      </p:sp>
      <p:sp>
        <p:nvSpPr>
          <p:cNvPr id="15" name="Rectangle 14"/>
          <p:cNvSpPr/>
          <p:nvPr/>
        </p:nvSpPr>
        <p:spPr>
          <a:xfrm>
            <a:off x="8134968" y="2625538"/>
            <a:ext cx="2726131" cy="1398332"/>
          </a:xfrm>
          <a:prstGeom prst="rect">
            <a:avLst/>
          </a:prstGeom>
        </p:spPr>
        <p:txBody>
          <a:bodyPr wrap="none">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hronicle Display Light" pitchFamily="50" charset="0"/>
                <a:ea typeface="Chronicle Display Light" charset="0"/>
                <a:cs typeface="Chronicle Display Light" charset="0"/>
              </a:rPr>
              <a:t>Requirements documentation</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hronicle Display Light" pitchFamily="50" charset="0"/>
                <a:ea typeface="Chronicle Display Light" charset="0"/>
                <a:cs typeface="Chronicle Display Light" charset="0"/>
              </a:rPr>
              <a:t>Trailheads</a:t>
            </a:r>
          </a:p>
        </p:txBody>
      </p:sp>
      <p:sp>
        <p:nvSpPr>
          <p:cNvPr id="16" name="Rectangle 15"/>
          <p:cNvSpPr/>
          <p:nvPr/>
        </p:nvSpPr>
        <p:spPr>
          <a:xfrm>
            <a:off x="7561416" y="2623799"/>
            <a:ext cx="500650" cy="2163847"/>
          </a:xfrm>
          <a:prstGeom prst="rect">
            <a:avLst/>
          </a:prstGeom>
        </p:spPr>
        <p:txBody>
          <a:bodyPr wrap="none">
            <a:noAutofit/>
          </a:bodyPr>
          <a:lstStyle/>
          <a:p>
            <a:pPr marL="0" marR="0" lvl="0" indent="0" algn="r" defTabSz="914400" rtl="0" eaLnBrk="1" fontAlgn="auto" latinLnBrk="0" hangingPunct="1">
              <a:lnSpc>
                <a:spcPts val="56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hronicle Display Black"/>
                <a:ea typeface="+mn-ea"/>
                <a:cs typeface="+mn-cs"/>
              </a:rPr>
              <a:t>4</a:t>
            </a:r>
          </a:p>
          <a:p>
            <a:pPr marL="0" marR="0" lvl="0" indent="0" algn="r" defTabSz="914400" rtl="0" eaLnBrk="1" fontAlgn="auto" latinLnBrk="0" hangingPunct="1">
              <a:lnSpc>
                <a:spcPts val="56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hronicle Display Black"/>
                <a:ea typeface="+mn-ea"/>
                <a:cs typeface="+mn-cs"/>
              </a:rPr>
              <a:t>5</a:t>
            </a:r>
          </a:p>
        </p:txBody>
      </p:sp>
    </p:spTree>
    <p:extLst>
      <p:ext uri="{BB962C8B-B14F-4D97-AF65-F5344CB8AC3E}">
        <p14:creationId xmlns:p14="http://schemas.microsoft.com/office/powerpoint/2010/main" val="232271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A8CC1CA0-DC20-44EB-8DC1-7F96DA4123B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 name="Title 1"/>
          <p:cNvSpPr>
            <a:spLocks noGrp="1"/>
          </p:cNvSpPr>
          <p:nvPr>
            <p:ph type="title"/>
          </p:nvPr>
        </p:nvSpPr>
        <p:spPr>
          <a:xfrm>
            <a:off x="914400" y="1335024"/>
            <a:ext cx="3347390" cy="1463040"/>
          </a:xfrm>
        </p:spPr>
        <p:txBody>
          <a:bodyPr/>
          <a:lstStyle/>
          <a:p>
            <a:r>
              <a:rPr lang="en-US" sz="4400"/>
              <a:t>Reports</a:t>
            </a:r>
          </a:p>
        </p:txBody>
      </p:sp>
      <p:sp>
        <p:nvSpPr>
          <p:cNvPr id="3" name="Text Placeholder 2"/>
          <p:cNvSpPr>
            <a:spLocks noGrp="1"/>
          </p:cNvSpPr>
          <p:nvPr>
            <p:ph type="body" sz="quarter" idx="16"/>
          </p:nvPr>
        </p:nvSpPr>
        <p:spPr>
          <a:xfrm>
            <a:off x="905154" y="2189799"/>
            <a:ext cx="3102796" cy="3082237"/>
          </a:xfrm>
        </p:spPr>
        <p:txBody>
          <a:bodyPr/>
          <a:lstStyle/>
          <a:p>
            <a:r>
              <a:rPr lang="en-US" sz="1800" b="1">
                <a:solidFill>
                  <a:srgbClr val="1E1E1E"/>
                </a:solidFill>
                <a:latin typeface="Chronicle Display Light" pitchFamily="50" charset="0"/>
              </a:rPr>
              <a:t>A report is a list of records that meet the criteria you define.</a:t>
            </a:r>
          </a:p>
          <a:p>
            <a:r>
              <a:rPr lang="en-US" sz="1800" b="1">
                <a:latin typeface="Chronicle Display Light" pitchFamily="50" charset="0"/>
              </a:rPr>
              <a:t>It’s displayed in Salesforce in rows and columns, and can be filtered, grouped, or displayed in a graphical chart.</a:t>
            </a:r>
          </a:p>
        </p:txBody>
      </p:sp>
      <p:sp>
        <p:nvSpPr>
          <p:cNvPr id="27" name="Text Placeholder 2">
            <a:extLst>
              <a:ext uri="{FF2B5EF4-FFF2-40B4-BE49-F238E27FC236}">
                <a16:creationId xmlns:a16="http://schemas.microsoft.com/office/drawing/2014/main" id="{70E9F4FF-E580-4153-970A-3D4EA57CED78}"/>
              </a:ext>
            </a:extLst>
          </p:cNvPr>
          <p:cNvSpPr txBox="1">
            <a:spLocks/>
          </p:cNvSpPr>
          <p:nvPr/>
        </p:nvSpPr>
        <p:spPr>
          <a:xfrm>
            <a:off x="4724400" y="1952055"/>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endParaRPr kumimoji="0" lang="en-US" sz="1000" b="0" i="0" u="none" strike="noStrike" kern="1200" cap="none" spc="-30" normalizeH="0" baseline="0" noProof="0">
              <a:ln>
                <a:noFill/>
              </a:ln>
              <a:solidFill>
                <a:srgbClr val="000000"/>
              </a:solidFill>
              <a:effectLst/>
              <a:uLnTx/>
              <a:uFillTx/>
              <a:latin typeface="Open Sans"/>
              <a:ea typeface="Open Sans" charset="0"/>
              <a:cs typeface="Open Sans" charset="0"/>
            </a:endParaRPr>
          </a:p>
        </p:txBody>
      </p:sp>
      <p:sp>
        <p:nvSpPr>
          <p:cNvPr id="29" name="Rectangle 28">
            <a:extLst>
              <a:ext uri="{FF2B5EF4-FFF2-40B4-BE49-F238E27FC236}">
                <a16:creationId xmlns:a16="http://schemas.microsoft.com/office/drawing/2014/main" id="{F1F447BE-7CCC-4125-9E78-5E2B3F6C9D88}"/>
              </a:ext>
            </a:extLst>
          </p:cNvPr>
          <p:cNvSpPr/>
          <p:nvPr/>
        </p:nvSpPr>
        <p:spPr>
          <a:xfrm>
            <a:off x="4677277" y="1298307"/>
            <a:ext cx="2266191" cy="265201"/>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Open Sans"/>
                <a:ea typeface="+mn-ea"/>
                <a:cs typeface="+mn-cs"/>
              </a:rPr>
              <a:t>What are Report Types?</a:t>
            </a:r>
          </a:p>
        </p:txBody>
      </p:sp>
      <p:sp>
        <p:nvSpPr>
          <p:cNvPr id="30" name="Rectangle 29">
            <a:extLst>
              <a:ext uri="{FF2B5EF4-FFF2-40B4-BE49-F238E27FC236}">
                <a16:creationId xmlns:a16="http://schemas.microsoft.com/office/drawing/2014/main" id="{34524ACF-8B6E-4D3E-B7CA-91FB2C9A1485}"/>
              </a:ext>
            </a:extLst>
          </p:cNvPr>
          <p:cNvSpPr/>
          <p:nvPr/>
        </p:nvSpPr>
        <p:spPr>
          <a:xfrm>
            <a:off x="8458200" y="1298307"/>
            <a:ext cx="1914260" cy="430887"/>
          </a:xfrm>
          <a:prstGeom prst="rect">
            <a:avLst/>
          </a:prstGeom>
        </p:spPr>
        <p:txBody>
          <a:bodyPr wrap="square" lIns="0" tIns="0" rIns="0" bIns="0" anchor="t" anchorCtr="0">
            <a:noAutofit/>
          </a:bodyPr>
          <a:lstStyle/>
          <a:p>
            <a:pPr lvl="0">
              <a:defRPr/>
            </a:pPr>
            <a:r>
              <a:rPr lang="en-US" sz="1400" b="1">
                <a:solidFill>
                  <a:srgbClr val="000000"/>
                </a:solidFill>
              </a:rPr>
              <a:t>Report Format</a:t>
            </a:r>
            <a:endParaRPr lang="en-US" sz="1400">
              <a:solidFill>
                <a:srgbClr val="000000"/>
              </a:solidFill>
            </a:endParaRPr>
          </a:p>
        </p:txBody>
      </p:sp>
      <p:cxnSp>
        <p:nvCxnSpPr>
          <p:cNvPr id="32" name="Straight Connector 31">
            <a:extLst>
              <a:ext uri="{FF2B5EF4-FFF2-40B4-BE49-F238E27FC236}">
                <a16:creationId xmlns:a16="http://schemas.microsoft.com/office/drawing/2014/main" id="{7056CACE-AC6C-463F-981A-F0BF3BFA425F}"/>
              </a:ext>
            </a:extLst>
          </p:cNvPr>
          <p:cNvCxnSpPr/>
          <p:nvPr/>
        </p:nvCxnSpPr>
        <p:spPr>
          <a:xfrm>
            <a:off x="4724400"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A768BA-BBF3-40C7-BF27-4DEAEF5B6512}"/>
              </a:ext>
            </a:extLst>
          </p:cNvPr>
          <p:cNvCxnSpPr>
            <a:cxnSpLocks/>
          </p:cNvCxnSpPr>
          <p:nvPr/>
        </p:nvCxnSpPr>
        <p:spPr>
          <a:xfrm>
            <a:off x="8156064" y="1079757"/>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59C6BD07-BA44-4A5E-A02A-524FD1B297C1}"/>
              </a:ext>
            </a:extLst>
          </p:cNvPr>
          <p:cNvSpPr txBox="1">
            <a:spLocks/>
          </p:cNvSpPr>
          <p:nvPr/>
        </p:nvSpPr>
        <p:spPr>
          <a:xfrm>
            <a:off x="7251425" y="1619078"/>
            <a:ext cx="4327810" cy="2003511"/>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buClr>
                <a:srgbClr val="787878"/>
              </a:buClr>
            </a:pPr>
            <a:r>
              <a:rPr kumimoji="0" lang="en-US" sz="1200" b="1" i="0" u="none" strike="noStrike" kern="1200" cap="none" spc="-30" normalizeH="0" baseline="0" noProof="0">
                <a:ln>
                  <a:noFill/>
                </a:ln>
                <a:solidFill>
                  <a:srgbClr val="000000"/>
                </a:solidFill>
                <a:effectLst/>
                <a:uLnTx/>
                <a:uFillTx/>
                <a:ea typeface="Open Sans" charset="0"/>
                <a:cs typeface="Open Sans" charset="0"/>
              </a:rPr>
              <a:t>Tabular Reports: </a:t>
            </a:r>
            <a:r>
              <a:rPr lang="en-US" sz="1200"/>
              <a:t>Similar to a spreadsheet, they consist simply of an ordered set of fields in columns, with each matching record listed in a row.</a:t>
            </a:r>
          </a:p>
          <a:p>
            <a:pPr lvl="0">
              <a:buClr>
                <a:srgbClr val="787878"/>
              </a:buClr>
            </a:pPr>
            <a:r>
              <a:rPr kumimoji="0" lang="en-US" sz="1200" b="1" i="0" u="none" strike="noStrike" kern="1200" cap="none" spc="-30" normalizeH="0" baseline="0" noProof="0">
                <a:ln>
                  <a:noFill/>
                </a:ln>
                <a:solidFill>
                  <a:srgbClr val="000000"/>
                </a:solidFill>
                <a:effectLst/>
                <a:uLnTx/>
                <a:uFillTx/>
                <a:ea typeface="Open Sans" charset="0"/>
                <a:cs typeface="Open Sans" charset="0"/>
              </a:rPr>
              <a:t>Summary Reports: </a:t>
            </a:r>
            <a:r>
              <a:rPr lang="en-US" sz="1200">
                <a:solidFill>
                  <a:srgbClr val="000000"/>
                </a:solidFill>
              </a:rPr>
              <a:t>Summary reports are similar to tabular reports, but also allow you to group rows of data, view subtotals, and create charts.</a:t>
            </a:r>
          </a:p>
          <a:p>
            <a:pPr lvl="0">
              <a:buClr>
                <a:srgbClr val="787878"/>
              </a:buClr>
            </a:pPr>
            <a:r>
              <a:rPr lang="en-US" sz="1200" b="1">
                <a:solidFill>
                  <a:srgbClr val="000000"/>
                </a:solidFill>
              </a:rPr>
              <a:t>Matrix Reports: </a:t>
            </a:r>
            <a:r>
              <a:rPr lang="en-US" sz="1200"/>
              <a:t>Matrix reports allow you to group records both by row and by column. These reports are the most time-consuming to set up, but they also provide the most detailed view of our data.</a:t>
            </a:r>
            <a:endParaRPr lang="en-US" sz="1200" b="1">
              <a:solidFill>
                <a:srgbClr val="000000"/>
              </a:solidFill>
            </a:endParaRPr>
          </a:p>
          <a:p>
            <a:pPr lvl="0">
              <a:buClr>
                <a:srgbClr val="787878"/>
              </a:buClr>
            </a:pPr>
            <a:endParaRPr kumimoji="0" lang="en-US" sz="1200" b="0" i="0" u="none" strike="noStrike" kern="1200" cap="none" spc="-30" normalizeH="0" baseline="0" noProof="0">
              <a:ln>
                <a:noFill/>
              </a:ln>
              <a:solidFill>
                <a:srgbClr val="000000"/>
              </a:solidFill>
              <a:effectLst/>
              <a:uLnTx/>
              <a:uFillTx/>
              <a:ea typeface="Open Sans" charset="0"/>
              <a:cs typeface="Open Sans" charset="0"/>
            </a:endParaRPr>
          </a:p>
        </p:txBody>
      </p:sp>
      <p:sp>
        <p:nvSpPr>
          <p:cNvPr id="37" name="Text Placeholder 2">
            <a:extLst>
              <a:ext uri="{FF2B5EF4-FFF2-40B4-BE49-F238E27FC236}">
                <a16:creationId xmlns:a16="http://schemas.microsoft.com/office/drawing/2014/main" id="{C6CB538C-831A-4EBC-AF29-263B730995B3}"/>
              </a:ext>
            </a:extLst>
          </p:cNvPr>
          <p:cNvSpPr txBox="1">
            <a:spLocks/>
          </p:cNvSpPr>
          <p:nvPr/>
        </p:nvSpPr>
        <p:spPr>
          <a:xfrm>
            <a:off x="4718421" y="4333473"/>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0" indent="-171450">
              <a:buClr>
                <a:srgbClr val="787878"/>
              </a:buClr>
              <a:buFont typeface="Arial" panose="020B0604020202020204" pitchFamily="34" charset="0"/>
              <a:buChar char="•"/>
            </a:pPr>
            <a:r>
              <a:rPr lang="en-US"/>
              <a:t>Every report is stored in a folder. </a:t>
            </a:r>
          </a:p>
          <a:p>
            <a:pPr marL="171450" lvl="0" indent="-171450">
              <a:buClr>
                <a:srgbClr val="787878"/>
              </a:buClr>
              <a:buFont typeface="Arial" panose="020B0604020202020204" pitchFamily="34" charset="0"/>
              <a:buChar char="•"/>
            </a:pPr>
            <a:r>
              <a:rPr lang="en-US"/>
              <a:t>Folders can be public, hidden, or shared, and can be set to read-only or read/write. </a:t>
            </a:r>
          </a:p>
          <a:p>
            <a:pPr marL="171450" lvl="0" indent="-171450">
              <a:buClr>
                <a:srgbClr val="787878"/>
              </a:buClr>
              <a:buFont typeface="Arial" panose="020B0604020202020204" pitchFamily="34" charset="0"/>
              <a:buChar char="•"/>
            </a:pPr>
            <a:r>
              <a:rPr lang="en-US"/>
              <a:t>You control who has access to the contents of the folder based on roles, permissions, public groups, and license types. </a:t>
            </a:r>
            <a:endParaRPr kumimoji="0" lang="en-US" b="0" i="0" u="none" strike="noStrike" kern="1200" cap="none" spc="-30" normalizeH="0" baseline="0" noProof="0">
              <a:ln>
                <a:noFill/>
              </a:ln>
              <a:solidFill>
                <a:srgbClr val="000000"/>
              </a:solidFill>
              <a:effectLst/>
              <a:uLnTx/>
              <a:uFillTx/>
              <a:ea typeface="Open Sans" charset="0"/>
              <a:cs typeface="Open Sans" charset="0"/>
            </a:endParaRPr>
          </a:p>
        </p:txBody>
      </p:sp>
      <p:sp>
        <p:nvSpPr>
          <p:cNvPr id="38" name="Rectangle 37">
            <a:extLst>
              <a:ext uri="{FF2B5EF4-FFF2-40B4-BE49-F238E27FC236}">
                <a16:creationId xmlns:a16="http://schemas.microsoft.com/office/drawing/2014/main" id="{58DC0729-5465-4F74-96E5-E94CFD74A083}"/>
              </a:ext>
            </a:extLst>
          </p:cNvPr>
          <p:cNvSpPr/>
          <p:nvPr/>
        </p:nvSpPr>
        <p:spPr>
          <a:xfrm>
            <a:off x="4718421" y="3813668"/>
            <a:ext cx="1477584" cy="215444"/>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Open Sans"/>
                <a:ea typeface="+mn-ea"/>
                <a:cs typeface="+mn-cs"/>
              </a:rPr>
              <a:t>Where do we store reports?</a:t>
            </a: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Rectangle 38">
            <a:extLst>
              <a:ext uri="{FF2B5EF4-FFF2-40B4-BE49-F238E27FC236}">
                <a16:creationId xmlns:a16="http://schemas.microsoft.com/office/drawing/2014/main" id="{D571F97D-A816-4D3D-9E0D-5B377689FF11}"/>
              </a:ext>
            </a:extLst>
          </p:cNvPr>
          <p:cNvSpPr/>
          <p:nvPr/>
        </p:nvSpPr>
        <p:spPr>
          <a:xfrm>
            <a:off x="8386286" y="4045760"/>
            <a:ext cx="1920240" cy="430887"/>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000000"/>
                </a:solidFill>
                <a:latin typeface="Open Sans"/>
              </a:rPr>
              <a:t>How do we share reports?</a:t>
            </a: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41" name="Straight Connector 40">
            <a:extLst>
              <a:ext uri="{FF2B5EF4-FFF2-40B4-BE49-F238E27FC236}">
                <a16:creationId xmlns:a16="http://schemas.microsoft.com/office/drawing/2014/main" id="{0C1F8DBB-009F-4880-BA48-872BF244C37D}"/>
              </a:ext>
            </a:extLst>
          </p:cNvPr>
          <p:cNvCxnSpPr/>
          <p:nvPr/>
        </p:nvCxnSpPr>
        <p:spPr>
          <a:xfrm>
            <a:off x="4718421" y="3622589"/>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2F09188-71E0-416C-95E5-0F2F3E4CEDC8}"/>
              </a:ext>
            </a:extLst>
          </p:cNvPr>
          <p:cNvCxnSpPr>
            <a:cxnSpLocks/>
          </p:cNvCxnSpPr>
          <p:nvPr/>
        </p:nvCxnSpPr>
        <p:spPr>
          <a:xfrm>
            <a:off x="8156064"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ECB38E64-8931-4615-BDF0-6FBE61F969BB}"/>
              </a:ext>
            </a:extLst>
          </p:cNvPr>
          <p:cNvSpPr txBox="1">
            <a:spLocks/>
          </p:cNvSpPr>
          <p:nvPr/>
        </p:nvSpPr>
        <p:spPr>
          <a:xfrm>
            <a:off x="7041513" y="4604221"/>
            <a:ext cx="4537721" cy="145750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0" indent="-171450">
              <a:buClr>
                <a:srgbClr val="787878"/>
              </a:buClr>
              <a:buFont typeface="Arial" panose="020B0604020202020204" pitchFamily="34" charset="0"/>
              <a:buChar char="•"/>
            </a:pPr>
            <a:r>
              <a:rPr lang="en-US"/>
              <a:t>Folder Sharing in Salesforce allows you to restrict access to reports and dashboards by users, roles, roles and their subordinates, territories, territories and their subordinates, and public and private groups</a:t>
            </a:r>
          </a:p>
          <a:p>
            <a:pPr marL="171450" lvl="0" indent="-171450">
              <a:buClr>
                <a:srgbClr val="787878"/>
              </a:buClr>
              <a:buFont typeface="Arial" panose="020B0604020202020204" pitchFamily="34" charset="0"/>
              <a:buChar char="•"/>
            </a:pPr>
            <a:r>
              <a:rPr lang="en-US"/>
              <a:t>With enhanced folder sharing, you can control who sees what. Each user, group, territory, or role can have its own level of access to a single report and dashboard folder. </a:t>
            </a:r>
            <a:endParaRPr kumimoji="0" lang="en-US" sz="1000" b="0" i="0" u="none" strike="noStrike" kern="1200" cap="none" spc="-30" normalizeH="0" baseline="0" noProof="0">
              <a:ln>
                <a:noFill/>
              </a:ln>
              <a:solidFill>
                <a:srgbClr val="000000"/>
              </a:solidFill>
              <a:effectLst/>
              <a:uLnTx/>
              <a:uFillTx/>
              <a:latin typeface="Open Sans"/>
              <a:ea typeface="Open Sans" charset="0"/>
              <a:cs typeface="Open Sans" charset="0"/>
            </a:endParaRPr>
          </a:p>
        </p:txBody>
      </p:sp>
      <p:sp>
        <p:nvSpPr>
          <p:cNvPr id="4" name="Rectangle 3">
            <a:extLst>
              <a:ext uri="{FF2B5EF4-FFF2-40B4-BE49-F238E27FC236}">
                <a16:creationId xmlns:a16="http://schemas.microsoft.com/office/drawing/2014/main" id="{CC037DC2-3100-439D-8EB6-54961A42B66C}"/>
              </a:ext>
            </a:extLst>
          </p:cNvPr>
          <p:cNvSpPr/>
          <p:nvPr/>
        </p:nvSpPr>
        <p:spPr>
          <a:xfrm>
            <a:off x="4623098" y="1674674"/>
            <a:ext cx="2024939" cy="1754326"/>
          </a:xfrm>
          <a:prstGeom prst="rect">
            <a:avLst/>
          </a:prstGeom>
        </p:spPr>
        <p:txBody>
          <a:bodyPr wrap="square">
            <a:spAutoFit/>
          </a:bodyPr>
          <a:lstStyle/>
          <a:p>
            <a:pPr marL="171450" indent="-171450">
              <a:buFont typeface="Arial" panose="020B0604020202020204" pitchFamily="34" charset="0"/>
              <a:buChar char="•"/>
            </a:pPr>
            <a:r>
              <a:rPr lang="en-US" sz="1200"/>
              <a:t>A report type is like a template that makes reporting easier.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The report type determines which fields and records are available for use when creating a report.</a:t>
            </a:r>
          </a:p>
        </p:txBody>
      </p:sp>
    </p:spTree>
    <p:extLst>
      <p:ext uri="{BB962C8B-B14F-4D97-AF65-F5344CB8AC3E}">
        <p14:creationId xmlns:p14="http://schemas.microsoft.com/office/powerpoint/2010/main" val="51756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A8CC1CA0-DC20-44EB-8DC1-7F96DA4123B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 name="Title 1"/>
          <p:cNvSpPr>
            <a:spLocks noGrp="1"/>
          </p:cNvSpPr>
          <p:nvPr>
            <p:ph type="title"/>
          </p:nvPr>
        </p:nvSpPr>
        <p:spPr>
          <a:xfrm>
            <a:off x="914400" y="1335024"/>
            <a:ext cx="3347390" cy="1463040"/>
          </a:xfrm>
        </p:spPr>
        <p:txBody>
          <a:bodyPr/>
          <a:lstStyle/>
          <a:p>
            <a:r>
              <a:rPr lang="en-US" sz="4400"/>
              <a:t>QUIZ!!</a:t>
            </a:r>
          </a:p>
        </p:txBody>
      </p:sp>
      <p:sp>
        <p:nvSpPr>
          <p:cNvPr id="3" name="Text Placeholder 2"/>
          <p:cNvSpPr>
            <a:spLocks noGrp="1"/>
          </p:cNvSpPr>
          <p:nvPr>
            <p:ph type="body" sz="quarter" idx="16"/>
          </p:nvPr>
        </p:nvSpPr>
        <p:spPr>
          <a:xfrm>
            <a:off x="905154" y="2189799"/>
            <a:ext cx="10622450" cy="3082237"/>
          </a:xfrm>
        </p:spPr>
        <p:txBody>
          <a:bodyPr/>
          <a:lstStyle/>
          <a:p>
            <a:pPr algn="ctr"/>
            <a:r>
              <a:rPr lang="en-US" sz="4000" b="1">
                <a:latin typeface="Chronicle Display Light" pitchFamily="50" charset="0"/>
              </a:rPr>
              <a:t>Can an admin decide to not share the report with anyone? How can the admin do that?</a:t>
            </a:r>
          </a:p>
        </p:txBody>
      </p:sp>
    </p:spTree>
    <p:extLst>
      <p:ext uri="{BB962C8B-B14F-4D97-AF65-F5344CB8AC3E}">
        <p14:creationId xmlns:p14="http://schemas.microsoft.com/office/powerpoint/2010/main" val="109455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A8CC1CA0-DC20-44EB-8DC1-7F96DA4123B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 name="Title 1"/>
          <p:cNvSpPr>
            <a:spLocks noGrp="1"/>
          </p:cNvSpPr>
          <p:nvPr>
            <p:ph type="title"/>
          </p:nvPr>
        </p:nvSpPr>
        <p:spPr>
          <a:xfrm>
            <a:off x="914400" y="1335024"/>
            <a:ext cx="3347390" cy="1463040"/>
          </a:xfrm>
        </p:spPr>
        <p:txBody>
          <a:bodyPr/>
          <a:lstStyle/>
          <a:p>
            <a:r>
              <a:rPr lang="en-US" sz="4400"/>
              <a:t>Dashboards</a:t>
            </a:r>
          </a:p>
        </p:txBody>
      </p:sp>
      <p:sp>
        <p:nvSpPr>
          <p:cNvPr id="3" name="Text Placeholder 2"/>
          <p:cNvSpPr>
            <a:spLocks noGrp="1"/>
          </p:cNvSpPr>
          <p:nvPr>
            <p:ph type="body" sz="quarter" idx="16"/>
          </p:nvPr>
        </p:nvSpPr>
        <p:spPr>
          <a:xfrm>
            <a:off x="905154" y="2189799"/>
            <a:ext cx="3102796" cy="3082237"/>
          </a:xfrm>
        </p:spPr>
        <p:txBody>
          <a:bodyPr/>
          <a:lstStyle/>
          <a:p>
            <a:r>
              <a:rPr lang="en-US" sz="1800" b="1">
                <a:solidFill>
                  <a:srgbClr val="1E1E1E"/>
                </a:solidFill>
                <a:latin typeface="Chronicle Display Light" pitchFamily="50" charset="0"/>
              </a:rPr>
              <a:t>Salesforce dashboards allow you to present multiple reports side-by-side using dashboard components on a single dashboard page layout. </a:t>
            </a:r>
          </a:p>
          <a:p>
            <a:r>
              <a:rPr lang="en-US" sz="1800" b="1">
                <a:solidFill>
                  <a:srgbClr val="1E1E1E"/>
                </a:solidFill>
                <a:latin typeface="Chronicle Display Light" pitchFamily="50" charset="0"/>
              </a:rPr>
              <a:t>Dashboard components come in a variety of chart types, and you can customize how data is grouped, summarized, and displayed for each component. </a:t>
            </a:r>
            <a:endParaRPr lang="en-US" sz="1800" b="1">
              <a:latin typeface="Chronicle Display Light" pitchFamily="50" charset="0"/>
            </a:endParaRPr>
          </a:p>
        </p:txBody>
      </p:sp>
      <p:sp>
        <p:nvSpPr>
          <p:cNvPr id="27" name="Text Placeholder 2">
            <a:extLst>
              <a:ext uri="{FF2B5EF4-FFF2-40B4-BE49-F238E27FC236}">
                <a16:creationId xmlns:a16="http://schemas.microsoft.com/office/drawing/2014/main" id="{70E9F4FF-E580-4153-970A-3D4EA57CED78}"/>
              </a:ext>
            </a:extLst>
          </p:cNvPr>
          <p:cNvSpPr txBox="1">
            <a:spLocks/>
          </p:cNvSpPr>
          <p:nvPr/>
        </p:nvSpPr>
        <p:spPr>
          <a:xfrm>
            <a:off x="4724400" y="1952055"/>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endParaRPr kumimoji="0" lang="en-US" sz="1000" b="0" i="0" u="none" strike="noStrike" kern="1200" cap="none" spc="-30" normalizeH="0" baseline="0" noProof="0">
              <a:ln>
                <a:noFill/>
              </a:ln>
              <a:solidFill>
                <a:srgbClr val="000000"/>
              </a:solidFill>
              <a:effectLst/>
              <a:uLnTx/>
              <a:uFillTx/>
              <a:latin typeface="Open Sans"/>
              <a:ea typeface="Open Sans" charset="0"/>
              <a:cs typeface="Open Sans" charset="0"/>
            </a:endParaRPr>
          </a:p>
        </p:txBody>
      </p:sp>
      <p:sp>
        <p:nvSpPr>
          <p:cNvPr id="29" name="Rectangle 28">
            <a:extLst>
              <a:ext uri="{FF2B5EF4-FFF2-40B4-BE49-F238E27FC236}">
                <a16:creationId xmlns:a16="http://schemas.microsoft.com/office/drawing/2014/main" id="{F1F447BE-7CCC-4125-9E78-5E2B3F6C9D88}"/>
              </a:ext>
            </a:extLst>
          </p:cNvPr>
          <p:cNvSpPr/>
          <p:nvPr/>
        </p:nvSpPr>
        <p:spPr>
          <a:xfrm>
            <a:off x="4677277" y="1205841"/>
            <a:ext cx="2266191" cy="265201"/>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Open Sans"/>
                <a:ea typeface="+mn-ea"/>
                <a:cs typeface="+mn-cs"/>
              </a:rPr>
              <a:t>What are Dashboard Components?</a:t>
            </a:r>
          </a:p>
        </p:txBody>
      </p:sp>
      <p:sp>
        <p:nvSpPr>
          <p:cNvPr id="30" name="Rectangle 29">
            <a:extLst>
              <a:ext uri="{FF2B5EF4-FFF2-40B4-BE49-F238E27FC236}">
                <a16:creationId xmlns:a16="http://schemas.microsoft.com/office/drawing/2014/main" id="{34524ACF-8B6E-4D3E-B7CA-91FB2C9A1485}"/>
              </a:ext>
            </a:extLst>
          </p:cNvPr>
          <p:cNvSpPr/>
          <p:nvPr/>
        </p:nvSpPr>
        <p:spPr>
          <a:xfrm>
            <a:off x="7785282" y="1298307"/>
            <a:ext cx="2587178" cy="430887"/>
          </a:xfrm>
          <a:prstGeom prst="rect">
            <a:avLst/>
          </a:prstGeom>
        </p:spPr>
        <p:txBody>
          <a:bodyPr wrap="square" lIns="0" tIns="0" rIns="0" bIns="0" anchor="t" anchorCtr="0">
            <a:noAutofit/>
          </a:bodyPr>
          <a:lstStyle/>
          <a:p>
            <a:pPr lvl="0">
              <a:defRPr/>
            </a:pPr>
            <a:r>
              <a:rPr lang="en-US" sz="1400" b="1">
                <a:solidFill>
                  <a:srgbClr val="000000"/>
                </a:solidFill>
              </a:rPr>
              <a:t>Examples of Components</a:t>
            </a:r>
            <a:endParaRPr lang="en-US" sz="1400">
              <a:solidFill>
                <a:srgbClr val="000000"/>
              </a:solidFill>
            </a:endParaRPr>
          </a:p>
        </p:txBody>
      </p:sp>
      <p:cxnSp>
        <p:nvCxnSpPr>
          <p:cNvPr id="32" name="Straight Connector 31">
            <a:extLst>
              <a:ext uri="{FF2B5EF4-FFF2-40B4-BE49-F238E27FC236}">
                <a16:creationId xmlns:a16="http://schemas.microsoft.com/office/drawing/2014/main" id="{7056CACE-AC6C-463F-981A-F0BF3BFA425F}"/>
              </a:ext>
            </a:extLst>
          </p:cNvPr>
          <p:cNvCxnSpPr/>
          <p:nvPr/>
        </p:nvCxnSpPr>
        <p:spPr>
          <a:xfrm>
            <a:off x="4724400"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A768BA-BBF3-40C7-BF27-4DEAEF5B6512}"/>
              </a:ext>
            </a:extLst>
          </p:cNvPr>
          <p:cNvCxnSpPr>
            <a:cxnSpLocks/>
          </p:cNvCxnSpPr>
          <p:nvPr/>
        </p:nvCxnSpPr>
        <p:spPr>
          <a:xfrm>
            <a:off x="8156064" y="1079757"/>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C6CB538C-831A-4EBC-AF29-263B730995B3}"/>
              </a:ext>
            </a:extLst>
          </p:cNvPr>
          <p:cNvSpPr txBox="1">
            <a:spLocks/>
          </p:cNvSpPr>
          <p:nvPr/>
        </p:nvSpPr>
        <p:spPr>
          <a:xfrm>
            <a:off x="4718421" y="4552852"/>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787878"/>
              </a:buClr>
            </a:pPr>
            <a:r>
              <a:rPr lang="en-US"/>
              <a:t>Dashboard filters make it easy to provide different combinations of data from a single dashboard. You don’t need separate dashboards for different sets of users — just give each group a filter that makes sense for them.</a:t>
            </a:r>
            <a:endParaRPr kumimoji="0" lang="en-US" b="0" i="0" u="none" strike="noStrike" kern="1200" cap="none" spc="-30" normalizeH="0" baseline="0" noProof="0">
              <a:ln>
                <a:noFill/>
              </a:ln>
              <a:solidFill>
                <a:srgbClr val="000000"/>
              </a:solidFill>
              <a:effectLst/>
              <a:uLnTx/>
              <a:uFillTx/>
              <a:ea typeface="Open Sans" charset="0"/>
              <a:cs typeface="Open Sans" charset="0"/>
            </a:endParaRPr>
          </a:p>
        </p:txBody>
      </p:sp>
      <p:sp>
        <p:nvSpPr>
          <p:cNvPr id="38" name="Rectangle 37">
            <a:extLst>
              <a:ext uri="{FF2B5EF4-FFF2-40B4-BE49-F238E27FC236}">
                <a16:creationId xmlns:a16="http://schemas.microsoft.com/office/drawing/2014/main" id="{58DC0729-5465-4F74-96E5-E94CFD74A083}"/>
              </a:ext>
            </a:extLst>
          </p:cNvPr>
          <p:cNvSpPr/>
          <p:nvPr/>
        </p:nvSpPr>
        <p:spPr>
          <a:xfrm>
            <a:off x="4718420" y="4032661"/>
            <a:ext cx="1920239" cy="393703"/>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Open Sans"/>
                <a:ea typeface="+mn-ea"/>
                <a:cs typeface="+mn-cs"/>
              </a:rPr>
              <a:t>What are Dashboard filters?</a:t>
            </a: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Rectangle 38">
            <a:extLst>
              <a:ext uri="{FF2B5EF4-FFF2-40B4-BE49-F238E27FC236}">
                <a16:creationId xmlns:a16="http://schemas.microsoft.com/office/drawing/2014/main" id="{D571F97D-A816-4D3D-9E0D-5B377689FF11}"/>
              </a:ext>
            </a:extLst>
          </p:cNvPr>
          <p:cNvSpPr/>
          <p:nvPr/>
        </p:nvSpPr>
        <p:spPr>
          <a:xfrm>
            <a:off x="7494062" y="4102577"/>
            <a:ext cx="3842535" cy="430887"/>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000000"/>
                </a:solidFill>
                <a:latin typeface="Open Sans"/>
              </a:rPr>
              <a:t>The magic of Dynamic Dashboards</a:t>
            </a: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41" name="Straight Connector 40">
            <a:extLst>
              <a:ext uri="{FF2B5EF4-FFF2-40B4-BE49-F238E27FC236}">
                <a16:creationId xmlns:a16="http://schemas.microsoft.com/office/drawing/2014/main" id="{0C1F8DBB-009F-4880-BA48-872BF244C37D}"/>
              </a:ext>
            </a:extLst>
          </p:cNvPr>
          <p:cNvCxnSpPr/>
          <p:nvPr/>
        </p:nvCxnSpPr>
        <p:spPr>
          <a:xfrm>
            <a:off x="4718421"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2F09188-71E0-416C-95E5-0F2F3E4CEDC8}"/>
              </a:ext>
            </a:extLst>
          </p:cNvPr>
          <p:cNvCxnSpPr>
            <a:cxnSpLocks/>
          </p:cNvCxnSpPr>
          <p:nvPr/>
        </p:nvCxnSpPr>
        <p:spPr>
          <a:xfrm>
            <a:off x="8156064"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ECB38E64-8931-4615-BDF0-6FBE61F969BB}"/>
              </a:ext>
            </a:extLst>
          </p:cNvPr>
          <p:cNvSpPr txBox="1">
            <a:spLocks/>
          </p:cNvSpPr>
          <p:nvPr/>
        </p:nvSpPr>
        <p:spPr>
          <a:xfrm>
            <a:off x="7041513" y="4604221"/>
            <a:ext cx="4537721" cy="145750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787878"/>
              </a:buClr>
            </a:pPr>
            <a:r>
              <a:rPr lang="en-US"/>
              <a:t>With dynamic dashboards, each user sees the data they have access to without needing to create separate dashboards for each user.</a:t>
            </a:r>
          </a:p>
          <a:p>
            <a:pPr lvl="0">
              <a:buClr>
                <a:srgbClr val="787878"/>
              </a:buClr>
            </a:pPr>
            <a:r>
              <a:rPr lang="en-US"/>
              <a:t>This means a single powerful dashboard can be used for multiple users in your company, because the logged-in user viewing the dashboard sees the data they should see, based on their security and sharing settings.</a:t>
            </a:r>
          </a:p>
        </p:txBody>
      </p:sp>
      <p:sp>
        <p:nvSpPr>
          <p:cNvPr id="4" name="Rectangle 3">
            <a:extLst>
              <a:ext uri="{FF2B5EF4-FFF2-40B4-BE49-F238E27FC236}">
                <a16:creationId xmlns:a16="http://schemas.microsoft.com/office/drawing/2014/main" id="{CC037DC2-3100-439D-8EB6-54961A42B66C}"/>
              </a:ext>
            </a:extLst>
          </p:cNvPr>
          <p:cNvSpPr/>
          <p:nvPr/>
        </p:nvSpPr>
        <p:spPr>
          <a:xfrm>
            <a:off x="4613721" y="1584066"/>
            <a:ext cx="2565790" cy="2123658"/>
          </a:xfrm>
          <a:prstGeom prst="rect">
            <a:avLst/>
          </a:prstGeom>
        </p:spPr>
        <p:txBody>
          <a:bodyPr wrap="square">
            <a:spAutoFit/>
          </a:bodyPr>
          <a:lstStyle/>
          <a:p>
            <a:r>
              <a:rPr lang="en-US" sz="1200"/>
              <a:t>Salesforce dashboards allow you to present multiple reports side-by-side using dashboard components on a single dashboard page layout.</a:t>
            </a:r>
          </a:p>
          <a:p>
            <a:endParaRPr lang="en-US" sz="1200"/>
          </a:p>
          <a:p>
            <a:r>
              <a:rPr lang="en-US" sz="1200"/>
              <a:t>Dashboard components come in a variety of chart types, and you can customize how data is grouped, summarized, and displayed for each component</a:t>
            </a:r>
          </a:p>
        </p:txBody>
      </p:sp>
      <p:pic>
        <p:nvPicPr>
          <p:cNvPr id="5" name="Picture 4">
            <a:extLst>
              <a:ext uri="{FF2B5EF4-FFF2-40B4-BE49-F238E27FC236}">
                <a16:creationId xmlns:a16="http://schemas.microsoft.com/office/drawing/2014/main" id="{661A2B77-F9B7-4E64-A963-D8A37E102E42}"/>
              </a:ext>
            </a:extLst>
          </p:cNvPr>
          <p:cNvPicPr>
            <a:picLocks noChangeAspect="1"/>
          </p:cNvPicPr>
          <p:nvPr/>
        </p:nvPicPr>
        <p:blipFill>
          <a:blip r:embed="rId2"/>
          <a:stretch>
            <a:fillRect/>
          </a:stretch>
        </p:blipFill>
        <p:spPr>
          <a:xfrm>
            <a:off x="7669668" y="1685543"/>
            <a:ext cx="915714" cy="872109"/>
          </a:xfrm>
          <a:prstGeom prst="rect">
            <a:avLst/>
          </a:prstGeom>
        </p:spPr>
      </p:pic>
      <p:pic>
        <p:nvPicPr>
          <p:cNvPr id="6" name="Picture 5">
            <a:extLst>
              <a:ext uri="{FF2B5EF4-FFF2-40B4-BE49-F238E27FC236}">
                <a16:creationId xmlns:a16="http://schemas.microsoft.com/office/drawing/2014/main" id="{3EDBE466-10EE-42F5-9D94-0E43F5299B43}"/>
              </a:ext>
            </a:extLst>
          </p:cNvPr>
          <p:cNvPicPr>
            <a:picLocks noChangeAspect="1"/>
          </p:cNvPicPr>
          <p:nvPr/>
        </p:nvPicPr>
        <p:blipFill>
          <a:blip r:embed="rId3"/>
          <a:stretch>
            <a:fillRect/>
          </a:stretch>
        </p:blipFill>
        <p:spPr>
          <a:xfrm>
            <a:off x="8665364" y="1722692"/>
            <a:ext cx="1145072" cy="807003"/>
          </a:xfrm>
          <a:prstGeom prst="rect">
            <a:avLst/>
          </a:prstGeom>
        </p:spPr>
      </p:pic>
      <p:pic>
        <p:nvPicPr>
          <p:cNvPr id="7" name="Picture 6">
            <a:extLst>
              <a:ext uri="{FF2B5EF4-FFF2-40B4-BE49-F238E27FC236}">
                <a16:creationId xmlns:a16="http://schemas.microsoft.com/office/drawing/2014/main" id="{7E9072C4-3964-4DB4-A133-21FCFA147D70}"/>
              </a:ext>
            </a:extLst>
          </p:cNvPr>
          <p:cNvPicPr>
            <a:picLocks noChangeAspect="1"/>
          </p:cNvPicPr>
          <p:nvPr/>
        </p:nvPicPr>
        <p:blipFill>
          <a:blip r:embed="rId4"/>
          <a:stretch>
            <a:fillRect/>
          </a:stretch>
        </p:blipFill>
        <p:spPr>
          <a:xfrm>
            <a:off x="9940006" y="1596253"/>
            <a:ext cx="1038225" cy="933450"/>
          </a:xfrm>
          <a:prstGeom prst="rect">
            <a:avLst/>
          </a:prstGeom>
        </p:spPr>
      </p:pic>
      <p:sp>
        <p:nvSpPr>
          <p:cNvPr id="21" name="Text Placeholder 2">
            <a:extLst>
              <a:ext uri="{FF2B5EF4-FFF2-40B4-BE49-F238E27FC236}">
                <a16:creationId xmlns:a16="http://schemas.microsoft.com/office/drawing/2014/main" id="{82F4F94C-E19D-459D-9ADB-3EC7CE4C7C35}"/>
              </a:ext>
            </a:extLst>
          </p:cNvPr>
          <p:cNvSpPr txBox="1">
            <a:spLocks/>
          </p:cNvSpPr>
          <p:nvPr/>
        </p:nvSpPr>
        <p:spPr>
          <a:xfrm>
            <a:off x="7806497" y="2652632"/>
            <a:ext cx="915715" cy="3351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787878"/>
              </a:buClr>
            </a:pPr>
            <a:r>
              <a:rPr lang="en-US"/>
              <a:t>Pie Chart</a:t>
            </a:r>
          </a:p>
        </p:txBody>
      </p:sp>
      <p:sp>
        <p:nvSpPr>
          <p:cNvPr id="22" name="Text Placeholder 2">
            <a:extLst>
              <a:ext uri="{FF2B5EF4-FFF2-40B4-BE49-F238E27FC236}">
                <a16:creationId xmlns:a16="http://schemas.microsoft.com/office/drawing/2014/main" id="{9DFA12ED-31B5-4605-92E8-B12A5736075D}"/>
              </a:ext>
            </a:extLst>
          </p:cNvPr>
          <p:cNvSpPr txBox="1">
            <a:spLocks/>
          </p:cNvSpPr>
          <p:nvPr/>
        </p:nvSpPr>
        <p:spPr>
          <a:xfrm>
            <a:off x="8780042" y="2621303"/>
            <a:ext cx="915715" cy="3351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buClr>
                <a:srgbClr val="787878"/>
              </a:buClr>
            </a:pPr>
            <a:r>
              <a:rPr lang="en-US"/>
              <a:t>Gauge</a:t>
            </a:r>
          </a:p>
        </p:txBody>
      </p:sp>
      <p:sp>
        <p:nvSpPr>
          <p:cNvPr id="23" name="Text Placeholder 2">
            <a:extLst>
              <a:ext uri="{FF2B5EF4-FFF2-40B4-BE49-F238E27FC236}">
                <a16:creationId xmlns:a16="http://schemas.microsoft.com/office/drawing/2014/main" id="{B0F0CACE-B970-4433-BD8A-A1E1379E2A66}"/>
              </a:ext>
            </a:extLst>
          </p:cNvPr>
          <p:cNvSpPr txBox="1">
            <a:spLocks/>
          </p:cNvSpPr>
          <p:nvPr/>
        </p:nvSpPr>
        <p:spPr>
          <a:xfrm>
            <a:off x="10019552" y="2618480"/>
            <a:ext cx="915715" cy="3351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buClr>
                <a:srgbClr val="787878"/>
              </a:buClr>
            </a:pPr>
            <a:r>
              <a:rPr lang="en-US"/>
              <a:t>Table</a:t>
            </a:r>
          </a:p>
        </p:txBody>
      </p:sp>
    </p:spTree>
    <p:extLst>
      <p:ext uri="{BB962C8B-B14F-4D97-AF65-F5344CB8AC3E}">
        <p14:creationId xmlns:p14="http://schemas.microsoft.com/office/powerpoint/2010/main" val="9264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A8CC1CA0-DC20-44EB-8DC1-7F96DA4123B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 name="Title 1"/>
          <p:cNvSpPr>
            <a:spLocks noGrp="1"/>
          </p:cNvSpPr>
          <p:nvPr>
            <p:ph type="title"/>
          </p:nvPr>
        </p:nvSpPr>
        <p:spPr>
          <a:xfrm>
            <a:off x="914400" y="1335024"/>
            <a:ext cx="3347390" cy="1463040"/>
          </a:xfrm>
        </p:spPr>
        <p:txBody>
          <a:bodyPr/>
          <a:lstStyle/>
          <a:p>
            <a:r>
              <a:rPr lang="en-US" sz="4400"/>
              <a:t>QUIZ!!</a:t>
            </a:r>
          </a:p>
        </p:txBody>
      </p:sp>
      <p:sp>
        <p:nvSpPr>
          <p:cNvPr id="3" name="Text Placeholder 2"/>
          <p:cNvSpPr>
            <a:spLocks noGrp="1"/>
          </p:cNvSpPr>
          <p:nvPr>
            <p:ph type="body" sz="quarter" idx="16"/>
          </p:nvPr>
        </p:nvSpPr>
        <p:spPr>
          <a:xfrm>
            <a:off x="905154" y="2189799"/>
            <a:ext cx="10622450" cy="3082237"/>
          </a:xfrm>
        </p:spPr>
        <p:txBody>
          <a:bodyPr/>
          <a:lstStyle/>
          <a:p>
            <a:pPr algn="ctr"/>
            <a:r>
              <a:rPr lang="en-US" sz="4000" b="1">
                <a:latin typeface="Chronicle Display Light" pitchFamily="50" charset="0"/>
              </a:rPr>
              <a:t>The admin of </a:t>
            </a:r>
            <a:r>
              <a:rPr lang="en-US" sz="4000" b="1" err="1">
                <a:latin typeface="Chronicle Display Light" pitchFamily="50" charset="0"/>
              </a:rPr>
              <a:t>Dunder</a:t>
            </a:r>
            <a:r>
              <a:rPr lang="en-US" sz="4000" b="1">
                <a:latin typeface="Chronicle Display Light" pitchFamily="50" charset="0"/>
              </a:rPr>
              <a:t> Mifflin is tasked with creating a dashboard to show data from a single user’s perspective. What type of dashboard should the admin create?</a:t>
            </a:r>
          </a:p>
        </p:txBody>
      </p:sp>
    </p:spTree>
    <p:extLst>
      <p:ext uri="{BB962C8B-B14F-4D97-AF65-F5344CB8AC3E}">
        <p14:creationId xmlns:p14="http://schemas.microsoft.com/office/powerpoint/2010/main" val="81244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9FF235-DAA7-4347-8E08-6F29DC177D44}">
  <ds:schemaRefs>
    <ds:schemaRef ds:uri="http://schemas.microsoft.com/sharepoint/v3/contenttype/forms"/>
  </ds:schemaRefs>
</ds:datastoreItem>
</file>

<file path=customXml/itemProps2.xml><?xml version="1.0" encoding="utf-8"?>
<ds:datastoreItem xmlns:ds="http://schemas.openxmlformats.org/officeDocument/2006/customXml" ds:itemID="{3C696DF1-3D17-47B7-861F-89872EABFF33}">
  <ds:schemaRefs>
    <ds:schemaRef ds:uri="d1c1dc42-e8b1-43fc-8eb0-fb1231d577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D270895-57F9-4BD8-B5B1-A45590F1520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3</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DD Template Aug 2017 16x9</vt:lpstr>
      <vt:lpstr>Reports and Dashboards</vt:lpstr>
      <vt:lpstr>PowerPoint Presentation</vt:lpstr>
      <vt:lpstr>PowerPoint Presentation</vt:lpstr>
      <vt:lpstr>PowerPoint Presentation</vt:lpstr>
      <vt:lpstr>Contents</vt:lpstr>
      <vt:lpstr>Reports</vt:lpstr>
      <vt:lpstr>QUIZ!!</vt:lpstr>
      <vt:lpstr>Dashboards</vt:lpstr>
      <vt:lpstr>QUIZ!!</vt:lpstr>
      <vt:lpstr>Dunder Mifflin Company  </vt:lpstr>
      <vt:lpstr>Dunder Mifflin Company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and Dashboards</dc:title>
  <dc:creator>Karulkar, Siddharth</dc:creator>
  <cp:revision>1</cp:revision>
  <dcterms:created xsi:type="dcterms:W3CDTF">2021-07-26T07:45:54Z</dcterms:created>
  <dcterms:modified xsi:type="dcterms:W3CDTF">2022-03-28T09:25:11Z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2021-07-26T07:45:54Z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b65adaeb-0626-49f1-9e5d-c8b52bbf6926</vt:lpwstr>
  </property>
  <property fmtid="{D5CDD505-2E9C-101B-9397-08002B2CF9AE}" pid="8" name="MSIP_Label_ea60d57e-af5b-4752-ac57-3e4f28ca11dc_ContentBits">
    <vt:lpwstr>0</vt:lpwstr>
  </property>
  <property fmtid="{D5CDD505-2E9C-101B-9397-08002B2CF9AE}" pid="9" name="ContentTypeId">
    <vt:lpwstr>0x010100D3753E9972125B42B31884D4879FB545</vt:lpwstr>
  </property>
</Properties>
</file>