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5"/>
    <p:sldMasterId id="2147483830" r:id="rId6"/>
  </p:sldMasterIdLst>
  <p:notesMasterIdLst>
    <p:notesMasterId r:id="rId39"/>
  </p:notesMasterIdLst>
  <p:handoutMasterIdLst>
    <p:handoutMasterId r:id="rId40"/>
  </p:handoutMasterIdLst>
  <p:sldIdLst>
    <p:sldId id="563" r:id="rId7"/>
    <p:sldId id="1079" r:id="rId8"/>
    <p:sldId id="1082" r:id="rId9"/>
    <p:sldId id="1092" r:id="rId10"/>
    <p:sldId id="1102" r:id="rId11"/>
    <p:sldId id="1103" r:id="rId12"/>
    <p:sldId id="1104" r:id="rId13"/>
    <p:sldId id="1105" r:id="rId14"/>
    <p:sldId id="1106" r:id="rId15"/>
    <p:sldId id="1107" r:id="rId16"/>
    <p:sldId id="1108" r:id="rId17"/>
    <p:sldId id="1109" r:id="rId18"/>
    <p:sldId id="1110" r:id="rId19"/>
    <p:sldId id="1111" r:id="rId20"/>
    <p:sldId id="1112" r:id="rId21"/>
    <p:sldId id="1113" r:id="rId22"/>
    <p:sldId id="1114" r:id="rId23"/>
    <p:sldId id="1115" r:id="rId24"/>
    <p:sldId id="1116" r:id="rId25"/>
    <p:sldId id="1123" r:id="rId26"/>
    <p:sldId id="1124" r:id="rId27"/>
    <p:sldId id="1094" r:id="rId28"/>
    <p:sldId id="1096" r:id="rId29"/>
    <p:sldId id="1118" r:id="rId30"/>
    <p:sldId id="1117" r:id="rId31"/>
    <p:sldId id="1119" r:id="rId32"/>
    <p:sldId id="1097" r:id="rId33"/>
    <p:sldId id="1098" r:id="rId34"/>
    <p:sldId id="1120" r:id="rId35"/>
    <p:sldId id="1121" r:id="rId36"/>
    <p:sldId id="1099" r:id="rId37"/>
    <p:sldId id="112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 id="1" name="Otis, Gabrielle (US - Minneapolis)" initials="OG(-M" lastIdx="35" clrIdx="1">
    <p:extLst>
      <p:ext uri="{19B8F6BF-5375-455C-9EA6-DF929625EA0E}">
        <p15:presenceInfo xmlns:p15="http://schemas.microsoft.com/office/powerpoint/2012/main" userId="S-1-5-21-238447276-1040861923-1850952788-1306981" providerId="AD"/>
      </p:ext>
    </p:extLst>
  </p:cmAuthor>
  <p:cmAuthor id="2" name="Chakraborty, Subhojit (US - Mumbai)" initials="CS(-M" lastIdx="1" clrIdx="2">
    <p:extLst>
      <p:ext uri="{19B8F6BF-5375-455C-9EA6-DF929625EA0E}">
        <p15:presenceInfo xmlns:p15="http://schemas.microsoft.com/office/powerpoint/2012/main" userId="S-1-5-21-238447276-1040861923-1850952788-13085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EBDF"/>
    <a:srgbClr val="75C82D"/>
    <a:srgbClr val="FFFFFD"/>
    <a:srgbClr val="FFAE1D"/>
    <a:srgbClr val="FFC901"/>
    <a:srgbClr val="000000"/>
    <a:srgbClr val="F7F5F3"/>
    <a:srgbClr val="EAE8E5"/>
    <a:srgbClr val="EFE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5820" autoAdjust="0"/>
  </p:normalViewPr>
  <p:slideViewPr>
    <p:cSldViewPr snapToGrid="0" snapToObjects="1" showGuides="1">
      <p:cViewPr varScale="1">
        <p:scale>
          <a:sx n="81" d="100"/>
          <a:sy n="81" d="100"/>
        </p:scale>
        <p:origin x="1176" y="72"/>
      </p:cViewPr>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90" d="100"/>
        <a:sy n="190" d="100"/>
      </p:scale>
      <p:origin x="0" y="-3291"/>
    </p:cViewPr>
  </p:sorterViewPr>
  <p:notesViewPr>
    <p:cSldViewPr snapToGrid="0" snapToObjects="1">
      <p:cViewPr varScale="1">
        <p:scale>
          <a:sx n="65" d="100"/>
          <a:sy n="65" d="100"/>
        </p:scale>
        <p:origin x="2811"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20" Type="http://schemas.openxmlformats.org/officeDocument/2006/relationships/slide" Target="slides/slide14.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 Id="rId8" Type="http://schemas.openxmlformats.org/officeDocument/2006/relationships/slide" Target="slides/slide2.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3/9/2022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3/9/2022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46991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407054313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53264277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
        <p:nvSpPr>
          <p:cNvPr id="19" name="object 26"/>
          <p:cNvSpPr>
            <a:spLocks noChangeAspect="1"/>
          </p:cNvSpPr>
          <p:nvPr userDrawn="1"/>
        </p:nvSpPr>
        <p:spPr bwMode="auto">
          <a:xfrm>
            <a:off x="11261724" y="0"/>
            <a:ext cx="857251" cy="6048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b="1">
                <a:solidFill>
                  <a:schemeClr val="tx2"/>
                </a:solidFill>
                <a:latin typeface="Arial" panose="020B0604020202020204" pitchFamily="34" charset="0"/>
                <a:cs typeface="Arial" panose="020B0604020202020204" pitchFamily="34" charset="0"/>
              </a:defRPr>
            </a:lvl1pPr>
            <a:lvl2pPr marL="742950" indent="-285750">
              <a:defRPr sz="2000" b="1">
                <a:solidFill>
                  <a:schemeClr val="tx2"/>
                </a:solidFill>
                <a:latin typeface="Arial" panose="020B0604020202020204" pitchFamily="34" charset="0"/>
                <a:cs typeface="Arial" panose="020B0604020202020204" pitchFamily="34" charset="0"/>
              </a:defRPr>
            </a:lvl2pPr>
            <a:lvl3pPr marL="1143000" indent="-228600">
              <a:defRPr sz="2000" b="1">
                <a:solidFill>
                  <a:schemeClr val="tx2"/>
                </a:solidFill>
                <a:latin typeface="Arial" panose="020B0604020202020204" pitchFamily="34" charset="0"/>
                <a:cs typeface="Arial" panose="020B0604020202020204" pitchFamily="34" charset="0"/>
              </a:defRPr>
            </a:lvl3pPr>
            <a:lvl4pPr marL="1600200" indent="-228600">
              <a:defRPr sz="2000" b="1">
                <a:solidFill>
                  <a:schemeClr val="tx2"/>
                </a:solidFill>
                <a:latin typeface="Arial" panose="020B0604020202020204" pitchFamily="34" charset="0"/>
                <a:cs typeface="Arial" panose="020B0604020202020204" pitchFamily="34" charset="0"/>
              </a:defRPr>
            </a:lvl4pPr>
            <a:lvl5pPr marL="2057400" indent="-228600">
              <a:defRPr sz="20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9pPr>
          </a:lstStyle>
          <a:p>
            <a:pPr>
              <a:defRPr/>
            </a:pPr>
            <a:endParaRPr lang="en-US" altLang="en-US" sz="2000" dirty="0"/>
          </a:p>
        </p:txBody>
      </p:sp>
    </p:spTree>
    <p:extLst>
      <p:ext uri="{BB962C8B-B14F-4D97-AF65-F5344CB8AC3E}">
        <p14:creationId xmlns:p14="http://schemas.microsoft.com/office/powerpoint/2010/main" val="290802448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8" name="TextBox 7"/>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77550730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406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5" name="TextBox 14"/>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4947382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073728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2683250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54429679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92146719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63616245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0924286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dirty="0"/>
              <a:t>Click icon to add picture</a:t>
            </a:r>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1582262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510704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4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91558032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14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5819302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95184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17310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69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2017 Deloitte Development LLC.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126712831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335889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39794442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505856" y="727200"/>
            <a:ext cx="72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37826352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tags" Target="../tags/tag1.xml"/><Relationship Id="rId3" Type="http://schemas.openxmlformats.org/officeDocument/2006/relationships/slideLayout" Target="../slideLayouts/slideLayout11.xml"/><Relationship Id="rId21" Type="http://schemas.openxmlformats.org/officeDocument/2006/relationships/image" Target="../media/image3.jpeg"/><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vmlDrawing" Target="../drawings/vmlDrawing1.vml"/><Relationship Id="rId2" Type="http://schemas.openxmlformats.org/officeDocument/2006/relationships/slideLayout" Target="../slideLayouts/slideLayout10.xml"/><Relationship Id="rId16" Type="http://schemas.openxmlformats.org/officeDocument/2006/relationships/theme" Target="../theme/theme2.xml"/><Relationship Id="rId20" Type="http://schemas.openxmlformats.org/officeDocument/2006/relationships/image" Target="../media/image2.emf"/><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oleObject" Target="../embeddings/oleObject1.bin"/><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userDrawn="1"/>
        </p:nvSpPr>
        <p:spPr bwMode="auto">
          <a:xfrm>
            <a:off x="914719" y="6444147"/>
            <a:ext cx="2935099"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2018 Deloitte Development LLC. All rights reserved.</a:t>
            </a:r>
          </a:p>
        </p:txBody>
      </p:sp>
    </p:spTree>
    <p:extLst>
      <p:ext uri="{BB962C8B-B14F-4D97-AF65-F5344CB8AC3E}">
        <p14:creationId xmlns:p14="http://schemas.microsoft.com/office/powerpoint/2010/main" val="2052937708"/>
      </p:ext>
    </p:extLst>
  </p:cSld>
  <p:clrMap bg1="lt1" tx1="dk1" bg2="lt2" tx2="dk2" accent1="accent1" accent2="accent2" accent3="accent3" accent4="accent4" accent5="accent5" accent6="accent6" hlink="hlink" folHlink="folHlink"/>
  <p:sldLayoutIdLst>
    <p:sldLayoutId id="2147483808" r:id="rId1"/>
    <p:sldLayoutId id="2147483810" r:id="rId2"/>
    <p:sldLayoutId id="2147483809" r:id="rId3"/>
    <p:sldLayoutId id="2147483828" r:id="rId4"/>
    <p:sldLayoutId id="2147483814" r:id="rId5"/>
    <p:sldLayoutId id="2147483815" r:id="rId6"/>
    <p:sldLayoutId id="2147483827" r:id="rId7"/>
    <p:sldLayoutId id="2147483829" r:id="rId8"/>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8"/>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27" name="think-cell Slide" r:id="rId19" imgW="270" imgH="270" progId="TCLayout.ActiveDocument.1">
                  <p:embed/>
                </p:oleObj>
              </mc:Choice>
              <mc:Fallback>
                <p:oleObj name="think-cell Slide" r:id="rId19" imgW="270" imgH="270" progId="TCLayout.ActiveDocument.1">
                  <p:embed/>
                  <p:pic>
                    <p:nvPicPr>
                      <p:cNvPr id="4" name="Object 3" hidden="1"/>
                      <p:cNvPicPr/>
                      <p:nvPr/>
                    </p:nvPicPr>
                    <p:blipFill>
                      <a:blip r:embed="rId20"/>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6335184" y="6657475"/>
            <a:ext cx="489656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a:solidFill>
                  <a:schemeClr val="tx1"/>
                </a:solidFill>
                <a:latin typeface="+mn-lt"/>
              </a:rPr>
              <a:t>Service Delivery Transformation</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11382377" y="6657477"/>
            <a:ext cx="307975"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
        <p:nvSpPr>
          <p:cNvPr id="7" name="object 26"/>
          <p:cNvSpPr>
            <a:spLocks noChangeAspect="1"/>
          </p:cNvSpPr>
          <p:nvPr userDrawn="1"/>
        </p:nvSpPr>
        <p:spPr bwMode="auto">
          <a:xfrm>
            <a:off x="11261724" y="0"/>
            <a:ext cx="857251" cy="604838"/>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b="1">
                <a:solidFill>
                  <a:schemeClr val="tx2"/>
                </a:solidFill>
                <a:latin typeface="Arial" panose="020B0604020202020204" pitchFamily="34" charset="0"/>
                <a:cs typeface="Arial" panose="020B0604020202020204" pitchFamily="34" charset="0"/>
              </a:defRPr>
            </a:lvl1pPr>
            <a:lvl2pPr marL="742950" indent="-285750">
              <a:defRPr sz="2000" b="1">
                <a:solidFill>
                  <a:schemeClr val="tx2"/>
                </a:solidFill>
                <a:latin typeface="Arial" panose="020B0604020202020204" pitchFamily="34" charset="0"/>
                <a:cs typeface="Arial" panose="020B0604020202020204" pitchFamily="34" charset="0"/>
              </a:defRPr>
            </a:lvl2pPr>
            <a:lvl3pPr marL="1143000" indent="-228600">
              <a:defRPr sz="2000" b="1">
                <a:solidFill>
                  <a:schemeClr val="tx2"/>
                </a:solidFill>
                <a:latin typeface="Arial" panose="020B0604020202020204" pitchFamily="34" charset="0"/>
                <a:cs typeface="Arial" panose="020B0604020202020204" pitchFamily="34" charset="0"/>
              </a:defRPr>
            </a:lvl3pPr>
            <a:lvl4pPr marL="1600200" indent="-228600">
              <a:defRPr sz="2000" b="1">
                <a:solidFill>
                  <a:schemeClr val="tx2"/>
                </a:solidFill>
                <a:latin typeface="Arial" panose="020B0604020202020204" pitchFamily="34" charset="0"/>
                <a:cs typeface="Arial" panose="020B0604020202020204" pitchFamily="34" charset="0"/>
              </a:defRPr>
            </a:lvl4pPr>
            <a:lvl5pPr marL="2057400" indent="-228600">
              <a:defRPr sz="20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9pPr>
          </a:lstStyle>
          <a:p>
            <a:pPr>
              <a:defRPr/>
            </a:pPr>
            <a:endParaRPr lang="en-US" altLang="en-US" sz="2000" dirty="0"/>
          </a:p>
        </p:txBody>
      </p:sp>
    </p:spTree>
    <p:extLst>
      <p:ext uri="{BB962C8B-B14F-4D97-AF65-F5344CB8AC3E}">
        <p14:creationId xmlns:p14="http://schemas.microsoft.com/office/powerpoint/2010/main" val="1666441700"/>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lightningdesignsystem.com/design/load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lightningdesignsystem.com/design/loading"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lightningdesignsystem.com/design/loading"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hyperlink" Target="https://www.lightningdesignsystem.com/design/loading" TargetMode="External"/><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lightningdesignsystem.com/design/loading"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lightningdesignsystem.com/design/loading"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www.lightningdesignsystem.com/design/load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lightningdesignsystem.com/design/load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030" y="4825352"/>
            <a:ext cx="4407673" cy="496629"/>
          </a:xfrm>
        </p:spPr>
        <p:txBody>
          <a:bodyPr/>
          <a:lstStyle/>
          <a:p>
            <a:r>
              <a:rPr lang="en-US" dirty="0"/>
              <a:t>LWC Training</a:t>
            </a:r>
          </a:p>
        </p:txBody>
      </p:sp>
      <p:sp>
        <p:nvSpPr>
          <p:cNvPr id="5" name="Text Placeholder 4"/>
          <p:cNvSpPr>
            <a:spLocks noGrp="1"/>
          </p:cNvSpPr>
          <p:nvPr>
            <p:ph type="body" sz="quarter" idx="16"/>
          </p:nvPr>
        </p:nvSpPr>
        <p:spPr>
          <a:xfrm>
            <a:off x="857030" y="5399358"/>
            <a:ext cx="4407673" cy="478209"/>
          </a:xfrm>
        </p:spPr>
        <p:txBody>
          <a:bodyPr/>
          <a:lstStyle/>
          <a:p>
            <a:r>
              <a:rPr lang="en-US" dirty="0"/>
              <a:t>Day 5: Creating Lightning Web Component</a:t>
            </a:r>
          </a:p>
        </p:txBody>
      </p:sp>
      <p:sp>
        <p:nvSpPr>
          <p:cNvPr id="6" name="Text Placeholder 5"/>
          <p:cNvSpPr>
            <a:spLocks noGrp="1"/>
          </p:cNvSpPr>
          <p:nvPr>
            <p:ph type="body" sz="quarter" idx="17"/>
          </p:nvPr>
        </p:nvSpPr>
        <p:spPr>
          <a:xfrm>
            <a:off x="857030" y="4585210"/>
            <a:ext cx="4407673" cy="348286"/>
          </a:xfrm>
        </p:spPr>
        <p:txBody>
          <a:bodyPr/>
          <a:lstStyle/>
          <a:p>
            <a:r>
              <a:rPr lang="en-US" dirty="0"/>
              <a:t>MAY 13, 2019</a:t>
            </a:r>
          </a:p>
        </p:txBody>
      </p:sp>
      <p:grpSp>
        <p:nvGrpSpPr>
          <p:cNvPr id="19" name="Group 18">
            <a:extLst>
              <a:ext uri="{FF2B5EF4-FFF2-40B4-BE49-F238E27FC236}">
                <a16:creationId xmlns:a16="http://schemas.microsoft.com/office/drawing/2014/main" id="{6DE80F06-CF7B-4E58-BBD9-FE52AF68F443}"/>
              </a:ext>
            </a:extLst>
          </p:cNvPr>
          <p:cNvGrpSpPr/>
          <p:nvPr/>
        </p:nvGrpSpPr>
        <p:grpSpPr>
          <a:xfrm>
            <a:off x="6240942" y="1362576"/>
            <a:ext cx="4132848" cy="4132847"/>
            <a:chOff x="484188" y="2763442"/>
            <a:chExt cx="3380690" cy="3380689"/>
          </a:xfrm>
          <a:effectLst/>
        </p:grpSpPr>
        <p:sp>
          <p:nvSpPr>
            <p:cNvPr id="20" name="Arc 19">
              <a:extLst>
                <a:ext uri="{FF2B5EF4-FFF2-40B4-BE49-F238E27FC236}">
                  <a16:creationId xmlns:a16="http://schemas.microsoft.com/office/drawing/2014/main" id="{C9BAFD6F-8675-4209-980D-AE91A4A6E27C}"/>
                </a:ext>
              </a:extLst>
            </p:cNvPr>
            <p:cNvSpPr/>
            <p:nvPr/>
          </p:nvSpPr>
          <p:spPr>
            <a:xfrm>
              <a:off x="484188" y="2763442"/>
              <a:ext cx="3380690" cy="3380689"/>
            </a:xfrm>
            <a:prstGeom prst="arc">
              <a:avLst>
                <a:gd name="adj1" fmla="val 16200000"/>
                <a:gd name="adj2" fmla="val 20270432"/>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1" name="Arc 20">
              <a:extLst>
                <a:ext uri="{FF2B5EF4-FFF2-40B4-BE49-F238E27FC236}">
                  <a16:creationId xmlns:a16="http://schemas.microsoft.com/office/drawing/2014/main" id="{21B9FD44-2A21-4A0F-9084-097DAF3C6937}"/>
                </a:ext>
              </a:extLst>
            </p:cNvPr>
            <p:cNvSpPr/>
            <p:nvPr/>
          </p:nvSpPr>
          <p:spPr>
            <a:xfrm>
              <a:off x="636233" y="2915487"/>
              <a:ext cx="3076601" cy="3076600"/>
            </a:xfrm>
            <a:prstGeom prst="arc">
              <a:avLst>
                <a:gd name="adj1" fmla="val 16200000"/>
                <a:gd name="adj2" fmla="val 2037757"/>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2" name="Arc 21">
              <a:extLst>
                <a:ext uri="{FF2B5EF4-FFF2-40B4-BE49-F238E27FC236}">
                  <a16:creationId xmlns:a16="http://schemas.microsoft.com/office/drawing/2014/main" id="{086BE9D0-BD2F-46DD-83E2-99921B935F97}"/>
                </a:ext>
              </a:extLst>
            </p:cNvPr>
            <p:cNvSpPr>
              <a:spLocks noChangeAspect="1"/>
            </p:cNvSpPr>
            <p:nvPr/>
          </p:nvSpPr>
          <p:spPr>
            <a:xfrm>
              <a:off x="813511" y="3092765"/>
              <a:ext cx="2722045" cy="2722044"/>
            </a:xfrm>
            <a:prstGeom prst="arc">
              <a:avLst>
                <a:gd name="adj1" fmla="val 16200000"/>
                <a:gd name="adj2" fmla="val 5330918"/>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3" name="Arc 22">
              <a:extLst>
                <a:ext uri="{FF2B5EF4-FFF2-40B4-BE49-F238E27FC236}">
                  <a16:creationId xmlns:a16="http://schemas.microsoft.com/office/drawing/2014/main" id="{522232D8-3598-4734-89E8-AA17958BF62E}"/>
                </a:ext>
              </a:extLst>
            </p:cNvPr>
            <p:cNvSpPr>
              <a:spLocks noChangeAspect="1"/>
            </p:cNvSpPr>
            <p:nvPr/>
          </p:nvSpPr>
          <p:spPr>
            <a:xfrm>
              <a:off x="974479" y="3253733"/>
              <a:ext cx="2400108" cy="2400108"/>
            </a:xfrm>
            <a:prstGeom prst="arc">
              <a:avLst>
                <a:gd name="adj1" fmla="val 16200000"/>
                <a:gd name="adj2" fmla="val 9479960"/>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4" name="Arc 23">
              <a:extLst>
                <a:ext uri="{FF2B5EF4-FFF2-40B4-BE49-F238E27FC236}">
                  <a16:creationId xmlns:a16="http://schemas.microsoft.com/office/drawing/2014/main" id="{119F148E-9B9C-4294-A2F3-75D675E2AB05}"/>
                </a:ext>
              </a:extLst>
            </p:cNvPr>
            <p:cNvSpPr>
              <a:spLocks noChangeAspect="1"/>
            </p:cNvSpPr>
            <p:nvPr/>
          </p:nvSpPr>
          <p:spPr>
            <a:xfrm>
              <a:off x="1149692" y="3428945"/>
              <a:ext cx="2049684" cy="2049684"/>
            </a:xfrm>
            <a:prstGeom prst="arc">
              <a:avLst>
                <a:gd name="adj1" fmla="val 16200000"/>
                <a:gd name="adj2" fmla="val 12613701"/>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grpSp>
      <p:sp>
        <p:nvSpPr>
          <p:cNvPr id="2" name="TextBox 1">
            <a:extLst>
              <a:ext uri="{FF2B5EF4-FFF2-40B4-BE49-F238E27FC236}">
                <a16:creationId xmlns:a16="http://schemas.microsoft.com/office/drawing/2014/main" id="{745CBD39-5178-4A7B-A6BE-361311D34C65}"/>
              </a:ext>
            </a:extLst>
          </p:cNvPr>
          <p:cNvSpPr txBox="1"/>
          <p:nvPr/>
        </p:nvSpPr>
        <p:spPr>
          <a:xfrm>
            <a:off x="7431632" y="2922309"/>
            <a:ext cx="1882050" cy="923330"/>
          </a:xfrm>
          <a:prstGeom prst="rect">
            <a:avLst/>
          </a:prstGeom>
          <a:noFill/>
        </p:spPr>
        <p:txBody>
          <a:bodyPr wrap="square" rtlCol="0">
            <a:spAutoFit/>
          </a:bodyPr>
          <a:lstStyle/>
          <a:p>
            <a:pPr algn="ctr"/>
            <a:r>
              <a:rPr lang="en-US" b="1" dirty="0"/>
              <a:t>Creating Lightning Web Component</a:t>
            </a:r>
          </a:p>
        </p:txBody>
      </p:sp>
    </p:spTree>
    <p:extLst>
      <p:ext uri="{BB962C8B-B14F-4D97-AF65-F5344CB8AC3E}">
        <p14:creationId xmlns:p14="http://schemas.microsoft.com/office/powerpoint/2010/main" val="32932175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CSS (Contd.)</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Define a lightning web component</a:t>
            </a:r>
          </a:p>
        </p:txBody>
      </p:sp>
      <p:sp>
        <p:nvSpPr>
          <p:cNvPr id="2" name="Rectangle 1"/>
          <p:cNvSpPr/>
          <p:nvPr/>
        </p:nvSpPr>
        <p:spPr>
          <a:xfrm>
            <a:off x="914399" y="1375440"/>
            <a:ext cx="10363201" cy="2169825"/>
          </a:xfrm>
          <a:prstGeom prst="rect">
            <a:avLst/>
          </a:prstGeom>
        </p:spPr>
        <p:txBody>
          <a:bodyPr wrap="square">
            <a:spAutoFit/>
          </a:bodyPr>
          <a:lstStyle/>
          <a:p>
            <a:pPr>
              <a:lnSpc>
                <a:spcPct val="150000"/>
              </a:lnSpc>
            </a:pPr>
            <a:r>
              <a:rPr lang="en-US" b="1" dirty="0">
                <a:cs typeface="Arial"/>
              </a:rPr>
              <a:t>Create a CSS Style Sheet for a Component</a:t>
            </a:r>
          </a:p>
          <a:p>
            <a:pPr marL="285750" indent="-285750">
              <a:lnSpc>
                <a:spcPct val="150000"/>
              </a:lnSpc>
              <a:buFont typeface="Arial" panose="020B0604020202020204" pitchFamily="34" charset="0"/>
              <a:buChar char="•"/>
            </a:pPr>
            <a:r>
              <a:rPr lang="en-US" dirty="0">
                <a:cs typeface="Calibri" panose="020F0502020204030204" pitchFamily="34" charset="0"/>
              </a:rPr>
              <a:t>To bundle styles with a component, create a style sheet in the component’s folder</a:t>
            </a:r>
          </a:p>
          <a:p>
            <a:pPr marL="285750" indent="-285750">
              <a:lnSpc>
                <a:spcPct val="150000"/>
              </a:lnSpc>
              <a:buFont typeface="Arial" panose="020B0604020202020204" pitchFamily="34" charset="0"/>
              <a:buChar char="•"/>
            </a:pPr>
            <a:r>
              <a:rPr lang="en-US" dirty="0">
                <a:cs typeface="Calibri" panose="020F0502020204030204" pitchFamily="34" charset="0"/>
              </a:rPr>
              <a:t>The style sheet must have the same name as the component</a:t>
            </a:r>
          </a:p>
          <a:p>
            <a:pPr marL="285750" indent="-285750">
              <a:lnSpc>
                <a:spcPct val="150000"/>
              </a:lnSpc>
              <a:buFont typeface="Arial" panose="020B0604020202020204" pitchFamily="34" charset="0"/>
              <a:buChar char="•"/>
            </a:pPr>
            <a:r>
              <a:rPr lang="en-US" dirty="0">
                <a:cs typeface="Calibri" panose="020F0502020204030204" pitchFamily="34" charset="0"/>
              </a:rPr>
              <a:t>Each component can have only one style sheet</a:t>
            </a:r>
          </a:p>
          <a:p>
            <a:pPr marL="285750" indent="-285750">
              <a:lnSpc>
                <a:spcPct val="150000"/>
              </a:lnSpc>
              <a:buFont typeface="Arial" panose="020B0604020202020204" pitchFamily="34" charset="0"/>
              <a:buChar char="•"/>
            </a:pPr>
            <a:r>
              <a:rPr lang="en-US" dirty="0">
                <a:cs typeface="Calibri" panose="020F0502020204030204" pitchFamily="34" charset="0"/>
              </a:rPr>
              <a:t> parent component can style a child component, but it styles it as a single element</a:t>
            </a:r>
          </a:p>
        </p:txBody>
      </p:sp>
      <p:pic>
        <p:nvPicPr>
          <p:cNvPr id="12" name="Picture 11">
            <a:extLst>
              <a:ext uri="{FF2B5EF4-FFF2-40B4-BE49-F238E27FC236}">
                <a16:creationId xmlns:a16="http://schemas.microsoft.com/office/drawing/2014/main" id="{E9B364F1-4E39-4088-89D3-962AC1149954}"/>
              </a:ext>
            </a:extLst>
          </p:cNvPr>
          <p:cNvPicPr>
            <a:picLocks noChangeAspect="1"/>
          </p:cNvPicPr>
          <p:nvPr/>
        </p:nvPicPr>
        <p:blipFill>
          <a:blip r:embed="rId2"/>
          <a:stretch>
            <a:fillRect/>
          </a:stretch>
        </p:blipFill>
        <p:spPr>
          <a:xfrm>
            <a:off x="914399" y="3631401"/>
            <a:ext cx="3495675" cy="2381250"/>
          </a:xfrm>
          <a:prstGeom prst="rect">
            <a:avLst/>
          </a:prstGeom>
        </p:spPr>
      </p:pic>
      <p:pic>
        <p:nvPicPr>
          <p:cNvPr id="13" name="Picture 12">
            <a:extLst>
              <a:ext uri="{FF2B5EF4-FFF2-40B4-BE49-F238E27FC236}">
                <a16:creationId xmlns:a16="http://schemas.microsoft.com/office/drawing/2014/main" id="{BFB4B4C7-2C70-4626-A69D-52DA7DF21C04}"/>
              </a:ext>
            </a:extLst>
          </p:cNvPr>
          <p:cNvPicPr>
            <a:picLocks noChangeAspect="1"/>
          </p:cNvPicPr>
          <p:nvPr/>
        </p:nvPicPr>
        <p:blipFill>
          <a:blip r:embed="rId3"/>
          <a:stretch>
            <a:fillRect/>
          </a:stretch>
        </p:blipFill>
        <p:spPr>
          <a:xfrm>
            <a:off x="6037001" y="3631401"/>
            <a:ext cx="3609975" cy="1295400"/>
          </a:xfrm>
          <a:prstGeom prst="rect">
            <a:avLst/>
          </a:prstGeom>
        </p:spPr>
      </p:pic>
      <p:pic>
        <p:nvPicPr>
          <p:cNvPr id="14" name="Picture 13">
            <a:extLst>
              <a:ext uri="{FF2B5EF4-FFF2-40B4-BE49-F238E27FC236}">
                <a16:creationId xmlns:a16="http://schemas.microsoft.com/office/drawing/2014/main" id="{95C7F14F-20EF-4DC9-98CE-ECF310266BAB}"/>
              </a:ext>
            </a:extLst>
          </p:cNvPr>
          <p:cNvPicPr>
            <a:picLocks noChangeAspect="1"/>
          </p:cNvPicPr>
          <p:nvPr/>
        </p:nvPicPr>
        <p:blipFill>
          <a:blip r:embed="rId4"/>
          <a:stretch>
            <a:fillRect/>
          </a:stretch>
        </p:blipFill>
        <p:spPr>
          <a:xfrm>
            <a:off x="4951321" y="5358681"/>
            <a:ext cx="6783478" cy="940934"/>
          </a:xfrm>
          <a:prstGeom prst="rect">
            <a:avLst/>
          </a:prstGeom>
        </p:spPr>
      </p:pic>
      <p:sp>
        <p:nvSpPr>
          <p:cNvPr id="15" name="TextBox 14">
            <a:extLst>
              <a:ext uri="{FF2B5EF4-FFF2-40B4-BE49-F238E27FC236}">
                <a16:creationId xmlns:a16="http://schemas.microsoft.com/office/drawing/2014/main" id="{6DC6C90B-D6E0-42E7-A5FE-2E9F5097075E}"/>
              </a:ext>
            </a:extLst>
          </p:cNvPr>
          <p:cNvSpPr txBox="1"/>
          <p:nvPr/>
        </p:nvSpPr>
        <p:spPr bwMode="gray">
          <a:xfrm>
            <a:off x="4951321" y="5063066"/>
            <a:ext cx="2018960" cy="159350"/>
          </a:xfrm>
          <a:prstGeom prst="rect">
            <a:avLst/>
          </a:prstGeom>
        </p:spPr>
        <p:txBody>
          <a:bodyPr wrap="square" lIns="0" rIns="0" rtlCol="0" anchor="b" anchorCtr="0">
            <a:noAutofit/>
          </a:bodyPr>
          <a:lstStyle/>
          <a:p>
            <a:pPr>
              <a:lnSpc>
                <a:spcPts val="900"/>
              </a:lnSpc>
            </a:pPr>
            <a:r>
              <a:rPr lang="en-US" sz="1400" b="1" dirty="0">
                <a:solidFill>
                  <a:schemeClr val="tx1"/>
                </a:solidFill>
              </a:rPr>
              <a:t>Output</a:t>
            </a:r>
          </a:p>
        </p:txBody>
      </p:sp>
    </p:spTree>
    <p:extLst>
      <p:ext uri="{BB962C8B-B14F-4D97-AF65-F5344CB8AC3E}">
        <p14:creationId xmlns:p14="http://schemas.microsoft.com/office/powerpoint/2010/main" val="1700508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JavaScript</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Define a lightning web component</a:t>
            </a:r>
          </a:p>
        </p:txBody>
      </p:sp>
      <p:sp>
        <p:nvSpPr>
          <p:cNvPr id="2" name="Rectangle 1"/>
          <p:cNvSpPr/>
          <p:nvPr/>
        </p:nvSpPr>
        <p:spPr>
          <a:xfrm>
            <a:off x="914399" y="1375440"/>
            <a:ext cx="10363201" cy="3693319"/>
          </a:xfrm>
          <a:prstGeom prst="rect">
            <a:avLst/>
          </a:prstGeom>
        </p:spPr>
        <p:txBody>
          <a:bodyPr wrap="square">
            <a:spAutoFit/>
          </a:bodyPr>
          <a:lstStyle/>
          <a:p>
            <a:r>
              <a:rPr lang="en-US" dirty="0"/>
              <a:t>Every component must have a JavaScript file. </a:t>
            </a:r>
          </a:p>
          <a:p>
            <a:endParaRPr lang="en-US" dirty="0">
              <a:cs typeface="Arial"/>
            </a:endParaRPr>
          </a:p>
          <a:p>
            <a:pPr marL="342900" indent="-342900">
              <a:buFont typeface="Arial" panose="020B0604020202020204" pitchFamily="34" charset="0"/>
              <a:buChar char="•"/>
            </a:pPr>
            <a:r>
              <a:rPr lang="en-US" b="1" dirty="0">
                <a:cs typeface="Arial"/>
              </a:rPr>
              <a:t>Component JavaScript Properties: </a:t>
            </a:r>
          </a:p>
          <a:p>
            <a:pPr marL="457200" lvl="2"/>
            <a:r>
              <a:rPr lang="en-US" dirty="0">
                <a:cs typeface="Calibri" panose="020F0502020204030204" pitchFamily="34" charset="0"/>
              </a:rPr>
              <a:t>Declare properties and reference the properties to dynamically update the content.</a:t>
            </a:r>
          </a:p>
          <a:p>
            <a:pPr marL="342900" indent="-342900">
              <a:buFont typeface="Arial" panose="020B0604020202020204" pitchFamily="34" charset="0"/>
              <a:buChar char="•"/>
            </a:pPr>
            <a:endParaRPr lang="en-US" dirty="0">
              <a:cs typeface="Calibri" panose="020F0502020204030204" pitchFamily="34" charset="0"/>
            </a:endParaRPr>
          </a:p>
          <a:p>
            <a:pPr marL="342900" indent="-342900">
              <a:buFont typeface="Arial" panose="020B0604020202020204" pitchFamily="34" charset="0"/>
              <a:buChar char="•"/>
            </a:pPr>
            <a:r>
              <a:rPr lang="en-US" b="1" dirty="0">
                <a:cs typeface="Arial"/>
              </a:rPr>
              <a:t>Share Script Code: </a:t>
            </a:r>
          </a:p>
          <a:p>
            <a:pPr lvl="1"/>
            <a:r>
              <a:rPr lang="en-US" dirty="0">
                <a:cs typeface="Calibri" panose="020F0502020204030204" pitchFamily="34" charset="0"/>
              </a:rPr>
              <a:t>Create ES Module and export the variables or functions</a:t>
            </a:r>
          </a:p>
          <a:p>
            <a:pPr marL="342900" indent="-342900">
              <a:buFont typeface="Arial" panose="020B0604020202020204" pitchFamily="34" charset="0"/>
              <a:buChar char="•"/>
            </a:pPr>
            <a:endParaRPr lang="en-US" dirty="0">
              <a:cs typeface="Calibri" panose="020F0502020204030204" pitchFamily="34" charset="0"/>
            </a:endParaRPr>
          </a:p>
          <a:p>
            <a:pPr marL="342900" indent="-342900">
              <a:buFont typeface="Arial" panose="020B0604020202020204" pitchFamily="34" charset="0"/>
              <a:buChar char="•"/>
            </a:pPr>
            <a:r>
              <a:rPr lang="en-US" b="1" dirty="0">
                <a:cs typeface="Arial"/>
              </a:rPr>
              <a:t>Use Third Party JavaScript Libraries : </a:t>
            </a:r>
          </a:p>
          <a:p>
            <a:r>
              <a:rPr lang="en-US" dirty="0">
                <a:cs typeface="Calibri" panose="020F0502020204030204" pitchFamily="34" charset="0"/>
              </a:rPr>
              <a:t>       </a:t>
            </a:r>
            <a:r>
              <a:rPr lang="en-US">
                <a:cs typeface="Calibri" panose="020F0502020204030204" pitchFamily="34" charset="0"/>
              </a:rPr>
              <a:t>Ability to use </a:t>
            </a:r>
            <a:r>
              <a:rPr lang="en-US" dirty="0">
                <a:cs typeface="Calibri" panose="020F0502020204030204" pitchFamily="34" charset="0"/>
              </a:rPr>
              <a:t>third party JavaScript libraries</a:t>
            </a:r>
          </a:p>
          <a:p>
            <a:endParaRPr lang="en-US" dirty="0">
              <a:cs typeface="Calibri" panose="020F0502020204030204" pitchFamily="34" charset="0"/>
            </a:endParaRPr>
          </a:p>
          <a:p>
            <a:pPr marL="342900" indent="-342900">
              <a:buFont typeface="Arial" panose="020B0604020202020204" pitchFamily="34" charset="0"/>
              <a:buChar char="•"/>
            </a:pPr>
            <a:r>
              <a:rPr lang="en-US" b="1" dirty="0">
                <a:cs typeface="Arial"/>
              </a:rPr>
              <a:t>Call API from JavaScript : </a:t>
            </a:r>
          </a:p>
          <a:p>
            <a:pPr lvl="1"/>
            <a:r>
              <a:rPr lang="en-US" dirty="0">
                <a:cs typeface="Calibri" panose="020F0502020204030204" pitchFamily="34" charset="0"/>
              </a:rPr>
              <a:t>Ability to make API calls using remote site as CSP trusted site</a:t>
            </a:r>
          </a:p>
        </p:txBody>
      </p:sp>
    </p:spTree>
    <p:extLst>
      <p:ext uri="{BB962C8B-B14F-4D97-AF65-F5344CB8AC3E}">
        <p14:creationId xmlns:p14="http://schemas.microsoft.com/office/powerpoint/2010/main" val="220313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Component JavaScript Properties</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Define a lightning web component</a:t>
            </a:r>
          </a:p>
        </p:txBody>
      </p:sp>
      <p:sp>
        <p:nvSpPr>
          <p:cNvPr id="2" name="Rectangle 1"/>
          <p:cNvSpPr/>
          <p:nvPr/>
        </p:nvSpPr>
        <p:spPr>
          <a:xfrm>
            <a:off x="914399" y="1375440"/>
            <a:ext cx="10363201" cy="914802"/>
          </a:xfrm>
          <a:prstGeom prst="rect">
            <a:avLst/>
          </a:prstGeom>
        </p:spPr>
        <p:txBody>
          <a:bodyPr wrap="square">
            <a:spAutoFit/>
          </a:bodyPr>
          <a:lstStyle/>
          <a:p>
            <a:r>
              <a:rPr lang="en-US" sz="1600" dirty="0"/>
              <a:t>3 Types of Properties</a:t>
            </a:r>
          </a:p>
          <a:p>
            <a:endParaRPr lang="en-US" sz="1600" dirty="0"/>
          </a:p>
          <a:p>
            <a:pPr>
              <a:lnSpc>
                <a:spcPct val="150000"/>
              </a:lnSpc>
            </a:pPr>
            <a:endParaRPr lang="en-US" sz="1600" dirty="0">
              <a:cs typeface="Calibri" panose="020F0502020204030204" pitchFamily="34" charset="0"/>
            </a:endParaRPr>
          </a:p>
        </p:txBody>
      </p:sp>
      <p:sp>
        <p:nvSpPr>
          <p:cNvPr id="6" name="Rectangle 5">
            <a:hlinkHover r:id="rId2"/>
          </p:cNvPr>
          <p:cNvSpPr/>
          <p:nvPr/>
        </p:nvSpPr>
        <p:spPr>
          <a:xfrm>
            <a:off x="914972" y="1852597"/>
            <a:ext cx="3536076" cy="1569660"/>
          </a:xfrm>
          <a:prstGeom prst="rect">
            <a:avLst/>
          </a:prstGeom>
          <a:solidFill>
            <a:schemeClr val="bg1"/>
          </a:solidFill>
          <a:ln w="15875">
            <a:solidFill>
              <a:schemeClr val="accent3">
                <a:lumMod val="60000"/>
                <a:lumOff val="40000"/>
              </a:schemeClr>
            </a:solidFill>
          </a:ln>
        </p:spPr>
        <p:txBody>
          <a:bodyPr wrap="square">
            <a:spAutoFit/>
          </a:bodyPr>
          <a:lstStyle/>
          <a:p>
            <a:r>
              <a:rPr lang="en-US" sz="1600" b="1" dirty="0">
                <a:cs typeface="Arial"/>
              </a:rPr>
              <a:t>Reactive Properties</a:t>
            </a:r>
          </a:p>
          <a:p>
            <a:pPr marL="285750" indent="-285750">
              <a:buFont typeface="Arial" panose="020B0604020202020204" pitchFamily="34" charset="0"/>
              <a:buChar char="•"/>
            </a:pPr>
            <a:r>
              <a:rPr lang="en-US" sz="1600" dirty="0">
                <a:cs typeface="Arial"/>
              </a:rPr>
              <a:t>If reactive property changes, the component re-renders</a:t>
            </a:r>
            <a:endParaRPr lang="en-US" sz="1600"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Can be public or private</a:t>
            </a:r>
          </a:p>
          <a:p>
            <a:pPr marL="285750" indent="-285750">
              <a:buFont typeface="Arial" panose="020B0604020202020204" pitchFamily="34" charset="0"/>
              <a:buChar char="•"/>
            </a:pPr>
            <a:r>
              <a:rPr lang="en-US" sz="1600" dirty="0">
                <a:cs typeface="Calibri" panose="020F0502020204030204" pitchFamily="34" charset="0"/>
              </a:rPr>
              <a:t>All the expressions are reevaluated</a:t>
            </a:r>
          </a:p>
        </p:txBody>
      </p:sp>
      <p:sp>
        <p:nvSpPr>
          <p:cNvPr id="7" name="Rectangle 6">
            <a:hlinkHover r:id="rId2"/>
          </p:cNvPr>
          <p:cNvSpPr/>
          <p:nvPr/>
        </p:nvSpPr>
        <p:spPr>
          <a:xfrm>
            <a:off x="4547886" y="1864171"/>
            <a:ext cx="3667432" cy="1569660"/>
          </a:xfrm>
          <a:prstGeom prst="rect">
            <a:avLst/>
          </a:prstGeom>
          <a:solidFill>
            <a:schemeClr val="bg1"/>
          </a:solidFill>
          <a:ln w="15875">
            <a:solidFill>
              <a:schemeClr val="accent3">
                <a:lumMod val="60000"/>
                <a:lumOff val="40000"/>
              </a:schemeClr>
            </a:solidFill>
          </a:ln>
        </p:spPr>
        <p:txBody>
          <a:bodyPr wrap="square">
            <a:spAutoFit/>
          </a:bodyPr>
          <a:lstStyle/>
          <a:p>
            <a:r>
              <a:rPr lang="en-US" sz="1600" b="1" dirty="0">
                <a:cs typeface="Arial"/>
              </a:rPr>
              <a:t>Private Properties</a:t>
            </a:r>
          </a:p>
          <a:p>
            <a:pPr marL="285750" indent="-285750">
              <a:buFont typeface="Arial" panose="020B0604020202020204" pitchFamily="34" charset="0"/>
              <a:buChar char="•"/>
            </a:pPr>
            <a:r>
              <a:rPr lang="en-US" sz="1600" dirty="0">
                <a:cs typeface="Calibri" panose="020F0502020204030204" pitchFamily="34" charset="0"/>
              </a:rPr>
              <a:t>Can be used only by the JavaScript class that defines it</a:t>
            </a:r>
          </a:p>
          <a:p>
            <a:pPr marL="285750" indent="-285750">
              <a:buFont typeface="Arial" panose="020B0604020202020204" pitchFamily="34" charset="0"/>
              <a:buChar char="•"/>
            </a:pPr>
            <a:endParaRPr lang="en-US" sz="1600"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Don’t use in template as they don’t re-render on change</a:t>
            </a:r>
          </a:p>
        </p:txBody>
      </p:sp>
      <p:sp>
        <p:nvSpPr>
          <p:cNvPr id="10" name="Rectangle 9">
            <a:hlinkHover r:id="rId2"/>
          </p:cNvPr>
          <p:cNvSpPr/>
          <p:nvPr/>
        </p:nvSpPr>
        <p:spPr>
          <a:xfrm>
            <a:off x="8312157" y="1864171"/>
            <a:ext cx="3474684" cy="1323439"/>
          </a:xfrm>
          <a:prstGeom prst="rect">
            <a:avLst/>
          </a:prstGeom>
          <a:solidFill>
            <a:schemeClr val="bg1"/>
          </a:solidFill>
          <a:ln w="15875">
            <a:solidFill>
              <a:schemeClr val="accent3">
                <a:lumMod val="60000"/>
                <a:lumOff val="40000"/>
              </a:schemeClr>
            </a:solidFill>
          </a:ln>
        </p:spPr>
        <p:txBody>
          <a:bodyPr wrap="square">
            <a:spAutoFit/>
          </a:bodyPr>
          <a:lstStyle/>
          <a:p>
            <a:r>
              <a:rPr lang="en-US" sz="1600" b="1" dirty="0">
                <a:cs typeface="Arial"/>
              </a:rPr>
              <a:t>Reflect Properties</a:t>
            </a:r>
          </a:p>
          <a:p>
            <a:pPr marL="285750" indent="-285750">
              <a:buFont typeface="Arial" panose="020B0604020202020204" pitchFamily="34" charset="0"/>
              <a:buChar char="•"/>
            </a:pPr>
            <a:r>
              <a:rPr lang="en-US" sz="1600" dirty="0">
                <a:cs typeface="Calibri" panose="020F0502020204030204" pitchFamily="34" charset="0"/>
              </a:rPr>
              <a:t>Public JavaScript properties appear as attributes</a:t>
            </a:r>
          </a:p>
          <a:p>
            <a:pPr marL="285750" indent="-285750">
              <a:buFont typeface="Arial" panose="020B0604020202020204" pitchFamily="34" charset="0"/>
              <a:buChar char="•"/>
            </a:pPr>
            <a:endParaRPr lang="en-US" sz="1600"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Define getter and setter</a:t>
            </a:r>
          </a:p>
        </p:txBody>
      </p:sp>
      <p:sp>
        <p:nvSpPr>
          <p:cNvPr id="12" name="Rectangle 11">
            <a:hlinkHover r:id="rId2"/>
          </p:cNvPr>
          <p:cNvSpPr/>
          <p:nvPr/>
        </p:nvSpPr>
        <p:spPr>
          <a:xfrm>
            <a:off x="914971" y="3875023"/>
            <a:ext cx="10871869" cy="2062103"/>
          </a:xfrm>
          <a:prstGeom prst="rect">
            <a:avLst/>
          </a:prstGeom>
          <a:solidFill>
            <a:schemeClr val="bg1"/>
          </a:solidFill>
          <a:ln w="15875">
            <a:solidFill>
              <a:schemeClr val="accent3">
                <a:lumMod val="60000"/>
                <a:lumOff val="40000"/>
              </a:schemeClr>
            </a:solidFill>
          </a:ln>
        </p:spPr>
        <p:txBody>
          <a:bodyPr wrap="square">
            <a:spAutoFit/>
          </a:bodyPr>
          <a:lstStyle/>
          <a:p>
            <a:r>
              <a:rPr lang="en-US" sz="1600" b="1" dirty="0">
                <a:cs typeface="Arial"/>
              </a:rPr>
              <a:t>Property Names (naming conventions)</a:t>
            </a:r>
          </a:p>
          <a:p>
            <a:pPr marL="285750" indent="-285750">
              <a:buFont typeface="Arial" panose="020B0604020202020204" pitchFamily="34" charset="0"/>
              <a:buChar char="•"/>
            </a:pPr>
            <a:r>
              <a:rPr lang="en-US" sz="1600" dirty="0">
                <a:cs typeface="Calibri" panose="020F0502020204030204" pitchFamily="34" charset="0"/>
              </a:rPr>
              <a:t>Property names in JavaScript are in camel case</a:t>
            </a:r>
          </a:p>
          <a:p>
            <a:pPr marL="285750" indent="-285750">
              <a:buFont typeface="Arial" panose="020B0604020202020204" pitchFamily="34" charset="0"/>
              <a:buChar char="•"/>
            </a:pPr>
            <a:r>
              <a:rPr lang="en-US" sz="1600" dirty="0">
                <a:cs typeface="Calibri" panose="020F0502020204030204" pitchFamily="34" charset="0"/>
              </a:rPr>
              <a:t>HTML attribute names are in kebab case (dash-separated)</a:t>
            </a:r>
          </a:p>
          <a:p>
            <a:r>
              <a:rPr lang="en-US" sz="1600" dirty="0">
                <a:cs typeface="Calibri" panose="020F0502020204030204" pitchFamily="34" charset="0"/>
              </a:rPr>
              <a:t>     Ex: A JavaScript property named </a:t>
            </a:r>
            <a:r>
              <a:rPr lang="en-US" sz="1600" b="1" dirty="0" err="1">
                <a:cs typeface="Calibri" panose="020F0502020204030204" pitchFamily="34" charset="0"/>
              </a:rPr>
              <a:t>itemName</a:t>
            </a:r>
            <a:r>
              <a:rPr lang="en-US" sz="1600" dirty="0">
                <a:cs typeface="Calibri" panose="020F0502020204030204" pitchFamily="34" charset="0"/>
              </a:rPr>
              <a:t> maps to an HTML attribute named </a:t>
            </a:r>
            <a:r>
              <a:rPr lang="en-US" sz="1600" b="1" dirty="0">
                <a:cs typeface="Calibri" panose="020F0502020204030204" pitchFamily="34" charset="0"/>
              </a:rPr>
              <a:t>item-name</a:t>
            </a:r>
          </a:p>
          <a:p>
            <a:pPr marL="285750" indent="-285750">
              <a:buFont typeface="Arial" panose="020B0604020202020204" pitchFamily="34" charset="0"/>
              <a:buChar char="•"/>
            </a:pPr>
            <a:r>
              <a:rPr lang="en-US" sz="1600" dirty="0">
                <a:cs typeface="Calibri" panose="020F0502020204030204" pitchFamily="34" charset="0"/>
              </a:rPr>
              <a:t>Access HTML Global Attributes in JavaScript</a:t>
            </a:r>
          </a:p>
          <a:p>
            <a:r>
              <a:rPr lang="en-US" sz="1600" dirty="0">
                <a:cs typeface="Calibri" panose="020F0502020204030204" pitchFamily="34" charset="0"/>
              </a:rPr>
              <a:t>     Ex: Access </a:t>
            </a:r>
            <a:r>
              <a:rPr lang="en-US" sz="1600" b="1" dirty="0" err="1">
                <a:cs typeface="Calibri" panose="020F0502020204030204" pitchFamily="34" charset="0"/>
              </a:rPr>
              <a:t>accesskey</a:t>
            </a:r>
            <a:r>
              <a:rPr lang="en-US" sz="1600" dirty="0">
                <a:cs typeface="Calibri" panose="020F0502020204030204" pitchFamily="34" charset="0"/>
              </a:rPr>
              <a:t> HTML attribute as </a:t>
            </a:r>
            <a:r>
              <a:rPr lang="en-US" sz="1600" b="1" dirty="0" err="1">
                <a:cs typeface="Calibri" panose="020F0502020204030204" pitchFamily="34" charset="0"/>
              </a:rPr>
              <a:t>accessKey</a:t>
            </a:r>
            <a:r>
              <a:rPr lang="en-US" sz="1600" dirty="0">
                <a:cs typeface="Calibri" panose="020F0502020204030204" pitchFamily="34" charset="0"/>
              </a:rPr>
              <a:t> in JavaScript file</a:t>
            </a:r>
          </a:p>
          <a:p>
            <a:pPr marL="285750" indent="-285750">
              <a:buFont typeface="Arial" panose="020B0604020202020204" pitchFamily="34" charset="0"/>
              <a:buChar char="•"/>
            </a:pPr>
            <a:r>
              <a:rPr lang="en-US" sz="1600" dirty="0">
                <a:cs typeface="Calibri" panose="020F0502020204030204" pitchFamily="34" charset="0"/>
              </a:rPr>
              <a:t>Access ARIA Attributes in JavaScript</a:t>
            </a:r>
          </a:p>
          <a:p>
            <a:r>
              <a:rPr lang="en-US" sz="1600" dirty="0">
                <a:cs typeface="Calibri" panose="020F0502020204030204" pitchFamily="34" charset="0"/>
              </a:rPr>
              <a:t>     Ex: Access </a:t>
            </a:r>
            <a:r>
              <a:rPr lang="en-US" sz="1600" b="1" dirty="0">
                <a:cs typeface="Calibri" panose="020F0502020204030204" pitchFamily="34" charset="0"/>
              </a:rPr>
              <a:t>aria-checked</a:t>
            </a:r>
            <a:r>
              <a:rPr lang="en-US" sz="1600" dirty="0">
                <a:cs typeface="Calibri" panose="020F0502020204030204" pitchFamily="34" charset="0"/>
              </a:rPr>
              <a:t>, use </a:t>
            </a:r>
            <a:r>
              <a:rPr lang="en-US" sz="1600" b="1" dirty="0" err="1">
                <a:cs typeface="Calibri" panose="020F0502020204030204" pitchFamily="34" charset="0"/>
              </a:rPr>
              <a:t>ariaChecked</a:t>
            </a:r>
            <a:r>
              <a:rPr lang="en-US" sz="1600" dirty="0">
                <a:cs typeface="Calibri" panose="020F0502020204030204" pitchFamily="34" charset="0"/>
              </a:rPr>
              <a:t>.</a:t>
            </a:r>
          </a:p>
        </p:txBody>
      </p:sp>
    </p:spTree>
    <p:extLst>
      <p:ext uri="{BB962C8B-B14F-4D97-AF65-F5344CB8AC3E}">
        <p14:creationId xmlns:p14="http://schemas.microsoft.com/office/powerpoint/2010/main" val="1873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Public Properties (Reactive Properties)</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417967"/>
            <a:ext cx="10362880" cy="475488"/>
          </a:xfrm>
        </p:spPr>
        <p:txBody>
          <a:bodyPr/>
          <a:lstStyle/>
          <a:p>
            <a:r>
              <a:rPr lang="en-US" sz="1800" dirty="0"/>
              <a:t>2 Types of Reactive Properties</a:t>
            </a: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Define a lightning web component</a:t>
            </a:r>
          </a:p>
        </p:txBody>
      </p:sp>
      <p:sp>
        <p:nvSpPr>
          <p:cNvPr id="6" name="Rectangle 5">
            <a:hlinkHover r:id="rId2"/>
          </p:cNvPr>
          <p:cNvSpPr/>
          <p:nvPr/>
        </p:nvSpPr>
        <p:spPr>
          <a:xfrm>
            <a:off x="914971" y="2006417"/>
            <a:ext cx="4468155" cy="3785652"/>
          </a:xfrm>
          <a:prstGeom prst="rect">
            <a:avLst/>
          </a:prstGeom>
          <a:solidFill>
            <a:schemeClr val="bg1"/>
          </a:solidFill>
          <a:ln w="15875">
            <a:solidFill>
              <a:schemeClr val="accent3">
                <a:lumMod val="60000"/>
                <a:lumOff val="40000"/>
              </a:schemeClr>
            </a:solidFill>
          </a:ln>
        </p:spPr>
        <p:txBody>
          <a:bodyPr wrap="square">
            <a:spAutoFit/>
          </a:bodyPr>
          <a:lstStyle/>
          <a:p>
            <a:r>
              <a:rPr lang="en-US" sz="1600" b="1" dirty="0">
                <a:cs typeface="Arial"/>
              </a:rPr>
              <a:t>Public Properties</a:t>
            </a:r>
          </a:p>
          <a:p>
            <a:pPr marL="285750" indent="-285750">
              <a:buFont typeface="Arial" panose="020B0604020202020204" pitchFamily="34" charset="0"/>
              <a:buChar char="•"/>
            </a:pPr>
            <a:r>
              <a:rPr lang="en-US" sz="1600" dirty="0">
                <a:cs typeface="Calibri" panose="020F0502020204030204" pitchFamily="34" charset="0"/>
              </a:rPr>
              <a:t>To expose a public property, decorate it with </a:t>
            </a:r>
            <a:r>
              <a:rPr lang="en-US" sz="1600" b="1" dirty="0">
                <a:cs typeface="Calibri" panose="020F0502020204030204" pitchFamily="34" charset="0"/>
              </a:rPr>
              <a:t>@</a:t>
            </a:r>
            <a:r>
              <a:rPr lang="en-US" sz="1600" b="1" dirty="0" err="1">
                <a:cs typeface="Calibri" panose="020F0502020204030204" pitchFamily="34" charset="0"/>
              </a:rPr>
              <a:t>api</a:t>
            </a:r>
            <a:endParaRPr lang="en-US" sz="1600" b="1" dirty="0">
              <a:cs typeface="Calibri" panose="020F0502020204030204" pitchFamily="34" charset="0"/>
            </a:endParaRPr>
          </a:p>
          <a:p>
            <a:pPr marL="285750" indent="-285750">
              <a:buFont typeface="Arial" panose="020B0604020202020204" pitchFamily="34" charset="0"/>
              <a:buChar char="•"/>
            </a:pPr>
            <a:endParaRPr lang="en-US" sz="1600" b="1"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Public properties define the API for a component</a:t>
            </a:r>
          </a:p>
          <a:p>
            <a:pPr marL="285750" indent="-285750">
              <a:buFont typeface="Arial" panose="020B0604020202020204" pitchFamily="34" charset="0"/>
              <a:buChar char="•"/>
            </a:pPr>
            <a:endParaRPr lang="en-US" sz="1600"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Public properties are reactive</a:t>
            </a:r>
          </a:p>
          <a:p>
            <a:pPr marL="285750" indent="-285750">
              <a:buFont typeface="Arial" panose="020B0604020202020204" pitchFamily="34" charset="0"/>
              <a:buChar char="•"/>
            </a:pPr>
            <a:endParaRPr lang="en-US" sz="1600"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When you use the </a:t>
            </a:r>
            <a:r>
              <a:rPr lang="en-US" sz="1600" b="1" dirty="0">
                <a:cs typeface="Calibri" panose="020F0502020204030204" pitchFamily="34" charset="0"/>
              </a:rPr>
              <a:t>@</a:t>
            </a:r>
            <a:r>
              <a:rPr lang="en-US" sz="1600" b="1" dirty="0" err="1">
                <a:cs typeface="Calibri" panose="020F0502020204030204" pitchFamily="34" charset="0"/>
              </a:rPr>
              <a:t>api</a:t>
            </a:r>
            <a:r>
              <a:rPr lang="en-US" sz="1600" b="1" dirty="0">
                <a:cs typeface="Calibri" panose="020F0502020204030204" pitchFamily="34" charset="0"/>
              </a:rPr>
              <a:t> </a:t>
            </a:r>
            <a:r>
              <a:rPr lang="en-US" sz="1600" dirty="0">
                <a:cs typeface="Calibri" panose="020F0502020204030204" pitchFamily="34" charset="0"/>
              </a:rPr>
              <a:t>decorator, you must import it explicitly from </a:t>
            </a:r>
            <a:r>
              <a:rPr lang="en-US" sz="1600" dirty="0" err="1">
                <a:cs typeface="Calibri" panose="020F0502020204030204" pitchFamily="34" charset="0"/>
              </a:rPr>
              <a:t>lwc</a:t>
            </a:r>
            <a:endParaRPr lang="en-US" sz="1600" dirty="0">
              <a:cs typeface="Calibri" panose="020F0502020204030204" pitchFamily="34" charset="0"/>
            </a:endParaRPr>
          </a:p>
          <a:p>
            <a:pPr marL="285750" indent="-285750">
              <a:buFont typeface="Arial" panose="020B0604020202020204" pitchFamily="34" charset="0"/>
              <a:buChar char="•"/>
            </a:pPr>
            <a:endParaRPr lang="en-US" sz="1600"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To execute logic each time a public property is set, write a custom setter</a:t>
            </a:r>
          </a:p>
          <a:p>
            <a:endParaRPr lang="en-US" sz="1600" dirty="0">
              <a:latin typeface="+mj-lt"/>
              <a:cs typeface="Calibri" panose="020F0502020204030204" pitchFamily="34" charset="0"/>
            </a:endParaRPr>
          </a:p>
        </p:txBody>
      </p:sp>
      <p:pic>
        <p:nvPicPr>
          <p:cNvPr id="7" name="Picture 6"/>
          <p:cNvPicPr>
            <a:picLocks noChangeAspect="1"/>
          </p:cNvPicPr>
          <p:nvPr/>
        </p:nvPicPr>
        <p:blipFill>
          <a:blip r:embed="rId3"/>
          <a:stretch>
            <a:fillRect/>
          </a:stretch>
        </p:blipFill>
        <p:spPr>
          <a:xfrm>
            <a:off x="5783682" y="2285648"/>
            <a:ext cx="6195882" cy="1295400"/>
          </a:xfrm>
          <a:prstGeom prst="rect">
            <a:avLst/>
          </a:prstGeom>
        </p:spPr>
      </p:pic>
      <p:pic>
        <p:nvPicPr>
          <p:cNvPr id="10" name="Picture 9"/>
          <p:cNvPicPr>
            <a:picLocks noChangeAspect="1"/>
          </p:cNvPicPr>
          <p:nvPr/>
        </p:nvPicPr>
        <p:blipFill>
          <a:blip r:embed="rId4"/>
          <a:stretch>
            <a:fillRect/>
          </a:stretch>
        </p:blipFill>
        <p:spPr>
          <a:xfrm>
            <a:off x="5783682" y="3899243"/>
            <a:ext cx="3818392" cy="1552575"/>
          </a:xfrm>
          <a:prstGeom prst="rect">
            <a:avLst/>
          </a:prstGeom>
        </p:spPr>
      </p:pic>
    </p:spTree>
    <p:extLst>
      <p:ext uri="{BB962C8B-B14F-4D97-AF65-F5344CB8AC3E}">
        <p14:creationId xmlns:p14="http://schemas.microsoft.com/office/powerpoint/2010/main" val="579335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Tracked Properties (Reactive Properties)</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417966"/>
            <a:ext cx="10362880" cy="2507489"/>
          </a:xfrm>
        </p:spPr>
        <p:txBody>
          <a:bodyPr/>
          <a:lstStyle/>
          <a:p>
            <a:pPr marL="285750" indent="-285750">
              <a:buFont typeface="Arial" panose="020B0604020202020204" pitchFamily="34" charset="0"/>
              <a:buChar char="•"/>
            </a:pPr>
            <a:r>
              <a:rPr lang="en-US" sz="1800" dirty="0">
                <a:cs typeface="Calibri" panose="020F0502020204030204" pitchFamily="34" charset="0"/>
              </a:rPr>
              <a:t>Decorate the property with </a:t>
            </a:r>
            <a:r>
              <a:rPr lang="en-US" sz="1800" b="1" dirty="0">
                <a:cs typeface="Calibri" panose="020F0502020204030204" pitchFamily="34" charset="0"/>
              </a:rPr>
              <a:t>@track </a:t>
            </a:r>
            <a:r>
              <a:rPr lang="en-US" sz="1800" dirty="0">
                <a:cs typeface="Calibri" panose="020F0502020204030204" pitchFamily="34" charset="0"/>
              </a:rPr>
              <a:t>to track a private property’s value and </a:t>
            </a:r>
            <a:r>
              <a:rPr lang="en-US" sz="1800" dirty="0" err="1">
                <a:cs typeface="Calibri" panose="020F0502020204030204" pitchFamily="34" charset="0"/>
              </a:rPr>
              <a:t>rerender</a:t>
            </a:r>
            <a:r>
              <a:rPr lang="en-US" sz="1800" dirty="0">
                <a:cs typeface="Calibri" panose="020F0502020204030204" pitchFamily="34" charset="0"/>
              </a:rPr>
              <a:t> a component when it changes</a:t>
            </a:r>
            <a:endParaRPr lang="en-US" sz="1800" b="1" dirty="0">
              <a:cs typeface="Calibri" panose="020F0502020204030204" pitchFamily="34" charset="0"/>
            </a:endParaRPr>
          </a:p>
          <a:p>
            <a:pPr marL="285750" indent="-285750">
              <a:buFont typeface="Arial" panose="020B0604020202020204" pitchFamily="34" charset="0"/>
              <a:buChar char="•"/>
            </a:pPr>
            <a:r>
              <a:rPr lang="en-US" sz="1800" dirty="0">
                <a:cs typeface="Calibri" panose="020F0502020204030204" pitchFamily="34" charset="0"/>
              </a:rPr>
              <a:t>Tracked properties are also called private reactive properties</a:t>
            </a:r>
          </a:p>
          <a:p>
            <a:pPr marL="285750" indent="-285750">
              <a:buFont typeface="Arial" panose="020B0604020202020204" pitchFamily="34" charset="0"/>
              <a:buChar char="•"/>
            </a:pPr>
            <a:r>
              <a:rPr lang="en-US" sz="1800" dirty="0">
                <a:cs typeface="Calibri" panose="020F0502020204030204" pitchFamily="34" charset="0"/>
              </a:rPr>
              <a:t>Access tracked property directly in a template</a:t>
            </a:r>
          </a:p>
          <a:p>
            <a:pPr marL="285750" indent="-285750">
              <a:buFont typeface="Arial" panose="020B0604020202020204" pitchFamily="34" charset="0"/>
              <a:buChar char="•"/>
            </a:pPr>
            <a:r>
              <a:rPr lang="en-US" sz="1800" dirty="0">
                <a:cs typeface="Calibri" panose="020F0502020204030204" pitchFamily="34" charset="0"/>
              </a:rPr>
              <a:t>Can use getter setter for tracked properties</a:t>
            </a:r>
          </a:p>
          <a:p>
            <a:pPr marL="285750" indent="-285750">
              <a:buFont typeface="Arial" panose="020B0604020202020204" pitchFamily="34" charset="0"/>
              <a:buChar char="•"/>
            </a:pPr>
            <a:r>
              <a:rPr lang="en-US" sz="1800" dirty="0">
                <a:cs typeface="Calibri" panose="020F0502020204030204" pitchFamily="34" charset="0"/>
              </a:rPr>
              <a:t>Don’t overuse @track. Track a property only if you need the component to </a:t>
            </a:r>
            <a:r>
              <a:rPr lang="en-US" sz="1800" dirty="0" err="1">
                <a:cs typeface="Calibri" panose="020F0502020204030204" pitchFamily="34" charset="0"/>
              </a:rPr>
              <a:t>rerender</a:t>
            </a:r>
            <a:r>
              <a:rPr lang="en-US" sz="1800" dirty="0">
                <a:cs typeface="Calibri" panose="020F0502020204030204" pitchFamily="34" charset="0"/>
              </a:rPr>
              <a:t> when the property’s value changes.</a:t>
            </a: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Define a lightning web component</a:t>
            </a:r>
          </a:p>
        </p:txBody>
      </p:sp>
      <p:pic>
        <p:nvPicPr>
          <p:cNvPr id="12" name="Picture 11"/>
          <p:cNvPicPr>
            <a:picLocks noChangeAspect="1"/>
          </p:cNvPicPr>
          <p:nvPr/>
        </p:nvPicPr>
        <p:blipFill>
          <a:blip r:embed="rId2"/>
          <a:stretch>
            <a:fillRect/>
          </a:stretch>
        </p:blipFill>
        <p:spPr>
          <a:xfrm>
            <a:off x="6730696" y="3733215"/>
            <a:ext cx="5159527" cy="2508103"/>
          </a:xfrm>
          <a:prstGeom prst="rect">
            <a:avLst/>
          </a:prstGeom>
        </p:spPr>
      </p:pic>
      <p:pic>
        <p:nvPicPr>
          <p:cNvPr id="13" name="Picture 12"/>
          <p:cNvPicPr>
            <a:picLocks noChangeAspect="1"/>
          </p:cNvPicPr>
          <p:nvPr/>
        </p:nvPicPr>
        <p:blipFill>
          <a:blip r:embed="rId3"/>
          <a:stretch>
            <a:fillRect/>
          </a:stretch>
        </p:blipFill>
        <p:spPr>
          <a:xfrm>
            <a:off x="914400" y="4398703"/>
            <a:ext cx="5893564" cy="1177128"/>
          </a:xfrm>
          <a:prstGeom prst="rect">
            <a:avLst/>
          </a:prstGeom>
        </p:spPr>
      </p:pic>
    </p:spTree>
    <p:extLst>
      <p:ext uri="{BB962C8B-B14F-4D97-AF65-F5344CB8AC3E}">
        <p14:creationId xmlns:p14="http://schemas.microsoft.com/office/powerpoint/2010/main" val="3627291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Private Properties</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Define a lightning web component</a:t>
            </a:r>
          </a:p>
        </p:txBody>
      </p:sp>
      <p:sp>
        <p:nvSpPr>
          <p:cNvPr id="2" name="Rectangle 1"/>
          <p:cNvSpPr/>
          <p:nvPr/>
        </p:nvSpPr>
        <p:spPr>
          <a:xfrm>
            <a:off x="914399" y="1375440"/>
            <a:ext cx="10363201" cy="707886"/>
          </a:xfrm>
          <a:prstGeom prst="rect">
            <a:avLst/>
          </a:prstGeom>
        </p:spPr>
        <p:txBody>
          <a:bodyPr wrap="square">
            <a:spAutoFit/>
          </a:bodyPr>
          <a:lstStyle/>
          <a:p>
            <a:endParaRPr lang="en-US" sz="1600" dirty="0"/>
          </a:p>
          <a:p>
            <a:pPr>
              <a:lnSpc>
                <a:spcPct val="150000"/>
              </a:lnSpc>
            </a:pPr>
            <a:endParaRPr lang="en-US" sz="1600" dirty="0">
              <a:cs typeface="Calibri" panose="020F0502020204030204" pitchFamily="34" charset="0"/>
            </a:endParaRPr>
          </a:p>
        </p:txBody>
      </p:sp>
      <p:sp>
        <p:nvSpPr>
          <p:cNvPr id="13" name="Rectangle 12">
            <a:hlinkHover r:id="rId2"/>
          </p:cNvPr>
          <p:cNvSpPr/>
          <p:nvPr/>
        </p:nvSpPr>
        <p:spPr>
          <a:xfrm>
            <a:off x="914971" y="1522140"/>
            <a:ext cx="4725835" cy="2831544"/>
          </a:xfrm>
          <a:prstGeom prst="rect">
            <a:avLst/>
          </a:prstGeom>
          <a:solidFill>
            <a:schemeClr val="bg1"/>
          </a:solidFill>
          <a:ln w="15875">
            <a:solidFill>
              <a:schemeClr val="accent3">
                <a:lumMod val="60000"/>
                <a:lumOff val="40000"/>
              </a:schemeClr>
            </a:solidFill>
          </a:ln>
        </p:spPr>
        <p:txBody>
          <a:bodyPr wrap="square">
            <a:spAutoFit/>
          </a:bodyPr>
          <a:lstStyle/>
          <a:p>
            <a:pPr marL="285750" indent="-285750">
              <a:buFont typeface="Arial" panose="020B0604020202020204" pitchFamily="34" charset="0"/>
              <a:buChar char="•"/>
            </a:pPr>
            <a:r>
              <a:rPr lang="en-US" sz="1600" dirty="0">
                <a:cs typeface="Calibri" panose="020F0502020204030204" pitchFamily="34" charset="0"/>
              </a:rPr>
              <a:t>A private property can be used only by the JavaScript class that defines it</a:t>
            </a:r>
          </a:p>
          <a:p>
            <a:pPr marL="285750" indent="-285750">
              <a:buFont typeface="Arial" panose="020B0604020202020204" pitchFamily="34" charset="0"/>
              <a:buChar char="•"/>
            </a:pPr>
            <a:endParaRPr lang="en-US" sz="1600" b="1"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Private properties aren’t reactive</a:t>
            </a:r>
          </a:p>
          <a:p>
            <a:pPr marL="285750" indent="-285750">
              <a:buFont typeface="Arial" panose="020B0604020202020204" pitchFamily="34" charset="0"/>
              <a:buChar char="•"/>
            </a:pPr>
            <a:endParaRPr lang="en-US" sz="1600"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A private property doesn’t have any decorator.</a:t>
            </a:r>
          </a:p>
          <a:p>
            <a:pPr marL="285750" indent="-285750">
              <a:buFont typeface="Arial" panose="020B0604020202020204" pitchFamily="34" charset="0"/>
              <a:buChar char="•"/>
            </a:pPr>
            <a:endParaRPr lang="en-US" sz="1600"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Can make a private property as reactive</a:t>
            </a:r>
          </a:p>
          <a:p>
            <a:pPr marL="285750" indent="-285750">
              <a:buFont typeface="Wingdings" panose="05000000000000000000" pitchFamily="2" charset="2"/>
              <a:buChar char="ü"/>
            </a:pPr>
            <a:endParaRPr lang="en-US" dirty="0">
              <a:cs typeface="Calibri" panose="020F0502020204030204" pitchFamily="34" charset="0"/>
            </a:endParaRPr>
          </a:p>
          <a:p>
            <a:endParaRPr lang="en-US" sz="1600" dirty="0">
              <a:latin typeface="+mj-lt"/>
              <a:cs typeface="Calibri" panose="020F0502020204030204" pitchFamily="34" charset="0"/>
            </a:endParaRPr>
          </a:p>
        </p:txBody>
      </p:sp>
      <p:pic>
        <p:nvPicPr>
          <p:cNvPr id="14" name="Picture 13"/>
          <p:cNvPicPr>
            <a:picLocks noChangeAspect="1"/>
          </p:cNvPicPr>
          <p:nvPr/>
        </p:nvPicPr>
        <p:blipFill>
          <a:blip r:embed="rId3"/>
          <a:stretch>
            <a:fillRect/>
          </a:stretch>
        </p:blipFill>
        <p:spPr>
          <a:xfrm>
            <a:off x="4651793" y="4182620"/>
            <a:ext cx="6944872" cy="1823029"/>
          </a:xfrm>
          <a:prstGeom prst="rect">
            <a:avLst/>
          </a:prstGeom>
        </p:spPr>
      </p:pic>
      <p:pic>
        <p:nvPicPr>
          <p:cNvPr id="15" name="Picture 14"/>
          <p:cNvPicPr>
            <a:picLocks noChangeAspect="1"/>
          </p:cNvPicPr>
          <p:nvPr/>
        </p:nvPicPr>
        <p:blipFill>
          <a:blip r:embed="rId4"/>
          <a:stretch>
            <a:fillRect/>
          </a:stretch>
        </p:blipFill>
        <p:spPr>
          <a:xfrm>
            <a:off x="5804620" y="2169462"/>
            <a:ext cx="5879380" cy="1450157"/>
          </a:xfrm>
          <a:prstGeom prst="rect">
            <a:avLst/>
          </a:prstGeom>
        </p:spPr>
      </p:pic>
    </p:spTree>
    <p:extLst>
      <p:ext uri="{BB962C8B-B14F-4D97-AF65-F5344CB8AC3E}">
        <p14:creationId xmlns:p14="http://schemas.microsoft.com/office/powerpoint/2010/main" val="3509744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Reflect Properties</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Define a lightning web component</a:t>
            </a:r>
          </a:p>
        </p:txBody>
      </p:sp>
      <p:sp>
        <p:nvSpPr>
          <p:cNvPr id="2" name="Rectangle 1"/>
          <p:cNvSpPr/>
          <p:nvPr/>
        </p:nvSpPr>
        <p:spPr>
          <a:xfrm>
            <a:off x="914399" y="1375440"/>
            <a:ext cx="10363201" cy="707886"/>
          </a:xfrm>
          <a:prstGeom prst="rect">
            <a:avLst/>
          </a:prstGeom>
        </p:spPr>
        <p:txBody>
          <a:bodyPr wrap="square">
            <a:spAutoFit/>
          </a:bodyPr>
          <a:lstStyle/>
          <a:p>
            <a:endParaRPr lang="en-US" sz="1600" dirty="0"/>
          </a:p>
          <a:p>
            <a:pPr>
              <a:lnSpc>
                <a:spcPct val="150000"/>
              </a:lnSpc>
            </a:pPr>
            <a:endParaRPr lang="en-US" sz="1600" dirty="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5851371" y="1451651"/>
            <a:ext cx="5086350" cy="2937684"/>
          </a:xfrm>
          <a:prstGeom prst="rect">
            <a:avLst/>
          </a:prstGeom>
        </p:spPr>
      </p:pic>
      <p:sp>
        <p:nvSpPr>
          <p:cNvPr id="12" name="Rectangle 11">
            <a:hlinkHover r:id="rId3"/>
          </p:cNvPr>
          <p:cNvSpPr/>
          <p:nvPr/>
        </p:nvSpPr>
        <p:spPr>
          <a:xfrm>
            <a:off x="914398" y="1442855"/>
            <a:ext cx="4725835" cy="2308324"/>
          </a:xfrm>
          <a:prstGeom prst="rect">
            <a:avLst/>
          </a:prstGeom>
          <a:solidFill>
            <a:schemeClr val="bg1"/>
          </a:solidFill>
          <a:ln w="15875">
            <a:solidFill>
              <a:schemeClr val="accent3">
                <a:lumMod val="60000"/>
                <a:lumOff val="40000"/>
              </a:schemeClr>
            </a:solidFill>
          </a:ln>
        </p:spPr>
        <p:txBody>
          <a:bodyPr wrap="square">
            <a:spAutoFit/>
          </a:bodyPr>
          <a:lstStyle/>
          <a:p>
            <a:pPr marL="285750" indent="-285750">
              <a:buFont typeface="Arial" panose="020B0604020202020204" pitchFamily="34" charset="0"/>
              <a:buChar char="•"/>
            </a:pPr>
            <a:r>
              <a:rPr lang="en-US" sz="1600" dirty="0">
                <a:cs typeface="Calibri" panose="020F0502020204030204" pitchFamily="34" charset="0"/>
              </a:rPr>
              <a:t>Ability to appear/set public JavaScript properties as attributes in the rendered HTML</a:t>
            </a:r>
          </a:p>
          <a:p>
            <a:pPr marL="285750" indent="-285750">
              <a:buFont typeface="Arial" panose="020B0604020202020204" pitchFamily="34" charset="0"/>
              <a:buChar char="•"/>
            </a:pPr>
            <a:endParaRPr lang="en-US" sz="1600"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Helps in creating accessible components as screen readers and other assistive technologies use HTML attributes</a:t>
            </a:r>
          </a:p>
          <a:p>
            <a:pPr marL="285750" indent="-285750">
              <a:buFont typeface="Arial" panose="020B0604020202020204" pitchFamily="34" charset="0"/>
              <a:buChar char="•"/>
            </a:pPr>
            <a:endParaRPr lang="en-US" sz="1600"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All HTML attributes are reactive by default</a:t>
            </a:r>
          </a:p>
        </p:txBody>
      </p:sp>
      <p:pic>
        <p:nvPicPr>
          <p:cNvPr id="16" name="Picture 15"/>
          <p:cNvPicPr>
            <a:picLocks noChangeAspect="1"/>
          </p:cNvPicPr>
          <p:nvPr/>
        </p:nvPicPr>
        <p:blipFill>
          <a:blip r:embed="rId4"/>
          <a:stretch>
            <a:fillRect/>
          </a:stretch>
        </p:blipFill>
        <p:spPr>
          <a:xfrm>
            <a:off x="914398" y="4197766"/>
            <a:ext cx="8577061" cy="981237"/>
          </a:xfrm>
          <a:prstGeom prst="rect">
            <a:avLst/>
          </a:prstGeom>
        </p:spPr>
      </p:pic>
      <p:pic>
        <p:nvPicPr>
          <p:cNvPr id="17" name="Picture 16"/>
          <p:cNvPicPr>
            <a:picLocks noChangeAspect="1"/>
          </p:cNvPicPr>
          <p:nvPr/>
        </p:nvPicPr>
        <p:blipFill>
          <a:blip r:embed="rId5"/>
          <a:stretch>
            <a:fillRect/>
          </a:stretch>
        </p:blipFill>
        <p:spPr>
          <a:xfrm>
            <a:off x="4708371" y="5082488"/>
            <a:ext cx="6667500" cy="990133"/>
          </a:xfrm>
          <a:prstGeom prst="rect">
            <a:avLst/>
          </a:prstGeom>
        </p:spPr>
      </p:pic>
    </p:spTree>
    <p:extLst>
      <p:ext uri="{BB962C8B-B14F-4D97-AF65-F5344CB8AC3E}">
        <p14:creationId xmlns:p14="http://schemas.microsoft.com/office/powerpoint/2010/main" val="2245591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Share JavaScript Code</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Define a lightning web component</a:t>
            </a:r>
          </a:p>
        </p:txBody>
      </p:sp>
      <p:sp>
        <p:nvSpPr>
          <p:cNvPr id="2" name="Rectangle 1"/>
          <p:cNvSpPr/>
          <p:nvPr/>
        </p:nvSpPr>
        <p:spPr>
          <a:xfrm>
            <a:off x="914399" y="1375440"/>
            <a:ext cx="10363201" cy="707886"/>
          </a:xfrm>
          <a:prstGeom prst="rect">
            <a:avLst/>
          </a:prstGeom>
        </p:spPr>
        <p:txBody>
          <a:bodyPr wrap="square">
            <a:spAutoFit/>
          </a:bodyPr>
          <a:lstStyle/>
          <a:p>
            <a:endParaRPr lang="en-US" sz="1600" dirty="0"/>
          </a:p>
          <a:p>
            <a:pPr>
              <a:lnSpc>
                <a:spcPct val="150000"/>
              </a:lnSpc>
            </a:pPr>
            <a:endParaRPr lang="en-US" sz="1600" dirty="0">
              <a:cs typeface="Calibri" panose="020F0502020204030204" pitchFamily="34" charset="0"/>
            </a:endParaRPr>
          </a:p>
        </p:txBody>
      </p:sp>
      <p:sp>
        <p:nvSpPr>
          <p:cNvPr id="13" name="Rectangle 12">
            <a:hlinkHover r:id="rId2"/>
          </p:cNvPr>
          <p:cNvSpPr/>
          <p:nvPr/>
        </p:nvSpPr>
        <p:spPr>
          <a:xfrm>
            <a:off x="606577" y="1359726"/>
            <a:ext cx="5422748" cy="1323439"/>
          </a:xfrm>
          <a:prstGeom prst="rect">
            <a:avLst/>
          </a:prstGeom>
          <a:solidFill>
            <a:schemeClr val="bg1"/>
          </a:solidFill>
          <a:ln w="15875">
            <a:solidFill>
              <a:schemeClr val="accent3">
                <a:lumMod val="60000"/>
                <a:lumOff val="40000"/>
              </a:schemeClr>
            </a:solidFill>
          </a:ln>
        </p:spPr>
        <p:txBody>
          <a:bodyPr wrap="square">
            <a:spAutoFit/>
          </a:bodyPr>
          <a:lstStyle/>
          <a:p>
            <a:pPr marL="285750" indent="-285750">
              <a:buFont typeface="Arial" panose="020B0604020202020204" pitchFamily="34" charset="0"/>
              <a:buChar char="•"/>
            </a:pPr>
            <a:r>
              <a:rPr lang="en-US" sz="1600" dirty="0">
                <a:cs typeface="Calibri" panose="020F0502020204030204" pitchFamily="34" charset="0"/>
              </a:rPr>
              <a:t>Create an ES6 module and export the variables/functions that you want to share.</a:t>
            </a:r>
          </a:p>
          <a:p>
            <a:pPr marL="285750" indent="-285750">
              <a:buFont typeface="Arial" panose="020B0604020202020204" pitchFamily="34" charset="0"/>
              <a:buChar char="•"/>
            </a:pPr>
            <a:r>
              <a:rPr lang="en-US" sz="1600" dirty="0">
                <a:cs typeface="Calibri" panose="020F0502020204030204" pitchFamily="34" charset="0"/>
              </a:rPr>
              <a:t>An ES6 module is a JavaScript file</a:t>
            </a:r>
          </a:p>
          <a:p>
            <a:pPr marL="285750" indent="-285750">
              <a:buFont typeface="Arial" panose="020B0604020202020204" pitchFamily="34" charset="0"/>
              <a:buChar char="•"/>
            </a:pPr>
            <a:r>
              <a:rPr lang="en-US" sz="1600" dirty="0">
                <a:cs typeface="Calibri" panose="020F0502020204030204" pitchFamily="34" charset="0"/>
              </a:rPr>
              <a:t>Modules make it easier to structure your code</a:t>
            </a:r>
          </a:p>
          <a:p>
            <a:pPr marL="285750" indent="-285750">
              <a:buFont typeface="Arial" panose="020B0604020202020204" pitchFamily="34" charset="0"/>
              <a:buChar char="•"/>
            </a:pPr>
            <a:r>
              <a:rPr lang="en-US" sz="1600" dirty="0">
                <a:cs typeface="Calibri" panose="020F0502020204030204" pitchFamily="34" charset="0"/>
              </a:rPr>
              <a:t>Two ways export functionality</a:t>
            </a:r>
          </a:p>
        </p:txBody>
      </p:sp>
      <p:sp>
        <p:nvSpPr>
          <p:cNvPr id="14" name="Rectangle 13">
            <a:hlinkHover r:id="rId2"/>
          </p:cNvPr>
          <p:cNvSpPr/>
          <p:nvPr/>
        </p:nvSpPr>
        <p:spPr>
          <a:xfrm>
            <a:off x="6372645" y="1326766"/>
            <a:ext cx="5202639" cy="1815882"/>
          </a:xfrm>
          <a:prstGeom prst="rect">
            <a:avLst/>
          </a:prstGeom>
          <a:solidFill>
            <a:schemeClr val="bg1"/>
          </a:solidFill>
          <a:ln w="15875">
            <a:solidFill>
              <a:schemeClr val="accent3">
                <a:lumMod val="60000"/>
                <a:lumOff val="40000"/>
              </a:schemeClr>
            </a:solidFill>
          </a:ln>
        </p:spPr>
        <p:txBody>
          <a:bodyPr wrap="square">
            <a:spAutoFit/>
          </a:bodyPr>
          <a:lstStyle/>
          <a:p>
            <a:pPr marL="285750" indent="-285750">
              <a:buFont typeface="Arial" panose="020B0604020202020204" pitchFamily="34" charset="0"/>
              <a:buChar char="•"/>
            </a:pPr>
            <a:r>
              <a:rPr lang="en-US" sz="1600" b="1" dirty="0">
                <a:latin typeface="+mj-lt"/>
                <a:cs typeface="Calibri" panose="020F0502020204030204" pitchFamily="34" charset="0"/>
              </a:rPr>
              <a:t>Single default function or variable</a:t>
            </a:r>
          </a:p>
          <a:p>
            <a:endParaRPr lang="en-US" sz="1600" dirty="0">
              <a:latin typeface="+mj-lt"/>
              <a:cs typeface="Calibri" panose="020F0502020204030204" pitchFamily="34" charset="0"/>
            </a:endParaRPr>
          </a:p>
          <a:p>
            <a:endParaRPr lang="en-US" sz="1600" dirty="0">
              <a:latin typeface="+mj-lt"/>
              <a:cs typeface="Calibri" panose="020F0502020204030204" pitchFamily="34" charset="0"/>
            </a:endParaRPr>
          </a:p>
          <a:p>
            <a:endParaRPr lang="en-US" sz="1600" dirty="0">
              <a:latin typeface="+mj-lt"/>
              <a:cs typeface="Calibri" panose="020F0502020204030204" pitchFamily="34" charset="0"/>
            </a:endParaRPr>
          </a:p>
          <a:p>
            <a:endParaRPr lang="en-US" sz="1600" dirty="0">
              <a:latin typeface="+mj-lt"/>
              <a:cs typeface="Calibri" panose="020F0502020204030204" pitchFamily="34" charset="0"/>
            </a:endParaRPr>
          </a:p>
          <a:p>
            <a:endParaRPr lang="en-US" sz="1600" dirty="0">
              <a:latin typeface="+mj-lt"/>
              <a:cs typeface="Calibri" panose="020F0502020204030204" pitchFamily="34" charset="0"/>
            </a:endParaRPr>
          </a:p>
          <a:p>
            <a:endParaRPr lang="en-US" sz="1600" dirty="0">
              <a:latin typeface="+mj-lt"/>
              <a:cs typeface="Calibri" panose="020F0502020204030204" pitchFamily="34" charset="0"/>
            </a:endParaRPr>
          </a:p>
        </p:txBody>
      </p:sp>
      <p:sp>
        <p:nvSpPr>
          <p:cNvPr id="15" name="Rectangle 14">
            <a:hlinkHover r:id="rId2"/>
          </p:cNvPr>
          <p:cNvSpPr/>
          <p:nvPr/>
        </p:nvSpPr>
        <p:spPr>
          <a:xfrm>
            <a:off x="606576" y="3318063"/>
            <a:ext cx="10975823" cy="3046988"/>
          </a:xfrm>
          <a:prstGeom prst="rect">
            <a:avLst/>
          </a:prstGeom>
          <a:solidFill>
            <a:schemeClr val="bg1"/>
          </a:solidFill>
          <a:ln w="15875">
            <a:solidFill>
              <a:schemeClr val="accent3">
                <a:lumMod val="60000"/>
                <a:lumOff val="40000"/>
              </a:schemeClr>
            </a:solidFill>
          </a:ln>
        </p:spPr>
        <p:txBody>
          <a:bodyPr wrap="square">
            <a:spAutoFit/>
          </a:bodyPr>
          <a:lstStyle/>
          <a:p>
            <a:pPr marL="285750" indent="-285750">
              <a:buFont typeface="Arial" panose="020B0604020202020204" pitchFamily="34" charset="0"/>
              <a:buChar char="•"/>
            </a:pPr>
            <a:r>
              <a:rPr lang="en-US" sz="1600" b="1" dirty="0">
                <a:cs typeface="Calibri" panose="020F0502020204030204" pitchFamily="34" charset="0"/>
              </a:rPr>
              <a:t>Export named functions or variables</a:t>
            </a:r>
          </a:p>
          <a:p>
            <a:endParaRPr lang="en-US" sz="1600" dirty="0">
              <a:latin typeface="+mj-lt"/>
              <a:cs typeface="Calibri" panose="020F0502020204030204" pitchFamily="34" charset="0"/>
            </a:endParaRPr>
          </a:p>
          <a:p>
            <a:endParaRPr lang="en-US" sz="1600" dirty="0">
              <a:latin typeface="+mj-lt"/>
              <a:cs typeface="Calibri" panose="020F0502020204030204" pitchFamily="34" charset="0"/>
            </a:endParaRPr>
          </a:p>
          <a:p>
            <a:endParaRPr lang="en-US" sz="1600" dirty="0">
              <a:latin typeface="+mj-lt"/>
              <a:cs typeface="Calibri" panose="020F0502020204030204" pitchFamily="34" charset="0"/>
            </a:endParaRPr>
          </a:p>
          <a:p>
            <a:endParaRPr lang="en-US" sz="1600" dirty="0">
              <a:latin typeface="+mj-lt"/>
              <a:cs typeface="Calibri" panose="020F0502020204030204" pitchFamily="34" charset="0"/>
            </a:endParaRPr>
          </a:p>
          <a:p>
            <a:endParaRPr lang="en-US" sz="1600" dirty="0">
              <a:latin typeface="+mj-lt"/>
              <a:cs typeface="Calibri" panose="020F0502020204030204" pitchFamily="34" charset="0"/>
            </a:endParaRPr>
          </a:p>
          <a:p>
            <a:endParaRPr lang="en-US" sz="1600" dirty="0">
              <a:latin typeface="+mj-lt"/>
              <a:cs typeface="Calibri" panose="020F0502020204030204" pitchFamily="34" charset="0"/>
            </a:endParaRPr>
          </a:p>
          <a:p>
            <a:endParaRPr lang="en-US" sz="1600" dirty="0">
              <a:latin typeface="+mj-lt"/>
              <a:cs typeface="Calibri" panose="020F0502020204030204" pitchFamily="34" charset="0"/>
            </a:endParaRPr>
          </a:p>
          <a:p>
            <a:endParaRPr lang="en-US" sz="1600" dirty="0">
              <a:latin typeface="+mj-lt"/>
              <a:cs typeface="Calibri" panose="020F0502020204030204" pitchFamily="34" charset="0"/>
            </a:endParaRPr>
          </a:p>
          <a:p>
            <a:endParaRPr lang="en-US" sz="1600" dirty="0">
              <a:latin typeface="+mj-lt"/>
              <a:cs typeface="Calibri" panose="020F0502020204030204" pitchFamily="34" charset="0"/>
            </a:endParaRPr>
          </a:p>
          <a:p>
            <a:endParaRPr lang="en-US" sz="1600" dirty="0">
              <a:latin typeface="+mj-lt"/>
              <a:cs typeface="Calibri" panose="020F0502020204030204" pitchFamily="34" charset="0"/>
            </a:endParaRPr>
          </a:p>
          <a:p>
            <a:endParaRPr lang="en-US" sz="1600" dirty="0">
              <a:latin typeface="+mj-lt"/>
              <a:cs typeface="Calibri" panose="020F0502020204030204" pitchFamily="34" charset="0"/>
            </a:endParaRPr>
          </a:p>
        </p:txBody>
      </p:sp>
      <p:pic>
        <p:nvPicPr>
          <p:cNvPr id="18" name="Picture 17"/>
          <p:cNvPicPr>
            <a:picLocks noChangeAspect="1"/>
          </p:cNvPicPr>
          <p:nvPr/>
        </p:nvPicPr>
        <p:blipFill>
          <a:blip r:embed="rId3"/>
          <a:stretch>
            <a:fillRect/>
          </a:stretch>
        </p:blipFill>
        <p:spPr>
          <a:xfrm>
            <a:off x="6830839" y="1738212"/>
            <a:ext cx="4286250" cy="628650"/>
          </a:xfrm>
          <a:prstGeom prst="rect">
            <a:avLst/>
          </a:prstGeom>
        </p:spPr>
      </p:pic>
      <p:pic>
        <p:nvPicPr>
          <p:cNvPr id="19" name="Picture 18"/>
          <p:cNvPicPr>
            <a:picLocks noChangeAspect="1"/>
          </p:cNvPicPr>
          <p:nvPr/>
        </p:nvPicPr>
        <p:blipFill>
          <a:blip r:embed="rId4"/>
          <a:stretch>
            <a:fillRect/>
          </a:stretch>
        </p:blipFill>
        <p:spPr>
          <a:xfrm>
            <a:off x="6830839" y="2392652"/>
            <a:ext cx="4448175" cy="581025"/>
          </a:xfrm>
          <a:prstGeom prst="rect">
            <a:avLst/>
          </a:prstGeom>
        </p:spPr>
      </p:pic>
      <p:pic>
        <p:nvPicPr>
          <p:cNvPr id="20" name="Picture 19"/>
          <p:cNvPicPr>
            <a:picLocks noChangeAspect="1"/>
          </p:cNvPicPr>
          <p:nvPr/>
        </p:nvPicPr>
        <p:blipFill>
          <a:blip r:embed="rId5"/>
          <a:stretch>
            <a:fillRect/>
          </a:stretch>
        </p:blipFill>
        <p:spPr>
          <a:xfrm>
            <a:off x="721911" y="3692804"/>
            <a:ext cx="5448300" cy="2498954"/>
          </a:xfrm>
          <a:prstGeom prst="rect">
            <a:avLst/>
          </a:prstGeom>
        </p:spPr>
      </p:pic>
      <p:pic>
        <p:nvPicPr>
          <p:cNvPr id="21" name="Picture 20"/>
          <p:cNvPicPr>
            <a:picLocks noChangeAspect="1"/>
          </p:cNvPicPr>
          <p:nvPr/>
        </p:nvPicPr>
        <p:blipFill>
          <a:blip r:embed="rId6"/>
          <a:stretch>
            <a:fillRect/>
          </a:stretch>
        </p:blipFill>
        <p:spPr>
          <a:xfrm>
            <a:off x="3901806" y="3676486"/>
            <a:ext cx="7680593" cy="4828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50723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Use Third-Party JavaScript Libraries</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Define a lightning web component</a:t>
            </a:r>
          </a:p>
        </p:txBody>
      </p:sp>
      <p:sp>
        <p:nvSpPr>
          <p:cNvPr id="2" name="Rectangle 1"/>
          <p:cNvSpPr/>
          <p:nvPr/>
        </p:nvSpPr>
        <p:spPr>
          <a:xfrm>
            <a:off x="914399" y="1375440"/>
            <a:ext cx="10363201" cy="707886"/>
          </a:xfrm>
          <a:prstGeom prst="rect">
            <a:avLst/>
          </a:prstGeom>
        </p:spPr>
        <p:txBody>
          <a:bodyPr wrap="square">
            <a:spAutoFit/>
          </a:bodyPr>
          <a:lstStyle/>
          <a:p>
            <a:endParaRPr lang="en-US" sz="1600" dirty="0"/>
          </a:p>
          <a:p>
            <a:pPr>
              <a:lnSpc>
                <a:spcPct val="150000"/>
              </a:lnSpc>
            </a:pPr>
            <a:endParaRPr lang="en-US" sz="1600" dirty="0">
              <a:cs typeface="Calibri" panose="020F0502020204030204" pitchFamily="34" charset="0"/>
            </a:endParaRPr>
          </a:p>
        </p:txBody>
      </p:sp>
      <p:sp>
        <p:nvSpPr>
          <p:cNvPr id="24" name="Rectangle 23">
            <a:hlinkHover r:id="rId2"/>
          </p:cNvPr>
          <p:cNvSpPr/>
          <p:nvPr/>
        </p:nvSpPr>
        <p:spPr>
          <a:xfrm>
            <a:off x="914398" y="1393059"/>
            <a:ext cx="10975823" cy="4770537"/>
          </a:xfrm>
          <a:prstGeom prst="rect">
            <a:avLst/>
          </a:prstGeom>
          <a:solidFill>
            <a:schemeClr val="bg1"/>
          </a:solidFill>
          <a:ln w="15875">
            <a:solidFill>
              <a:schemeClr val="accent3">
                <a:lumMod val="60000"/>
                <a:lumOff val="40000"/>
              </a:schemeClr>
            </a:solidFill>
          </a:ln>
        </p:spPr>
        <p:txBody>
          <a:bodyPr wrap="square">
            <a:spAutoFit/>
          </a:bodyPr>
          <a:lstStyle/>
          <a:p>
            <a:pPr marL="285750" indent="-285750">
              <a:buFont typeface="Arial" panose="020B0604020202020204" pitchFamily="34" charset="0"/>
              <a:buChar char="•"/>
            </a:pPr>
            <a:r>
              <a:rPr lang="en-US" sz="1600" dirty="0">
                <a:cs typeface="Calibri" panose="020F0502020204030204" pitchFamily="34" charset="0"/>
              </a:rPr>
              <a:t>Upload third party library in Static Resource</a:t>
            </a:r>
          </a:p>
          <a:p>
            <a:pPr marL="285750" indent="-285750">
              <a:buFont typeface="Arial" panose="020B0604020202020204" pitchFamily="34" charset="0"/>
              <a:buChar char="•"/>
            </a:pPr>
            <a:r>
              <a:rPr lang="en-US" sz="1600" dirty="0">
                <a:cs typeface="Calibri" panose="020F0502020204030204" pitchFamily="34" charset="0"/>
              </a:rPr>
              <a:t>Import Static Resource in JavaScript</a:t>
            </a:r>
          </a:p>
          <a:p>
            <a:r>
              <a:rPr lang="en-US" sz="1600" dirty="0">
                <a:latin typeface="+mj-lt"/>
                <a:cs typeface="Calibri" panose="020F0502020204030204" pitchFamily="34" charset="0"/>
              </a:rPr>
              <a:t>	</a:t>
            </a:r>
          </a:p>
          <a:p>
            <a:endParaRPr lang="en-US" sz="1600" dirty="0">
              <a:latin typeface="+mj-lt"/>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Import methods from </a:t>
            </a:r>
            <a:r>
              <a:rPr lang="en-US" sz="1600" b="1" dirty="0" err="1">
                <a:cs typeface="Calibri" panose="020F0502020204030204" pitchFamily="34" charset="0"/>
              </a:rPr>
              <a:t>platformResourceLoader</a:t>
            </a:r>
            <a:endParaRPr lang="en-US" sz="1600" b="1" dirty="0">
              <a:cs typeface="Calibri" panose="020F0502020204030204" pitchFamily="34" charset="0"/>
            </a:endParaRPr>
          </a:p>
          <a:p>
            <a:endParaRPr lang="en-US" sz="1600" b="1" dirty="0">
              <a:latin typeface="+mj-lt"/>
              <a:cs typeface="Calibri" panose="020F0502020204030204" pitchFamily="34" charset="0"/>
            </a:endParaRPr>
          </a:p>
          <a:p>
            <a:endParaRPr lang="en-US" sz="1600" b="1" dirty="0">
              <a:latin typeface="+mj-lt"/>
              <a:cs typeface="Calibri" panose="020F0502020204030204" pitchFamily="34" charset="0"/>
            </a:endParaRPr>
          </a:p>
          <a:p>
            <a:pPr marL="285750" indent="-285750">
              <a:buFont typeface="Wingdings" panose="05000000000000000000" pitchFamily="2" charset="2"/>
              <a:buChar char="ü"/>
            </a:pPr>
            <a:endParaRPr lang="en-US" sz="1600" dirty="0">
              <a:latin typeface="+mj-lt"/>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The </a:t>
            </a:r>
            <a:r>
              <a:rPr lang="en-US" sz="1600" dirty="0" err="1">
                <a:cs typeface="Calibri" panose="020F0502020204030204" pitchFamily="34" charset="0"/>
              </a:rPr>
              <a:t>platformResourceLoader</a:t>
            </a:r>
            <a:r>
              <a:rPr lang="en-US" sz="1600" dirty="0">
                <a:cs typeface="Calibri" panose="020F0502020204030204" pitchFamily="34" charset="0"/>
              </a:rPr>
              <a:t> module has two methods - </a:t>
            </a:r>
            <a:r>
              <a:rPr lang="en-US" sz="1600" dirty="0" err="1">
                <a:cs typeface="Calibri" panose="020F0502020204030204" pitchFamily="34" charset="0"/>
              </a:rPr>
              <a:t>loadScript</a:t>
            </a:r>
            <a:r>
              <a:rPr lang="en-US" sz="1600" dirty="0">
                <a:cs typeface="Calibri" panose="020F0502020204030204" pitchFamily="34" charset="0"/>
              </a:rPr>
              <a:t> and </a:t>
            </a:r>
            <a:r>
              <a:rPr lang="en-US" sz="1600" dirty="0" err="1">
                <a:cs typeface="Calibri" panose="020F0502020204030204" pitchFamily="34" charset="0"/>
              </a:rPr>
              <a:t>loadStyle</a:t>
            </a:r>
            <a:endParaRPr lang="en-US" sz="1600" dirty="0">
              <a:cs typeface="Calibri" panose="020F0502020204030204" pitchFamily="34" charset="0"/>
            </a:endParaRPr>
          </a:p>
          <a:p>
            <a:pPr marL="285750" indent="-285750">
              <a:buFont typeface="Wingdings" panose="05000000000000000000" pitchFamily="2" charset="2"/>
              <a:buChar char="ü"/>
            </a:pPr>
            <a:endParaRPr lang="en-US" sz="1600" dirty="0">
              <a:latin typeface="+mj-lt"/>
              <a:cs typeface="Calibri" panose="020F0502020204030204" pitchFamily="34" charset="0"/>
            </a:endParaRPr>
          </a:p>
          <a:p>
            <a:pPr marL="285750" indent="-285750">
              <a:buFont typeface="Wingdings" panose="05000000000000000000" pitchFamily="2" charset="2"/>
              <a:buChar char="ü"/>
            </a:pPr>
            <a:endParaRPr lang="en-US" sz="1600" dirty="0">
              <a:latin typeface="+mj-lt"/>
              <a:cs typeface="Calibri" panose="020F0502020204030204" pitchFamily="34" charset="0"/>
            </a:endParaRPr>
          </a:p>
          <a:p>
            <a:pPr marL="285750" indent="-285750">
              <a:buFont typeface="Wingdings" panose="05000000000000000000" pitchFamily="2" charset="2"/>
              <a:buChar char="ü"/>
            </a:pPr>
            <a:endParaRPr lang="en-US" sz="1600" dirty="0">
              <a:latin typeface="+mj-lt"/>
              <a:cs typeface="Calibri" panose="020F0502020204030204" pitchFamily="34" charset="0"/>
            </a:endParaRPr>
          </a:p>
          <a:p>
            <a:pPr marL="285750" indent="-285750">
              <a:buFont typeface="Wingdings" panose="05000000000000000000" pitchFamily="2" charset="2"/>
              <a:buChar char="ü"/>
            </a:pPr>
            <a:endParaRPr lang="en-US" sz="1600" dirty="0">
              <a:latin typeface="+mj-lt"/>
              <a:cs typeface="Calibri" panose="020F0502020204030204" pitchFamily="34" charset="0"/>
            </a:endParaRPr>
          </a:p>
          <a:p>
            <a:pPr marL="285750" indent="-285750">
              <a:buFont typeface="Wingdings" panose="05000000000000000000" pitchFamily="2" charset="2"/>
              <a:buChar char="ü"/>
            </a:pPr>
            <a:endParaRPr lang="en-US" sz="1600" dirty="0">
              <a:latin typeface="+mj-lt"/>
              <a:cs typeface="Calibri" panose="020F0502020204030204" pitchFamily="34" charset="0"/>
            </a:endParaRPr>
          </a:p>
          <a:p>
            <a:pPr marL="285750" indent="-285750">
              <a:buFont typeface="Wingdings" panose="05000000000000000000" pitchFamily="2" charset="2"/>
              <a:buChar char="ü"/>
            </a:pPr>
            <a:endParaRPr lang="en-US" sz="1600" dirty="0">
              <a:latin typeface="+mj-lt"/>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Accesses a .</a:t>
            </a:r>
            <a:r>
              <a:rPr lang="en-US" sz="1600" dirty="0" err="1">
                <a:cs typeface="Calibri" panose="020F0502020204030204" pitchFamily="34" charset="0"/>
              </a:rPr>
              <a:t>js</a:t>
            </a:r>
            <a:r>
              <a:rPr lang="en-US" sz="1600" dirty="0">
                <a:cs typeface="Calibri" panose="020F0502020204030204" pitchFamily="34" charset="0"/>
              </a:rPr>
              <a:t> and .</a:t>
            </a:r>
            <a:r>
              <a:rPr lang="en-US" sz="1600" dirty="0" err="1">
                <a:cs typeface="Calibri" panose="020F0502020204030204" pitchFamily="34" charset="0"/>
              </a:rPr>
              <a:t>css</a:t>
            </a:r>
            <a:r>
              <a:rPr lang="en-US" sz="1600" dirty="0">
                <a:cs typeface="Calibri" panose="020F0502020204030204" pitchFamily="34" charset="0"/>
              </a:rPr>
              <a:t> file in a static resource. Returns a promise that resolves when the file has loaded.</a:t>
            </a:r>
          </a:p>
          <a:p>
            <a:r>
              <a:rPr lang="en-US" sz="1600" dirty="0">
                <a:cs typeface="Calibri" panose="020F0502020204030204" pitchFamily="34" charset="0"/>
              </a:rPr>
              <a:t>	self—A reference to the component. The value must be this.</a:t>
            </a:r>
          </a:p>
          <a:p>
            <a:r>
              <a:rPr lang="en-US" sz="1600" dirty="0">
                <a:cs typeface="Calibri" panose="020F0502020204030204" pitchFamily="34" charset="0"/>
              </a:rPr>
              <a:t>	</a:t>
            </a:r>
            <a:r>
              <a:rPr lang="en-US" sz="1600" dirty="0" err="1">
                <a:cs typeface="Calibri" panose="020F0502020204030204" pitchFamily="34" charset="0"/>
              </a:rPr>
              <a:t>fileUrl</a:t>
            </a:r>
            <a:r>
              <a:rPr lang="en-US" sz="1600" dirty="0">
                <a:cs typeface="Calibri" panose="020F0502020204030204" pitchFamily="34" charset="0"/>
              </a:rPr>
              <a:t>—A string that contains the path to the CSS file. To build the string, concatenate the        	</a:t>
            </a:r>
            <a:r>
              <a:rPr lang="en-US" sz="1600" dirty="0" err="1">
                <a:cs typeface="Calibri" panose="020F0502020204030204" pitchFamily="34" charset="0"/>
              </a:rPr>
              <a:t>resourceName</a:t>
            </a:r>
            <a:r>
              <a:rPr lang="en-US" sz="1600" dirty="0">
                <a:cs typeface="Calibri" panose="020F0502020204030204" pitchFamily="34" charset="0"/>
              </a:rPr>
              <a:t> and the path to the file within the static resource archive.</a:t>
            </a:r>
          </a:p>
        </p:txBody>
      </p:sp>
      <p:pic>
        <p:nvPicPr>
          <p:cNvPr id="25" name="Picture 24"/>
          <p:cNvPicPr>
            <a:picLocks noChangeAspect="1"/>
          </p:cNvPicPr>
          <p:nvPr/>
        </p:nvPicPr>
        <p:blipFill>
          <a:blip r:embed="rId3"/>
          <a:stretch>
            <a:fillRect/>
          </a:stretch>
        </p:blipFill>
        <p:spPr>
          <a:xfrm>
            <a:off x="1326997" y="2055660"/>
            <a:ext cx="7486650" cy="371475"/>
          </a:xfrm>
          <a:prstGeom prst="rect">
            <a:avLst/>
          </a:prstGeom>
        </p:spPr>
      </p:pic>
      <p:pic>
        <p:nvPicPr>
          <p:cNvPr id="26" name="Picture 25"/>
          <p:cNvPicPr>
            <a:picLocks noChangeAspect="1"/>
          </p:cNvPicPr>
          <p:nvPr/>
        </p:nvPicPr>
        <p:blipFill>
          <a:blip r:embed="rId4"/>
          <a:stretch>
            <a:fillRect/>
          </a:stretch>
        </p:blipFill>
        <p:spPr>
          <a:xfrm>
            <a:off x="1326997" y="2773435"/>
            <a:ext cx="8553450" cy="409575"/>
          </a:xfrm>
          <a:prstGeom prst="rect">
            <a:avLst/>
          </a:prstGeom>
        </p:spPr>
      </p:pic>
      <p:pic>
        <p:nvPicPr>
          <p:cNvPr id="27" name="Picture 26"/>
          <p:cNvPicPr>
            <a:picLocks noChangeAspect="1"/>
          </p:cNvPicPr>
          <p:nvPr/>
        </p:nvPicPr>
        <p:blipFill>
          <a:blip r:embed="rId5"/>
          <a:stretch>
            <a:fillRect/>
          </a:stretch>
        </p:blipFill>
        <p:spPr>
          <a:xfrm>
            <a:off x="1336523" y="3677138"/>
            <a:ext cx="4743450" cy="581025"/>
          </a:xfrm>
          <a:prstGeom prst="rect">
            <a:avLst/>
          </a:prstGeom>
        </p:spPr>
      </p:pic>
      <p:pic>
        <p:nvPicPr>
          <p:cNvPr id="28" name="Picture 27"/>
          <p:cNvPicPr>
            <a:picLocks noChangeAspect="1"/>
          </p:cNvPicPr>
          <p:nvPr/>
        </p:nvPicPr>
        <p:blipFill>
          <a:blip r:embed="rId6"/>
          <a:stretch>
            <a:fillRect/>
          </a:stretch>
        </p:blipFill>
        <p:spPr>
          <a:xfrm>
            <a:off x="1326997" y="4371607"/>
            <a:ext cx="4248150" cy="619125"/>
          </a:xfrm>
          <a:prstGeom prst="rect">
            <a:avLst/>
          </a:prstGeom>
        </p:spPr>
      </p:pic>
    </p:spTree>
    <p:extLst>
      <p:ext uri="{BB962C8B-B14F-4D97-AF65-F5344CB8AC3E}">
        <p14:creationId xmlns:p14="http://schemas.microsoft.com/office/powerpoint/2010/main" val="334277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Configure the Component for Lightning App Builder</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Define a lightning web component</a:t>
            </a:r>
          </a:p>
        </p:txBody>
      </p:sp>
      <p:sp>
        <p:nvSpPr>
          <p:cNvPr id="2" name="Rectangle 1"/>
          <p:cNvSpPr/>
          <p:nvPr/>
        </p:nvSpPr>
        <p:spPr>
          <a:xfrm>
            <a:off x="914399" y="1375440"/>
            <a:ext cx="10363201" cy="707886"/>
          </a:xfrm>
          <a:prstGeom prst="rect">
            <a:avLst/>
          </a:prstGeom>
        </p:spPr>
        <p:txBody>
          <a:bodyPr wrap="square">
            <a:spAutoFit/>
          </a:bodyPr>
          <a:lstStyle/>
          <a:p>
            <a:endParaRPr lang="en-US" sz="1600" dirty="0"/>
          </a:p>
          <a:p>
            <a:pPr>
              <a:lnSpc>
                <a:spcPct val="150000"/>
              </a:lnSpc>
            </a:pPr>
            <a:endParaRPr lang="en-US" sz="1600" dirty="0">
              <a:cs typeface="Calibri" panose="020F0502020204030204" pitchFamily="34" charset="0"/>
            </a:endParaRPr>
          </a:p>
        </p:txBody>
      </p:sp>
      <p:sp>
        <p:nvSpPr>
          <p:cNvPr id="12" name="Rectangle 11"/>
          <p:cNvSpPr/>
          <p:nvPr/>
        </p:nvSpPr>
        <p:spPr>
          <a:xfrm>
            <a:off x="914971" y="1370046"/>
            <a:ext cx="10896600" cy="1150571"/>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cs typeface="Calibri" panose="020F0502020204030204" pitchFamily="34" charset="0"/>
              </a:rPr>
              <a:t>To use the component in Lightning App Builder, set  &lt;</a:t>
            </a:r>
            <a:r>
              <a:rPr lang="en-US" sz="1600" dirty="0" err="1">
                <a:cs typeface="Calibri" panose="020F0502020204030204" pitchFamily="34" charset="0"/>
              </a:rPr>
              <a:t>isExposed</a:t>
            </a:r>
            <a:r>
              <a:rPr lang="en-US" sz="1600" dirty="0">
                <a:cs typeface="Calibri" panose="020F0502020204030204" pitchFamily="34" charset="0"/>
              </a:rPr>
              <a:t>&gt; to true.</a:t>
            </a:r>
          </a:p>
          <a:p>
            <a:pPr marL="285750" indent="-285750">
              <a:lnSpc>
                <a:spcPct val="150000"/>
              </a:lnSpc>
              <a:buFont typeface="Arial" panose="020B0604020202020204" pitchFamily="34" charset="0"/>
              <a:buChar char="•"/>
            </a:pPr>
            <a:r>
              <a:rPr lang="en-US" sz="1600" dirty="0">
                <a:cs typeface="Calibri" panose="020F0502020204030204" pitchFamily="34" charset="0"/>
              </a:rPr>
              <a:t>The &lt;target&gt; lets us add the component to an app page. </a:t>
            </a:r>
          </a:p>
          <a:p>
            <a:pPr marL="285750" indent="-285750">
              <a:lnSpc>
                <a:spcPct val="150000"/>
              </a:lnSpc>
              <a:buFont typeface="Arial" panose="020B0604020202020204" pitchFamily="34" charset="0"/>
              <a:buChar char="•"/>
            </a:pPr>
            <a:r>
              <a:rPr lang="en-US" sz="1600" dirty="0">
                <a:cs typeface="Calibri" panose="020F0502020204030204" pitchFamily="34" charset="0"/>
              </a:rPr>
              <a:t>The &lt;</a:t>
            </a:r>
            <a:r>
              <a:rPr lang="en-US" sz="1600" dirty="0" err="1">
                <a:cs typeface="Calibri" panose="020F0502020204030204" pitchFamily="34" charset="0"/>
              </a:rPr>
              <a:t>targetConfigs</a:t>
            </a:r>
            <a:r>
              <a:rPr lang="en-US" sz="1600" dirty="0">
                <a:cs typeface="Calibri" panose="020F0502020204030204" pitchFamily="34" charset="0"/>
              </a:rPr>
              <a:t>&gt; section lets us set the component’s name property in Lightning App Builder.</a:t>
            </a:r>
          </a:p>
        </p:txBody>
      </p:sp>
      <p:pic>
        <p:nvPicPr>
          <p:cNvPr id="13" name="Picture 12">
            <a:extLst>
              <a:ext uri="{FF2B5EF4-FFF2-40B4-BE49-F238E27FC236}">
                <a16:creationId xmlns:a16="http://schemas.microsoft.com/office/drawing/2014/main" id="{8E843F26-ABE8-4FF2-A63F-E1458489B488}"/>
              </a:ext>
            </a:extLst>
          </p:cNvPr>
          <p:cNvPicPr>
            <a:picLocks noChangeAspect="1"/>
          </p:cNvPicPr>
          <p:nvPr/>
        </p:nvPicPr>
        <p:blipFill>
          <a:blip r:embed="rId2"/>
          <a:stretch>
            <a:fillRect/>
          </a:stretch>
        </p:blipFill>
        <p:spPr>
          <a:xfrm>
            <a:off x="914971" y="2764516"/>
            <a:ext cx="9907362" cy="3302454"/>
          </a:xfrm>
          <a:prstGeom prst="rect">
            <a:avLst/>
          </a:prstGeom>
        </p:spPr>
      </p:pic>
    </p:spTree>
    <p:extLst>
      <p:ext uri="{BB962C8B-B14F-4D97-AF65-F5344CB8AC3E}">
        <p14:creationId xmlns:p14="http://schemas.microsoft.com/office/powerpoint/2010/main" val="29878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3A25-BEB1-407D-8F37-53843F832CE2}"/>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E47E9FC3-246A-4E4F-A8EC-562591F34992}"/>
              </a:ext>
            </a:extLst>
          </p:cNvPr>
          <p:cNvSpPr>
            <a:spLocks noGrp="1"/>
          </p:cNvSpPr>
          <p:nvPr>
            <p:ph type="body" sz="quarter" idx="15"/>
          </p:nvPr>
        </p:nvSpPr>
        <p:spPr/>
        <p:txBody>
          <a:bodyPr/>
          <a:lstStyle/>
          <a:p>
            <a:r>
              <a:rPr lang="en-US" dirty="0"/>
              <a:t>agenda</a:t>
            </a:r>
          </a:p>
        </p:txBody>
      </p:sp>
      <p:sp>
        <p:nvSpPr>
          <p:cNvPr id="5" name="TextBox 4">
            <a:extLst>
              <a:ext uri="{FF2B5EF4-FFF2-40B4-BE49-F238E27FC236}">
                <a16:creationId xmlns:a16="http://schemas.microsoft.com/office/drawing/2014/main" id="{EFB26AB3-1BE4-4F63-A37A-2FD1ECC3EF2D}"/>
              </a:ext>
            </a:extLst>
          </p:cNvPr>
          <p:cNvSpPr txBox="1"/>
          <p:nvPr/>
        </p:nvSpPr>
        <p:spPr>
          <a:xfrm>
            <a:off x="967741" y="1988820"/>
            <a:ext cx="10309860" cy="3262432"/>
          </a:xfrm>
          <a:prstGeom prst="rect">
            <a:avLst/>
          </a:prstGeom>
          <a:noFill/>
        </p:spPr>
        <p:txBody>
          <a:bodyPr wrap="square" rtlCol="0">
            <a:spAutoFit/>
          </a:bodyPr>
          <a:lstStyle/>
          <a:p>
            <a:pPr marL="457200" indent="-457200">
              <a:buFont typeface="+mj-lt"/>
              <a:buAutoNum type="arabicPeriod"/>
            </a:pPr>
            <a:r>
              <a:rPr lang="en-US" sz="2000" dirty="0"/>
              <a:t>Define a Component – HTML, CSS, JavaScript, Composition</a:t>
            </a:r>
          </a:p>
          <a:p>
            <a:pPr marL="457200" indent="-457200">
              <a:buFont typeface="+mj-lt"/>
              <a:buAutoNum type="arabicPeriod"/>
            </a:pPr>
            <a:endParaRPr lang="en-US" sz="2000" dirty="0"/>
          </a:p>
          <a:p>
            <a:pPr marL="457200" indent="-457200">
              <a:buFont typeface="+mj-lt"/>
              <a:buAutoNum type="arabicPeriod"/>
            </a:pPr>
            <a:r>
              <a:rPr lang="en-US" sz="2000" dirty="0"/>
              <a:t>Access Salesforce Data</a:t>
            </a:r>
          </a:p>
          <a:p>
            <a:pPr marL="457200" indent="-457200">
              <a:buFont typeface="+mj-lt"/>
              <a:buAutoNum type="arabicPeriod"/>
            </a:pPr>
            <a:endParaRPr lang="en-US" sz="2000" dirty="0"/>
          </a:p>
          <a:p>
            <a:pPr marL="457200" indent="-457200">
              <a:buFont typeface="+mj-lt"/>
              <a:buAutoNum type="arabicPeriod"/>
            </a:pPr>
            <a:r>
              <a:rPr lang="en-US" sz="2000" dirty="0"/>
              <a:t>Hands on Challenge</a:t>
            </a:r>
          </a:p>
          <a:p>
            <a:endParaRPr lang="en-US" sz="2000" dirty="0"/>
          </a:p>
          <a:p>
            <a:pPr marL="457200" indent="-457200">
              <a:buFontTx/>
              <a:buAutoNum type="arabicPeriod"/>
            </a:pPr>
            <a:endParaRPr lang="en-US" sz="20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000" dirty="0"/>
          </a:p>
          <a:p>
            <a:pPr marL="457200" indent="-457200">
              <a:spcAft>
                <a:spcPts val="1800"/>
              </a:spcAft>
              <a:buFontTx/>
              <a:buAutoNum type="arabicPeriod"/>
            </a:pPr>
            <a:endParaRPr lang="en-US" sz="2200" dirty="0"/>
          </a:p>
        </p:txBody>
      </p:sp>
    </p:spTree>
    <p:extLst>
      <p:ext uri="{BB962C8B-B14F-4D97-AF65-F5344CB8AC3E}">
        <p14:creationId xmlns:p14="http://schemas.microsoft.com/office/powerpoint/2010/main" val="1547080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224560" y="1936579"/>
            <a:ext cx="10541000" cy="1592403"/>
          </a:xfrm>
        </p:spPr>
        <p:txBody>
          <a:bodyPr/>
          <a:lstStyle/>
          <a:p>
            <a:r>
              <a:rPr lang="en-US" sz="4000" dirty="0"/>
              <a:t>Questions</a:t>
            </a:r>
          </a:p>
        </p:txBody>
      </p:sp>
    </p:spTree>
    <p:extLst>
      <p:ext uri="{BB962C8B-B14F-4D97-AF65-F5344CB8AC3E}">
        <p14:creationId xmlns:p14="http://schemas.microsoft.com/office/powerpoint/2010/main" val="214981854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8EB1441-5282-4AA5-858F-A9F9918DA66C}"/>
              </a:ext>
            </a:extLst>
          </p:cNvPr>
          <p:cNvSpPr/>
          <p:nvPr/>
        </p:nvSpPr>
        <p:spPr bwMode="gray">
          <a:xfrm>
            <a:off x="3301240" y="5256131"/>
            <a:ext cx="963258" cy="260910"/>
          </a:xfrm>
          <a:prstGeom prst="rect">
            <a:avLst/>
          </a:prstGeom>
          <a:solidFill>
            <a:srgbClr val="86BC2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4" name="Rectangle 23">
            <a:extLst>
              <a:ext uri="{FF2B5EF4-FFF2-40B4-BE49-F238E27FC236}">
                <a16:creationId xmlns:a16="http://schemas.microsoft.com/office/drawing/2014/main" id="{091A3C03-47E7-4C4C-ABF8-070FD66DB124}"/>
              </a:ext>
            </a:extLst>
          </p:cNvPr>
          <p:cNvSpPr/>
          <p:nvPr/>
        </p:nvSpPr>
        <p:spPr bwMode="gray">
          <a:xfrm>
            <a:off x="949712" y="4399675"/>
            <a:ext cx="6144321" cy="204948"/>
          </a:xfrm>
          <a:prstGeom prst="rect">
            <a:avLst/>
          </a:prstGeom>
          <a:solidFill>
            <a:srgbClr val="86BC2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5" name="Rectangle 24">
            <a:extLst>
              <a:ext uri="{FF2B5EF4-FFF2-40B4-BE49-F238E27FC236}">
                <a16:creationId xmlns:a16="http://schemas.microsoft.com/office/drawing/2014/main" id="{2B6E85DF-2FE1-42AE-BA0D-78ED8E014CDA}"/>
              </a:ext>
            </a:extLst>
          </p:cNvPr>
          <p:cNvSpPr/>
          <p:nvPr/>
        </p:nvSpPr>
        <p:spPr bwMode="gray">
          <a:xfrm>
            <a:off x="949712" y="2994042"/>
            <a:ext cx="5553307" cy="273353"/>
          </a:xfrm>
          <a:prstGeom prst="rect">
            <a:avLst/>
          </a:prstGeom>
          <a:solidFill>
            <a:srgbClr val="86BC2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6" name="Rectangle 25">
            <a:extLst>
              <a:ext uri="{FF2B5EF4-FFF2-40B4-BE49-F238E27FC236}">
                <a16:creationId xmlns:a16="http://schemas.microsoft.com/office/drawing/2014/main" id="{3D49E6AA-FFBC-4DED-B75C-F41E796DDC48}"/>
              </a:ext>
            </a:extLst>
          </p:cNvPr>
          <p:cNvSpPr/>
          <p:nvPr/>
        </p:nvSpPr>
        <p:spPr bwMode="gray">
          <a:xfrm>
            <a:off x="1504743" y="1840983"/>
            <a:ext cx="710555" cy="263126"/>
          </a:xfrm>
          <a:prstGeom prst="rect">
            <a:avLst/>
          </a:prstGeom>
          <a:solidFill>
            <a:srgbClr val="86BC2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7" name="Rectangle 26">
            <a:extLst>
              <a:ext uri="{FF2B5EF4-FFF2-40B4-BE49-F238E27FC236}">
                <a16:creationId xmlns:a16="http://schemas.microsoft.com/office/drawing/2014/main" id="{18E70F9D-151F-4746-9CD9-8C3E06C68F9E}"/>
              </a:ext>
            </a:extLst>
          </p:cNvPr>
          <p:cNvSpPr/>
          <p:nvPr/>
        </p:nvSpPr>
        <p:spPr bwMode="gray">
          <a:xfrm>
            <a:off x="2680681" y="1219274"/>
            <a:ext cx="1182030" cy="261584"/>
          </a:xfrm>
          <a:prstGeom prst="rect">
            <a:avLst/>
          </a:prstGeom>
          <a:solidFill>
            <a:srgbClr val="86BC2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8" name="Text Placeholder 2">
            <a:extLst>
              <a:ext uri="{FF2B5EF4-FFF2-40B4-BE49-F238E27FC236}">
                <a16:creationId xmlns:a16="http://schemas.microsoft.com/office/drawing/2014/main" id="{2A4C61D3-ADDB-4794-BDB1-753E4F62C952}"/>
              </a:ext>
            </a:extLst>
          </p:cNvPr>
          <p:cNvSpPr txBox="1">
            <a:spLocks/>
          </p:cNvSpPr>
          <p:nvPr/>
        </p:nvSpPr>
        <p:spPr>
          <a:xfrm>
            <a:off x="258336" y="677696"/>
            <a:ext cx="11675327" cy="5502608"/>
          </a:xfrm>
          <a:prstGeom prst="rect">
            <a:avLst/>
          </a:prstGeom>
        </p:spPr>
        <p:txBody>
          <a:bodyPr vert="horz" lIns="0" tIns="0" rIns="0" bIns="0" numCol="1"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r>
              <a:rPr lang="en-US" sz="1600" dirty="0">
                <a:solidFill>
                  <a:schemeClr val="tx1"/>
                </a:solidFill>
                <a:cs typeface="Calibri" panose="020F0502020204030204" pitchFamily="34" charset="0"/>
              </a:rPr>
              <a:t>Which attribute should you set to true in the component configuration file to view the component in the Lightning app builder?</a:t>
            </a:r>
          </a:p>
          <a:p>
            <a:pPr marL="767532" lvl="6" indent="-342900">
              <a:buFont typeface="Arial" panose="020B0604020202020204" pitchFamily="34" charset="0"/>
              <a:buAutoNum type="arabicPeriod"/>
            </a:pPr>
            <a:r>
              <a:rPr lang="en-US" dirty="0" err="1">
                <a:cs typeface="Calibri" panose="020F0502020204030204" pitchFamily="34" charset="0"/>
              </a:rPr>
              <a:t>isPublished</a:t>
            </a:r>
            <a:r>
              <a:rPr lang="en-US" dirty="0">
                <a:cs typeface="Calibri" panose="020F0502020204030204" pitchFamily="34" charset="0"/>
              </a:rPr>
              <a:t>    2. </a:t>
            </a:r>
            <a:r>
              <a:rPr lang="en-US" dirty="0" err="1">
                <a:cs typeface="Calibri" panose="020F0502020204030204" pitchFamily="34" charset="0"/>
              </a:rPr>
              <a:t>isExposed</a:t>
            </a:r>
            <a:r>
              <a:rPr lang="en-US" dirty="0">
                <a:cs typeface="Calibri" panose="020F0502020204030204" pitchFamily="34" charset="0"/>
              </a:rPr>
              <a:t>   3. </a:t>
            </a:r>
            <a:r>
              <a:rPr lang="en-US" dirty="0" err="1">
                <a:cs typeface="Calibri" panose="020F0502020204030204" pitchFamily="34" charset="0"/>
              </a:rPr>
              <a:t>isPublic</a:t>
            </a:r>
            <a:r>
              <a:rPr lang="en-US" dirty="0">
                <a:cs typeface="Calibri" panose="020F0502020204030204" pitchFamily="34" charset="0"/>
              </a:rPr>
              <a:t>    4. All of the above</a:t>
            </a:r>
          </a:p>
          <a:p>
            <a:pPr marL="342900" indent="-342900">
              <a:buFont typeface="Arial" panose="020B0604020202020204" pitchFamily="34" charset="0"/>
              <a:buAutoNum type="arabicPeriod"/>
            </a:pPr>
            <a:r>
              <a:rPr lang="en-US" sz="1600" dirty="0">
                <a:solidFill>
                  <a:schemeClr val="tx1"/>
                </a:solidFill>
                <a:cs typeface="Calibri" panose="020F0502020204030204" pitchFamily="34" charset="0"/>
              </a:rPr>
              <a:t>A JavaScript property named </a:t>
            </a:r>
            <a:r>
              <a:rPr lang="en-US" sz="1600" dirty="0" err="1">
                <a:solidFill>
                  <a:schemeClr val="tx1"/>
                </a:solidFill>
                <a:cs typeface="Calibri" panose="020F0502020204030204" pitchFamily="34" charset="0"/>
              </a:rPr>
              <a:t>itemName</a:t>
            </a:r>
            <a:r>
              <a:rPr lang="en-US" sz="1600" dirty="0">
                <a:solidFill>
                  <a:schemeClr val="tx1"/>
                </a:solidFill>
                <a:cs typeface="Calibri" panose="020F0502020204030204" pitchFamily="34" charset="0"/>
              </a:rPr>
              <a:t> maps to an HTML attribute named item-name. True or False?</a:t>
            </a:r>
            <a:endParaRPr lang="en-US" sz="1400" dirty="0">
              <a:solidFill>
                <a:schemeClr val="tx1"/>
              </a:solidFill>
              <a:cs typeface="Calibri" panose="020F0502020204030204" pitchFamily="34" charset="0"/>
            </a:endParaRPr>
          </a:p>
          <a:p>
            <a:pPr marL="342900" indent="-342900">
              <a:buFont typeface="Arial" panose="020B0604020202020204" pitchFamily="34" charset="0"/>
              <a:buAutoNum type="arabicPeriod"/>
            </a:pPr>
            <a:r>
              <a:rPr lang="en-US" sz="1600" dirty="0">
                <a:solidFill>
                  <a:schemeClr val="tx1"/>
                </a:solidFill>
                <a:cs typeface="Calibri" panose="020F0502020204030204" pitchFamily="34" charset="0"/>
              </a:rPr>
              <a:t>How can we access labels in a Lightning Web component?</a:t>
            </a:r>
          </a:p>
          <a:p>
            <a:pPr marL="767532" lvl="5" indent="-342900">
              <a:buFont typeface="Arial" panose="020B0604020202020204" pitchFamily="34" charset="0"/>
              <a:buAutoNum type="arabicPeriod"/>
            </a:pPr>
            <a:r>
              <a:rPr lang="en-US" sz="1400" dirty="0">
                <a:cs typeface="Calibri" panose="020F0502020204030204" pitchFamily="34" charset="0"/>
              </a:rPr>
              <a:t>Import labels from the </a:t>
            </a:r>
            <a:r>
              <a:rPr lang="en-US" sz="1400" b="1" dirty="0">
                <a:cs typeface="Calibri" panose="020F0502020204030204" pitchFamily="34" charset="0"/>
              </a:rPr>
              <a:t>@label </a:t>
            </a:r>
            <a:r>
              <a:rPr lang="en-US" sz="1400" dirty="0">
                <a:cs typeface="Calibri" panose="020F0502020204030204" pitchFamily="34" charset="0"/>
              </a:rPr>
              <a:t>scoped module</a:t>
            </a:r>
          </a:p>
          <a:p>
            <a:pPr marL="767532" lvl="5" indent="-342900">
              <a:buFont typeface="Arial" panose="020B0604020202020204" pitchFamily="34" charset="0"/>
              <a:buAutoNum type="arabicPeriod"/>
            </a:pPr>
            <a:r>
              <a:rPr lang="en-US" sz="1400" dirty="0"/>
              <a:t>Import labels from the </a:t>
            </a:r>
            <a:r>
              <a:rPr lang="en-US" sz="1400" b="1" dirty="0"/>
              <a:t>@salesforce/label</a:t>
            </a:r>
            <a:r>
              <a:rPr lang="en-US" sz="1400" dirty="0"/>
              <a:t> scoped module</a:t>
            </a:r>
          </a:p>
          <a:p>
            <a:pPr marL="767532" lvl="5" indent="-342900">
              <a:buFont typeface="Arial" panose="020B0604020202020204" pitchFamily="34" charset="0"/>
              <a:buAutoNum type="arabicPeriod"/>
            </a:pPr>
            <a:r>
              <a:rPr lang="en-US" sz="1400" dirty="0"/>
              <a:t>Import labels from the </a:t>
            </a:r>
            <a:r>
              <a:rPr lang="en-US" sz="1400" b="1" dirty="0"/>
              <a:t>@track/label</a:t>
            </a:r>
            <a:r>
              <a:rPr lang="en-US" sz="1400" dirty="0"/>
              <a:t> scoped module</a:t>
            </a:r>
            <a:endParaRPr lang="en-US" sz="1400" dirty="0">
              <a:cs typeface="Calibri" panose="020F0502020204030204" pitchFamily="34" charset="0"/>
            </a:endParaRPr>
          </a:p>
          <a:p>
            <a:pPr marL="342900" indent="-342900">
              <a:buFont typeface="Arial"/>
              <a:buAutoNum type="arabicPeriod"/>
            </a:pPr>
            <a:r>
              <a:rPr lang="en-US" sz="1600" dirty="0">
                <a:solidFill>
                  <a:schemeClr val="tx1"/>
                </a:solidFill>
                <a:cs typeface="Calibri" panose="020F0502020204030204" pitchFamily="34" charset="0"/>
              </a:rPr>
              <a:t>A Lightning web component must include which mandatory files to render UI?</a:t>
            </a:r>
          </a:p>
          <a:p>
            <a:pPr marL="767532" lvl="5" indent="-342900">
              <a:buFont typeface="Arial"/>
              <a:buAutoNum type="arabicPeriod"/>
            </a:pPr>
            <a:r>
              <a:rPr lang="en-US" sz="1400" dirty="0">
                <a:cs typeface="Calibri" panose="020F0502020204030204" pitchFamily="34" charset="0"/>
              </a:rPr>
              <a:t>HTML, JS, CSS</a:t>
            </a:r>
          </a:p>
          <a:p>
            <a:pPr marL="767532" lvl="5" indent="-342900">
              <a:buFont typeface="Arial"/>
              <a:buAutoNum type="arabicPeriod"/>
            </a:pPr>
            <a:r>
              <a:rPr lang="en-US" sz="1400" dirty="0">
                <a:cs typeface="Calibri" panose="020F0502020204030204" pitchFamily="34" charset="0"/>
              </a:rPr>
              <a:t>HTML, JS, SFDX</a:t>
            </a:r>
          </a:p>
          <a:p>
            <a:pPr marL="767532" lvl="5" indent="-342900">
              <a:buFont typeface="Arial"/>
              <a:buAutoNum type="arabicPeriod"/>
            </a:pPr>
            <a:r>
              <a:rPr lang="en-US" sz="1400" dirty="0">
                <a:cs typeface="Calibri" panose="020F0502020204030204" pitchFamily="34" charset="0"/>
              </a:rPr>
              <a:t>HTML, JS, METADATA Config file</a:t>
            </a:r>
          </a:p>
          <a:p>
            <a:pPr marL="767532" lvl="5" indent="-342900">
              <a:buFont typeface="Arial"/>
              <a:buAutoNum type="arabicPeriod"/>
            </a:pPr>
            <a:r>
              <a:rPr lang="en-US" sz="1400" dirty="0">
                <a:cs typeface="Calibri" panose="020F0502020204030204" pitchFamily="34" charset="0"/>
              </a:rPr>
              <a:t>HTML, JS, CSS, CMP</a:t>
            </a:r>
          </a:p>
          <a:p>
            <a:pPr marL="342900" indent="-342900">
              <a:buFont typeface="Arial"/>
              <a:buAutoNum type="arabicPeriod"/>
            </a:pPr>
            <a:r>
              <a:rPr lang="en-US" sz="1600" dirty="0">
                <a:solidFill>
                  <a:schemeClr val="tx1"/>
                </a:solidFill>
                <a:cs typeface="Calibri" panose="020F0502020204030204" pitchFamily="34" charset="0"/>
              </a:rPr>
              <a:t>What is the root tag used in any LWC html file?</a:t>
            </a:r>
          </a:p>
          <a:p>
            <a:pPr marL="767532" lvl="5" indent="-342900">
              <a:buFont typeface="Arial"/>
              <a:buAutoNum type="arabicPeriod"/>
            </a:pPr>
            <a:r>
              <a:rPr lang="en-US" sz="1400" dirty="0">
                <a:cs typeface="Calibri" panose="020F0502020204030204" pitchFamily="34" charset="0"/>
              </a:rPr>
              <a:t>&lt;component&gt;   2.&lt;html&gt;  3.&lt;template&gt;   4.&lt;body&gt;</a:t>
            </a:r>
          </a:p>
          <a:p>
            <a:pPr marL="342900" indent="-342900">
              <a:buFont typeface="Arial"/>
              <a:buAutoNum type="arabicPeriod"/>
            </a:pPr>
            <a:endParaRPr lang="en-US" sz="1600" dirty="0">
              <a:solidFill>
                <a:schemeClr val="tx1"/>
              </a:solidFill>
              <a:cs typeface="Calibri" panose="020F0502020204030204" pitchFamily="34" charset="0"/>
            </a:endParaRPr>
          </a:p>
          <a:p>
            <a:pPr marL="342900" indent="-342900">
              <a:buFont typeface="Arial"/>
              <a:buAutoNum type="arabicPeriod"/>
            </a:pPr>
            <a:endParaRPr lang="en-US" sz="1600" dirty="0">
              <a:solidFill>
                <a:schemeClr val="tx1"/>
              </a:solidFill>
              <a:cs typeface="Calibri" panose="020F0502020204030204" pitchFamily="34" charset="0"/>
            </a:endParaRPr>
          </a:p>
          <a:p>
            <a:pPr marL="342900" indent="-342900">
              <a:buFont typeface="Arial"/>
              <a:buAutoNum type="arabicPeriod"/>
            </a:pPr>
            <a:endParaRPr lang="en-US" sz="1600" dirty="0"/>
          </a:p>
          <a:p>
            <a:pPr marL="342900" indent="-342900">
              <a:buFont typeface="Arial" panose="020B0604020202020204" pitchFamily="34" charset="0"/>
              <a:buAutoNum type="arabicPeriod"/>
            </a:pPr>
            <a:endParaRPr lang="en-US" sz="1600" dirty="0">
              <a:solidFill>
                <a:schemeClr val="tx1"/>
              </a:solidFill>
              <a:cs typeface="Calibri" panose="020F0502020204030204" pitchFamily="34" charset="0"/>
            </a:endParaRPr>
          </a:p>
          <a:p>
            <a:pPr marL="342900" indent="-342900">
              <a:buFont typeface="Arial" panose="020B0604020202020204" pitchFamily="34" charset="0"/>
              <a:buAutoNum type="arabicPeriod"/>
            </a:pPr>
            <a:endParaRPr lang="en-US" sz="1600" dirty="0">
              <a:solidFill>
                <a:schemeClr val="tx1"/>
              </a:solidFill>
              <a:cs typeface="Calibri" panose="020F0502020204030204" pitchFamily="34" charset="0"/>
            </a:endParaRPr>
          </a:p>
          <a:p>
            <a:pPr marL="342900" indent="-342900">
              <a:buFont typeface="Arial" panose="020B0604020202020204" pitchFamily="34" charset="0"/>
              <a:buAutoNum type="arabicPeriod"/>
            </a:pPr>
            <a:endParaRPr lang="en-US" sz="1600" dirty="0">
              <a:solidFill>
                <a:schemeClr val="tx1"/>
              </a:solidFill>
              <a:cs typeface="Calibri" panose="020F0502020204030204" pitchFamily="34" charset="0"/>
            </a:endParaRPr>
          </a:p>
          <a:p>
            <a:endParaRPr lang="en-US" sz="1600" dirty="0">
              <a:solidFill>
                <a:schemeClr val="tx1"/>
              </a:solidFill>
              <a:cs typeface="Calibri" panose="020F0502020204030204" pitchFamily="34" charset="0"/>
            </a:endParaRPr>
          </a:p>
          <a:p>
            <a:endParaRPr lang="en-US" sz="1600" dirty="0">
              <a:solidFill>
                <a:schemeClr val="tx1"/>
              </a:solidFill>
              <a:cs typeface="Calibri" panose="020F0502020204030204" pitchFamily="34" charset="0"/>
            </a:endParaRPr>
          </a:p>
          <a:p>
            <a:endParaRPr lang="en-US" sz="1600" dirty="0">
              <a:solidFill>
                <a:schemeClr val="tx1"/>
              </a:solidFill>
              <a:cs typeface="Calibri" panose="020F0502020204030204" pitchFamily="34" charset="0"/>
            </a:endParaRPr>
          </a:p>
          <a:p>
            <a:endParaRPr lang="en-US" sz="1600" dirty="0">
              <a:solidFill>
                <a:schemeClr val="tx1"/>
              </a:solidFill>
              <a:cs typeface="Calibri" panose="020F0502020204030204" pitchFamily="34" charset="0"/>
            </a:endParaRPr>
          </a:p>
        </p:txBody>
      </p:sp>
    </p:spTree>
    <p:extLst>
      <p:ext uri="{BB962C8B-B14F-4D97-AF65-F5344CB8AC3E}">
        <p14:creationId xmlns:p14="http://schemas.microsoft.com/office/powerpoint/2010/main" val="269257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xEl>
                                              <p:pRg st="12" end="1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224560" y="1936579"/>
            <a:ext cx="10541000" cy="1592403"/>
          </a:xfrm>
        </p:spPr>
        <p:txBody>
          <a:bodyPr/>
          <a:lstStyle/>
          <a:p>
            <a:r>
              <a:rPr lang="en-US" sz="4000" dirty="0"/>
              <a:t>Hands on Challenge</a:t>
            </a:r>
          </a:p>
        </p:txBody>
      </p:sp>
    </p:spTree>
    <p:extLst>
      <p:ext uri="{BB962C8B-B14F-4D97-AF65-F5344CB8AC3E}">
        <p14:creationId xmlns:p14="http://schemas.microsoft.com/office/powerpoint/2010/main" val="80309290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Hands on Challenge</a:t>
            </a: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Hands on challenge</a:t>
            </a:r>
          </a:p>
        </p:txBody>
      </p:sp>
      <p:sp>
        <p:nvSpPr>
          <p:cNvPr id="9" name="Rectangle 8">
            <a:extLst>
              <a:ext uri="{FF2B5EF4-FFF2-40B4-BE49-F238E27FC236}">
                <a16:creationId xmlns:a16="http://schemas.microsoft.com/office/drawing/2014/main" id="{57BDBFFF-5A59-422F-93B6-B0D50C42DFFA}"/>
              </a:ext>
            </a:extLst>
          </p:cNvPr>
          <p:cNvSpPr/>
          <p:nvPr/>
        </p:nvSpPr>
        <p:spPr>
          <a:xfrm>
            <a:off x="1004039" y="2249892"/>
            <a:ext cx="2447208" cy="338554"/>
          </a:xfrm>
          <a:prstGeom prst="rect">
            <a:avLst/>
          </a:prstGeom>
        </p:spPr>
        <p:txBody>
          <a:bodyPr wrap="none">
            <a:spAutoFit/>
          </a:bodyPr>
          <a:lstStyle/>
          <a:p>
            <a:r>
              <a:rPr lang="en-US" sz="1600" b="1" dirty="0"/>
              <a:t>helloExpressions.html</a:t>
            </a:r>
            <a:endParaRPr lang="en-US" sz="1600" b="1" i="0" dirty="0">
              <a:effectLst/>
            </a:endParaRPr>
          </a:p>
        </p:txBody>
      </p:sp>
      <p:sp>
        <p:nvSpPr>
          <p:cNvPr id="14" name="Rectangle 2">
            <a:extLst>
              <a:ext uri="{FF2B5EF4-FFF2-40B4-BE49-F238E27FC236}">
                <a16:creationId xmlns:a16="http://schemas.microsoft.com/office/drawing/2014/main" id="{37AFF582-97A4-4775-8A21-16814E00D3CA}"/>
              </a:ext>
            </a:extLst>
          </p:cNvPr>
          <p:cNvSpPr>
            <a:spLocks noChangeArrowheads="1"/>
          </p:cNvSpPr>
          <p:nvPr/>
        </p:nvSpPr>
        <p:spPr bwMode="auto">
          <a:xfrm>
            <a:off x="914400" y="1592513"/>
            <a:ext cx="11125200" cy="33855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mn-lt"/>
                <a:cs typeface="Calibri" panose="020F0502020204030204" pitchFamily="34" charset="0"/>
              </a:rPr>
              <a:t>A user enters their first and last name.  A JavaScript getter computes the uppercased full name and displays it</a:t>
            </a:r>
          </a:p>
        </p:txBody>
      </p:sp>
      <p:pic>
        <p:nvPicPr>
          <p:cNvPr id="15" name="Picture 14">
            <a:extLst>
              <a:ext uri="{FF2B5EF4-FFF2-40B4-BE49-F238E27FC236}">
                <a16:creationId xmlns:a16="http://schemas.microsoft.com/office/drawing/2014/main" id="{8645EFCF-7079-4BDA-B53D-DEAD11D47F66}"/>
              </a:ext>
            </a:extLst>
          </p:cNvPr>
          <p:cNvPicPr>
            <a:picLocks noChangeAspect="1"/>
          </p:cNvPicPr>
          <p:nvPr/>
        </p:nvPicPr>
        <p:blipFill>
          <a:blip r:embed="rId2"/>
          <a:stretch>
            <a:fillRect/>
          </a:stretch>
        </p:blipFill>
        <p:spPr>
          <a:xfrm>
            <a:off x="1079501" y="2659245"/>
            <a:ext cx="5807528" cy="3686138"/>
          </a:xfrm>
          <a:prstGeom prst="rect">
            <a:avLst/>
          </a:prstGeom>
        </p:spPr>
      </p:pic>
      <p:pic>
        <p:nvPicPr>
          <p:cNvPr id="16" name="Picture 15">
            <a:extLst>
              <a:ext uri="{FF2B5EF4-FFF2-40B4-BE49-F238E27FC236}">
                <a16:creationId xmlns:a16="http://schemas.microsoft.com/office/drawing/2014/main" id="{60D802AB-9B7A-4A25-A248-B72DB2690185}"/>
              </a:ext>
            </a:extLst>
          </p:cNvPr>
          <p:cNvPicPr>
            <a:picLocks noChangeAspect="1"/>
          </p:cNvPicPr>
          <p:nvPr/>
        </p:nvPicPr>
        <p:blipFill>
          <a:blip r:embed="rId3"/>
          <a:stretch>
            <a:fillRect/>
          </a:stretch>
        </p:blipFill>
        <p:spPr>
          <a:xfrm>
            <a:off x="7758565" y="2659244"/>
            <a:ext cx="3743325" cy="3021442"/>
          </a:xfrm>
          <a:prstGeom prst="rect">
            <a:avLst/>
          </a:prstGeom>
        </p:spPr>
      </p:pic>
    </p:spTree>
    <p:extLst>
      <p:ext uri="{BB962C8B-B14F-4D97-AF65-F5344CB8AC3E}">
        <p14:creationId xmlns:p14="http://schemas.microsoft.com/office/powerpoint/2010/main" val="693075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Hands on Challenge (Contd.)</a:t>
            </a: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Hands on challenge</a:t>
            </a:r>
          </a:p>
        </p:txBody>
      </p:sp>
      <p:pic>
        <p:nvPicPr>
          <p:cNvPr id="18" name="Picture 17">
            <a:extLst>
              <a:ext uri="{FF2B5EF4-FFF2-40B4-BE49-F238E27FC236}">
                <a16:creationId xmlns:a16="http://schemas.microsoft.com/office/drawing/2014/main" id="{9FC38BC1-D9F3-48DA-A800-94D4D5158D7C}"/>
              </a:ext>
            </a:extLst>
          </p:cNvPr>
          <p:cNvPicPr>
            <a:picLocks noChangeAspect="1"/>
          </p:cNvPicPr>
          <p:nvPr/>
        </p:nvPicPr>
        <p:blipFill>
          <a:blip r:embed="rId2"/>
          <a:stretch>
            <a:fillRect/>
          </a:stretch>
        </p:blipFill>
        <p:spPr>
          <a:xfrm>
            <a:off x="914400" y="1963326"/>
            <a:ext cx="4559198" cy="4159957"/>
          </a:xfrm>
          <a:prstGeom prst="rect">
            <a:avLst/>
          </a:prstGeom>
        </p:spPr>
      </p:pic>
      <p:pic>
        <p:nvPicPr>
          <p:cNvPr id="19" name="Picture 18">
            <a:extLst>
              <a:ext uri="{FF2B5EF4-FFF2-40B4-BE49-F238E27FC236}">
                <a16:creationId xmlns:a16="http://schemas.microsoft.com/office/drawing/2014/main" id="{18F4E933-43BC-4ABC-86D6-6E2421DA9503}"/>
              </a:ext>
            </a:extLst>
          </p:cNvPr>
          <p:cNvPicPr>
            <a:picLocks noChangeAspect="1"/>
          </p:cNvPicPr>
          <p:nvPr/>
        </p:nvPicPr>
        <p:blipFill>
          <a:blip r:embed="rId3"/>
          <a:stretch>
            <a:fillRect/>
          </a:stretch>
        </p:blipFill>
        <p:spPr>
          <a:xfrm>
            <a:off x="6087214" y="1975989"/>
            <a:ext cx="5929295" cy="3792395"/>
          </a:xfrm>
          <a:prstGeom prst="rect">
            <a:avLst/>
          </a:prstGeom>
        </p:spPr>
      </p:pic>
      <p:sp>
        <p:nvSpPr>
          <p:cNvPr id="20" name="Rectangle 19">
            <a:extLst>
              <a:ext uri="{FF2B5EF4-FFF2-40B4-BE49-F238E27FC236}">
                <a16:creationId xmlns:a16="http://schemas.microsoft.com/office/drawing/2014/main" id="{E4610450-67C3-4F90-8DF3-222B388C6DEB}"/>
              </a:ext>
            </a:extLst>
          </p:cNvPr>
          <p:cNvSpPr/>
          <p:nvPr/>
        </p:nvSpPr>
        <p:spPr>
          <a:xfrm>
            <a:off x="6087214" y="1441649"/>
            <a:ext cx="3346023" cy="338554"/>
          </a:xfrm>
          <a:prstGeom prst="rect">
            <a:avLst/>
          </a:prstGeom>
        </p:spPr>
        <p:txBody>
          <a:bodyPr wrap="square">
            <a:spAutoFit/>
          </a:bodyPr>
          <a:lstStyle/>
          <a:p>
            <a:r>
              <a:rPr lang="en-US" sz="1600" b="1" dirty="0"/>
              <a:t>helloExpressions.js-meta.xml</a:t>
            </a:r>
            <a:endParaRPr lang="en-US" sz="1600" b="1" i="0" dirty="0">
              <a:effectLst/>
            </a:endParaRPr>
          </a:p>
        </p:txBody>
      </p:sp>
      <p:sp>
        <p:nvSpPr>
          <p:cNvPr id="21" name="Rectangle 20">
            <a:extLst>
              <a:ext uri="{FF2B5EF4-FFF2-40B4-BE49-F238E27FC236}">
                <a16:creationId xmlns:a16="http://schemas.microsoft.com/office/drawing/2014/main" id="{E4610450-67C3-4F90-8DF3-222B388C6DEB}"/>
              </a:ext>
            </a:extLst>
          </p:cNvPr>
          <p:cNvSpPr/>
          <p:nvPr/>
        </p:nvSpPr>
        <p:spPr>
          <a:xfrm>
            <a:off x="914400" y="1465516"/>
            <a:ext cx="3346023" cy="338554"/>
          </a:xfrm>
          <a:prstGeom prst="rect">
            <a:avLst/>
          </a:prstGeom>
        </p:spPr>
        <p:txBody>
          <a:bodyPr wrap="square">
            <a:spAutoFit/>
          </a:bodyPr>
          <a:lstStyle/>
          <a:p>
            <a:r>
              <a:rPr lang="en-US" sz="1600" b="1" dirty="0"/>
              <a:t>helloExpressions.js</a:t>
            </a:r>
            <a:endParaRPr lang="en-US" sz="1600" b="1" i="0" dirty="0">
              <a:effectLst/>
            </a:endParaRPr>
          </a:p>
        </p:txBody>
      </p:sp>
    </p:spTree>
    <p:extLst>
      <p:ext uri="{BB962C8B-B14F-4D97-AF65-F5344CB8AC3E}">
        <p14:creationId xmlns:p14="http://schemas.microsoft.com/office/powerpoint/2010/main" val="1259696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Composition</a:t>
            </a: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Hands on challenge</a:t>
            </a:r>
          </a:p>
        </p:txBody>
      </p:sp>
      <p:sp>
        <p:nvSpPr>
          <p:cNvPr id="12" name="Rectangle 11">
            <a:hlinkHover r:id="rId2"/>
          </p:cNvPr>
          <p:cNvSpPr/>
          <p:nvPr/>
        </p:nvSpPr>
        <p:spPr>
          <a:xfrm>
            <a:off x="922085" y="1319108"/>
            <a:ext cx="10975823" cy="1077218"/>
          </a:xfrm>
          <a:prstGeom prst="rect">
            <a:avLst/>
          </a:prstGeom>
          <a:solidFill>
            <a:schemeClr val="bg1"/>
          </a:solidFill>
          <a:ln w="15875">
            <a:solidFill>
              <a:schemeClr val="bg1"/>
            </a:solidFill>
          </a:ln>
        </p:spPr>
        <p:txBody>
          <a:bodyPr wrap="square">
            <a:spAutoFit/>
          </a:bodyPr>
          <a:lstStyle/>
          <a:p>
            <a:r>
              <a:rPr lang="en-US" sz="1600" dirty="0">
                <a:cs typeface="Calibri" panose="020F0502020204030204" pitchFamily="34" charset="0"/>
              </a:rPr>
              <a:t>Composition enables you to build complex components from simpler building-block components. Allows us to add component within body of the another component.</a:t>
            </a:r>
          </a:p>
          <a:p>
            <a:endParaRPr lang="en-US" sz="1600" dirty="0">
              <a:latin typeface="+mj-lt"/>
              <a:cs typeface="Calibri" panose="020F0502020204030204" pitchFamily="34" charset="0"/>
            </a:endParaRPr>
          </a:p>
          <a:p>
            <a:endParaRPr lang="en-US" sz="1600" dirty="0">
              <a:latin typeface="+mj-lt"/>
              <a:cs typeface="Calibri" panose="020F0502020204030204" pitchFamily="34" charset="0"/>
            </a:endParaRPr>
          </a:p>
        </p:txBody>
      </p:sp>
      <p:sp>
        <p:nvSpPr>
          <p:cNvPr id="13" name="Rectangle 12">
            <a:hlinkHover r:id="rId2"/>
          </p:cNvPr>
          <p:cNvSpPr/>
          <p:nvPr/>
        </p:nvSpPr>
        <p:spPr>
          <a:xfrm>
            <a:off x="914971" y="1916097"/>
            <a:ext cx="10975822" cy="2554545"/>
          </a:xfrm>
          <a:prstGeom prst="rect">
            <a:avLst/>
          </a:prstGeom>
          <a:solidFill>
            <a:schemeClr val="bg1"/>
          </a:solidFill>
          <a:ln w="15875">
            <a:solidFill>
              <a:schemeClr val="accent3">
                <a:lumMod val="60000"/>
                <a:lumOff val="40000"/>
              </a:schemeClr>
            </a:solidFill>
          </a:ln>
        </p:spPr>
        <p:txBody>
          <a:bodyPr wrap="square">
            <a:spAutoFit/>
          </a:bodyPr>
          <a:lstStyle/>
          <a:p>
            <a:r>
              <a:rPr lang="en-US" sz="1600" b="1" dirty="0">
                <a:cs typeface="Calibri" panose="020F0502020204030204" pitchFamily="34" charset="0"/>
              </a:rPr>
              <a:t>Compose Components</a:t>
            </a:r>
          </a:p>
          <a:p>
            <a:pPr marL="285750" indent="-285750">
              <a:buFont typeface="Arial" panose="020B0604020202020204" pitchFamily="34" charset="0"/>
              <a:buChar char="•"/>
            </a:pPr>
            <a:r>
              <a:rPr lang="en-US" sz="1600" dirty="0">
                <a:solidFill>
                  <a:srgbClr val="000000"/>
                </a:solidFill>
                <a:cs typeface="Calibri" panose="020F0502020204030204" pitchFamily="34" charset="0"/>
              </a:rPr>
              <a:t>Helps to compose apps and components with smaller and reusable components including custom and lightning namespace</a:t>
            </a:r>
          </a:p>
          <a:p>
            <a:pPr marL="285750" indent="-285750">
              <a:buFont typeface="Arial" panose="020B0604020202020204" pitchFamily="34" charset="0"/>
              <a:buChar char="•"/>
            </a:pPr>
            <a:r>
              <a:rPr lang="en-US" sz="1600" dirty="0">
                <a:solidFill>
                  <a:srgbClr val="000000"/>
                </a:solidFill>
                <a:cs typeface="Calibri" panose="020F0502020204030204" pitchFamily="34" charset="0"/>
              </a:rPr>
              <a:t>LWC uses owner and container concept</a:t>
            </a:r>
          </a:p>
          <a:p>
            <a:pPr marL="285750" indent="-285750">
              <a:buFont typeface="Wingdings" panose="05000000000000000000" pitchFamily="2" charset="2"/>
              <a:buChar char="ü"/>
            </a:pPr>
            <a:endParaRPr lang="en-US" sz="1600" dirty="0">
              <a:solidFill>
                <a:srgbClr val="000000"/>
              </a:solidFill>
              <a:latin typeface="+mj-lt"/>
              <a:cs typeface="Calibri" panose="020F0502020204030204" pitchFamily="34" charset="0"/>
            </a:endParaRPr>
          </a:p>
          <a:p>
            <a:pPr marL="285750" indent="-285750">
              <a:buFont typeface="Wingdings" panose="05000000000000000000" pitchFamily="2" charset="2"/>
              <a:buChar char="ü"/>
            </a:pPr>
            <a:endParaRPr lang="en-US" sz="1600" dirty="0">
              <a:solidFill>
                <a:srgbClr val="000000"/>
              </a:solidFill>
              <a:latin typeface="+mj-lt"/>
              <a:cs typeface="Calibri" panose="020F0502020204030204" pitchFamily="34" charset="0"/>
            </a:endParaRPr>
          </a:p>
          <a:p>
            <a:pPr marL="285750" indent="-285750">
              <a:buFont typeface="Wingdings" panose="05000000000000000000" pitchFamily="2" charset="2"/>
              <a:buChar char="ü"/>
            </a:pPr>
            <a:endParaRPr lang="en-US" sz="1600" dirty="0">
              <a:solidFill>
                <a:srgbClr val="000000"/>
              </a:solidFill>
              <a:latin typeface="+mj-lt"/>
              <a:cs typeface="Calibri" panose="020F0502020204030204" pitchFamily="34" charset="0"/>
            </a:endParaRPr>
          </a:p>
          <a:p>
            <a:pPr marL="285750" indent="-285750">
              <a:buFont typeface="Wingdings" panose="05000000000000000000" pitchFamily="2" charset="2"/>
              <a:buChar char="ü"/>
            </a:pPr>
            <a:endParaRPr lang="en-US" sz="1600" dirty="0">
              <a:solidFill>
                <a:srgbClr val="000000"/>
              </a:solidFill>
              <a:latin typeface="+mj-lt"/>
              <a:cs typeface="Calibri" panose="020F0502020204030204" pitchFamily="34" charset="0"/>
            </a:endParaRPr>
          </a:p>
          <a:p>
            <a:pPr marL="285750" indent="-285750">
              <a:buFont typeface="Wingdings" panose="05000000000000000000" pitchFamily="2" charset="2"/>
              <a:buChar char="ü"/>
            </a:pPr>
            <a:endParaRPr lang="en-US" sz="1600" dirty="0">
              <a:solidFill>
                <a:srgbClr val="000000"/>
              </a:solidFill>
              <a:latin typeface="+mj-lt"/>
              <a:cs typeface="Calibri" panose="020F0502020204030204" pitchFamily="34" charset="0"/>
            </a:endParaRPr>
          </a:p>
          <a:p>
            <a:pPr marL="285750" indent="-285750">
              <a:buFont typeface="Wingdings" panose="05000000000000000000" pitchFamily="2" charset="2"/>
              <a:buChar char="ü"/>
            </a:pPr>
            <a:endParaRPr lang="en-US" sz="1600" dirty="0">
              <a:solidFill>
                <a:srgbClr val="000000"/>
              </a:solidFill>
              <a:latin typeface="+mj-lt"/>
              <a:cs typeface="Calibri" panose="020F0502020204030204" pitchFamily="34" charset="0"/>
            </a:endParaRPr>
          </a:p>
        </p:txBody>
      </p:sp>
      <p:sp>
        <p:nvSpPr>
          <p:cNvPr id="17" name="Rectangle 16">
            <a:hlinkHover r:id="rId2"/>
          </p:cNvPr>
          <p:cNvSpPr/>
          <p:nvPr/>
        </p:nvSpPr>
        <p:spPr>
          <a:xfrm>
            <a:off x="922085" y="4558255"/>
            <a:ext cx="5397061" cy="1569660"/>
          </a:xfrm>
          <a:prstGeom prst="rect">
            <a:avLst/>
          </a:prstGeom>
          <a:solidFill>
            <a:schemeClr val="bg1"/>
          </a:solidFill>
          <a:ln w="15875">
            <a:solidFill>
              <a:schemeClr val="accent3">
                <a:lumMod val="60000"/>
                <a:lumOff val="40000"/>
              </a:schemeClr>
            </a:solidFill>
          </a:ln>
        </p:spPr>
        <p:txBody>
          <a:bodyPr wrap="square">
            <a:spAutoFit/>
          </a:bodyPr>
          <a:lstStyle/>
          <a:p>
            <a:r>
              <a:rPr lang="en-US" sz="1600" b="1" dirty="0">
                <a:cs typeface="Calibri" panose="020F0502020204030204" pitchFamily="34" charset="0"/>
              </a:rPr>
              <a:t>Owner</a:t>
            </a:r>
          </a:p>
          <a:p>
            <a:pPr marL="285750" indent="-285750">
              <a:buFont typeface="Arial" panose="020B0604020202020204" pitchFamily="34" charset="0"/>
              <a:buChar char="•"/>
            </a:pPr>
            <a:r>
              <a:rPr lang="en-US" sz="1600" dirty="0">
                <a:cs typeface="Calibri" panose="020F0502020204030204" pitchFamily="34" charset="0"/>
              </a:rPr>
              <a:t>Set public properties on composed components</a:t>
            </a:r>
          </a:p>
          <a:p>
            <a:pPr marL="285750" indent="-285750">
              <a:buFont typeface="Arial" panose="020B0604020202020204" pitchFamily="34" charset="0"/>
              <a:buChar char="•"/>
            </a:pPr>
            <a:r>
              <a:rPr lang="en-US" sz="1600" dirty="0">
                <a:cs typeface="Calibri" panose="020F0502020204030204" pitchFamily="34" charset="0"/>
              </a:rPr>
              <a:t>Call methods on composed components</a:t>
            </a:r>
          </a:p>
          <a:p>
            <a:pPr marL="285750" indent="-285750">
              <a:buFont typeface="Arial" panose="020B0604020202020204" pitchFamily="34" charset="0"/>
              <a:buChar char="•"/>
            </a:pPr>
            <a:r>
              <a:rPr lang="en-US" sz="1600" dirty="0">
                <a:cs typeface="Calibri" panose="020F0502020204030204" pitchFamily="34" charset="0"/>
              </a:rPr>
              <a:t>Listen for any events fired by the composed components</a:t>
            </a:r>
          </a:p>
          <a:p>
            <a:pPr marL="285750" indent="-285750">
              <a:buFont typeface="Wingdings" panose="05000000000000000000" pitchFamily="2" charset="2"/>
              <a:buChar char="ü"/>
            </a:pPr>
            <a:endParaRPr lang="en-US" sz="1600" dirty="0">
              <a:latin typeface="+mj-lt"/>
              <a:cs typeface="Calibri" panose="020F0502020204030204" pitchFamily="34" charset="0"/>
            </a:endParaRPr>
          </a:p>
        </p:txBody>
      </p:sp>
      <p:sp>
        <p:nvSpPr>
          <p:cNvPr id="18" name="Rectangle 17">
            <a:hlinkHover r:id="rId2"/>
          </p:cNvPr>
          <p:cNvSpPr/>
          <p:nvPr/>
        </p:nvSpPr>
        <p:spPr>
          <a:xfrm>
            <a:off x="6614709" y="4548690"/>
            <a:ext cx="5276084" cy="1323439"/>
          </a:xfrm>
          <a:prstGeom prst="rect">
            <a:avLst/>
          </a:prstGeom>
          <a:solidFill>
            <a:schemeClr val="bg1"/>
          </a:solidFill>
          <a:ln w="15875">
            <a:solidFill>
              <a:schemeClr val="accent3">
                <a:lumMod val="60000"/>
                <a:lumOff val="40000"/>
              </a:schemeClr>
            </a:solidFill>
          </a:ln>
        </p:spPr>
        <p:txBody>
          <a:bodyPr wrap="square">
            <a:spAutoFit/>
          </a:bodyPr>
          <a:lstStyle/>
          <a:p>
            <a:r>
              <a:rPr lang="en-US" sz="1600" b="1" dirty="0">
                <a:cs typeface="Calibri" panose="020F0502020204030204" pitchFamily="34" charset="0"/>
              </a:rPr>
              <a:t>Container</a:t>
            </a:r>
          </a:p>
          <a:p>
            <a:pPr marL="285750" indent="-285750">
              <a:buFont typeface="Arial" panose="020B0604020202020204" pitchFamily="34" charset="0"/>
              <a:buChar char="•"/>
            </a:pPr>
            <a:r>
              <a:rPr lang="en-US" sz="1600" dirty="0">
                <a:cs typeface="Calibri" panose="020F0502020204030204" pitchFamily="34" charset="0"/>
              </a:rPr>
              <a:t>Read, but not change, public properties of owner</a:t>
            </a:r>
          </a:p>
          <a:p>
            <a:pPr marL="285750" indent="-285750">
              <a:buFont typeface="Arial" panose="020B0604020202020204" pitchFamily="34" charset="0"/>
              <a:buChar char="•"/>
            </a:pPr>
            <a:r>
              <a:rPr lang="en-US" sz="1600" dirty="0">
                <a:cs typeface="Calibri" panose="020F0502020204030204" pitchFamily="34" charset="0"/>
              </a:rPr>
              <a:t>Call methods on composed components</a:t>
            </a:r>
          </a:p>
          <a:p>
            <a:pPr marL="285750" indent="-285750">
              <a:buFont typeface="Arial" panose="020B0604020202020204" pitchFamily="34" charset="0"/>
              <a:buChar char="•"/>
            </a:pPr>
            <a:r>
              <a:rPr lang="en-US" sz="1600" dirty="0">
                <a:cs typeface="Calibri" panose="020F0502020204030204" pitchFamily="34" charset="0"/>
              </a:rPr>
              <a:t>Listen for some, but not necessarily all, events bubbled up by components that it contains.</a:t>
            </a:r>
          </a:p>
        </p:txBody>
      </p:sp>
      <p:pic>
        <p:nvPicPr>
          <p:cNvPr id="19" name="Picture 18"/>
          <p:cNvPicPr>
            <a:picLocks noChangeAspect="1"/>
          </p:cNvPicPr>
          <p:nvPr/>
        </p:nvPicPr>
        <p:blipFill>
          <a:blip r:embed="rId3"/>
          <a:stretch>
            <a:fillRect/>
          </a:stretch>
        </p:blipFill>
        <p:spPr>
          <a:xfrm>
            <a:off x="1293265" y="3019365"/>
            <a:ext cx="5025881" cy="1441784"/>
          </a:xfrm>
          <a:prstGeom prst="rect">
            <a:avLst/>
          </a:prstGeom>
        </p:spPr>
      </p:pic>
    </p:spTree>
    <p:extLst>
      <p:ext uri="{BB962C8B-B14F-4D97-AF65-F5344CB8AC3E}">
        <p14:creationId xmlns:p14="http://schemas.microsoft.com/office/powerpoint/2010/main" val="2275761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Set Properties and Call Methods on Children</a:t>
            </a: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Hands on challenge</a:t>
            </a:r>
          </a:p>
        </p:txBody>
      </p:sp>
      <p:sp>
        <p:nvSpPr>
          <p:cNvPr id="9" name="Rectangle 8">
            <a:hlinkHover r:id="rId2"/>
          </p:cNvPr>
          <p:cNvSpPr/>
          <p:nvPr/>
        </p:nvSpPr>
        <p:spPr>
          <a:xfrm>
            <a:off x="914400" y="1456698"/>
            <a:ext cx="5397061" cy="4770537"/>
          </a:xfrm>
          <a:prstGeom prst="rect">
            <a:avLst/>
          </a:prstGeom>
          <a:solidFill>
            <a:schemeClr val="bg1"/>
          </a:solidFill>
          <a:ln w="15875">
            <a:solidFill>
              <a:schemeClr val="accent3">
                <a:lumMod val="60000"/>
                <a:lumOff val="40000"/>
              </a:schemeClr>
            </a:solidFill>
          </a:ln>
        </p:spPr>
        <p:txBody>
          <a:bodyPr wrap="square">
            <a:spAutoFit/>
          </a:bodyPr>
          <a:lstStyle/>
          <a:p>
            <a:r>
              <a:rPr lang="en-US" sz="1600" b="1" dirty="0">
                <a:cs typeface="Calibri" panose="020F0502020204030204" pitchFamily="34" charset="0"/>
              </a:rPr>
              <a:t>Set Properties</a:t>
            </a:r>
          </a:p>
          <a:p>
            <a:endParaRPr lang="en-US" sz="1600" dirty="0">
              <a:solidFill>
                <a:srgbClr val="00B0F0"/>
              </a:solidFill>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To prorogate the values Owner can set the properties of child component</a:t>
            </a:r>
          </a:p>
          <a:p>
            <a:pPr marL="285750" indent="-285750">
              <a:buFont typeface="Arial" panose="020B0604020202020204" pitchFamily="34" charset="0"/>
              <a:buChar char="•"/>
            </a:pPr>
            <a:endParaRPr lang="en-US" sz="1600"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Data binding for property values is one-way</a:t>
            </a:r>
          </a:p>
          <a:p>
            <a:pPr marL="285750" indent="-285750">
              <a:buFont typeface="Arial" panose="020B0604020202020204" pitchFamily="34" charset="0"/>
              <a:buChar char="•"/>
            </a:pPr>
            <a:endParaRPr lang="en-US" sz="1600"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Child component must treat property values passed from the owner component as read-only</a:t>
            </a:r>
          </a:p>
          <a:p>
            <a:pPr marL="285750" indent="-285750">
              <a:buFont typeface="Arial" panose="020B0604020202020204" pitchFamily="34" charset="0"/>
              <a:buChar char="•"/>
            </a:pPr>
            <a:endParaRPr lang="en-US" sz="1600"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To make any changes child has to trigger event</a:t>
            </a:r>
          </a:p>
          <a:p>
            <a:pPr marL="285750" indent="-285750">
              <a:buFont typeface="Arial" panose="020B0604020202020204" pitchFamily="34" charset="0"/>
              <a:buChar char="•"/>
            </a:pPr>
            <a:endParaRPr lang="en-US" sz="1600"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Child component should have public property with @</a:t>
            </a:r>
            <a:r>
              <a:rPr lang="en-US" sz="1600" dirty="0" err="1">
                <a:cs typeface="Calibri" panose="020F0502020204030204" pitchFamily="34" charset="0"/>
              </a:rPr>
              <a:t>api</a:t>
            </a:r>
            <a:r>
              <a:rPr lang="en-US" sz="1600" dirty="0">
                <a:cs typeface="Calibri" panose="020F0502020204030204" pitchFamily="34" charset="0"/>
              </a:rPr>
              <a:t> decorator </a:t>
            </a:r>
          </a:p>
          <a:p>
            <a:pPr marL="285750" indent="-285750">
              <a:buFont typeface="Arial" panose="020B0604020202020204" pitchFamily="34" charset="0"/>
              <a:buChar char="•"/>
            </a:pPr>
            <a:endParaRPr lang="en-US" sz="1600"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Kebab casing is used to set the value from parent or owner component – known as data binding or value binding</a:t>
            </a:r>
          </a:p>
          <a:p>
            <a:r>
              <a:rPr lang="en-US" sz="1600" dirty="0">
                <a:latin typeface="+mj-lt"/>
                <a:cs typeface="Calibri" panose="020F0502020204030204" pitchFamily="34" charset="0"/>
              </a:rPr>
              <a:t> </a:t>
            </a:r>
          </a:p>
        </p:txBody>
      </p:sp>
      <p:sp>
        <p:nvSpPr>
          <p:cNvPr id="10" name="Rectangle 9">
            <a:hlinkHover r:id="rId2"/>
          </p:cNvPr>
          <p:cNvSpPr/>
          <p:nvPr/>
        </p:nvSpPr>
        <p:spPr>
          <a:xfrm>
            <a:off x="6462800" y="1455294"/>
            <a:ext cx="5276084" cy="4524315"/>
          </a:xfrm>
          <a:prstGeom prst="rect">
            <a:avLst/>
          </a:prstGeom>
          <a:solidFill>
            <a:schemeClr val="bg1"/>
          </a:solidFill>
          <a:ln w="15875">
            <a:solidFill>
              <a:schemeClr val="accent3">
                <a:lumMod val="60000"/>
                <a:lumOff val="40000"/>
              </a:schemeClr>
            </a:solidFill>
          </a:ln>
        </p:spPr>
        <p:txBody>
          <a:bodyPr wrap="square">
            <a:spAutoFit/>
          </a:bodyPr>
          <a:lstStyle/>
          <a:p>
            <a:r>
              <a:rPr lang="en-US" sz="1600" b="1" dirty="0">
                <a:cs typeface="Calibri" panose="020F0502020204030204" pitchFamily="34" charset="0"/>
              </a:rPr>
              <a:t>Call Methods</a:t>
            </a:r>
          </a:p>
          <a:p>
            <a:endParaRPr lang="en-US" sz="1600"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Expose a public method, decorate it with @</a:t>
            </a:r>
            <a:r>
              <a:rPr lang="en-US" sz="1600" dirty="0" err="1">
                <a:cs typeface="Calibri" panose="020F0502020204030204" pitchFamily="34" charset="0"/>
              </a:rPr>
              <a:t>api</a:t>
            </a:r>
            <a:r>
              <a:rPr lang="en-US" sz="1600" dirty="0">
                <a:cs typeface="Calibri" panose="020F0502020204030204" pitchFamily="34" charset="0"/>
              </a:rPr>
              <a:t> in component</a:t>
            </a:r>
          </a:p>
          <a:p>
            <a:pPr marL="285750" indent="-285750">
              <a:buFont typeface="Arial" panose="020B0604020202020204" pitchFamily="34" charset="0"/>
              <a:buChar char="•"/>
            </a:pPr>
            <a:endParaRPr lang="en-US" sz="1600"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Owner and parent can call method defined in child component which is defined as public with @</a:t>
            </a:r>
            <a:r>
              <a:rPr lang="en-US" sz="1600" dirty="0" err="1">
                <a:cs typeface="Calibri" panose="020F0502020204030204" pitchFamily="34" charset="0"/>
              </a:rPr>
              <a:t>api</a:t>
            </a:r>
            <a:endParaRPr lang="en-US" sz="1600" dirty="0">
              <a:cs typeface="Calibri" panose="020F0502020204030204" pitchFamily="34" charset="0"/>
            </a:endParaRPr>
          </a:p>
          <a:p>
            <a:pPr marL="285750" indent="-285750">
              <a:buFont typeface="Arial" panose="020B0604020202020204" pitchFamily="34" charset="0"/>
              <a:buChar char="•"/>
            </a:pPr>
            <a:endParaRPr lang="en-US" sz="1600" dirty="0">
              <a:cs typeface="Calibri" panose="020F0502020204030204" pitchFamily="34" charset="0"/>
            </a:endParaRPr>
          </a:p>
          <a:p>
            <a:pPr marL="285750" indent="-285750">
              <a:buFont typeface="Arial" panose="020B0604020202020204" pitchFamily="34" charset="0"/>
              <a:buChar char="•"/>
            </a:pPr>
            <a:r>
              <a:rPr lang="en-US" sz="1600" dirty="0" err="1">
                <a:cs typeface="Calibri" panose="020F0502020204030204" pitchFamily="34" charset="0"/>
              </a:rPr>
              <a:t>this.template.querySelector</a:t>
            </a:r>
            <a:r>
              <a:rPr lang="en-US" sz="1600" dirty="0">
                <a:cs typeface="Calibri" panose="020F0502020204030204" pitchFamily="34" charset="0"/>
              </a:rPr>
              <a:t>() is used to get access to a child component and call method on component</a:t>
            </a:r>
          </a:p>
          <a:p>
            <a:pPr marL="285750" indent="-285750">
              <a:buFont typeface="Arial" panose="020B0604020202020204" pitchFamily="34" charset="0"/>
              <a:buChar char="•"/>
            </a:pPr>
            <a:endParaRPr lang="en-US" sz="1600" dirty="0">
              <a:cs typeface="Calibri" panose="020F0502020204030204" pitchFamily="34" charset="0"/>
            </a:endParaRPr>
          </a:p>
          <a:p>
            <a:pPr marL="285750" indent="-285750">
              <a:buFont typeface="Arial" panose="020B0604020202020204" pitchFamily="34" charset="0"/>
              <a:buChar char="•"/>
            </a:pPr>
            <a:r>
              <a:rPr lang="en-US" sz="1600" dirty="0" err="1">
                <a:cs typeface="Calibri" panose="020F0502020204030204" pitchFamily="34" charset="0"/>
              </a:rPr>
              <a:t>querySelector</a:t>
            </a:r>
            <a:r>
              <a:rPr lang="en-US" sz="1600" dirty="0">
                <a:cs typeface="Calibri" panose="020F0502020204030204" pitchFamily="34" charset="0"/>
              </a:rPr>
              <a:t>() – method is standard DOM API that returns first element that matches the selector</a:t>
            </a:r>
          </a:p>
          <a:p>
            <a:pPr marL="285750" indent="-285750">
              <a:buFont typeface="Arial" panose="020B0604020202020204" pitchFamily="34" charset="0"/>
              <a:buChar char="•"/>
            </a:pPr>
            <a:endParaRPr lang="en-US" sz="1600" dirty="0">
              <a:cs typeface="Calibri" panose="020F0502020204030204" pitchFamily="34" charset="0"/>
            </a:endParaRPr>
          </a:p>
          <a:p>
            <a:pPr marL="285750" indent="-285750">
              <a:buFont typeface="Arial" panose="020B0604020202020204" pitchFamily="34" charset="0"/>
              <a:buChar char="•"/>
            </a:pPr>
            <a:r>
              <a:rPr lang="en-US" sz="1600" dirty="0" err="1">
                <a:cs typeface="Calibri" panose="020F0502020204030204" pitchFamily="34" charset="0"/>
              </a:rPr>
              <a:t>querySelectorAll</a:t>
            </a:r>
            <a:r>
              <a:rPr lang="en-US" sz="1600" dirty="0">
                <a:cs typeface="Calibri" panose="020F0502020204030204" pitchFamily="34" charset="0"/>
              </a:rPr>
              <a:t>() - returns an array of DOM Elements</a:t>
            </a:r>
          </a:p>
        </p:txBody>
      </p:sp>
    </p:spTree>
    <p:extLst>
      <p:ext uri="{BB962C8B-B14F-4D97-AF65-F5344CB8AC3E}">
        <p14:creationId xmlns:p14="http://schemas.microsoft.com/office/powerpoint/2010/main" val="742112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141433" y="2075124"/>
            <a:ext cx="10541000" cy="1592403"/>
          </a:xfrm>
        </p:spPr>
        <p:txBody>
          <a:bodyPr/>
          <a:lstStyle/>
          <a:p>
            <a:r>
              <a:rPr lang="en-US" sz="4000" dirty="0"/>
              <a:t>Access Salesforce Resources</a:t>
            </a:r>
          </a:p>
        </p:txBody>
      </p:sp>
    </p:spTree>
    <p:extLst>
      <p:ext uri="{BB962C8B-B14F-4D97-AF65-F5344CB8AC3E}">
        <p14:creationId xmlns:p14="http://schemas.microsoft.com/office/powerpoint/2010/main" val="155175942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914971" y="776984"/>
            <a:ext cx="10363200" cy="594360"/>
          </a:xfrm>
        </p:spPr>
        <p:txBody>
          <a:bodyPr/>
          <a:lstStyle/>
          <a:p>
            <a:r>
              <a:rPr lang="en-US" dirty="0"/>
              <a:t>Access Salesforce Resources</a:t>
            </a: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Access salesforce resources</a:t>
            </a:r>
          </a:p>
        </p:txBody>
      </p:sp>
      <p:sp>
        <p:nvSpPr>
          <p:cNvPr id="10" name="Content Placeholder 2"/>
          <p:cNvSpPr txBox="1">
            <a:spLocks/>
          </p:cNvSpPr>
          <p:nvPr/>
        </p:nvSpPr>
        <p:spPr>
          <a:xfrm>
            <a:off x="825723" y="1161775"/>
            <a:ext cx="10716571" cy="5183608"/>
          </a:xfrm>
          <a:prstGeom prst="rect">
            <a:avLst/>
          </a:prstGeom>
        </p:spPr>
        <p:txBody>
          <a:bodyPr>
            <a:normAutofit lnSpcReduction="10000"/>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pPr marL="0" indent="0">
              <a:buNone/>
            </a:pPr>
            <a:r>
              <a:rPr lang="en-US" sz="1600" dirty="0"/>
              <a:t>Lightning components can access global Salesforce values, such as labels, resources, and users.</a:t>
            </a:r>
            <a:endParaRPr lang="en-US" sz="1600" b="1" dirty="0"/>
          </a:p>
          <a:p>
            <a:pPr marL="0" indent="0">
              <a:buNone/>
            </a:pPr>
            <a:endParaRPr lang="en-US" sz="1600" b="1" dirty="0"/>
          </a:p>
          <a:p>
            <a:pPr marL="0" indent="0">
              <a:buNone/>
            </a:pPr>
            <a:r>
              <a:rPr lang="en-US" sz="1600" b="1" dirty="0">
                <a:cs typeface="Calibri" panose="020F0502020204030204" pitchFamily="34" charset="0"/>
              </a:rPr>
              <a:t>Access Static Resources</a:t>
            </a:r>
            <a:r>
              <a:rPr lang="en-US" sz="1600" b="1" dirty="0"/>
              <a:t>: </a:t>
            </a:r>
          </a:p>
          <a:p>
            <a:pPr marL="0" indent="0">
              <a:buNone/>
            </a:pPr>
            <a:r>
              <a:rPr lang="en-US" sz="1600" dirty="0"/>
              <a:t>Import static resources from the </a:t>
            </a:r>
            <a:r>
              <a:rPr lang="en-US" sz="1600" b="1" dirty="0"/>
              <a:t>@salesforce/</a:t>
            </a:r>
            <a:r>
              <a:rPr lang="en-US" sz="1600" b="1" dirty="0" err="1"/>
              <a:t>resourceUrl</a:t>
            </a:r>
            <a:r>
              <a:rPr lang="en-US" sz="1600" b="1" dirty="0"/>
              <a:t> </a:t>
            </a:r>
            <a:r>
              <a:rPr lang="en-US" sz="1600" dirty="0"/>
              <a:t>scoped module. Static resources can be archives (such as .zip and .jar files), images, style sheets, JavaScript, and other files.</a:t>
            </a:r>
          </a:p>
          <a:p>
            <a:pPr marL="0" indent="0">
              <a:buNone/>
            </a:pPr>
            <a:endParaRPr lang="en-US" sz="1600" dirty="0"/>
          </a:p>
          <a:p>
            <a:pPr marL="0" indent="0">
              <a:buNone/>
            </a:pPr>
            <a:r>
              <a:rPr lang="en-US" sz="1600" b="1" dirty="0">
                <a:cs typeface="Calibri" panose="020F0502020204030204" pitchFamily="34" charset="0"/>
              </a:rPr>
              <a:t>Access Content Asset Files</a:t>
            </a:r>
            <a:r>
              <a:rPr lang="en-US" sz="1600" b="1" dirty="0"/>
              <a:t>: </a:t>
            </a:r>
          </a:p>
          <a:p>
            <a:pPr marL="0" indent="0">
              <a:buNone/>
            </a:pPr>
            <a:r>
              <a:rPr lang="en-US" sz="1600" dirty="0"/>
              <a:t>Import content asset files from the </a:t>
            </a:r>
            <a:r>
              <a:rPr lang="en-US" sz="1600" b="1" dirty="0"/>
              <a:t>@salesforce/</a:t>
            </a:r>
            <a:r>
              <a:rPr lang="en-US" sz="1600" b="1" dirty="0" err="1"/>
              <a:t>contentAssetUrl</a:t>
            </a:r>
            <a:r>
              <a:rPr lang="en-US" sz="1600" b="1" dirty="0"/>
              <a:t> </a:t>
            </a:r>
            <a:r>
              <a:rPr lang="en-US" sz="1600" dirty="0"/>
              <a:t>scoped module. Convert a Salesforce file into a content asset file to use the file in custom apps and Community templates.</a:t>
            </a:r>
          </a:p>
          <a:p>
            <a:pPr marL="0" indent="0">
              <a:buNone/>
            </a:pPr>
            <a:endParaRPr lang="en-US" sz="1600" dirty="0"/>
          </a:p>
          <a:p>
            <a:pPr marL="0" indent="0">
              <a:buNone/>
            </a:pPr>
            <a:r>
              <a:rPr lang="en-US" sz="1600" b="1" dirty="0">
                <a:cs typeface="Calibri" panose="020F0502020204030204" pitchFamily="34" charset="0"/>
              </a:rPr>
              <a:t>Use SVG Resources : </a:t>
            </a:r>
          </a:p>
          <a:p>
            <a:pPr marL="0" indent="0">
              <a:buNone/>
            </a:pPr>
            <a:r>
              <a:rPr lang="en-US" sz="1600" dirty="0"/>
              <a:t>You can add an SVG resource to your component in two ways. Add it directly to your component's HTML template. Upload the SVG resource as a static resource and import it in your component's JavaScript file.</a:t>
            </a:r>
          </a:p>
          <a:p>
            <a:pPr marL="0" indent="0">
              <a:buNone/>
            </a:pPr>
            <a:r>
              <a:rPr lang="en-US" sz="1600" dirty="0"/>
              <a:t>SVG (Scalable Vector Graphics) is an XML-based image format that lets you define lines, curves, shapes, and text. Here's an example of a file that contains a red rectangle, green circle, and white text that says “SVG”.</a:t>
            </a:r>
          </a:p>
        </p:txBody>
      </p:sp>
    </p:spTree>
    <p:extLst>
      <p:ext uri="{BB962C8B-B14F-4D97-AF65-F5344CB8AC3E}">
        <p14:creationId xmlns:p14="http://schemas.microsoft.com/office/powerpoint/2010/main" val="2585635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914971" y="776984"/>
            <a:ext cx="10363200" cy="594360"/>
          </a:xfrm>
        </p:spPr>
        <p:txBody>
          <a:bodyPr/>
          <a:lstStyle/>
          <a:p>
            <a:r>
              <a:rPr lang="en-US" dirty="0"/>
              <a:t>Access Salesforce Resources</a:t>
            </a: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Access salesforce resources</a:t>
            </a:r>
          </a:p>
        </p:txBody>
      </p:sp>
      <p:sp>
        <p:nvSpPr>
          <p:cNvPr id="10" name="Content Placeholder 2"/>
          <p:cNvSpPr txBox="1">
            <a:spLocks/>
          </p:cNvSpPr>
          <p:nvPr/>
        </p:nvSpPr>
        <p:spPr>
          <a:xfrm>
            <a:off x="825723" y="1394178"/>
            <a:ext cx="10716571" cy="4974039"/>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cs typeface="Calibri" panose="020F0502020204030204" pitchFamily="34" charset="0"/>
              </a:rPr>
              <a:t>Access Labels: </a:t>
            </a:r>
          </a:p>
          <a:p>
            <a:pPr marL="0" indent="0">
              <a:buNone/>
            </a:pPr>
            <a:r>
              <a:rPr lang="en-US" sz="1600" dirty="0"/>
              <a:t>Import labels from the </a:t>
            </a:r>
            <a:r>
              <a:rPr lang="en-US" sz="1600" b="1" dirty="0"/>
              <a:t>@salesforce/label</a:t>
            </a:r>
            <a:r>
              <a:rPr lang="en-US" sz="1600" dirty="0"/>
              <a:t> scoped module. Custom labels are text values stored in Salesforce that can be translated into any language that Salesforce supports. Use custom labels to create multilingual applications that present information (for example, help text or error messages) in a user’s native language.</a:t>
            </a:r>
          </a:p>
          <a:p>
            <a:endParaRPr lang="en-US" sz="1600" dirty="0"/>
          </a:p>
          <a:p>
            <a:pPr marL="0" indent="0">
              <a:buNone/>
            </a:pPr>
            <a:r>
              <a:rPr lang="en-US" sz="1600" b="1" dirty="0">
                <a:cs typeface="Calibri" panose="020F0502020204030204" pitchFamily="34" charset="0"/>
              </a:rPr>
              <a:t>Access Internalization Properties: </a:t>
            </a:r>
          </a:p>
          <a:p>
            <a:pPr marL="0" indent="0">
              <a:buNone/>
            </a:pPr>
            <a:r>
              <a:rPr lang="en-US" sz="1600" dirty="0"/>
              <a:t>Import internationalization properties from the </a:t>
            </a:r>
            <a:r>
              <a:rPr lang="en-US" sz="1600" b="1" dirty="0"/>
              <a:t>@salesforce/i18n </a:t>
            </a:r>
            <a:r>
              <a:rPr lang="en-US" sz="1600" dirty="0"/>
              <a:t>scoped module. Lightning web components have internationalization properties that you can use to adapt your components for users worldwide, across languages, currencies, and </a:t>
            </a:r>
            <a:r>
              <a:rPr lang="en-US" sz="1600" dirty="0" err="1"/>
              <a:t>timezones</a:t>
            </a:r>
            <a:r>
              <a:rPr lang="en-US" sz="1600" dirty="0"/>
              <a:t>.</a:t>
            </a:r>
          </a:p>
          <a:p>
            <a:endParaRPr lang="en-US" sz="1600" dirty="0"/>
          </a:p>
          <a:p>
            <a:pPr marL="0" indent="0">
              <a:buNone/>
            </a:pPr>
            <a:r>
              <a:rPr lang="en-US" sz="1600" b="1" dirty="0">
                <a:cs typeface="Calibri" panose="020F0502020204030204" pitchFamily="34" charset="0"/>
              </a:rPr>
              <a:t>Get the Current User’s ID: </a:t>
            </a:r>
          </a:p>
          <a:p>
            <a:pPr marL="0" indent="0">
              <a:buNone/>
            </a:pPr>
            <a:r>
              <a:rPr lang="en-US" sz="1600" dirty="0"/>
              <a:t>Import the current user’s ID from the </a:t>
            </a:r>
            <a:r>
              <a:rPr lang="en-US" sz="1600" b="1" dirty="0"/>
              <a:t>@salesforce/user/Id module</a:t>
            </a:r>
            <a:r>
              <a:rPr lang="en-US" sz="1600" dirty="0"/>
              <a:t>.</a:t>
            </a:r>
          </a:p>
        </p:txBody>
      </p:sp>
    </p:spTree>
    <p:extLst>
      <p:ext uri="{BB962C8B-B14F-4D97-AF65-F5344CB8AC3E}">
        <p14:creationId xmlns:p14="http://schemas.microsoft.com/office/powerpoint/2010/main" val="27482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233796" y="2617011"/>
            <a:ext cx="10541000" cy="1592403"/>
          </a:xfrm>
        </p:spPr>
        <p:txBody>
          <a:bodyPr/>
          <a:lstStyle/>
          <a:p>
            <a:r>
              <a:rPr lang="en-US" sz="4000" dirty="0"/>
              <a:t>Define a Lightning Web Component</a:t>
            </a:r>
            <a:br>
              <a:rPr lang="en-US" sz="4000" dirty="0"/>
            </a:br>
            <a:endParaRPr lang="en-US" dirty="0"/>
          </a:p>
        </p:txBody>
      </p:sp>
    </p:spTree>
    <p:extLst>
      <p:ext uri="{BB962C8B-B14F-4D97-AF65-F5344CB8AC3E}">
        <p14:creationId xmlns:p14="http://schemas.microsoft.com/office/powerpoint/2010/main" val="306994305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224560" y="1936579"/>
            <a:ext cx="10541000" cy="1592403"/>
          </a:xfrm>
        </p:spPr>
        <p:txBody>
          <a:bodyPr/>
          <a:lstStyle/>
          <a:p>
            <a:r>
              <a:rPr lang="en-US" sz="4000" dirty="0"/>
              <a:t>Hands on Challenge</a:t>
            </a:r>
          </a:p>
        </p:txBody>
      </p:sp>
    </p:spTree>
    <p:extLst>
      <p:ext uri="{BB962C8B-B14F-4D97-AF65-F5344CB8AC3E}">
        <p14:creationId xmlns:p14="http://schemas.microsoft.com/office/powerpoint/2010/main" val="258861522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861851" y="799510"/>
            <a:ext cx="10363200" cy="594360"/>
          </a:xfrm>
        </p:spPr>
        <p:txBody>
          <a:bodyPr/>
          <a:lstStyle/>
          <a:p>
            <a:br>
              <a:rPr lang="en-US" dirty="0"/>
            </a:br>
            <a:br>
              <a:rPr lang="en-US" dirty="0"/>
            </a:br>
            <a:br>
              <a:rPr lang="en-US" dirty="0"/>
            </a:br>
            <a:r>
              <a:rPr lang="en-US" dirty="0"/>
              <a:t>Hands on Challenge</a:t>
            </a: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Hands on challenge</a:t>
            </a:r>
          </a:p>
        </p:txBody>
      </p:sp>
      <p:sp>
        <p:nvSpPr>
          <p:cNvPr id="23" name="Rectangle 22">
            <a:extLst>
              <a:ext uri="{FF2B5EF4-FFF2-40B4-BE49-F238E27FC236}">
                <a16:creationId xmlns:a16="http://schemas.microsoft.com/office/drawing/2014/main" id="{3D8E64DF-31CC-4C44-A70B-89FFFDE05AA0}"/>
              </a:ext>
            </a:extLst>
          </p:cNvPr>
          <p:cNvSpPr/>
          <p:nvPr/>
        </p:nvSpPr>
        <p:spPr>
          <a:xfrm>
            <a:off x="914971" y="1539875"/>
            <a:ext cx="11201400" cy="2554545"/>
          </a:xfrm>
          <a:prstGeom prst="rect">
            <a:avLst/>
          </a:prstGeom>
        </p:spPr>
        <p:txBody>
          <a:bodyPr wrap="square">
            <a:spAutoFit/>
          </a:bodyPr>
          <a:lstStyle/>
          <a:p>
            <a:pPr defTabSz="1219170"/>
            <a:r>
              <a:rPr lang="en-US" sz="1600" b="1" dirty="0">
                <a:solidFill>
                  <a:prstClr val="black"/>
                </a:solidFill>
              </a:rPr>
              <a:t>&lt;!-- miscStaticResource.html --&gt;</a:t>
            </a:r>
          </a:p>
          <a:p>
            <a:pPr defTabSz="1219170"/>
            <a:endParaRPr lang="en-US" sz="1600" b="1" dirty="0">
              <a:solidFill>
                <a:prstClr val="black"/>
              </a:solidFill>
            </a:endParaRPr>
          </a:p>
          <a:p>
            <a:pPr defTabSz="1219170"/>
            <a:r>
              <a:rPr lang="en-US" sz="1600" dirty="0">
                <a:solidFill>
                  <a:prstClr val="black"/>
                </a:solidFill>
              </a:rPr>
              <a:t>&lt;template&gt;</a:t>
            </a:r>
          </a:p>
          <a:p>
            <a:pPr defTabSz="1219170"/>
            <a:r>
              <a:rPr lang="en-US" sz="1600" dirty="0">
                <a:solidFill>
                  <a:prstClr val="black"/>
                </a:solidFill>
              </a:rPr>
              <a:t>    &lt;lightning-card title="</a:t>
            </a:r>
            <a:r>
              <a:rPr lang="en-US" sz="1600" dirty="0" err="1">
                <a:solidFill>
                  <a:prstClr val="black"/>
                </a:solidFill>
              </a:rPr>
              <a:t>MiscStaticResource</a:t>
            </a:r>
            <a:r>
              <a:rPr lang="en-US" sz="1600" dirty="0">
                <a:solidFill>
                  <a:prstClr val="black"/>
                </a:solidFill>
              </a:rPr>
              <a:t>" icon-name="custom:custom19"&gt;</a:t>
            </a:r>
          </a:p>
          <a:p>
            <a:pPr defTabSz="1219170"/>
            <a:r>
              <a:rPr lang="en-US" sz="1600" dirty="0">
                <a:solidFill>
                  <a:prstClr val="black"/>
                </a:solidFill>
              </a:rPr>
              <a:t>        &lt;div class="</a:t>
            </a:r>
            <a:r>
              <a:rPr lang="en-US" sz="1600" dirty="0" err="1">
                <a:solidFill>
                  <a:prstClr val="black"/>
                </a:solidFill>
              </a:rPr>
              <a:t>slds</a:t>
            </a:r>
            <a:r>
              <a:rPr lang="en-US" sz="1600" dirty="0">
                <a:solidFill>
                  <a:prstClr val="black"/>
                </a:solidFill>
              </a:rPr>
              <a:t>-m-</a:t>
            </a:r>
            <a:r>
              <a:rPr lang="en-US" sz="1600" dirty="0" err="1">
                <a:solidFill>
                  <a:prstClr val="black"/>
                </a:solidFill>
              </a:rPr>
              <a:t>around_medium</a:t>
            </a:r>
            <a:r>
              <a:rPr lang="en-US" sz="1600" dirty="0">
                <a:solidFill>
                  <a:prstClr val="black"/>
                </a:solidFill>
              </a:rPr>
              <a:t>"&gt;</a:t>
            </a:r>
          </a:p>
          <a:p>
            <a:pPr defTabSz="1219170"/>
            <a:r>
              <a:rPr lang="en-US" sz="1600" dirty="0">
                <a:solidFill>
                  <a:prstClr val="black"/>
                </a:solidFill>
              </a:rPr>
              <a:t>            </a:t>
            </a:r>
            <a:r>
              <a:rPr lang="en-US" sz="1600" dirty="0">
                <a:solidFill>
                  <a:srgbClr val="C00000"/>
                </a:solidFill>
              </a:rPr>
              <a:t>&lt;</a:t>
            </a:r>
            <a:r>
              <a:rPr lang="en-US" sz="1600" dirty="0" err="1">
                <a:solidFill>
                  <a:srgbClr val="C00000"/>
                </a:solidFill>
              </a:rPr>
              <a:t>img</a:t>
            </a:r>
            <a:r>
              <a:rPr lang="en-US" sz="1600" dirty="0">
                <a:solidFill>
                  <a:srgbClr val="C00000"/>
                </a:solidFill>
              </a:rPr>
              <a:t> </a:t>
            </a:r>
            <a:r>
              <a:rPr lang="en-US" sz="1600" dirty="0" err="1">
                <a:solidFill>
                  <a:srgbClr val="C00000"/>
                </a:solidFill>
              </a:rPr>
              <a:t>src</a:t>
            </a:r>
            <a:r>
              <a:rPr lang="en-US" sz="1600" dirty="0">
                <a:solidFill>
                  <a:srgbClr val="C00000"/>
                </a:solidFill>
              </a:rPr>
              <a:t>={</a:t>
            </a:r>
            <a:r>
              <a:rPr lang="en-US" sz="1600" dirty="0" err="1">
                <a:solidFill>
                  <a:srgbClr val="C00000"/>
                </a:solidFill>
              </a:rPr>
              <a:t>trailheadLogoUrl</a:t>
            </a:r>
            <a:r>
              <a:rPr lang="en-US" sz="1600" dirty="0">
                <a:solidFill>
                  <a:srgbClr val="C00000"/>
                </a:solidFill>
              </a:rPr>
              <a:t>}&gt;</a:t>
            </a:r>
          </a:p>
          <a:p>
            <a:pPr defTabSz="1219170"/>
            <a:r>
              <a:rPr lang="en-US" sz="1600" dirty="0">
                <a:solidFill>
                  <a:prstClr val="black"/>
                </a:solidFill>
              </a:rPr>
              <a:t>            &lt;</a:t>
            </a:r>
            <a:r>
              <a:rPr lang="en-US" sz="1600" dirty="0" err="1">
                <a:solidFill>
                  <a:prstClr val="black"/>
                </a:solidFill>
              </a:rPr>
              <a:t>img</a:t>
            </a:r>
            <a:r>
              <a:rPr lang="en-US" sz="1600" dirty="0">
                <a:solidFill>
                  <a:prstClr val="black"/>
                </a:solidFill>
              </a:rPr>
              <a:t> </a:t>
            </a:r>
            <a:r>
              <a:rPr lang="en-US" sz="1600" dirty="0" err="1">
                <a:solidFill>
                  <a:prstClr val="black"/>
                </a:solidFill>
              </a:rPr>
              <a:t>src</a:t>
            </a:r>
            <a:r>
              <a:rPr lang="en-US" sz="1600" dirty="0">
                <a:solidFill>
                  <a:prstClr val="black"/>
                </a:solidFill>
              </a:rPr>
              <a:t>={</a:t>
            </a:r>
            <a:r>
              <a:rPr lang="en-US" sz="1600" dirty="0" err="1">
                <a:solidFill>
                  <a:prstClr val="black"/>
                </a:solidFill>
              </a:rPr>
              <a:t>einsteinUrl</a:t>
            </a:r>
            <a:r>
              <a:rPr lang="en-US" sz="1600" dirty="0">
                <a:solidFill>
                  <a:prstClr val="black"/>
                </a:solidFill>
              </a:rPr>
              <a:t>}&gt;</a:t>
            </a:r>
          </a:p>
          <a:p>
            <a:pPr defTabSz="1219170"/>
            <a:r>
              <a:rPr lang="en-US" sz="1600" dirty="0">
                <a:solidFill>
                  <a:prstClr val="black"/>
                </a:solidFill>
              </a:rPr>
              <a:t>        &lt;/div&gt;</a:t>
            </a:r>
          </a:p>
          <a:p>
            <a:pPr defTabSz="1219170"/>
            <a:r>
              <a:rPr lang="en-US" sz="1600" dirty="0">
                <a:solidFill>
                  <a:prstClr val="black"/>
                </a:solidFill>
              </a:rPr>
              <a:t>    &lt;/lightning-card&gt;</a:t>
            </a:r>
          </a:p>
          <a:p>
            <a:pPr defTabSz="1219170"/>
            <a:r>
              <a:rPr lang="en-US" sz="1600" dirty="0">
                <a:solidFill>
                  <a:prstClr val="black"/>
                </a:solidFill>
              </a:rPr>
              <a:t>&lt;/template&gt;</a:t>
            </a:r>
          </a:p>
        </p:txBody>
      </p:sp>
      <p:sp>
        <p:nvSpPr>
          <p:cNvPr id="24" name="TextBox 23">
            <a:extLst>
              <a:ext uri="{FF2B5EF4-FFF2-40B4-BE49-F238E27FC236}">
                <a16:creationId xmlns:a16="http://schemas.microsoft.com/office/drawing/2014/main" id="{86816108-9515-4FAD-92A8-9C58D5E3A06F}"/>
              </a:ext>
            </a:extLst>
          </p:cNvPr>
          <p:cNvSpPr txBox="1"/>
          <p:nvPr/>
        </p:nvSpPr>
        <p:spPr>
          <a:xfrm>
            <a:off x="9120096" y="2291132"/>
            <a:ext cx="2887101" cy="700595"/>
          </a:xfrm>
          <a:prstGeom prst="rect">
            <a:avLst/>
          </a:prstGeom>
          <a:ln>
            <a:solidFill>
              <a:sysClr val="windowText" lastClr="000000"/>
            </a:solidFill>
          </a:ln>
        </p:spPr>
        <p:txBody>
          <a:bodyPr vert="horz" wrap="square" lIns="91440" tIns="45720" rIns="91440" bIns="45720" rtlCol="0" anchor="ctr">
            <a:norm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86BC25"/>
                </a:solidFill>
                <a:effectLst/>
                <a:uLnTx/>
                <a:uFillTx/>
                <a:cs typeface="Calibri" panose="020F0502020204030204" pitchFamily="34" charset="0"/>
              </a:rPr>
              <a:t>To reference a resource in a </a:t>
            </a:r>
            <a:r>
              <a:rPr kumimoji="0" lang="en-US" sz="1400" b="0" i="0" u="none" strike="noStrike" kern="0" cap="none" spc="0" normalizeH="0" baseline="0" noProof="0" dirty="0">
                <a:ln>
                  <a:noFill/>
                </a:ln>
                <a:solidFill>
                  <a:srgbClr val="86BC25"/>
                </a:solidFill>
                <a:effectLst/>
                <a:uLnTx/>
                <a:uFillTx/>
                <a:cs typeface="Calibri" panose="020F0502020204030204" pitchFamily="34" charset="0"/>
              </a:rPr>
              <a:t>template, use {property} syntax</a:t>
            </a:r>
          </a:p>
        </p:txBody>
      </p:sp>
      <p:cxnSp>
        <p:nvCxnSpPr>
          <p:cNvPr id="25" name="Straight Arrow Connector 24">
            <a:extLst>
              <a:ext uri="{FF2B5EF4-FFF2-40B4-BE49-F238E27FC236}">
                <a16:creationId xmlns:a16="http://schemas.microsoft.com/office/drawing/2014/main" id="{AE3C7CDC-8472-42B3-B47D-547721DADE01}"/>
              </a:ext>
            </a:extLst>
          </p:cNvPr>
          <p:cNvCxnSpPr>
            <a:cxnSpLocks/>
            <a:stCxn id="24" idx="1"/>
          </p:cNvCxnSpPr>
          <p:nvPr/>
        </p:nvCxnSpPr>
        <p:spPr>
          <a:xfrm flipH="1">
            <a:off x="4161492" y="2641430"/>
            <a:ext cx="4958604" cy="0"/>
          </a:xfrm>
          <a:prstGeom prst="straightConnector1">
            <a:avLst/>
          </a:prstGeom>
          <a:noFill/>
          <a:ln w="28575" cap="flat" cmpd="sng" algn="ctr">
            <a:solidFill>
              <a:srgbClr val="86BC25">
                <a:shade val="95000"/>
                <a:satMod val="105000"/>
              </a:srgbClr>
            </a:solidFill>
            <a:prstDash val="solid"/>
            <a:tailEnd type="triangle"/>
          </a:ln>
          <a:effectLst/>
        </p:spPr>
      </p:cxnSp>
    </p:spTree>
    <p:extLst>
      <p:ext uri="{BB962C8B-B14F-4D97-AF65-F5344CB8AC3E}">
        <p14:creationId xmlns:p14="http://schemas.microsoft.com/office/powerpoint/2010/main" val="1375376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861851" y="799510"/>
            <a:ext cx="10363200" cy="594360"/>
          </a:xfrm>
        </p:spPr>
        <p:txBody>
          <a:bodyPr/>
          <a:lstStyle/>
          <a:p>
            <a:br>
              <a:rPr lang="en-US" dirty="0"/>
            </a:br>
            <a:br>
              <a:rPr lang="en-US" dirty="0"/>
            </a:br>
            <a:br>
              <a:rPr lang="en-US" dirty="0"/>
            </a:br>
            <a:r>
              <a:rPr lang="en-US" dirty="0"/>
              <a:t>Hands on Challenge (Contd.)</a:t>
            </a: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Hands on challenge</a:t>
            </a:r>
          </a:p>
        </p:txBody>
      </p:sp>
      <p:sp>
        <p:nvSpPr>
          <p:cNvPr id="10" name="Content Placeholder 2"/>
          <p:cNvSpPr txBox="1">
            <a:spLocks/>
          </p:cNvSpPr>
          <p:nvPr/>
        </p:nvSpPr>
        <p:spPr>
          <a:xfrm>
            <a:off x="914971" y="1653629"/>
            <a:ext cx="10740189" cy="3636001"/>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1333"/>
              </a:spcAft>
              <a:buClrTx/>
              <a:buSzPct val="100000"/>
              <a:buFontTx/>
              <a:buNone/>
              <a:tabLst/>
              <a:defRPr/>
            </a:pPr>
            <a:r>
              <a:rPr kumimoji="0" lang="en-US" sz="1400" b="1" i="0" u="none" strike="noStrike" kern="1200" cap="none" spc="0" normalizeH="0" baseline="0" noProof="0" dirty="0">
                <a:ln>
                  <a:noFill/>
                </a:ln>
                <a:solidFill>
                  <a:sysClr val="windowText" lastClr="000000"/>
                </a:solidFill>
                <a:effectLst/>
                <a:uLnTx/>
                <a:uFillTx/>
                <a:ea typeface="+mn-ea"/>
                <a:cs typeface="+mn-cs"/>
              </a:rPr>
              <a:t>// miscStaticResource.js</a:t>
            </a:r>
          </a:p>
          <a:p>
            <a:pPr marL="0" marR="0" lvl="0" indent="0" algn="l" defTabSz="1219170" rtl="0" eaLnBrk="1" fontAlgn="auto" latinLnBrk="0" hangingPunct="1">
              <a:lnSpc>
                <a:spcPct val="100000"/>
              </a:lnSpc>
              <a:spcBef>
                <a:spcPts val="0"/>
              </a:spcBef>
              <a:spcAft>
                <a:spcPts val="1333"/>
              </a:spcAft>
              <a:buClrTx/>
              <a:buSzPct val="100000"/>
              <a:buFontTx/>
              <a:buNone/>
              <a:tabLst/>
              <a:defRPr/>
            </a:pPr>
            <a:r>
              <a:rPr kumimoji="0" lang="en-US" sz="1400" b="0" i="0" u="none" strike="noStrike" kern="1200" cap="none" spc="0" normalizeH="0" baseline="0" noProof="0" dirty="0">
                <a:ln>
                  <a:noFill/>
                </a:ln>
                <a:solidFill>
                  <a:sysClr val="windowText" lastClr="000000"/>
                </a:solidFill>
                <a:effectLst/>
                <a:uLnTx/>
                <a:uFillTx/>
                <a:ea typeface="+mn-ea"/>
                <a:cs typeface="+mn-cs"/>
              </a:rPr>
              <a:t>import { </a:t>
            </a:r>
            <a:r>
              <a:rPr kumimoji="0" lang="en-US" sz="1400" b="0" i="0" u="none" strike="noStrike" kern="1200" cap="none" spc="0" normalizeH="0" baseline="0" noProof="0" dirty="0" err="1">
                <a:ln>
                  <a:noFill/>
                </a:ln>
                <a:solidFill>
                  <a:sysClr val="windowText" lastClr="000000"/>
                </a:solidFill>
                <a:effectLst/>
                <a:uLnTx/>
                <a:uFillTx/>
                <a:ea typeface="+mn-ea"/>
                <a:cs typeface="+mn-cs"/>
              </a:rPr>
              <a:t>LightningElement</a:t>
            </a:r>
            <a:r>
              <a:rPr kumimoji="0" lang="en-US" sz="1400" b="0" i="0" u="none" strike="noStrike" kern="1200" cap="none" spc="0" normalizeH="0" baseline="0" noProof="0" dirty="0">
                <a:ln>
                  <a:noFill/>
                </a:ln>
                <a:solidFill>
                  <a:sysClr val="windowText" lastClr="000000"/>
                </a:solidFill>
                <a:effectLst/>
                <a:uLnTx/>
                <a:uFillTx/>
                <a:ea typeface="+mn-ea"/>
                <a:cs typeface="+mn-cs"/>
              </a:rPr>
              <a:t> } from '</a:t>
            </a:r>
            <a:r>
              <a:rPr kumimoji="0" lang="en-US" sz="1400" b="0" i="0" u="none" strike="noStrike" kern="1200" cap="none" spc="0" normalizeH="0" baseline="0" noProof="0" dirty="0" err="1">
                <a:ln>
                  <a:noFill/>
                </a:ln>
                <a:solidFill>
                  <a:sysClr val="windowText" lastClr="000000"/>
                </a:solidFill>
                <a:effectLst/>
                <a:uLnTx/>
                <a:uFillTx/>
                <a:ea typeface="+mn-ea"/>
                <a:cs typeface="+mn-cs"/>
              </a:rPr>
              <a:t>lwc</a:t>
            </a:r>
            <a:r>
              <a:rPr kumimoji="0" lang="en-US" sz="1400" b="0" i="0" u="none" strike="noStrike" kern="1200" cap="none" spc="0" normalizeH="0" baseline="0" noProof="0" dirty="0">
                <a:ln>
                  <a:noFill/>
                </a:ln>
                <a:solidFill>
                  <a:sysClr val="windowText" lastClr="000000"/>
                </a:solidFill>
                <a:effectLst/>
                <a:uLnTx/>
                <a:uFillTx/>
                <a:ea typeface="+mn-ea"/>
                <a:cs typeface="+mn-cs"/>
              </a:rPr>
              <a:t>’;</a:t>
            </a:r>
          </a:p>
          <a:p>
            <a:pPr marL="0" marR="0" lvl="0" indent="0" algn="l" defTabSz="1219170" rtl="0" eaLnBrk="1" fontAlgn="auto" latinLnBrk="0" hangingPunct="1">
              <a:lnSpc>
                <a:spcPct val="100000"/>
              </a:lnSpc>
              <a:spcBef>
                <a:spcPts val="0"/>
              </a:spcBef>
              <a:spcAft>
                <a:spcPts val="1333"/>
              </a:spcAft>
              <a:buClrTx/>
              <a:buSzPct val="100000"/>
              <a:buFontTx/>
              <a:buNone/>
              <a:tabLst/>
              <a:defRPr/>
            </a:pPr>
            <a:r>
              <a:rPr kumimoji="0" lang="en-US" sz="1400" b="0" i="0" u="none" strike="noStrike" kern="1200" cap="none" spc="0" normalizeH="0" baseline="0" noProof="0" dirty="0">
                <a:ln>
                  <a:noFill/>
                </a:ln>
                <a:solidFill>
                  <a:srgbClr val="C00000"/>
                </a:solidFill>
                <a:effectLst/>
                <a:uLnTx/>
                <a:uFillTx/>
                <a:ea typeface="+mn-ea"/>
                <a:cs typeface="+mn-cs"/>
              </a:rPr>
              <a:t>//import </a:t>
            </a:r>
            <a:r>
              <a:rPr kumimoji="0" lang="en-US" sz="1400" b="0" i="0" u="none" strike="noStrike" kern="1200" cap="none" spc="0" normalizeH="0" baseline="0" noProof="0" dirty="0" err="1">
                <a:ln>
                  <a:noFill/>
                </a:ln>
                <a:solidFill>
                  <a:srgbClr val="C00000"/>
                </a:solidFill>
                <a:effectLst/>
                <a:uLnTx/>
                <a:uFillTx/>
                <a:ea typeface="+mn-ea"/>
                <a:cs typeface="+mn-cs"/>
              </a:rPr>
              <a:t>myResource</a:t>
            </a:r>
            <a:r>
              <a:rPr kumimoji="0" lang="en-US" sz="1400" b="0" i="0" u="none" strike="noStrike" kern="1200" cap="none" spc="0" normalizeH="0" baseline="0" noProof="0" dirty="0">
                <a:ln>
                  <a:noFill/>
                </a:ln>
                <a:solidFill>
                  <a:srgbClr val="C00000"/>
                </a:solidFill>
                <a:effectLst/>
                <a:uLnTx/>
                <a:uFillTx/>
                <a:ea typeface="+mn-ea"/>
                <a:cs typeface="+mn-cs"/>
              </a:rPr>
              <a:t> from '@salesforce/</a:t>
            </a:r>
            <a:r>
              <a:rPr kumimoji="0" lang="en-US" sz="1400" b="0" i="0" u="none" strike="noStrike" kern="1200" cap="none" spc="0" normalizeH="0" baseline="0" noProof="0" dirty="0" err="1">
                <a:ln>
                  <a:noFill/>
                </a:ln>
                <a:solidFill>
                  <a:srgbClr val="C00000"/>
                </a:solidFill>
                <a:effectLst/>
                <a:uLnTx/>
                <a:uFillTx/>
                <a:ea typeface="+mn-ea"/>
                <a:cs typeface="+mn-cs"/>
              </a:rPr>
              <a:t>resourceUrl</a:t>
            </a:r>
            <a:r>
              <a:rPr kumimoji="0" lang="en-US" sz="1400" b="0" i="0" u="none" strike="noStrike" kern="1200" cap="none" spc="0" normalizeH="0" baseline="0" noProof="0" dirty="0">
                <a:ln>
                  <a:noFill/>
                </a:ln>
                <a:solidFill>
                  <a:srgbClr val="C00000"/>
                </a:solidFill>
                <a:effectLst/>
                <a:uLnTx/>
                <a:uFillTx/>
                <a:ea typeface="+mn-ea"/>
                <a:cs typeface="+mn-cs"/>
              </a:rPr>
              <a:t>/namespace__</a:t>
            </a:r>
            <a:r>
              <a:rPr kumimoji="0" lang="en-US" sz="1400" b="0" i="0" u="none" strike="noStrike" kern="1200" cap="none" spc="0" normalizeH="0" baseline="0" noProof="0" dirty="0" err="1">
                <a:ln>
                  <a:noFill/>
                </a:ln>
                <a:solidFill>
                  <a:srgbClr val="C00000"/>
                </a:solidFill>
                <a:effectLst/>
                <a:uLnTx/>
                <a:uFillTx/>
                <a:ea typeface="+mn-ea"/>
                <a:cs typeface="+mn-cs"/>
              </a:rPr>
              <a:t>resourceReference</a:t>
            </a:r>
            <a:r>
              <a:rPr kumimoji="0" lang="en-US" sz="1400" b="0" i="0" u="none" strike="noStrike" kern="1200" cap="none" spc="0" normalizeH="0" baseline="0" noProof="0" dirty="0">
                <a:ln>
                  <a:noFill/>
                </a:ln>
                <a:solidFill>
                  <a:srgbClr val="C00000"/>
                </a:solidFill>
                <a:effectLst/>
                <a:uLnTx/>
                <a:uFillTx/>
                <a:ea typeface="+mn-ea"/>
                <a:cs typeface="+mn-cs"/>
              </a:rPr>
              <a:t>';</a:t>
            </a:r>
          </a:p>
          <a:p>
            <a:pPr marL="0" marR="0" lvl="0" indent="0" algn="l" defTabSz="1219170" rtl="0" eaLnBrk="1" fontAlgn="auto" latinLnBrk="0" hangingPunct="1">
              <a:lnSpc>
                <a:spcPct val="100000"/>
              </a:lnSpc>
              <a:spcBef>
                <a:spcPts val="0"/>
              </a:spcBef>
              <a:spcAft>
                <a:spcPts val="1333"/>
              </a:spcAft>
              <a:buClrTx/>
              <a:buSzPct val="100000"/>
              <a:buFontTx/>
              <a:buNone/>
              <a:tabLst/>
              <a:defRPr/>
            </a:pPr>
            <a:r>
              <a:rPr kumimoji="0" lang="en-US" sz="1400" b="0" i="0" u="none" strike="noStrike" kern="1200" cap="none" spc="0" normalizeH="0" baseline="0" noProof="0" dirty="0">
                <a:ln>
                  <a:noFill/>
                </a:ln>
                <a:solidFill>
                  <a:sysClr val="windowText" lastClr="000000"/>
                </a:solidFill>
                <a:effectLst/>
                <a:uLnTx/>
                <a:uFillTx/>
                <a:ea typeface="+mn-ea"/>
                <a:cs typeface="+mn-cs"/>
              </a:rPr>
              <a:t>import TRAILHEAD_LOGO from '@salesforce/</a:t>
            </a:r>
            <a:r>
              <a:rPr kumimoji="0" lang="en-US" sz="1400" b="0" i="0" u="none" strike="noStrike" kern="1200" cap="none" spc="0" normalizeH="0" baseline="0" noProof="0" dirty="0" err="1">
                <a:ln>
                  <a:noFill/>
                </a:ln>
                <a:solidFill>
                  <a:sysClr val="windowText" lastClr="000000"/>
                </a:solidFill>
                <a:effectLst/>
                <a:uLnTx/>
                <a:uFillTx/>
                <a:ea typeface="+mn-ea"/>
                <a:cs typeface="+mn-cs"/>
              </a:rPr>
              <a:t>resourceUrl</a:t>
            </a:r>
            <a:r>
              <a:rPr kumimoji="0" lang="en-US" sz="1400" b="0" i="0" u="none" strike="noStrike" kern="1200" cap="none" spc="0" normalizeH="0" baseline="0" noProof="0" dirty="0">
                <a:ln>
                  <a:noFill/>
                </a:ln>
                <a:solidFill>
                  <a:sysClr val="windowText" lastClr="000000"/>
                </a:solidFill>
                <a:effectLst/>
                <a:uLnTx/>
                <a:uFillTx/>
                <a:ea typeface="+mn-ea"/>
                <a:cs typeface="+mn-cs"/>
              </a:rPr>
              <a:t>/</a:t>
            </a:r>
            <a:r>
              <a:rPr kumimoji="0" lang="en-US" sz="1400" b="0" i="0" u="none" strike="noStrike" kern="1200" cap="none" spc="0" normalizeH="0" baseline="0" noProof="0" dirty="0" err="1">
                <a:ln>
                  <a:noFill/>
                </a:ln>
                <a:solidFill>
                  <a:sysClr val="windowText" lastClr="000000"/>
                </a:solidFill>
                <a:effectLst/>
                <a:uLnTx/>
                <a:uFillTx/>
                <a:ea typeface="+mn-ea"/>
                <a:cs typeface="+mn-cs"/>
              </a:rPr>
              <a:t>trailhead_logo</a:t>
            </a:r>
            <a:r>
              <a:rPr kumimoji="0" lang="en-US" sz="1400" b="0" i="0" u="none" strike="noStrike" kern="1200" cap="none" spc="0" normalizeH="0" baseline="0" noProof="0" dirty="0">
                <a:ln>
                  <a:noFill/>
                </a:ln>
                <a:solidFill>
                  <a:sysClr val="windowText" lastClr="000000"/>
                </a:solidFill>
                <a:effectLst/>
                <a:uLnTx/>
                <a:uFillTx/>
                <a:ea typeface="+mn-ea"/>
                <a:cs typeface="+mn-cs"/>
              </a:rPr>
              <a:t>';</a:t>
            </a:r>
          </a:p>
          <a:p>
            <a:pPr marL="0" marR="0" lvl="0" indent="0" algn="l" defTabSz="1219170" rtl="0" eaLnBrk="1" fontAlgn="auto" latinLnBrk="0" hangingPunct="1">
              <a:lnSpc>
                <a:spcPct val="100000"/>
              </a:lnSpc>
              <a:spcBef>
                <a:spcPts val="0"/>
              </a:spcBef>
              <a:spcAft>
                <a:spcPts val="1333"/>
              </a:spcAft>
              <a:buClrTx/>
              <a:buSzPct val="100000"/>
              <a:buFontTx/>
              <a:buNone/>
              <a:tabLst/>
              <a:defRPr/>
            </a:pPr>
            <a:r>
              <a:rPr kumimoji="0" lang="en-US" sz="1400" b="0" i="0" u="none" strike="noStrike" kern="1200" cap="none" spc="0" normalizeH="0" baseline="0" noProof="0" dirty="0">
                <a:ln>
                  <a:noFill/>
                </a:ln>
                <a:solidFill>
                  <a:sysClr val="windowText" lastClr="000000"/>
                </a:solidFill>
                <a:effectLst/>
                <a:uLnTx/>
                <a:uFillTx/>
                <a:ea typeface="+mn-ea"/>
                <a:cs typeface="+mn-cs"/>
              </a:rPr>
              <a:t>import TRAILHEAD_CHARACTERS from '@salesforce/</a:t>
            </a:r>
            <a:r>
              <a:rPr kumimoji="0" lang="en-US" sz="1400" b="0" i="0" u="none" strike="noStrike" kern="1200" cap="none" spc="0" normalizeH="0" baseline="0" noProof="0" dirty="0" err="1">
                <a:ln>
                  <a:noFill/>
                </a:ln>
                <a:solidFill>
                  <a:sysClr val="windowText" lastClr="000000"/>
                </a:solidFill>
                <a:effectLst/>
                <a:uLnTx/>
                <a:uFillTx/>
                <a:ea typeface="+mn-ea"/>
                <a:cs typeface="+mn-cs"/>
              </a:rPr>
              <a:t>resourceUrl</a:t>
            </a:r>
            <a:r>
              <a:rPr kumimoji="0" lang="en-US" sz="1400" b="0" i="0" u="none" strike="noStrike" kern="1200" cap="none" spc="0" normalizeH="0" baseline="0" noProof="0" dirty="0">
                <a:ln>
                  <a:noFill/>
                </a:ln>
                <a:solidFill>
                  <a:sysClr val="windowText" lastClr="000000"/>
                </a:solidFill>
                <a:effectLst/>
                <a:uLnTx/>
                <a:uFillTx/>
                <a:ea typeface="+mn-ea"/>
                <a:cs typeface="+mn-cs"/>
              </a:rPr>
              <a:t>/</a:t>
            </a:r>
            <a:r>
              <a:rPr kumimoji="0" lang="en-US" sz="1400" b="0" i="0" u="none" strike="noStrike" kern="1200" cap="none" spc="0" normalizeH="0" baseline="0" noProof="0" dirty="0" err="1">
                <a:ln>
                  <a:noFill/>
                </a:ln>
                <a:solidFill>
                  <a:sysClr val="windowText" lastClr="000000"/>
                </a:solidFill>
                <a:effectLst/>
                <a:uLnTx/>
                <a:uFillTx/>
                <a:ea typeface="+mn-ea"/>
                <a:cs typeface="+mn-cs"/>
              </a:rPr>
              <a:t>trailhead_characters</a:t>
            </a:r>
            <a:r>
              <a:rPr kumimoji="0" lang="en-US" sz="1400" b="0" i="0" u="none" strike="noStrike" kern="1200" cap="none" spc="0" normalizeH="0" baseline="0" noProof="0" dirty="0">
                <a:ln>
                  <a:noFill/>
                </a:ln>
                <a:solidFill>
                  <a:sysClr val="windowText" lastClr="000000"/>
                </a:solidFill>
                <a:effectLst/>
                <a:uLnTx/>
                <a:uFillTx/>
                <a:ea typeface="+mn-ea"/>
                <a:cs typeface="+mn-cs"/>
              </a:rPr>
              <a:t>';</a:t>
            </a:r>
          </a:p>
          <a:p>
            <a:pPr marL="0" marR="0" lvl="0" indent="0" algn="l" defTabSz="1219170" rtl="0" eaLnBrk="1" fontAlgn="auto" latinLnBrk="0" hangingPunct="1">
              <a:lnSpc>
                <a:spcPct val="100000"/>
              </a:lnSpc>
              <a:spcBef>
                <a:spcPts val="0"/>
              </a:spcBef>
              <a:spcAft>
                <a:spcPts val="1333"/>
              </a:spcAft>
              <a:buClrTx/>
              <a:buSzPct val="100000"/>
              <a:buFontTx/>
              <a:buNone/>
              <a:tabLst/>
              <a:defRPr/>
            </a:pPr>
            <a:r>
              <a:rPr kumimoji="0" lang="en-US" sz="1400" b="0" i="0" u="none" strike="noStrike" kern="1200" cap="none" spc="0" normalizeH="0" baseline="0" noProof="0" dirty="0">
                <a:ln>
                  <a:noFill/>
                </a:ln>
                <a:solidFill>
                  <a:sysClr val="windowText" lastClr="000000"/>
                </a:solidFill>
                <a:effectLst/>
                <a:uLnTx/>
                <a:uFillTx/>
                <a:ea typeface="+mn-ea"/>
                <a:cs typeface="+mn-cs"/>
              </a:rPr>
              <a:t>export default class </a:t>
            </a:r>
            <a:r>
              <a:rPr kumimoji="0" lang="en-US" sz="1400" b="0" i="0" u="none" strike="noStrike" kern="1200" cap="none" spc="0" normalizeH="0" baseline="0" noProof="0" dirty="0" err="1">
                <a:ln>
                  <a:noFill/>
                </a:ln>
                <a:solidFill>
                  <a:sysClr val="windowText" lastClr="000000"/>
                </a:solidFill>
                <a:effectLst/>
                <a:uLnTx/>
                <a:uFillTx/>
                <a:ea typeface="+mn-ea"/>
                <a:cs typeface="+mn-cs"/>
              </a:rPr>
              <a:t>MiscStaticResource</a:t>
            </a:r>
            <a:r>
              <a:rPr kumimoji="0" lang="en-US" sz="1400" b="0" i="0" u="none" strike="noStrike" kern="1200" cap="none" spc="0" normalizeH="0" baseline="0" noProof="0" dirty="0">
                <a:ln>
                  <a:noFill/>
                </a:ln>
                <a:solidFill>
                  <a:sysClr val="windowText" lastClr="000000"/>
                </a:solidFill>
                <a:effectLst/>
                <a:uLnTx/>
                <a:uFillTx/>
                <a:ea typeface="+mn-ea"/>
                <a:cs typeface="+mn-cs"/>
              </a:rPr>
              <a:t> extends </a:t>
            </a:r>
            <a:r>
              <a:rPr kumimoji="0" lang="en-US" sz="1400" b="0" i="0" u="none" strike="noStrike" kern="1200" cap="none" spc="0" normalizeH="0" baseline="0" noProof="0" dirty="0" err="1">
                <a:ln>
                  <a:noFill/>
                </a:ln>
                <a:solidFill>
                  <a:sysClr val="windowText" lastClr="000000"/>
                </a:solidFill>
                <a:effectLst/>
                <a:uLnTx/>
                <a:uFillTx/>
                <a:ea typeface="+mn-ea"/>
                <a:cs typeface="+mn-cs"/>
              </a:rPr>
              <a:t>LightningElement</a:t>
            </a:r>
            <a:r>
              <a:rPr kumimoji="0" lang="en-US" sz="1400" b="0" i="0" u="none" strike="noStrike" kern="1200" cap="none" spc="0" normalizeH="0" baseline="0" noProof="0" dirty="0">
                <a:ln>
                  <a:noFill/>
                </a:ln>
                <a:solidFill>
                  <a:sysClr val="windowText" lastClr="000000"/>
                </a:solidFill>
                <a:effectLst/>
                <a:uLnTx/>
                <a:uFillTx/>
                <a:ea typeface="+mn-ea"/>
                <a:cs typeface="+mn-cs"/>
              </a:rPr>
              <a:t> {</a:t>
            </a:r>
          </a:p>
          <a:p>
            <a:pPr marL="0" marR="0" lvl="0" indent="0" algn="l" defTabSz="1219170" rtl="0" eaLnBrk="1" fontAlgn="auto" latinLnBrk="0" hangingPunct="1">
              <a:lnSpc>
                <a:spcPct val="100000"/>
              </a:lnSpc>
              <a:spcBef>
                <a:spcPts val="0"/>
              </a:spcBef>
              <a:spcAft>
                <a:spcPts val="1333"/>
              </a:spcAft>
              <a:buClrTx/>
              <a:buSzPct val="100000"/>
              <a:buFontTx/>
              <a:buNone/>
              <a:tabLst/>
              <a:defRPr/>
            </a:pPr>
            <a:endParaRPr kumimoji="0" lang="en-US" sz="1400" b="0" i="0" u="none" strike="noStrike" kern="1200" cap="none" spc="0" normalizeH="0" baseline="0" noProof="0" dirty="0">
              <a:ln>
                <a:noFill/>
              </a:ln>
              <a:solidFill>
                <a:sysClr val="windowText" lastClr="000000"/>
              </a:solidFill>
              <a:effectLst/>
              <a:uLnTx/>
              <a:uFillTx/>
              <a:ea typeface="+mn-ea"/>
              <a:cs typeface="+mn-cs"/>
            </a:endParaRPr>
          </a:p>
          <a:p>
            <a:pPr marL="0" marR="0" lvl="0" indent="0" algn="l" defTabSz="1219170" rtl="0" eaLnBrk="1" fontAlgn="auto" latinLnBrk="0" hangingPunct="1">
              <a:lnSpc>
                <a:spcPct val="100000"/>
              </a:lnSpc>
              <a:spcBef>
                <a:spcPts val="0"/>
              </a:spcBef>
              <a:spcAft>
                <a:spcPts val="1333"/>
              </a:spcAft>
              <a:buClrTx/>
              <a:buSzPct val="100000"/>
              <a:buFontTx/>
              <a:buNone/>
              <a:tabLst/>
              <a:defRPr/>
            </a:pPr>
            <a:r>
              <a:rPr kumimoji="0" lang="en-US" sz="1400" b="0" i="0" u="none" strike="noStrike" kern="1200" cap="none" spc="0" normalizeH="0" baseline="0" noProof="0" dirty="0">
                <a:ln>
                  <a:noFill/>
                </a:ln>
                <a:solidFill>
                  <a:sysClr val="windowText" lastClr="000000"/>
                </a:solidFill>
                <a:effectLst/>
                <a:uLnTx/>
                <a:uFillTx/>
                <a:ea typeface="+mn-ea"/>
                <a:cs typeface="+mn-cs"/>
              </a:rPr>
              <a:t>    // Expose the static resource URL for use in the template</a:t>
            </a:r>
          </a:p>
          <a:p>
            <a:pPr marL="0" marR="0" lvl="0" indent="0" algn="l" defTabSz="1219170" rtl="0" eaLnBrk="1" fontAlgn="auto" latinLnBrk="0" hangingPunct="1">
              <a:lnSpc>
                <a:spcPct val="100000"/>
              </a:lnSpc>
              <a:spcBef>
                <a:spcPts val="0"/>
              </a:spcBef>
              <a:spcAft>
                <a:spcPts val="1333"/>
              </a:spcAft>
              <a:buClrTx/>
              <a:buSzPct val="100000"/>
              <a:buFontTx/>
              <a:buNone/>
              <a:tabLst/>
              <a:defRPr/>
            </a:pPr>
            <a:r>
              <a:rPr kumimoji="0" lang="en-US" sz="1400" b="0" i="0" u="none" strike="noStrike" kern="1200" cap="none" spc="0" normalizeH="0" baseline="0" noProof="0" dirty="0">
                <a:ln>
                  <a:noFill/>
                </a:ln>
                <a:solidFill>
                  <a:sysClr val="windowText" lastClr="000000"/>
                </a:solidFill>
                <a:effectLst/>
                <a:uLnTx/>
                <a:uFillTx/>
                <a:ea typeface="+mn-ea"/>
                <a:cs typeface="+mn-cs"/>
              </a:rPr>
              <a:t>    </a:t>
            </a:r>
            <a:r>
              <a:rPr kumimoji="0" lang="en-US" sz="1400" b="0" i="0" u="none" strike="noStrike" kern="1200" cap="none" spc="0" normalizeH="0" baseline="0" noProof="0" dirty="0" err="1">
                <a:ln>
                  <a:noFill/>
                </a:ln>
                <a:solidFill>
                  <a:sysClr val="windowText" lastClr="000000"/>
                </a:solidFill>
                <a:effectLst/>
                <a:uLnTx/>
                <a:uFillTx/>
                <a:ea typeface="+mn-ea"/>
                <a:cs typeface="+mn-cs"/>
              </a:rPr>
              <a:t>trailheadLogoUrl</a:t>
            </a:r>
            <a:r>
              <a:rPr kumimoji="0" lang="en-US" sz="1400" b="0" i="0" u="none" strike="noStrike" kern="1200" cap="none" spc="0" normalizeH="0" baseline="0" noProof="0" dirty="0">
                <a:ln>
                  <a:noFill/>
                </a:ln>
                <a:solidFill>
                  <a:sysClr val="windowText" lastClr="000000"/>
                </a:solidFill>
                <a:effectLst/>
                <a:uLnTx/>
                <a:uFillTx/>
                <a:ea typeface="+mn-ea"/>
                <a:cs typeface="+mn-cs"/>
              </a:rPr>
              <a:t> = TRAILHEAD_LOGO;</a:t>
            </a:r>
          </a:p>
          <a:p>
            <a:pPr marL="0" marR="0" lvl="0" indent="0" algn="l" defTabSz="1219170" rtl="0" eaLnBrk="1" fontAlgn="auto" latinLnBrk="0" hangingPunct="1">
              <a:lnSpc>
                <a:spcPct val="100000"/>
              </a:lnSpc>
              <a:spcBef>
                <a:spcPts val="0"/>
              </a:spcBef>
              <a:spcAft>
                <a:spcPts val="1333"/>
              </a:spcAft>
              <a:buClrTx/>
              <a:buSzPct val="100000"/>
              <a:buFontTx/>
              <a:buNone/>
              <a:tabLst/>
              <a:defRPr/>
            </a:pPr>
            <a:r>
              <a:rPr kumimoji="0" lang="en-US" sz="1400" b="0" i="0" u="none" strike="noStrike" kern="1200" cap="none" spc="0" normalizeH="0" baseline="0" noProof="0" dirty="0">
                <a:ln>
                  <a:noFill/>
                </a:ln>
                <a:solidFill>
                  <a:sysClr val="windowText" lastClr="000000"/>
                </a:solidFill>
                <a:effectLst/>
                <a:uLnTx/>
                <a:uFillTx/>
                <a:ea typeface="+mn-ea"/>
                <a:cs typeface="+mn-cs"/>
              </a:rPr>
              <a:t>    // Expose URL of assets included inside an archive file</a:t>
            </a:r>
          </a:p>
          <a:p>
            <a:pPr marL="0" marR="0" lvl="0" indent="0" algn="l" defTabSz="1219170" rtl="0" eaLnBrk="1" fontAlgn="auto" latinLnBrk="0" hangingPunct="1">
              <a:lnSpc>
                <a:spcPct val="100000"/>
              </a:lnSpc>
              <a:spcBef>
                <a:spcPts val="0"/>
              </a:spcBef>
              <a:spcAft>
                <a:spcPts val="1333"/>
              </a:spcAft>
              <a:buClrTx/>
              <a:buSzPct val="100000"/>
              <a:buFontTx/>
              <a:buNone/>
              <a:tabLst/>
              <a:defRPr/>
            </a:pPr>
            <a:r>
              <a:rPr kumimoji="0" lang="en-US" sz="1400" b="0" i="0" u="none" strike="noStrike" kern="1200" cap="none" spc="0" normalizeH="0" baseline="0" noProof="0" dirty="0">
                <a:ln>
                  <a:noFill/>
                </a:ln>
                <a:solidFill>
                  <a:sysClr val="windowText" lastClr="000000"/>
                </a:solidFill>
                <a:effectLst/>
                <a:uLnTx/>
                <a:uFillTx/>
                <a:ea typeface="+mn-ea"/>
                <a:cs typeface="+mn-cs"/>
              </a:rPr>
              <a:t>    </a:t>
            </a:r>
            <a:r>
              <a:rPr kumimoji="0" lang="en-US" sz="1400" b="0" i="0" u="none" strike="noStrike" kern="1200" cap="none" spc="0" normalizeH="0" baseline="0" noProof="0" dirty="0" err="1">
                <a:ln>
                  <a:noFill/>
                </a:ln>
                <a:solidFill>
                  <a:sysClr val="windowText" lastClr="000000"/>
                </a:solidFill>
                <a:effectLst/>
                <a:uLnTx/>
                <a:uFillTx/>
                <a:ea typeface="+mn-ea"/>
                <a:cs typeface="+mn-cs"/>
              </a:rPr>
              <a:t>einsteinUrl</a:t>
            </a:r>
            <a:r>
              <a:rPr kumimoji="0" lang="en-US" sz="1400" b="0" i="0" u="none" strike="noStrike" kern="1200" cap="none" spc="0" normalizeH="0" baseline="0" noProof="0" dirty="0">
                <a:ln>
                  <a:noFill/>
                </a:ln>
                <a:solidFill>
                  <a:sysClr val="windowText" lastClr="000000"/>
                </a:solidFill>
                <a:effectLst/>
                <a:uLnTx/>
                <a:uFillTx/>
                <a:ea typeface="+mn-ea"/>
                <a:cs typeface="+mn-cs"/>
              </a:rPr>
              <a:t> = TRAILHEAD_CHARACTERS + '/images/einstein.png';</a:t>
            </a:r>
          </a:p>
          <a:p>
            <a:pPr marL="0" marR="0" lvl="0" indent="0" algn="l" defTabSz="1219170" rtl="0" eaLnBrk="1" fontAlgn="auto" latinLnBrk="0" hangingPunct="1">
              <a:lnSpc>
                <a:spcPct val="100000"/>
              </a:lnSpc>
              <a:spcBef>
                <a:spcPts val="0"/>
              </a:spcBef>
              <a:spcAft>
                <a:spcPts val="1333"/>
              </a:spcAft>
              <a:buClrTx/>
              <a:buSzPct val="100000"/>
              <a:buFontTx/>
              <a:buNone/>
              <a:tabLst/>
              <a:defRPr/>
            </a:pPr>
            <a:r>
              <a:rPr kumimoji="0" lang="en-US" sz="1400" b="0" i="0" u="none" strike="noStrike" kern="1200" cap="none" spc="0" normalizeH="0" baseline="0" noProof="0" dirty="0">
                <a:ln>
                  <a:noFill/>
                </a:ln>
                <a:solidFill>
                  <a:sysClr val="windowText" lastClr="000000"/>
                </a:solidFill>
                <a:effectLst/>
                <a:uLnTx/>
                <a:uFillTx/>
                <a:ea typeface="+mn-ea"/>
                <a:cs typeface="+mn-cs"/>
              </a:rPr>
              <a:t>}</a:t>
            </a:r>
          </a:p>
        </p:txBody>
      </p:sp>
      <p:sp>
        <p:nvSpPr>
          <p:cNvPr id="12" name="TextBox 11">
            <a:extLst>
              <a:ext uri="{FF2B5EF4-FFF2-40B4-BE49-F238E27FC236}">
                <a16:creationId xmlns:a16="http://schemas.microsoft.com/office/drawing/2014/main" id="{44B155DE-AD2A-446B-8821-FC8F15EAD932}"/>
              </a:ext>
            </a:extLst>
          </p:cNvPr>
          <p:cNvSpPr txBox="1"/>
          <p:nvPr/>
        </p:nvSpPr>
        <p:spPr>
          <a:xfrm>
            <a:off x="8775482" y="1623394"/>
            <a:ext cx="3269694" cy="2684409"/>
          </a:xfrm>
          <a:prstGeom prst="rect">
            <a:avLst/>
          </a:prstGeom>
          <a:ln>
            <a:solidFill>
              <a:sysClr val="windowText" lastClr="000000"/>
            </a:solidFill>
          </a:ln>
        </p:spPr>
        <p:txBody>
          <a:bodyPr vert="horz" wrap="square" lIns="91440" tIns="45720" rIns="91440" bIns="45720" rtlCol="0" anchor="ctr">
            <a:norm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86BC25"/>
                </a:solidFill>
                <a:effectLst/>
                <a:uLnTx/>
                <a:uFillTx/>
                <a:cs typeface="Calibri" panose="020F0502020204030204" pitchFamily="34" charset="0"/>
              </a:rPr>
              <a:t>myResource</a:t>
            </a:r>
            <a:r>
              <a:rPr kumimoji="0" lang="en-US" sz="1400" b="0" i="0" u="none" strike="noStrike" kern="0" cap="none" spc="0" normalizeH="0" baseline="0" noProof="0" dirty="0">
                <a:ln>
                  <a:noFill/>
                </a:ln>
                <a:solidFill>
                  <a:srgbClr val="86BC25"/>
                </a:solidFill>
                <a:effectLst/>
                <a:uLnTx/>
                <a:uFillTx/>
                <a:cs typeface="Calibri" panose="020F0502020204030204" pitchFamily="34" charset="0"/>
              </a:rPr>
              <a:t>—A name that refers to the static resource.</a:t>
            </a:r>
          </a:p>
          <a:p>
            <a:pPr marL="0" marR="0" lvl="0" indent="0" defTabSz="121917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86BC25"/>
              </a:solidFill>
              <a:effectLst/>
              <a:uLnTx/>
              <a:uFillTx/>
              <a:cs typeface="Calibri" panose="020F0502020204030204" pitchFamily="34" charset="0"/>
            </a:endParaRPr>
          </a:p>
          <a:p>
            <a:pPr marL="0" marR="0" lvl="0" indent="0" defTabSz="12191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86BC25"/>
                </a:solidFill>
                <a:effectLst/>
                <a:uLnTx/>
                <a:uFillTx/>
                <a:cs typeface="Calibri" panose="020F0502020204030204" pitchFamily="34" charset="0"/>
              </a:rPr>
              <a:t>resourceReference</a:t>
            </a:r>
            <a:r>
              <a:rPr kumimoji="0" lang="en-US" sz="1400" b="0" i="0" u="none" strike="noStrike" kern="0" cap="none" spc="0" normalizeH="0" baseline="0" noProof="0" dirty="0">
                <a:ln>
                  <a:noFill/>
                </a:ln>
                <a:solidFill>
                  <a:srgbClr val="86BC25"/>
                </a:solidFill>
                <a:effectLst/>
                <a:uLnTx/>
                <a:uFillTx/>
                <a:cs typeface="Calibri" panose="020F0502020204030204" pitchFamily="34" charset="0"/>
              </a:rPr>
              <a:t>—The name of the static resource.</a:t>
            </a:r>
          </a:p>
          <a:p>
            <a:pPr marL="0" marR="0" lvl="0" indent="0" defTabSz="121917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86BC25"/>
              </a:solidFill>
              <a:effectLst/>
              <a:uLnTx/>
              <a:uFillTx/>
              <a:cs typeface="Calibri" panose="020F0502020204030204" pitchFamily="34" charset="0"/>
            </a:endParaRPr>
          </a:p>
          <a:p>
            <a:pPr marL="0" marR="0" lvl="0" indent="0" defTabSz="12191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86BC25"/>
                </a:solidFill>
                <a:effectLst/>
                <a:uLnTx/>
                <a:uFillTx/>
                <a:cs typeface="Calibri" panose="020F0502020204030204" pitchFamily="34" charset="0"/>
              </a:rPr>
              <a:t>namespace—If the static resource is in a managed package, this value is the namespace of the managed package.</a:t>
            </a:r>
          </a:p>
        </p:txBody>
      </p:sp>
      <p:cxnSp>
        <p:nvCxnSpPr>
          <p:cNvPr id="13" name="Straight Arrow Connector 12">
            <a:extLst>
              <a:ext uri="{FF2B5EF4-FFF2-40B4-BE49-F238E27FC236}">
                <a16:creationId xmlns:a16="http://schemas.microsoft.com/office/drawing/2014/main" id="{828AD880-70C5-433D-BDFB-FA37F1BF34C3}"/>
              </a:ext>
            </a:extLst>
          </p:cNvPr>
          <p:cNvCxnSpPr>
            <a:cxnSpLocks/>
          </p:cNvCxnSpPr>
          <p:nvPr/>
        </p:nvCxnSpPr>
        <p:spPr>
          <a:xfrm flipH="1">
            <a:off x="8100741" y="2546348"/>
            <a:ext cx="674741" cy="0"/>
          </a:xfrm>
          <a:prstGeom prst="straightConnector1">
            <a:avLst/>
          </a:prstGeom>
          <a:noFill/>
          <a:ln w="28575" cap="flat" cmpd="sng" algn="ctr">
            <a:solidFill>
              <a:srgbClr val="86BC25">
                <a:shade val="95000"/>
                <a:satMod val="105000"/>
              </a:srgbClr>
            </a:solidFill>
            <a:prstDash val="solid"/>
            <a:tailEnd type="triangle"/>
          </a:ln>
          <a:effectLst/>
        </p:spPr>
      </p:cxnSp>
    </p:spTree>
    <p:extLst>
      <p:ext uri="{BB962C8B-B14F-4D97-AF65-F5344CB8AC3E}">
        <p14:creationId xmlns:p14="http://schemas.microsoft.com/office/powerpoint/2010/main" val="64039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Define a Component</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Define a lightning web component</a:t>
            </a:r>
          </a:p>
        </p:txBody>
      </p:sp>
      <p:sp>
        <p:nvSpPr>
          <p:cNvPr id="2" name="Rectangle 1"/>
          <p:cNvSpPr/>
          <p:nvPr/>
        </p:nvSpPr>
        <p:spPr>
          <a:xfrm>
            <a:off x="914399" y="1353312"/>
            <a:ext cx="10363201"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A Lightning web component that renders UI must include an HTML file, a JavaScript file, and a metadata configuration file.</a:t>
            </a:r>
          </a:p>
          <a:p>
            <a:pPr marL="285750" indent="-285750">
              <a:lnSpc>
                <a:spcPct val="150000"/>
              </a:lnSpc>
              <a:buFont typeface="Arial" panose="020B0604020202020204" pitchFamily="34" charset="0"/>
              <a:buChar char="•"/>
            </a:pPr>
            <a:r>
              <a:rPr lang="en-US" dirty="0"/>
              <a:t>The files must use the same name so the framework can </a:t>
            </a:r>
            <a:r>
              <a:rPr lang="en-US" dirty="0" err="1"/>
              <a:t>autowire</a:t>
            </a:r>
            <a:r>
              <a:rPr lang="en-US" dirty="0"/>
              <a:t> them. </a:t>
            </a:r>
          </a:p>
          <a:p>
            <a:pPr marL="285750" indent="-285750">
              <a:lnSpc>
                <a:spcPct val="150000"/>
              </a:lnSpc>
              <a:buFont typeface="Arial" panose="020B0604020202020204" pitchFamily="34" charset="0"/>
              <a:buChar char="•"/>
            </a:pPr>
            <a:r>
              <a:rPr lang="en-US" dirty="0"/>
              <a:t>A service component (library) must include a JavaScript file and a metadata configuration file.</a:t>
            </a:r>
            <a:endParaRPr lang="en-US" sz="1200" dirty="0">
              <a:cs typeface="Calibri" panose="020F0502020204030204" pitchFamily="34" charset="0"/>
            </a:endParaRPr>
          </a:p>
        </p:txBody>
      </p:sp>
      <p:sp>
        <p:nvSpPr>
          <p:cNvPr id="6" name="TextBox 5">
            <a:extLst>
              <a:ext uri="{FF2B5EF4-FFF2-40B4-BE49-F238E27FC236}">
                <a16:creationId xmlns:a16="http://schemas.microsoft.com/office/drawing/2014/main" id="{EF87FB68-2C02-4F8D-9F06-DD220647B88E}"/>
              </a:ext>
            </a:extLst>
          </p:cNvPr>
          <p:cNvSpPr txBox="1"/>
          <p:nvPr/>
        </p:nvSpPr>
        <p:spPr bwMode="gray">
          <a:xfrm>
            <a:off x="1026240" y="3282344"/>
            <a:ext cx="2792896" cy="444378"/>
          </a:xfrm>
          <a:prstGeom prst="rect">
            <a:avLst/>
          </a:prstGeom>
        </p:spPr>
        <p:txBody>
          <a:bodyPr wrap="square" lIns="0" rIns="0" rtlCol="0" anchor="b" anchorCtr="0">
            <a:normAutofit/>
          </a:bodyPr>
          <a:lstStyle/>
          <a:p>
            <a:pPr>
              <a:lnSpc>
                <a:spcPts val="900"/>
              </a:lnSpc>
            </a:pPr>
            <a:r>
              <a:rPr lang="en-US" sz="1300" b="1" u="sng" dirty="0">
                <a:solidFill>
                  <a:schemeClr val="tx1"/>
                </a:solidFill>
              </a:rPr>
              <a:t>Component Folder</a:t>
            </a:r>
          </a:p>
        </p:txBody>
      </p:sp>
      <p:pic>
        <p:nvPicPr>
          <p:cNvPr id="13" name="Picture 12">
            <a:extLst>
              <a:ext uri="{FF2B5EF4-FFF2-40B4-BE49-F238E27FC236}">
                <a16:creationId xmlns:a16="http://schemas.microsoft.com/office/drawing/2014/main" id="{890CEBE1-3537-41BE-8020-13C55992ADAC}"/>
              </a:ext>
            </a:extLst>
          </p:cNvPr>
          <p:cNvPicPr>
            <a:picLocks noChangeAspect="1"/>
          </p:cNvPicPr>
          <p:nvPr/>
        </p:nvPicPr>
        <p:blipFill>
          <a:blip r:embed="rId2"/>
          <a:stretch>
            <a:fillRect/>
          </a:stretch>
        </p:blipFill>
        <p:spPr>
          <a:xfrm>
            <a:off x="1072422" y="3927328"/>
            <a:ext cx="3962400" cy="1950745"/>
          </a:xfrm>
          <a:prstGeom prst="rect">
            <a:avLst/>
          </a:prstGeom>
        </p:spPr>
      </p:pic>
      <p:sp>
        <p:nvSpPr>
          <p:cNvPr id="14" name="Rectangle 13">
            <a:extLst>
              <a:ext uri="{FF2B5EF4-FFF2-40B4-BE49-F238E27FC236}">
                <a16:creationId xmlns:a16="http://schemas.microsoft.com/office/drawing/2014/main" id="{87DD98E4-1D02-48D4-853E-C3D76216A151}"/>
              </a:ext>
            </a:extLst>
          </p:cNvPr>
          <p:cNvSpPr/>
          <p:nvPr/>
        </p:nvSpPr>
        <p:spPr>
          <a:xfrm>
            <a:off x="6631709" y="3787452"/>
            <a:ext cx="5118100" cy="2062103"/>
          </a:xfrm>
          <a:prstGeom prst="rect">
            <a:avLst/>
          </a:prstGeom>
          <a:solidFill>
            <a:sysClr val="window" lastClr="FFFFFF"/>
          </a:solidFill>
          <a:ln w="25400" cap="flat" cmpd="sng" algn="ctr">
            <a:solidFill>
              <a:sysClr val="windowText" lastClr="000000"/>
            </a:solidFill>
            <a:prstDash val="solid"/>
          </a:ln>
          <a:effectLst/>
        </p:spPr>
        <p:txBody>
          <a:bodyPr wrap="square">
            <a:spAutoFit/>
          </a:bodyPr>
          <a:lstStyle/>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86BC25"/>
                </a:solidFill>
                <a:effectLst/>
                <a:uLnTx/>
                <a:uFillTx/>
                <a:ea typeface="+mn-ea"/>
                <a:cs typeface="+mn-cs"/>
              </a:rPr>
              <a:t>Must begin with a lowercase letter</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86BC25"/>
                </a:solidFill>
                <a:effectLst/>
                <a:uLnTx/>
                <a:uFillTx/>
                <a:ea typeface="+mn-ea"/>
                <a:cs typeface="+mn-cs"/>
              </a:rPr>
              <a:t>Must contain only alphanumeric or underscore characters</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86BC25"/>
                </a:solidFill>
                <a:effectLst/>
                <a:uLnTx/>
                <a:uFillTx/>
                <a:ea typeface="+mn-ea"/>
                <a:cs typeface="+mn-cs"/>
              </a:rPr>
              <a:t>Must be unique in the namespace</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86BC25"/>
                </a:solidFill>
                <a:effectLst/>
                <a:uLnTx/>
                <a:uFillTx/>
                <a:ea typeface="+mn-ea"/>
                <a:cs typeface="+mn-cs"/>
              </a:rPr>
              <a:t>Can’t include whitespace</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86BC25"/>
                </a:solidFill>
                <a:effectLst/>
                <a:uLnTx/>
                <a:uFillTx/>
                <a:ea typeface="+mn-ea"/>
                <a:cs typeface="+mn-cs"/>
              </a:rPr>
              <a:t>Can’t end with an underscore</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86BC25"/>
                </a:solidFill>
                <a:effectLst/>
                <a:uLnTx/>
                <a:uFillTx/>
                <a:ea typeface="+mn-ea"/>
                <a:cs typeface="+mn-cs"/>
              </a:rPr>
              <a:t>Can’t contain two consecutive underscores</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86BC25"/>
                </a:solidFill>
                <a:effectLst/>
                <a:uLnTx/>
                <a:uFillTx/>
                <a:ea typeface="+mn-ea"/>
                <a:cs typeface="+mn-cs"/>
              </a:rPr>
              <a:t>Can’t contain a hyphen (dash)</a:t>
            </a:r>
          </a:p>
        </p:txBody>
      </p:sp>
      <p:cxnSp>
        <p:nvCxnSpPr>
          <p:cNvPr id="15" name="Straight Arrow Connector 14">
            <a:extLst>
              <a:ext uri="{FF2B5EF4-FFF2-40B4-BE49-F238E27FC236}">
                <a16:creationId xmlns:a16="http://schemas.microsoft.com/office/drawing/2014/main" id="{39E7AB0E-071C-4271-9532-872A3E829393}"/>
              </a:ext>
            </a:extLst>
          </p:cNvPr>
          <p:cNvCxnSpPr>
            <a:cxnSpLocks/>
          </p:cNvCxnSpPr>
          <p:nvPr/>
        </p:nvCxnSpPr>
        <p:spPr>
          <a:xfrm flipH="1">
            <a:off x="2567709" y="4168500"/>
            <a:ext cx="4064000" cy="1"/>
          </a:xfrm>
          <a:prstGeom prst="straightConnector1">
            <a:avLst/>
          </a:prstGeom>
          <a:noFill/>
          <a:ln w="28575" cap="flat" cmpd="sng" algn="ctr">
            <a:solidFill>
              <a:srgbClr val="86BC25">
                <a:shade val="95000"/>
                <a:satMod val="105000"/>
              </a:srgbClr>
            </a:solidFill>
            <a:prstDash val="solid"/>
            <a:tailEnd type="triangle"/>
          </a:ln>
          <a:effectLst/>
        </p:spPr>
      </p:cxnSp>
    </p:spTree>
    <p:extLst>
      <p:ext uri="{BB962C8B-B14F-4D97-AF65-F5344CB8AC3E}">
        <p14:creationId xmlns:p14="http://schemas.microsoft.com/office/powerpoint/2010/main" val="1387948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HTML Templates</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Define a lightning web component</a:t>
            </a:r>
          </a:p>
        </p:txBody>
      </p:sp>
      <p:sp>
        <p:nvSpPr>
          <p:cNvPr id="2" name="Rectangle 1"/>
          <p:cNvSpPr/>
          <p:nvPr/>
        </p:nvSpPr>
        <p:spPr>
          <a:xfrm>
            <a:off x="914399" y="1353312"/>
            <a:ext cx="10363201" cy="378757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cs typeface="Calibri" panose="020F0502020204030204" pitchFamily="34" charset="0"/>
              </a:rPr>
              <a:t>LWC uses </a:t>
            </a:r>
            <a:r>
              <a:rPr lang="en-US" dirty="0" err="1">
                <a:cs typeface="Calibri" panose="020F0502020204030204" pitchFamily="34" charset="0"/>
              </a:rPr>
              <a:t>templating</a:t>
            </a:r>
            <a:r>
              <a:rPr lang="en-US" dirty="0">
                <a:cs typeface="Calibri" panose="020F0502020204030204" pitchFamily="34" charset="0"/>
              </a:rPr>
              <a:t> system, which uses Virtual DOM to render components smartly and efficiently.</a:t>
            </a:r>
          </a:p>
          <a:p>
            <a:pPr marL="285750" indent="-285750">
              <a:lnSpc>
                <a:spcPct val="150000"/>
              </a:lnSpc>
              <a:buFont typeface="Arial" panose="020B0604020202020204" pitchFamily="34" charset="0"/>
              <a:buChar char="•"/>
            </a:pPr>
            <a:r>
              <a:rPr lang="en-US" dirty="0">
                <a:cs typeface="Calibri" panose="020F0502020204030204" pitchFamily="34" charset="0"/>
              </a:rPr>
              <a:t>A template is a valid HTML with a &lt;template&gt; root tag.</a:t>
            </a:r>
          </a:p>
          <a:p>
            <a:pPr marL="285750" indent="-285750">
              <a:lnSpc>
                <a:spcPct val="150000"/>
              </a:lnSpc>
              <a:buFont typeface="Arial" panose="020B0604020202020204" pitchFamily="34" charset="0"/>
              <a:buChar char="•"/>
            </a:pPr>
            <a:r>
              <a:rPr lang="en-US" dirty="0">
                <a:cs typeface="Calibri" panose="020F0502020204030204" pitchFamily="34" charset="0"/>
              </a:rPr>
              <a:t>When a component renders, the &lt;template&gt; tag is replaced with the name of the component, &lt;namespace-component-name&gt;.</a:t>
            </a:r>
          </a:p>
          <a:p>
            <a:pPr marL="285750" indent="-285750">
              <a:lnSpc>
                <a:spcPct val="150000"/>
              </a:lnSpc>
              <a:buFont typeface="Arial" panose="020B0604020202020204" pitchFamily="34" charset="0"/>
              <a:buChar char="•"/>
            </a:pPr>
            <a:r>
              <a:rPr lang="en-US" dirty="0">
                <a:cs typeface="Calibri" panose="020F0502020204030204" pitchFamily="34" charset="0"/>
              </a:rPr>
              <a:t>Directives are special HTML attributes, like </a:t>
            </a:r>
            <a:r>
              <a:rPr lang="en-US" dirty="0" err="1">
                <a:cs typeface="Calibri" panose="020F0502020204030204" pitchFamily="34" charset="0"/>
              </a:rPr>
              <a:t>if:true</a:t>
            </a:r>
            <a:r>
              <a:rPr lang="en-US" dirty="0">
                <a:cs typeface="Calibri" panose="020F0502020204030204" pitchFamily="34" charset="0"/>
              </a:rPr>
              <a:t> and </a:t>
            </a:r>
            <a:r>
              <a:rPr lang="en-US" dirty="0" err="1">
                <a:cs typeface="Calibri" panose="020F0502020204030204" pitchFamily="34" charset="0"/>
              </a:rPr>
              <a:t>for:each</a:t>
            </a:r>
            <a:r>
              <a:rPr lang="en-US" dirty="0">
                <a:cs typeface="Calibri" panose="020F0502020204030204" pitchFamily="34" charset="0"/>
              </a:rPr>
              <a:t>, that give you more power to manipulate the DOM in markup.</a:t>
            </a:r>
          </a:p>
          <a:p>
            <a:pPr marL="285750" indent="-285750">
              <a:lnSpc>
                <a:spcPct val="150000"/>
              </a:lnSpc>
              <a:buFont typeface="Arial" panose="020B0604020202020204" pitchFamily="34" charset="0"/>
              <a:buChar char="•"/>
            </a:pPr>
            <a:r>
              <a:rPr lang="en-US" dirty="0">
                <a:cs typeface="Calibri" panose="020F0502020204030204" pitchFamily="34" charset="0"/>
              </a:rPr>
              <a:t>HTML templates also render data to the DOM. Use simple syntax to declaratively bind a component’s template to data in the component’s JavaScript class.</a:t>
            </a:r>
          </a:p>
        </p:txBody>
      </p:sp>
    </p:spTree>
    <p:extLst>
      <p:ext uri="{BB962C8B-B14F-4D97-AF65-F5344CB8AC3E}">
        <p14:creationId xmlns:p14="http://schemas.microsoft.com/office/powerpoint/2010/main" val="235107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HTML Templates (Contd.)</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Define a lightning web component</a:t>
            </a:r>
          </a:p>
        </p:txBody>
      </p:sp>
      <p:sp>
        <p:nvSpPr>
          <p:cNvPr id="2" name="Rectangle 1"/>
          <p:cNvSpPr/>
          <p:nvPr/>
        </p:nvSpPr>
        <p:spPr>
          <a:xfrm>
            <a:off x="914399" y="1353312"/>
            <a:ext cx="10363201" cy="3970318"/>
          </a:xfrm>
          <a:prstGeom prst="rect">
            <a:avLst/>
          </a:prstGeom>
        </p:spPr>
        <p:txBody>
          <a:bodyPr wrap="square">
            <a:spAutoFit/>
          </a:bodyPr>
          <a:lstStyle/>
          <a:p>
            <a:r>
              <a:rPr lang="en-US" dirty="0">
                <a:cs typeface="Calibri" panose="020F0502020204030204" pitchFamily="34" charset="0"/>
              </a:rPr>
              <a:t>Every component must have a JavaScript file. </a:t>
            </a:r>
          </a:p>
          <a:p>
            <a:pPr marL="285750" indent="-285750">
              <a:buFont typeface="Wingdings" panose="05000000000000000000" pitchFamily="2" charset="2"/>
              <a:buChar char="ü"/>
            </a:pPr>
            <a:endParaRPr lang="en-US" dirty="0">
              <a:solidFill>
                <a:srgbClr val="00B0F0"/>
              </a:solidFill>
              <a:cs typeface="Arial"/>
            </a:endParaRPr>
          </a:p>
          <a:p>
            <a:r>
              <a:rPr lang="en-US" b="1" dirty="0">
                <a:cs typeface="Arial"/>
              </a:rPr>
              <a:t>Data Binding in a Template :</a:t>
            </a:r>
          </a:p>
          <a:p>
            <a:r>
              <a:rPr lang="en-US" dirty="0">
                <a:cs typeface="Calibri" panose="020F0502020204030204" pitchFamily="34" charset="0"/>
              </a:rPr>
              <a:t>Bind properties in a component’s template to properties in the component’s JavaScript class.</a:t>
            </a:r>
          </a:p>
          <a:p>
            <a:pPr marL="285750" indent="-285750">
              <a:buFont typeface="Wingdings" panose="05000000000000000000" pitchFamily="2" charset="2"/>
              <a:buChar char="ü"/>
            </a:pPr>
            <a:endParaRPr lang="en-US" dirty="0">
              <a:cs typeface="Calibri" panose="020F0502020204030204" pitchFamily="34" charset="0"/>
            </a:endParaRPr>
          </a:p>
          <a:p>
            <a:r>
              <a:rPr lang="en-US" b="1" dirty="0">
                <a:cs typeface="Arial"/>
              </a:rPr>
              <a:t>Render DOM Elements Conditionally : </a:t>
            </a:r>
          </a:p>
          <a:p>
            <a:r>
              <a:rPr lang="en-US" dirty="0">
                <a:cs typeface="Calibri" panose="020F0502020204030204" pitchFamily="34" charset="0"/>
              </a:rPr>
              <a:t>To render HTML conditionally, add the </a:t>
            </a:r>
            <a:r>
              <a:rPr lang="en-US" dirty="0" err="1">
                <a:cs typeface="Calibri" panose="020F0502020204030204" pitchFamily="34" charset="0"/>
              </a:rPr>
              <a:t>if:true|false</a:t>
            </a:r>
            <a:r>
              <a:rPr lang="en-US" dirty="0">
                <a:cs typeface="Calibri" panose="020F0502020204030204" pitchFamily="34" charset="0"/>
              </a:rPr>
              <a:t> directive to a nested &lt;template&gt; tag that encloses the conditional content.</a:t>
            </a:r>
          </a:p>
          <a:p>
            <a:pPr marL="285750" indent="-285750">
              <a:buFont typeface="Wingdings" panose="05000000000000000000" pitchFamily="2" charset="2"/>
              <a:buChar char="ü"/>
            </a:pPr>
            <a:endParaRPr lang="en-US" dirty="0">
              <a:cs typeface="Calibri" panose="020F0502020204030204" pitchFamily="34" charset="0"/>
            </a:endParaRPr>
          </a:p>
          <a:p>
            <a:r>
              <a:rPr lang="en-US" b="1" dirty="0">
                <a:cs typeface="Arial"/>
              </a:rPr>
              <a:t>Render Lists : </a:t>
            </a:r>
          </a:p>
          <a:p>
            <a:pPr marL="285750" indent="-285750">
              <a:buFont typeface="Arial" panose="020B0604020202020204" pitchFamily="34" charset="0"/>
              <a:buChar char="•"/>
            </a:pPr>
            <a:r>
              <a:rPr lang="en-US" dirty="0">
                <a:cs typeface="Calibri" panose="020F0502020204030204" pitchFamily="34" charset="0"/>
              </a:rPr>
              <a:t>To render a list of items, use </a:t>
            </a:r>
            <a:r>
              <a:rPr lang="en-US" dirty="0" err="1">
                <a:cs typeface="Calibri" panose="020F0502020204030204" pitchFamily="34" charset="0"/>
              </a:rPr>
              <a:t>for:each</a:t>
            </a:r>
            <a:r>
              <a:rPr lang="en-US" dirty="0">
                <a:cs typeface="Calibri" panose="020F0502020204030204" pitchFamily="34" charset="0"/>
              </a:rPr>
              <a:t> directive or the iterator directive to iterate over an array. </a:t>
            </a:r>
          </a:p>
          <a:p>
            <a:pPr marL="285750" indent="-285750">
              <a:buFont typeface="Arial" panose="020B0604020202020204" pitchFamily="34" charset="0"/>
              <a:buChar char="•"/>
            </a:pPr>
            <a:r>
              <a:rPr lang="en-US" dirty="0">
                <a:cs typeface="Calibri" panose="020F0502020204030204" pitchFamily="34" charset="0"/>
              </a:rPr>
              <a:t>Add the directive to a nested &lt;template&gt; tag that encloses the HTML elements you want to repeat.</a:t>
            </a:r>
          </a:p>
        </p:txBody>
      </p:sp>
    </p:spTree>
    <p:extLst>
      <p:ext uri="{BB962C8B-B14F-4D97-AF65-F5344CB8AC3E}">
        <p14:creationId xmlns:p14="http://schemas.microsoft.com/office/powerpoint/2010/main" val="220118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CSS</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Define a lightning web component</a:t>
            </a:r>
          </a:p>
        </p:txBody>
      </p:sp>
      <p:sp>
        <p:nvSpPr>
          <p:cNvPr id="2" name="Rectangle 1"/>
          <p:cNvSpPr/>
          <p:nvPr/>
        </p:nvSpPr>
        <p:spPr>
          <a:xfrm>
            <a:off x="914399" y="1353312"/>
            <a:ext cx="10363201" cy="3000821"/>
          </a:xfrm>
          <a:prstGeom prst="rect">
            <a:avLst/>
          </a:prstGeom>
        </p:spPr>
        <p:txBody>
          <a:bodyPr wrap="square">
            <a:spAutoFit/>
          </a:bodyPr>
          <a:lstStyle/>
          <a:p>
            <a:pPr>
              <a:lnSpc>
                <a:spcPct val="150000"/>
              </a:lnSpc>
            </a:pPr>
            <a:r>
              <a:rPr lang="en-US" dirty="0">
                <a:cs typeface="Calibri" panose="020F0502020204030204" pitchFamily="34" charset="0"/>
              </a:rPr>
              <a:t>Use of CSS or Lightning Design System to design Lightning Components </a:t>
            </a:r>
          </a:p>
          <a:p>
            <a:pPr>
              <a:lnSpc>
                <a:spcPct val="150000"/>
              </a:lnSpc>
            </a:pPr>
            <a:endParaRPr lang="en-US" dirty="0">
              <a:cs typeface="Calibri" panose="020F0502020204030204" pitchFamily="34" charset="0"/>
            </a:endParaRPr>
          </a:p>
          <a:p>
            <a:pPr>
              <a:lnSpc>
                <a:spcPct val="150000"/>
              </a:lnSpc>
            </a:pPr>
            <a:r>
              <a:rPr lang="en-US" b="1" dirty="0">
                <a:cs typeface="Arial"/>
              </a:rPr>
              <a:t>Three Ways of using CSS on the components:</a:t>
            </a:r>
          </a:p>
          <a:p>
            <a:pPr marL="285750" indent="-285750">
              <a:lnSpc>
                <a:spcPct val="150000"/>
              </a:lnSpc>
              <a:buFont typeface="Wingdings" panose="05000000000000000000" pitchFamily="2" charset="2"/>
              <a:buChar char="ü"/>
            </a:pPr>
            <a:endParaRPr lang="en-US" dirty="0">
              <a:solidFill>
                <a:srgbClr val="00B0F0"/>
              </a:solidFill>
              <a:cs typeface="Arial"/>
            </a:endParaRPr>
          </a:p>
          <a:p>
            <a:pPr marL="285750" indent="-285750">
              <a:lnSpc>
                <a:spcPct val="150000"/>
              </a:lnSpc>
              <a:buFont typeface="Arial" panose="020B0604020202020204" pitchFamily="34" charset="0"/>
              <a:buChar char="•"/>
            </a:pPr>
            <a:r>
              <a:rPr lang="en-US" dirty="0">
                <a:cs typeface="Calibri" panose="020F0502020204030204" pitchFamily="34" charset="0"/>
              </a:rPr>
              <a:t>Style Components with Lightning Design System</a:t>
            </a:r>
          </a:p>
          <a:p>
            <a:pPr marL="285750" indent="-285750">
              <a:lnSpc>
                <a:spcPct val="150000"/>
              </a:lnSpc>
              <a:buFont typeface="Arial" panose="020B0604020202020204" pitchFamily="34" charset="0"/>
              <a:buChar char="•"/>
            </a:pPr>
            <a:r>
              <a:rPr lang="en-US" dirty="0">
                <a:cs typeface="Calibri" panose="020F0502020204030204" pitchFamily="34" charset="0"/>
              </a:rPr>
              <a:t>Aura Styles and Design Tokens</a:t>
            </a:r>
          </a:p>
          <a:p>
            <a:pPr marL="285750" indent="-285750">
              <a:lnSpc>
                <a:spcPct val="150000"/>
              </a:lnSpc>
              <a:buFont typeface="Arial" panose="020B0604020202020204" pitchFamily="34" charset="0"/>
              <a:buChar char="•"/>
            </a:pPr>
            <a:r>
              <a:rPr lang="en-US" dirty="0">
                <a:cs typeface="Calibri" panose="020F0502020204030204" pitchFamily="34" charset="0"/>
              </a:rPr>
              <a:t>Create a CSS Style Sheet for a Component</a:t>
            </a:r>
          </a:p>
        </p:txBody>
      </p:sp>
    </p:spTree>
    <p:extLst>
      <p:ext uri="{BB962C8B-B14F-4D97-AF65-F5344CB8AC3E}">
        <p14:creationId xmlns:p14="http://schemas.microsoft.com/office/powerpoint/2010/main" val="101322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CSS (Contd.)</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Define a lightning web component</a:t>
            </a:r>
          </a:p>
        </p:txBody>
      </p:sp>
      <p:sp>
        <p:nvSpPr>
          <p:cNvPr id="2" name="Rectangle 1"/>
          <p:cNvSpPr/>
          <p:nvPr/>
        </p:nvSpPr>
        <p:spPr>
          <a:xfrm>
            <a:off x="914399" y="1353312"/>
            <a:ext cx="10363201" cy="2585323"/>
          </a:xfrm>
          <a:prstGeom prst="rect">
            <a:avLst/>
          </a:prstGeom>
        </p:spPr>
        <p:txBody>
          <a:bodyPr wrap="square">
            <a:spAutoFit/>
          </a:bodyPr>
          <a:lstStyle/>
          <a:p>
            <a:pPr>
              <a:lnSpc>
                <a:spcPct val="150000"/>
              </a:lnSpc>
            </a:pPr>
            <a:r>
              <a:rPr lang="en-US" b="1" dirty="0">
                <a:cs typeface="Arial"/>
              </a:rPr>
              <a:t>Style Components with Lightning Design System</a:t>
            </a:r>
          </a:p>
          <a:p>
            <a:pPr>
              <a:lnSpc>
                <a:spcPct val="150000"/>
              </a:lnSpc>
            </a:pPr>
            <a:endParaRPr lang="en-US" dirty="0">
              <a:solidFill>
                <a:srgbClr val="00B0F0"/>
              </a:solidFill>
              <a:cs typeface="Arial"/>
            </a:endParaRPr>
          </a:p>
          <a:p>
            <a:pPr marL="285750" indent="-285750">
              <a:lnSpc>
                <a:spcPct val="150000"/>
              </a:lnSpc>
              <a:buFont typeface="Arial" panose="020B0604020202020204" pitchFamily="34" charset="0"/>
              <a:buChar char="•"/>
            </a:pPr>
            <a:r>
              <a:rPr lang="en-US" dirty="0">
                <a:cs typeface="Calibri" panose="020F0502020204030204" pitchFamily="34" charset="0"/>
              </a:rPr>
              <a:t>Salesforce Lightning Design System is a CSS framework that provides a look and feel that’s consistent with Lightning Experience. </a:t>
            </a:r>
          </a:p>
          <a:p>
            <a:pPr marL="285750" indent="-285750">
              <a:lnSpc>
                <a:spcPct val="150000"/>
              </a:lnSpc>
              <a:buFont typeface="Arial" panose="020B0604020202020204" pitchFamily="34" charset="0"/>
              <a:buChar char="•"/>
            </a:pPr>
            <a:r>
              <a:rPr lang="en-US" dirty="0">
                <a:cs typeface="Calibri" panose="020F0502020204030204" pitchFamily="34" charset="0"/>
              </a:rPr>
              <a:t> it just works with Lightning components running in Lightning Experience and in the Salesforce mobile application.</a:t>
            </a:r>
          </a:p>
        </p:txBody>
      </p:sp>
      <p:pic>
        <p:nvPicPr>
          <p:cNvPr id="6" name="Picture 5">
            <a:extLst>
              <a:ext uri="{FF2B5EF4-FFF2-40B4-BE49-F238E27FC236}">
                <a16:creationId xmlns:a16="http://schemas.microsoft.com/office/drawing/2014/main" id="{053C34C4-4322-4152-9397-4E7C24FE860F}"/>
              </a:ext>
            </a:extLst>
          </p:cNvPr>
          <p:cNvPicPr>
            <a:picLocks noChangeAspect="1"/>
          </p:cNvPicPr>
          <p:nvPr/>
        </p:nvPicPr>
        <p:blipFill>
          <a:blip r:embed="rId2"/>
          <a:stretch>
            <a:fillRect/>
          </a:stretch>
        </p:blipFill>
        <p:spPr>
          <a:xfrm>
            <a:off x="914971" y="4247964"/>
            <a:ext cx="8191500" cy="352425"/>
          </a:xfrm>
          <a:prstGeom prst="rect">
            <a:avLst/>
          </a:prstGeom>
        </p:spPr>
      </p:pic>
    </p:spTree>
    <p:extLst>
      <p:ext uri="{BB962C8B-B14F-4D97-AF65-F5344CB8AC3E}">
        <p14:creationId xmlns:p14="http://schemas.microsoft.com/office/powerpoint/2010/main" val="64847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CSS (Contd.)</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Define a lightning web component</a:t>
            </a:r>
          </a:p>
        </p:txBody>
      </p:sp>
      <p:sp>
        <p:nvSpPr>
          <p:cNvPr id="2" name="Rectangle 1"/>
          <p:cNvSpPr/>
          <p:nvPr/>
        </p:nvSpPr>
        <p:spPr>
          <a:xfrm>
            <a:off x="914399" y="1375440"/>
            <a:ext cx="10363201" cy="1754326"/>
          </a:xfrm>
          <a:prstGeom prst="rect">
            <a:avLst/>
          </a:prstGeom>
        </p:spPr>
        <p:txBody>
          <a:bodyPr wrap="square">
            <a:spAutoFit/>
          </a:bodyPr>
          <a:lstStyle/>
          <a:p>
            <a:r>
              <a:rPr lang="en-US" b="1" dirty="0">
                <a:cs typeface="Arial"/>
              </a:rPr>
              <a:t>Aura Styles and Design Tokens</a:t>
            </a:r>
          </a:p>
          <a:p>
            <a:endParaRPr lang="en-US" dirty="0">
              <a:solidFill>
                <a:srgbClr val="00B0F0"/>
              </a:solidFill>
              <a:cs typeface="Arial"/>
            </a:endParaRPr>
          </a:p>
          <a:p>
            <a:pPr marL="285750" indent="-285750">
              <a:buFont typeface="Arial" panose="020B0604020202020204" pitchFamily="34" charset="0"/>
              <a:buChar char="•"/>
            </a:pPr>
            <a:r>
              <a:rPr lang="en-US" dirty="0">
                <a:cs typeface="Calibri" panose="020F0502020204030204" pitchFamily="34" charset="0"/>
              </a:rPr>
              <a:t>Lightning web components inherit CSS style from Aura components and apps</a:t>
            </a:r>
          </a:p>
          <a:p>
            <a:pPr marL="285750" indent="-285750">
              <a:buFont typeface="Arial" panose="020B0604020202020204" pitchFamily="34" charset="0"/>
              <a:buChar char="•"/>
            </a:pPr>
            <a:r>
              <a:rPr lang="en-US" dirty="0">
                <a:cs typeface="Calibri" panose="020F0502020204030204" pitchFamily="34" charset="0"/>
              </a:rPr>
              <a:t>Use CSS variables in a Lightning web component to reference Aura design tokens</a:t>
            </a:r>
          </a:p>
          <a:p>
            <a:pPr marL="285750" indent="-285750">
              <a:buFont typeface="Arial" panose="020B0604020202020204" pitchFamily="34" charset="0"/>
              <a:buChar char="•"/>
            </a:pPr>
            <a:r>
              <a:rPr lang="en-US" dirty="0">
                <a:cs typeface="Calibri" panose="020F0502020204030204" pitchFamily="34" charset="0"/>
              </a:rPr>
              <a:t>Design tokens are named entities that store visual design attributes, such as margins and spacing values, font sizes and families, or hex values for colors</a:t>
            </a:r>
          </a:p>
        </p:txBody>
      </p:sp>
      <p:pic>
        <p:nvPicPr>
          <p:cNvPr id="7" name="Picture 6">
            <a:extLst>
              <a:ext uri="{FF2B5EF4-FFF2-40B4-BE49-F238E27FC236}">
                <a16:creationId xmlns:a16="http://schemas.microsoft.com/office/drawing/2014/main" id="{FFB8F4CA-A5B7-4DE9-9DF1-836A02EF8BA7}"/>
              </a:ext>
            </a:extLst>
          </p:cNvPr>
          <p:cNvPicPr>
            <a:picLocks noChangeAspect="1"/>
          </p:cNvPicPr>
          <p:nvPr/>
        </p:nvPicPr>
        <p:blipFill>
          <a:blip r:embed="rId2"/>
          <a:stretch>
            <a:fillRect/>
          </a:stretch>
        </p:blipFill>
        <p:spPr>
          <a:xfrm>
            <a:off x="991171" y="4914888"/>
            <a:ext cx="6905625" cy="1066800"/>
          </a:xfrm>
          <a:prstGeom prst="rect">
            <a:avLst/>
          </a:prstGeom>
        </p:spPr>
      </p:pic>
      <p:pic>
        <p:nvPicPr>
          <p:cNvPr id="10" name="Picture 9">
            <a:extLst>
              <a:ext uri="{FF2B5EF4-FFF2-40B4-BE49-F238E27FC236}">
                <a16:creationId xmlns:a16="http://schemas.microsoft.com/office/drawing/2014/main" id="{80472ACA-48F7-4B94-9C07-2B088646CAB6}"/>
              </a:ext>
            </a:extLst>
          </p:cNvPr>
          <p:cNvPicPr>
            <a:picLocks noChangeAspect="1"/>
          </p:cNvPicPr>
          <p:nvPr/>
        </p:nvPicPr>
        <p:blipFill>
          <a:blip r:embed="rId3"/>
          <a:stretch>
            <a:fillRect/>
          </a:stretch>
        </p:blipFill>
        <p:spPr>
          <a:xfrm>
            <a:off x="914971" y="3386185"/>
            <a:ext cx="9839325" cy="1104900"/>
          </a:xfrm>
          <a:prstGeom prst="rect">
            <a:avLst/>
          </a:prstGeom>
        </p:spPr>
      </p:pic>
    </p:spTree>
    <p:extLst>
      <p:ext uri="{BB962C8B-B14F-4D97-AF65-F5344CB8AC3E}">
        <p14:creationId xmlns:p14="http://schemas.microsoft.com/office/powerpoint/2010/main" val="31810117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id="{D6715C2D-C0BB-4881-AB62-766971A13F04}" vid="{74E6A4D9-89F4-4058-98D0-291B0D4A7611}"/>
    </a:ext>
  </a:extLst>
</a:theme>
</file>

<file path=ppt/theme/theme2.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4_3_Onscreen_US.potx" id="{97877E79-0918-4FF6-9082-81E96A60BC22}" vid="{5E0D3956-D4FC-4A60-89A0-B9E7DB5224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753E9972125B42B31884D4879FB545" ma:contentTypeVersion="2" ma:contentTypeDescription="Create a new document." ma:contentTypeScope="" ma:versionID="276ff4ace9579972b68d0707fc288b82">
  <xsd:schema xmlns:xsd="http://www.w3.org/2001/XMLSchema" xmlns:xs="http://www.w3.org/2001/XMLSchema" xmlns:p="http://schemas.microsoft.com/office/2006/metadata/properties" xmlns:ns2="d1c1dc42-e8b1-43fc-8eb0-fb1231d577f1" targetNamespace="http://schemas.microsoft.com/office/2006/metadata/properties" ma:root="true" ma:fieldsID="83cc75e89b66ea36087eb811ab0d1acd" ns2:_="">
    <xsd:import namespace="d1c1dc42-e8b1-43fc-8eb0-fb1231d577f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c1dc42-e8b1-43fc-8eb0-fb1231d577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Asset" ma:contentTypeID="0x0101009F82DE041937A7498CF31180CBB1B6F7" ma:contentTypeVersion="112" ma:contentTypeDescription="Create a new document." ma:contentTypeScope="" ma:versionID="1e7c8ad41bf0736be881d248d39f3438">
  <xsd:schema xmlns:xsd="http://www.w3.org/2001/XMLSchema" xmlns:xs="http://www.w3.org/2001/XMLSchema" xmlns:p="http://schemas.microsoft.com/office/2006/metadata/properties" xmlns:ns1="http://schemas.microsoft.com/sharepoint/v3" xmlns:ns2="3a90c32c-a72d-43b1-b654-bba8c32019ef" xmlns:ns3="http://schemas.microsoft.com/sharepoint/v4" targetNamespace="http://schemas.microsoft.com/office/2006/metadata/properties" ma:root="true" ma:fieldsID="84002aeb84d7b22351652843a82fdf9e" ns1:_="" ns2:_="" ns3:_="">
    <xsd:import namespace="http://schemas.microsoft.com/sharepoint/v3"/>
    <xsd:import namespace="3a90c32c-a72d-43b1-b654-bba8c32019ef"/>
    <xsd:import namespace="http://schemas.microsoft.com/sharepoint/v4"/>
    <xsd:element name="properties">
      <xsd:complexType>
        <xsd:sequence>
          <xsd:element name="documentManagement">
            <xsd:complexType>
              <xsd:all>
                <xsd:element ref="ns2:Submitter_x0020_Name" minOccurs="0"/>
                <xsd:element ref="ns2:Date_x0020_of_x0020_Submission" minOccurs="0"/>
                <xsd:element ref="ns2:Asset_x0020_Last_x0020_Modified_x0020_Date" minOccurs="0"/>
                <xsd:element ref="ns2:Description0" minOccurs="0"/>
                <xsd:element ref="ns2:Asset_x0020_Sponsor_x0028_s_x0029_" minOccurs="0"/>
                <xsd:element ref="ns2:Author_x0020_or_x0020_Owner_x0020_of_x0020_Asset" minOccurs="0"/>
                <xsd:element ref="ns2:Asset_x0020_Type" minOccurs="0"/>
                <xsd:element ref="ns2:Video_x0020_Type" minOccurs="0"/>
                <xsd:element ref="ns2:Capability" minOccurs="0"/>
                <xsd:element ref="ns2:Sub_x002d_Capability" minOccurs="0"/>
                <xsd:element ref="ns2:Alliance_x0020__x002f__x0020_Technology" minOccurs="0"/>
                <xsd:element ref="ns2:Tools_x002c__x0020_Frameworks" minOccurs="0"/>
                <xsd:element ref="ns2:Methodology" minOccurs="0"/>
                <xsd:element ref="ns2:Market_x0020_Audience" minOccurs="0"/>
                <xsd:element ref="ns2:Interaction_x0020_Channels" minOccurs="0"/>
                <xsd:element ref="ns2:Exponential_x0020_Enablers" minOccurs="0"/>
                <xsd:element ref="ns2:Approval_x0020_Requirements" minOccurs="0"/>
                <xsd:element ref="ns2:Client_x0020_Name" minOccurs="0"/>
                <xsd:element ref="ns2:Special_x0020_Instructions" minOccurs="0"/>
                <xsd:element ref="ns2:List_x0020_any_x0020_additional_x0020_keywords_x0020_needed" minOccurs="0"/>
                <xsd:element ref="ns2:Client_x0020_audience" minOccurs="0"/>
                <xsd:element ref="ns2:Owned_x0020_by_x0020_Marketing_x0020_team" minOccurs="0"/>
                <xsd:element ref="ns2:Owned_x0020_by_x0020_QMT_x0020_Team" minOccurs="0"/>
                <xsd:element ref="ns2:Archive_x0020_Date" minOccurs="0"/>
                <xsd:element ref="ns2:Date_x0020_of_x0020_Archival" minOccurs="0"/>
                <xsd:element ref="ns2:Archive_x0020_Comments" minOccurs="0"/>
                <xsd:element ref="ns2:Indsutry" minOccurs="0"/>
                <xsd:element ref="ns2:Sector" minOccurs="0"/>
                <xsd:element ref="ns1:FormData" minOccurs="0"/>
                <xsd:element ref="ns2:Country" minOccurs="0"/>
                <xsd:element ref="ns3:IconOverlay" minOccurs="0"/>
                <xsd:element ref="ns2:Studios" minOccurs="0"/>
                <xsd:element ref="ns2:Sort_x0020_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ormData" ma:index="36" nillable="true" ma:displayName="Form Data" ma:hidden="true" ma:internalName="FormData"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90c32c-a72d-43b1-b654-bba8c32019ef" elementFormDefault="qualified">
    <xsd:import namespace="http://schemas.microsoft.com/office/2006/documentManagement/types"/>
    <xsd:import namespace="http://schemas.microsoft.com/office/infopath/2007/PartnerControls"/>
    <xsd:element name="Submitter_x0020_Name" ma:index="8" nillable="true" ma:displayName="Submitter Name" ma:list="UserInfo" ma:SharePointGroup="0" ma:internalName="Submitter_x0020_Nam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ate_x0020_of_x0020_Submission" ma:index="9" nillable="true" ma:displayName="Date of Submission" ma:format="DateOnly" ma:internalName="Date_x0020_of_x0020_Submission">
      <xsd:simpleType>
        <xsd:restriction base="dms:DateTime"/>
      </xsd:simpleType>
    </xsd:element>
    <xsd:element name="Asset_x0020_Last_x0020_Modified_x0020_Date" ma:index="10" nillable="true" ma:displayName="Asset Last Modified Date" ma:internalName="Asset_x0020_Last_x0020_Modified_x0020_Date">
      <xsd:simpleType>
        <xsd:restriction base="dms:Text">
          <xsd:maxLength value="255"/>
        </xsd:restriction>
      </xsd:simpleType>
    </xsd:element>
    <xsd:element name="Description0" ma:index="11" nillable="true" ma:displayName="Description" ma:internalName="Description0">
      <xsd:simpleType>
        <xsd:restriction base="dms:Note">
          <xsd:maxLength value="255"/>
        </xsd:restriction>
      </xsd:simpleType>
    </xsd:element>
    <xsd:element name="Asset_x0020_Sponsor_x0028_s_x0029_" ma:index="12" nillable="true" ma:displayName="Asset Sponsor(s)" ma:list="UserInfo" ma:SharePointGroup="0" ma:internalName="Asset_x0020_Sponsor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thor_x0020_or_x0020_Owner_x0020_of_x0020_Asset" ma:index="13" nillable="true" ma:displayName="Author or Owner of Asset" ma:list="UserInfo" ma:SharePointGroup="0" ma:internalName="Author_x0020_or_x0020_Owner_x0020_of_x0020_Asse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sset_x0020_Type" ma:index="14" nillable="true" ma:displayName="Asset Type" ma:internalName="Asset_x0020_Type">
      <xsd:complexType>
        <xsd:complexContent>
          <xsd:extension base="dms:MultiChoice">
            <xsd:sequence>
              <xsd:element name="Value" maxOccurs="unbounded" minOccurs="0" nillable="true">
                <xsd:simpleType>
                  <xsd:restriction base="dms:Choice">
                    <xsd:enumeration value="Analyst Relations"/>
                    <xsd:enumeration value="Awards"/>
                    <xsd:enumeration value="Capability Overview"/>
                    <xsd:enumeration value="Client Logo"/>
                    <xsd:enumeration value="DD Logo"/>
                    <xsd:enumeration value="Deloitte Digital Service Line Overview"/>
                    <xsd:enumeration value="Engagement Letter"/>
                    <xsd:enumeration value="Frequently Used Slides"/>
                    <xsd:enumeration value="Graphic / Illustration"/>
                    <xsd:enumeration value="Guide / FAQs"/>
                    <xsd:enumeration value="Icon"/>
                    <xsd:enumeration value="Marketing material - Brochure"/>
                    <xsd:enumeration value="Marketing Material -  Placemat"/>
                    <xsd:enumeration value="Orals"/>
                    <xsd:enumeration value="Org structure / design"/>
                    <xsd:enumeration value="Photo"/>
                    <xsd:enumeration value="Project Management"/>
                    <xsd:enumeration value="Proposal / RFP"/>
                    <xsd:enumeration value="Prototype / Proof of Concept / Demo / Sample Work"/>
                    <xsd:enumeration value="Provocations"/>
                    <xsd:enumeration value="Qual / Case Study"/>
                    <xsd:enumeration value="Template / Time Saver / Accelerator / Framework"/>
                    <xsd:enumeration value="Vendor Assessment"/>
                    <xsd:enumeration value="Video"/>
                    <xsd:enumeration value="Workshop"/>
                  </xsd:restriction>
                </xsd:simpleType>
              </xsd:element>
            </xsd:sequence>
          </xsd:extension>
        </xsd:complexContent>
      </xsd:complexType>
    </xsd:element>
    <xsd:element name="Video_x0020_Type" ma:index="15" nillable="true" ma:displayName="Video Type" ma:internalName="Video_x0020_Type">
      <xsd:complexType>
        <xsd:complexContent>
          <xsd:extension base="dms:MultiChoice">
            <xsd:sequence>
              <xsd:element name="Value" maxOccurs="unbounded" minOccurs="0" nillable="true">
                <xsd:simpleType>
                  <xsd:restriction base="dms:Choice">
                    <xsd:enumeration value="Analyst Videos"/>
                    <xsd:enumeration value="Commercial Sample Work"/>
                    <xsd:enumeration value="Deloitte Digital Overview"/>
                    <xsd:enumeration value="Federal Sample Work"/>
                    <xsd:enumeration value="Leadership Communications"/>
                    <xsd:enumeration value="Other"/>
                    <xsd:enumeration value="Sales Pitch"/>
                    <xsd:enumeration value="Selling Instructions / Advice on How to Sell"/>
                  </xsd:restriction>
                </xsd:simpleType>
              </xsd:element>
            </xsd:sequence>
          </xsd:extension>
        </xsd:complexContent>
      </xsd:complexType>
    </xsd:element>
    <xsd:element name="Capability" ma:index="16" nillable="true" ma:displayName="Capability" ma:list="{0b1279e9-ec9c-4fa5-8ede-54a0987c2932}" ma:internalName="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Sub_x002d_Capability" ma:index="17" nillable="true" ma:displayName="Sub-Capability" ma:list="{50de9b05-55a2-4933-a9a1-ab9f27c63ef4}" ma:internalName="Sub_x002d_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Alliance_x0020__x002f__x0020_Technology" ma:index="18" nillable="true" ma:displayName="Alliance / Technology" ma:internalName="Alliance_x0020__x002f__x0020_Technology">
      <xsd:complexType>
        <xsd:complexContent>
          <xsd:extension base="dms:MultiChoice">
            <xsd:sequence>
              <xsd:element name="Value" maxOccurs="unbounded" minOccurs="0" nillable="true">
                <xsd:simpleType>
                  <xsd:restriction base="dms:Choice">
                    <xsd:enumeration value="Adobe"/>
                    <xsd:enumeration value="Apple"/>
                    <xsd:enumeration value="Apttus"/>
                    <xsd:enumeration value="AT&amp;T"/>
                    <xsd:enumeration value="AWS"/>
                    <xsd:enumeration value="bluekai"/>
                    <xsd:enumeration value="Boomi"/>
                    <xsd:enumeration value="Cisco"/>
                    <xsd:enumeration value="cloudcraze"/>
                    <xsd:enumeration value="Cloudera"/>
                    <xsd:enumeration value="Demandware"/>
                    <xsd:enumeration value="Facebook"/>
                    <xsd:enumeration value="GE Predix"/>
                    <xsd:enumeration value="Google"/>
                    <xsd:enumeration value="IBM"/>
                    <xsd:enumeration value="IBM WebSphere Commerce"/>
                    <xsd:enumeration value="Informatica"/>
                    <xsd:enumeration value="Magento"/>
                    <xsd:enumeration value="Medallia"/>
                    <xsd:enumeration value="Microsoft Dynamics"/>
                    <xsd:enumeration value="Mulesoft"/>
                    <xsd:enumeration value="nCino"/>
                    <xsd:enumeration value="NetSuite"/>
                    <xsd:enumeration value="Neustar"/>
                    <xsd:enumeration value="Open Text"/>
                    <xsd:enumeration value="Oracle"/>
                    <xsd:enumeration value="Oracle ATG"/>
                    <xsd:enumeration value="Oracle Customer"/>
                    <xsd:enumeration value="Oracle CX"/>
                    <xsd:enumeration value="Other"/>
                    <xsd:enumeration value="PTC"/>
                    <xsd:enumeration value="QlikView"/>
                    <xsd:enumeration value="Revolution"/>
                    <xsd:enumeration value="Salesforce"/>
                    <xsd:enumeration value="SAP"/>
                    <xsd:enumeration value="SAP Customer"/>
                    <xsd:enumeration value="SAP Data"/>
                    <xsd:enumeration value="SAP Hybris"/>
                    <xsd:enumeration value="SAP PI/PO"/>
                    <xsd:enumeration value="SharePoint"/>
                    <xsd:enumeration value="Sitecore"/>
                    <xsd:enumeration value="Sprinklr"/>
                    <xsd:enumeration value="Tableau"/>
                    <xsd:enumeration value="TURN"/>
                    <xsd:enumeration value="VMWare"/>
                    <xsd:enumeration value="Yammer"/>
                    <xsd:enumeration value="Zuora"/>
                  </xsd:restriction>
                </xsd:simpleType>
              </xsd:element>
            </xsd:sequence>
          </xsd:extension>
        </xsd:complexContent>
      </xsd:complexType>
    </xsd:element>
    <xsd:element name="Tools_x002c__x0020_Frameworks" ma:index="19" nillable="true" ma:displayName="Tools, Frameworks" ma:internalName="Tools_x002c__x0020_Frameworks">
      <xsd:complexType>
        <xsd:complexContent>
          <xsd:extension base="dms:MultiChoice">
            <xsd:sequence>
              <xsd:element name="Value" maxOccurs="unbounded" minOccurs="0" nillable="true">
                <xsd:simpleType>
                  <xsd:restriction base="dms:Choice">
                    <xsd:enumeration value="DX4"/>
                    <xsd:enumeration value="Applied Design"/>
                    <xsd:enumeration value="CloudMix"/>
                    <xsd:enumeration value="ConnectMe"/>
                    <xsd:enumeration value="CXV, Customer Experience Value"/>
                    <xsd:enumeration value="Digital at the Core"/>
                    <xsd:enumeration value="Digital Foundry"/>
                    <xsd:enumeration value="Digital HC"/>
                    <xsd:enumeration value="Digital Mix"/>
                    <xsd:enumeration value="Digital Transformation"/>
                    <xsd:enumeration value="IoT, Internet of Things"/>
                    <xsd:enumeration value="MarketMix"/>
                  </xsd:restriction>
                </xsd:simpleType>
              </xsd:element>
            </xsd:sequence>
          </xsd:extension>
        </xsd:complexContent>
      </xsd:complexType>
    </xsd:element>
    <xsd:element name="Methodology" ma:index="20" nillable="true" ma:displayName="Methodology" ma:format="Dropdown" ma:internalName="Methodology">
      <xsd:simpleType>
        <xsd:restriction base="dms:Choice">
          <xsd:enumeration value="Agile"/>
          <xsd:enumeration value="Hybrid Agile"/>
          <xsd:enumeration value="Waterfall"/>
        </xsd:restriction>
      </xsd:simpleType>
    </xsd:element>
    <xsd:element name="Market_x0020_Audience" ma:index="21" nillable="true" ma:displayName="Market Audience" ma:format="Dropdown" ma:internalName="Market_x0020_Audience">
      <xsd:simpleType>
        <xsd:restriction base="dms:Choice">
          <xsd:enumeration value="B2B"/>
          <xsd:enumeration value="B2C"/>
          <xsd:enumeration value="B2B2C"/>
          <xsd:enumeration value="E2E"/>
        </xsd:restriction>
      </xsd:simpleType>
    </xsd:element>
    <xsd:element name="Interaction_x0020_Channels" ma:index="22" nillable="true" ma:displayName="Interaction Channels" ma:internalName="Interaction_x0020_Channels">
      <xsd:complexType>
        <xsd:complexContent>
          <xsd:extension base="dms:MultiChoice">
            <xsd:sequence>
              <xsd:element name="Value" maxOccurs="unbounded" minOccurs="0" nillable="true">
                <xsd:simpleType>
                  <xsd:restriction base="dms:Choice">
                    <xsd:enumeration value="Contact Center"/>
                    <xsd:enumeration value="Email"/>
                    <xsd:enumeration value="Mobile"/>
                    <xsd:enumeration value="Retail"/>
                    <xsd:enumeration value="SMS/Chat"/>
                    <xsd:enumeration value="Social, Facebook"/>
                    <xsd:enumeration value="Social, Twitter"/>
                    <xsd:enumeration value="Web"/>
                  </xsd:restriction>
                </xsd:simpleType>
              </xsd:element>
            </xsd:sequence>
          </xsd:extension>
        </xsd:complexContent>
      </xsd:complexType>
    </xsd:element>
    <xsd:element name="Exponential_x0020_Enablers" ma:index="23" nillable="true" ma:displayName="Exponential Enablers" ma:internalName="Exponential_x0020_Enablers">
      <xsd:complexType>
        <xsd:complexContent>
          <xsd:extension base="dms:MultiChoice">
            <xsd:sequence>
              <xsd:element name="Value" maxOccurs="unbounded" minOccurs="0" nillable="true">
                <xsd:simpleType>
                  <xsd:restriction base="dms:Choice">
                    <xsd:enumeration value="Artificial Intelligence"/>
                    <xsd:enumeration value="Chatbots"/>
                    <xsd:enumeration value="Digital Reality – Augmented, Mixed, and Virtual"/>
                    <xsd:enumeration value="Robotics"/>
                    <xsd:enumeration value="Sensors"/>
                    <xsd:enumeration value="VR, Virtual Reality"/>
                  </xsd:restriction>
                </xsd:simpleType>
              </xsd:element>
            </xsd:sequence>
          </xsd:extension>
        </xsd:complexContent>
      </xsd:complexType>
    </xsd:element>
    <xsd:element name="Approval_x0020_Requirements" ma:index="24" nillable="true" ma:displayName="Approval Requirements" ma:internalName="Approval_x0020_Requirements">
      <xsd:complexType>
        <xsd:complexContent>
          <xsd:extension base="dms:MultiChoice">
            <xsd:sequence>
              <xsd:element name="Value" maxOccurs="unbounded" minOccurs="0" nillable="true">
                <xsd:simpleType>
                  <xsd:restriction base="dms:Choice">
                    <xsd:enumeration value="Internal use only"/>
                    <xsd:enumeration value="Must remove client names before using externally"/>
                    <xsd:enumeration value="Client logo cannot be used"/>
                    <xsd:enumeration value="Must contact LCSP and engagement Partner before using externally"/>
                    <xsd:enumeration value="No approval required / public use approved"/>
                  </xsd:restriction>
                </xsd:simpleType>
              </xsd:element>
            </xsd:sequence>
          </xsd:extension>
        </xsd:complexContent>
      </xsd:complexType>
    </xsd:element>
    <xsd:element name="Client_x0020_Name" ma:index="25" nillable="true" ma:displayName="Client Name" ma:internalName="Client_x0020_Name">
      <xsd:simpleType>
        <xsd:restriction base="dms:Text">
          <xsd:maxLength value="255"/>
        </xsd:restriction>
      </xsd:simpleType>
    </xsd:element>
    <xsd:element name="Special_x0020_Instructions" ma:index="26" nillable="true" ma:displayName="Special Instructions" ma:internalName="Special_x0020_Instructions">
      <xsd:simpleType>
        <xsd:restriction base="dms:Note">
          <xsd:maxLength value="255"/>
        </xsd:restriction>
      </xsd:simpleType>
    </xsd:element>
    <xsd:element name="List_x0020_any_x0020_additional_x0020_keywords_x0020_needed" ma:index="27" nillable="true" ma:displayName="List any additional keywords needed" ma:internalName="List_x0020_any_x0020_additional_x0020_keywords_x0020_needed">
      <xsd:simpleType>
        <xsd:restriction base="dms:Text">
          <xsd:maxLength value="255"/>
        </xsd:restriction>
      </xsd:simpleType>
    </xsd:element>
    <xsd:element name="Client_x0020_audience" ma:index="28" nillable="true" ma:displayName="Client audience" ma:internalName="Client_x0020_audience">
      <xsd:complexType>
        <xsd:complexContent>
          <xsd:extension base="dms:MultiChoice">
            <xsd:sequence>
              <xsd:element name="Value" maxOccurs="unbounded" minOccurs="0" nillable="true">
                <xsd:simpleType>
                  <xsd:restriction base="dms:Choice">
                    <xsd:enumeration value="CEO"/>
                    <xsd:enumeration value="CFO"/>
                    <xsd:enumeration value="Chief Data Officer"/>
                    <xsd:enumeration value="Chief Legal Officer"/>
                    <xsd:enumeration value="Chief Risk Officer"/>
                    <xsd:enumeration value="Chief Security Officer"/>
                    <xsd:enumeration value="Chief Strategy Officer"/>
                    <xsd:enumeration value="CHRO"/>
                    <xsd:enumeration value="CIO"/>
                    <xsd:enumeration value="CMO"/>
                    <xsd:enumeration value="CTO"/>
                    <xsd:enumeration value="Executive Tax Officer"/>
                    <xsd:enumeration value="Head of Applications and Development"/>
                    <xsd:enumeration value="Head of Infrastructure and Architecture"/>
                    <xsd:enumeration value="Head of Program Management"/>
                    <xsd:enumeration value="Head of Sales"/>
                    <xsd:enumeration value="Head of Supply Chain"/>
                    <xsd:enumeration value="Head of Testing / QA"/>
                    <xsd:enumeration value="Multiple C-Suite Audiences"/>
                  </xsd:restriction>
                </xsd:simpleType>
              </xsd:element>
            </xsd:sequence>
          </xsd:extension>
        </xsd:complexContent>
      </xsd:complexType>
    </xsd:element>
    <xsd:element name="Owned_x0020_by_x0020_Marketing_x0020_team" ma:index="29" nillable="true" ma:displayName="Owned by Marketing team" ma:default="0" ma:internalName="Owned_x0020_by_x0020_Marketing_x0020_team">
      <xsd:simpleType>
        <xsd:restriction base="dms:Boolean"/>
      </xsd:simpleType>
    </xsd:element>
    <xsd:element name="Owned_x0020_by_x0020_QMT_x0020_Team" ma:index="30" nillable="true" ma:displayName="Owned by QMT Team" ma:default="0" ma:internalName="Owned_x0020_by_x0020_QMT_x0020_Team">
      <xsd:simpleType>
        <xsd:restriction base="dms:Boolean"/>
      </xsd:simpleType>
    </xsd:element>
    <xsd:element name="Archive_x0020_Date" ma:index="31" nillable="true" ma:displayName="Archive Date" ma:format="DateOnly" ma:internalName="Archive_x0020_Date">
      <xsd:simpleType>
        <xsd:restriction base="dms:DateTime"/>
      </xsd:simpleType>
    </xsd:element>
    <xsd:element name="Date_x0020_of_x0020_Archival" ma:index="32" nillable="true" ma:displayName="Date of Archival" ma:format="DateOnly" ma:internalName="Date_x0020_of_x0020_Archival">
      <xsd:simpleType>
        <xsd:restriction base="dms:DateTime"/>
      </xsd:simpleType>
    </xsd:element>
    <xsd:element name="Archive_x0020_Comments" ma:index="33" nillable="true" ma:displayName="Archive Comments" ma:internalName="Archive_x0020_Comments">
      <xsd:simpleType>
        <xsd:restriction base="dms:Note">
          <xsd:maxLength value="255"/>
        </xsd:restriction>
      </xsd:simpleType>
    </xsd:element>
    <xsd:element name="Indsutry" ma:index="34" nillable="true" ma:displayName="Industry" ma:list="{3721280c-7d2a-46e3-a276-386afc3402af}" ma:internalName="Indsutry" ma:showField="Title">
      <xsd:complexType>
        <xsd:complexContent>
          <xsd:extension base="dms:MultiChoiceLookup">
            <xsd:sequence>
              <xsd:element name="Value" type="dms:Lookup" maxOccurs="unbounded" minOccurs="0" nillable="true"/>
            </xsd:sequence>
          </xsd:extension>
        </xsd:complexContent>
      </xsd:complexType>
    </xsd:element>
    <xsd:element name="Sector" ma:index="35" nillable="true" ma:displayName="Sector" ma:list="{9f959241-0de5-497f-93bc-6743dcc127fd}" ma:internalName="Sector" ma:showField="Title">
      <xsd:complexType>
        <xsd:complexContent>
          <xsd:extension base="dms:MultiChoiceLookup">
            <xsd:sequence>
              <xsd:element name="Value" type="dms:Lookup" maxOccurs="unbounded" minOccurs="0" nillable="true"/>
            </xsd:sequence>
          </xsd:extension>
        </xsd:complexContent>
      </xsd:complexType>
    </xsd:element>
    <xsd:element name="Country" ma:index="37" nillable="true" ma:displayName="Country" ma:default="UNITED STATES" ma:format="Dropdown" ma:internalName="Country">
      <xsd:simpleType>
        <xsd:restriction base="dms:Choice">
          <xsd:enumeration value="UNITED STATES"/>
          <xsd:enumeration value="AUSTRALIA"/>
          <xsd:enumeration value="BELGIUM"/>
          <xsd:enumeration value="CANADA"/>
          <xsd:enumeration value="CENTRAL EUROPE"/>
          <xsd:enumeration value="CHINA"/>
          <xsd:enumeration value="FRANCE"/>
          <xsd:enumeration value="GERMANY"/>
          <xsd:enumeration value="IRELAND"/>
          <xsd:enumeration value="ISRAEL"/>
          <xsd:enumeration value="ITALY"/>
          <xsd:enumeration value="JAPAN"/>
          <xsd:enumeration value="LUXEMBOURG"/>
          <xsd:enumeration value="MALTA"/>
          <xsd:enumeration value="MEXICO"/>
          <xsd:enumeration value="NETHERLANDS"/>
          <xsd:enumeration value="NEW ZEALAND"/>
          <xsd:enumeration value="NORDICS"/>
          <xsd:enumeration value="PORTUGAL"/>
          <xsd:enumeration value="SOUTH AFRICA"/>
          <xsd:enumeration value="SOUTHEAST ASIA"/>
          <xsd:enumeration value="SPAIN"/>
          <xsd:enumeration value="SWITZERLAND"/>
          <xsd:enumeration value="UNITED KINGDOM"/>
          <xsd:enumeration value="INDIA"/>
        </xsd:restriction>
      </xsd:simpleType>
    </xsd:element>
    <xsd:element name="Studios" ma:index="40" nillable="true" ma:displayName="Studios" ma:internalName="Studios">
      <xsd:complexType>
        <xsd:complexContent>
          <xsd:extension base="dms:MultiChoice">
            <xsd:sequence>
              <xsd:element name="Value" maxOccurs="unbounded" minOccurs="0" nillable="true">
                <xsd:simpleType>
                  <xsd:restriction base="dms:Choice">
                    <xsd:enumeration value="Digital Experience"/>
                    <xsd:enumeration value="Heat"/>
                    <xsd:enumeration value="HeatX"/>
                    <xsd:enumeration value="Greensboro Studio"/>
                    <xsd:enumeration value="Doblin"/>
                  </xsd:restriction>
                </xsd:simpleType>
              </xsd:element>
            </xsd:sequence>
          </xsd:extension>
        </xsd:complexContent>
      </xsd:complexType>
    </xsd:element>
    <xsd:element name="Sort_x0020_Order" ma:index="41" nillable="true" ma:displayName="Sort Order" ma:internalName="Sort_x0020_Order">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3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Asset 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EE046E-0824-4DB1-98C1-42640E1F2698}"/>
</file>

<file path=customXml/itemProps2.xml><?xml version="1.0" encoding="utf-8"?>
<ds:datastoreItem xmlns:ds="http://schemas.openxmlformats.org/officeDocument/2006/customXml" ds:itemID="{2DE3A1B6-05E9-4C78-AFA4-D86EC54658AA}">
  <ds:schemaRefs>
    <ds:schemaRef ds:uri="http://schemas.microsoft.com/sharepoint/v3"/>
    <ds:schemaRef ds:uri="http://schemas.microsoft.com/sharepoint/v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a90c32c-a72d-43b1-b654-bba8c32019ef"/>
    <ds:schemaRef ds:uri="http://www.w3.org/XML/1998/namespace"/>
    <ds:schemaRef ds:uri="http://purl.org/dc/dcmitype/"/>
  </ds:schemaRefs>
</ds:datastoreItem>
</file>

<file path=customXml/itemProps3.xml><?xml version="1.0" encoding="utf-8"?>
<ds:datastoreItem xmlns:ds="http://schemas.openxmlformats.org/officeDocument/2006/customXml" ds:itemID="{B19AF9BE-C9CF-43DE-AA01-F53081AFF5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0c32c-a72d-43b1-b654-bba8c32019e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7D0682E-9C1E-4F0F-91F0-175A78599401}"/>
</file>

<file path=docProps/app.xml><?xml version="1.0" encoding="utf-8"?>
<Properties xmlns="http://schemas.openxmlformats.org/officeDocument/2006/extended-properties" xmlns:vt="http://schemas.openxmlformats.org/officeDocument/2006/docPropsVTypes">
  <Template>DD Template Aug 2017 16x9</Template>
  <TotalTime>15300</TotalTime>
  <Words>2302</Words>
  <Application>Microsoft Office PowerPoint</Application>
  <PresentationFormat>Widescreen</PresentationFormat>
  <Paragraphs>347</Paragraphs>
  <Slides>32</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4" baseType="lpstr">
      <vt:lpstr>Arial</vt:lpstr>
      <vt:lpstr>Calibri</vt:lpstr>
      <vt:lpstr>Chronicle Display Black</vt:lpstr>
      <vt:lpstr>Open Sans</vt:lpstr>
      <vt:lpstr>Salesforce Sans</vt:lpstr>
      <vt:lpstr>Verdana</vt:lpstr>
      <vt:lpstr>Whitney-Book</vt:lpstr>
      <vt:lpstr>Wingdings</vt:lpstr>
      <vt:lpstr>Wingdings 2</vt:lpstr>
      <vt:lpstr>DD Template Aug 2017 16x9</vt:lpstr>
      <vt:lpstr>Deloitte 16_9 onscreen</vt:lpstr>
      <vt:lpstr>think-cell Slide</vt:lpstr>
      <vt:lpstr>LWC Training</vt:lpstr>
      <vt:lpstr>Agenda</vt:lpstr>
      <vt:lpstr>Define a Lightning Web Component </vt:lpstr>
      <vt:lpstr>Define a Component</vt:lpstr>
      <vt:lpstr>HTML Templates</vt:lpstr>
      <vt:lpstr>HTML Templates (Contd.)</vt:lpstr>
      <vt:lpstr>CSS</vt:lpstr>
      <vt:lpstr>CSS (Contd.)</vt:lpstr>
      <vt:lpstr>CSS (Contd.)</vt:lpstr>
      <vt:lpstr>CSS (Contd.)</vt:lpstr>
      <vt:lpstr>JavaScript</vt:lpstr>
      <vt:lpstr>Component JavaScript Properties</vt:lpstr>
      <vt:lpstr>Public Properties (Reactive Properties)</vt:lpstr>
      <vt:lpstr>Tracked Properties (Reactive Properties)</vt:lpstr>
      <vt:lpstr>Private Properties</vt:lpstr>
      <vt:lpstr>Reflect Properties</vt:lpstr>
      <vt:lpstr>Share JavaScript Code</vt:lpstr>
      <vt:lpstr>Use Third-Party JavaScript Libraries</vt:lpstr>
      <vt:lpstr>Configure the Component for Lightning App Builder</vt:lpstr>
      <vt:lpstr>Questions</vt:lpstr>
      <vt:lpstr>PowerPoint Presentation</vt:lpstr>
      <vt:lpstr>Hands on Challenge</vt:lpstr>
      <vt:lpstr>Hands on Challenge</vt:lpstr>
      <vt:lpstr>Hands on Challenge (Contd.)</vt:lpstr>
      <vt:lpstr>Composition</vt:lpstr>
      <vt:lpstr>Set Properties and Call Methods on Children</vt:lpstr>
      <vt:lpstr>Access Salesforce Resources</vt:lpstr>
      <vt:lpstr>Access Salesforce Resources</vt:lpstr>
      <vt:lpstr>Access Salesforce Resources</vt:lpstr>
      <vt:lpstr>Hands on Challenge</vt:lpstr>
      <vt:lpstr>   Hands on Challenge</vt:lpstr>
      <vt:lpstr>   Hands on Challenge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Digital Template</dc:title>
  <dc:creator>Finney, Patrick (US - Arlington)</dc:creator>
  <cp:lastModifiedBy>Ghosh, Shwetadri</cp:lastModifiedBy>
  <cp:revision>288</cp:revision>
  <cp:lastPrinted>2019-03-04T13:56:26Z</cp:lastPrinted>
  <dcterms:created xsi:type="dcterms:W3CDTF">2018-07-20T20:05:40Z</dcterms:created>
  <dcterms:modified xsi:type="dcterms:W3CDTF">2022-03-09T07:43:07Z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0x010100D3753E9972125B42B31884D4879FB545</vt:lpwstr>
  </property>
  <property fmtid="{D5CDD505-2E9C-101B-9397-08002B2CF9AE}" pid="3" name="MSIP_Label_ea60d57e-af5b-4752-ac57-3e4f28ca11dc_Enabled">
    <vt:lpwstr>true</vt:lpwstr>
  </property>
  <property fmtid="{D5CDD505-2E9C-101B-9397-08002B2CF9AE}" pid="4" name="MSIP_Label_ea60d57e-af5b-4752-ac57-3e4f28ca11dc_SetDate">
    <vt:lpwstr>2021-08-08T14:26:14Z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3898981b-1169-4f0f-9fcb-1f338df8e327</vt:lpwstr>
  </property>
  <property fmtid="{D5CDD505-2E9C-101B-9397-08002B2CF9AE}" pid="9" name="MSIP_Label_ea60d57e-af5b-4752-ac57-3e4f28ca11dc_ContentBits">
    <vt:lpwstr>0</vt:lpwstr>
  </property>
</Properties>
</file>