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5"/>
    <p:sldMasterId id="2147483830" r:id="rId6"/>
  </p:sldMasterIdLst>
  <p:notesMasterIdLst>
    <p:notesMasterId r:id="rId22"/>
  </p:notesMasterIdLst>
  <p:handoutMasterIdLst>
    <p:handoutMasterId r:id="rId23"/>
  </p:handoutMasterIdLst>
  <p:sldIdLst>
    <p:sldId id="563" r:id="rId7"/>
    <p:sldId id="1079" r:id="rId8"/>
    <p:sldId id="1082" r:id="rId9"/>
    <p:sldId id="1092" r:id="rId10"/>
    <p:sldId id="1093" r:id="rId11"/>
    <p:sldId id="1094" r:id="rId12"/>
    <p:sldId id="1096" r:id="rId13"/>
    <p:sldId id="1095" r:id="rId14"/>
    <p:sldId id="1100" r:id="rId15"/>
    <p:sldId id="1097" r:id="rId16"/>
    <p:sldId id="1098" r:id="rId17"/>
    <p:sldId id="1099" r:id="rId18"/>
    <p:sldId id="1123" r:id="rId19"/>
    <p:sldId id="1124" r:id="rId20"/>
    <p:sldId id="110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nderson , Turi (US - Seattle)" initials="" lastIdx="4" clrIdx="0"/>
  <p:cmAuthor id="1" name="Otis, Gabrielle (US - Minneapolis)" initials="OG(-M" lastIdx="35" clrIdx="1">
    <p:extLst>
      <p:ext uri="{19B8F6BF-5375-455C-9EA6-DF929625EA0E}">
        <p15:presenceInfo xmlns:p15="http://schemas.microsoft.com/office/powerpoint/2012/main" userId="S-1-5-21-238447276-1040861923-1850952788-1306981" providerId="AD"/>
      </p:ext>
    </p:extLst>
  </p:cmAuthor>
  <p:cmAuthor id="2" name="Chakraborty, Subhojit (US - Mumbai)" initials="CS(-M" lastIdx="1" clrIdx="2">
    <p:extLst>
      <p:ext uri="{19B8F6BF-5375-455C-9EA6-DF929625EA0E}">
        <p15:presenceInfo xmlns:p15="http://schemas.microsoft.com/office/powerpoint/2012/main" userId="S-1-5-21-238447276-1040861923-1850952788-13085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EBDF"/>
    <a:srgbClr val="75C82D"/>
    <a:srgbClr val="FFFFFD"/>
    <a:srgbClr val="FFAE1D"/>
    <a:srgbClr val="FFC901"/>
    <a:srgbClr val="000000"/>
    <a:srgbClr val="F7F5F3"/>
    <a:srgbClr val="EAE8E5"/>
    <a:srgbClr val="EFED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754" autoAdjust="0"/>
    <p:restoredTop sz="95820" autoAdjust="0"/>
  </p:normalViewPr>
  <p:slideViewPr>
    <p:cSldViewPr snapToGrid="0" snapToObjects="1" showGuides="1">
      <p:cViewPr varScale="1">
        <p:scale>
          <a:sx n="68" d="100"/>
          <a:sy n="68" d="100"/>
        </p:scale>
        <p:origin x="972" y="56"/>
      </p:cViewPr>
      <p:guideLst/>
    </p:cSldViewPr>
  </p:slideViewPr>
  <p:outlineViewPr>
    <p:cViewPr>
      <p:scale>
        <a:sx n="33" d="100"/>
        <a:sy n="33" d="100"/>
      </p:scale>
      <p:origin x="0" y="0"/>
    </p:cViewPr>
  </p:outlineViewPr>
  <p:notesTextViewPr>
    <p:cViewPr>
      <p:scale>
        <a:sx n="33" d="100"/>
        <a:sy n="33" d="100"/>
      </p:scale>
      <p:origin x="0" y="0"/>
    </p:cViewPr>
  </p:notesTextViewPr>
  <p:sorterViewPr>
    <p:cViewPr>
      <p:scale>
        <a:sx n="190" d="100"/>
        <a:sy n="190" d="100"/>
      </p:scale>
      <p:origin x="0" y="-3291"/>
    </p:cViewPr>
  </p:sorterViewPr>
  <p:notesViewPr>
    <p:cSldViewPr snapToGrid="0" snapToObjects="1">
      <p:cViewPr varScale="1">
        <p:scale>
          <a:sx n="65" d="100"/>
          <a:sy n="65" d="100"/>
        </p:scale>
        <p:origin x="2811"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27" Type="http://schemas.openxmlformats.org/officeDocument/2006/relationships/theme" Target="theme/theme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3EEADE-084D-EF46-9E06-49157D51E4F3}" type="datetimeFigureOut">
              <a:rPr lang="en-US" smtClean="0"/>
              <a:t>5/16/2019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25D719-9150-F743-805E-17E4DF1A376C}" type="slidenum">
              <a:rPr lang="en-US" smtClean="0"/>
              <a:t>‹#›</a:t>
            </a:fld>
            <a:endParaRPr lang="en-US"/>
          </a:p>
        </p:txBody>
      </p:sp>
    </p:spTree>
    <p:extLst>
      <p:ext uri="{BB962C8B-B14F-4D97-AF65-F5344CB8AC3E}">
        <p14:creationId xmlns:p14="http://schemas.microsoft.com/office/powerpoint/2010/main" val="334385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03A04-0626-44D4-B6D6-43B9D98023FD}" type="datetimeFigureOut">
              <a:rPr lang="en-US" smtClean="0"/>
              <a:t>5/16/2019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34052-12FB-4B01-8A2E-D87AD7371E95}" type="slidenum">
              <a:rPr lang="en-US" smtClean="0"/>
              <a:t>‹#›</a:t>
            </a:fld>
            <a:endParaRPr lang="en-US"/>
          </a:p>
        </p:txBody>
      </p:sp>
    </p:spTree>
    <p:extLst>
      <p:ext uri="{BB962C8B-B14F-4D97-AF65-F5344CB8AC3E}">
        <p14:creationId xmlns:p14="http://schemas.microsoft.com/office/powerpoint/2010/main" val="49021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2469911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505856" y="727200"/>
            <a:ext cx="72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503989" y="586423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3782635254"/>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489813" y="727200"/>
            <a:ext cx="72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501651" y="586423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407054313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3989" y="586423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2532642770"/>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
        <p:nvSpPr>
          <p:cNvPr id="19" name="object 26"/>
          <p:cNvSpPr>
            <a:spLocks noChangeAspect="1"/>
          </p:cNvSpPr>
          <p:nvPr userDrawn="1"/>
        </p:nvSpPr>
        <p:spPr bwMode="auto">
          <a:xfrm>
            <a:off x="11261724" y="0"/>
            <a:ext cx="857251" cy="60483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b="1">
                <a:solidFill>
                  <a:schemeClr val="tx2"/>
                </a:solidFill>
                <a:latin typeface="Arial" panose="020B0604020202020204" pitchFamily="34" charset="0"/>
                <a:cs typeface="Arial" panose="020B0604020202020204" pitchFamily="34" charset="0"/>
              </a:defRPr>
            </a:lvl1pPr>
            <a:lvl2pPr marL="742950" indent="-285750">
              <a:defRPr sz="2000" b="1">
                <a:solidFill>
                  <a:schemeClr val="tx2"/>
                </a:solidFill>
                <a:latin typeface="Arial" panose="020B0604020202020204" pitchFamily="34" charset="0"/>
                <a:cs typeface="Arial" panose="020B0604020202020204" pitchFamily="34" charset="0"/>
              </a:defRPr>
            </a:lvl2pPr>
            <a:lvl3pPr marL="1143000" indent="-228600">
              <a:defRPr sz="2000" b="1">
                <a:solidFill>
                  <a:schemeClr val="tx2"/>
                </a:solidFill>
                <a:latin typeface="Arial" panose="020B0604020202020204" pitchFamily="34" charset="0"/>
                <a:cs typeface="Arial" panose="020B0604020202020204" pitchFamily="34" charset="0"/>
              </a:defRPr>
            </a:lvl3pPr>
            <a:lvl4pPr marL="1600200" indent="-228600">
              <a:defRPr sz="2000" b="1">
                <a:solidFill>
                  <a:schemeClr val="tx2"/>
                </a:solidFill>
                <a:latin typeface="Arial" panose="020B0604020202020204" pitchFamily="34" charset="0"/>
                <a:cs typeface="Arial" panose="020B0604020202020204" pitchFamily="34" charset="0"/>
              </a:defRPr>
            </a:lvl4pPr>
            <a:lvl5pPr marL="2057400" indent="-228600">
              <a:defRPr sz="20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9pPr>
          </a:lstStyle>
          <a:p>
            <a:pPr>
              <a:defRPr/>
            </a:pPr>
            <a:endParaRPr lang="en-US" altLang="en-US" sz="2000" dirty="0"/>
          </a:p>
        </p:txBody>
      </p:sp>
    </p:spTree>
    <p:extLst>
      <p:ext uri="{BB962C8B-B14F-4D97-AF65-F5344CB8AC3E}">
        <p14:creationId xmlns:p14="http://schemas.microsoft.com/office/powerpoint/2010/main" val="290802448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8" name="TextBox 7"/>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775507303"/>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4067"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5" name="TextBox 14"/>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49473826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073728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2683250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54429679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92146719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40924286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63616245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5450351" y="1701801"/>
            <a:ext cx="6240000" cy="4679950"/>
          </a:xfrm>
        </p:spPr>
        <p:txBody>
          <a:bodyPr/>
          <a:lstStyle/>
          <a:p>
            <a:r>
              <a:rPr lang="en-US" noProof="0" dirty="0"/>
              <a:t>Click icon to add picture</a:t>
            </a:r>
          </a:p>
        </p:txBody>
      </p:sp>
      <p:sp>
        <p:nvSpPr>
          <p:cNvPr id="6" name="Content Placeholder 3"/>
          <p:cNvSpPr>
            <a:spLocks noGrp="1"/>
          </p:cNvSpPr>
          <p:nvPr>
            <p:ph sz="quarter" idx="10"/>
          </p:nvPr>
        </p:nvSpPr>
        <p:spPr>
          <a:xfrm>
            <a:off x="501651" y="1665289"/>
            <a:ext cx="4456429"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71582262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5107049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4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91558032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7577882" y="1658680"/>
            <a:ext cx="4112468"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2" y="651600"/>
            <a:ext cx="11188699" cy="757255"/>
          </a:xfrm>
          <a:prstGeom prst="rect">
            <a:avLst/>
          </a:prstGeom>
        </p:spPr>
        <p:txBody>
          <a:bodyPr lIns="0" tIns="0" rIns="0" bIns="0">
            <a:noAutofit/>
          </a:bodyPr>
          <a:lstStyle>
            <a:lvl1pPr marL="0" indent="0">
              <a:buNone/>
              <a:defRPr sz="14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5819302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395184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217310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69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a:t>
            </a:r>
            <a:r>
              <a:rPr lang="en-US" sz="700" dirty="0" err="1">
                <a:latin typeface="Open Sans" charset="0"/>
                <a:ea typeface="Open Sans" charset="0"/>
                <a:cs typeface="Open Sans" charset="0"/>
              </a:rPr>
              <a:t>Touche</a:t>
            </a:r>
            <a:r>
              <a:rPr lang="en-US" sz="700" dirty="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dirty="0">
                <a:latin typeface="Open Sans" charset="0"/>
                <a:ea typeface="Open Sans" charset="0"/>
                <a:cs typeface="Open Sans" charset="0"/>
              </a:rPr>
            </a:b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2017 Deloitte Development LLC.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a:t>
            </a:r>
            <a:r>
              <a:rPr lang="en-US" sz="700" b="1" dirty="0" err="1">
                <a:latin typeface="Open Sans" charset="0"/>
                <a:ea typeface="Open Sans" charset="0"/>
                <a:cs typeface="Open Sans" charset="0"/>
              </a:rPr>
              <a:t>Touche</a:t>
            </a:r>
            <a:r>
              <a:rPr lang="en-US" sz="700" b="1" dirty="0">
                <a:latin typeface="Open Sans" charset="0"/>
                <a:ea typeface="Open Sans" charset="0"/>
                <a:cs typeface="Open Sans" charset="0"/>
              </a:rPr>
              <a:t>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Tree>
    <p:extLst>
      <p:ext uri="{BB962C8B-B14F-4D97-AF65-F5344CB8AC3E}">
        <p14:creationId xmlns:p14="http://schemas.microsoft.com/office/powerpoint/2010/main" val="126712831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335889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Tree>
    <p:extLst>
      <p:ext uri="{BB962C8B-B14F-4D97-AF65-F5344CB8AC3E}">
        <p14:creationId xmlns:p14="http://schemas.microsoft.com/office/powerpoint/2010/main" val="397944425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335167523"/>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tags" Target="../tags/tag1.xml"/><Relationship Id="rId3" Type="http://schemas.openxmlformats.org/officeDocument/2006/relationships/slideLayout" Target="../slideLayouts/slideLayout12.xml"/><Relationship Id="rId21" Type="http://schemas.openxmlformats.org/officeDocument/2006/relationships/image" Target="../media/image3.jpe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vmlDrawing" Target="../drawings/vmlDrawing1.vml"/><Relationship Id="rId2" Type="http://schemas.openxmlformats.org/officeDocument/2006/relationships/slideLayout" Target="../slideLayouts/slideLayout11.xml"/><Relationship Id="rId16" Type="http://schemas.openxmlformats.org/officeDocument/2006/relationships/theme" Target="../theme/theme2.xml"/><Relationship Id="rId20" Type="http://schemas.openxmlformats.org/officeDocument/2006/relationships/image" Target="../media/image2.emf"/><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oleObject" Target="../embeddings/oleObject1.bin"/><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
        <p:nvSpPr>
          <p:cNvPr id="4" name="Rectangle 2"/>
          <p:cNvSpPr>
            <a:spLocks/>
          </p:cNvSpPr>
          <p:nvPr userDrawn="1"/>
        </p:nvSpPr>
        <p:spPr bwMode="auto">
          <a:xfrm>
            <a:off x="914719" y="6444147"/>
            <a:ext cx="2935099"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dirty="0">
                <a:solidFill>
                  <a:schemeClr val="accent5">
                    <a:lumMod val="60000"/>
                    <a:lumOff val="40000"/>
                  </a:schemeClr>
                </a:solidFill>
                <a:latin typeface="Open Sans" charset="0"/>
                <a:ea typeface="Open Sans" charset="0"/>
                <a:cs typeface="Open Sans" charset="0"/>
                <a:sym typeface="Frutiger Next Pro Light" charset="0"/>
              </a:rPr>
              <a:t>  |  Copyright © 2018 Deloitte Development LLC. All rights reserved.</a:t>
            </a:r>
          </a:p>
        </p:txBody>
      </p:sp>
    </p:spTree>
    <p:extLst>
      <p:ext uri="{BB962C8B-B14F-4D97-AF65-F5344CB8AC3E}">
        <p14:creationId xmlns:p14="http://schemas.microsoft.com/office/powerpoint/2010/main" val="2052937708"/>
      </p:ext>
    </p:extLst>
  </p:cSld>
  <p:clrMap bg1="lt1" tx1="dk1" bg2="lt2" tx2="dk2" accent1="accent1" accent2="accent2" accent3="accent3" accent4="accent4" accent5="accent5" accent6="accent6" hlink="hlink" folHlink="folHlink"/>
  <p:sldLayoutIdLst>
    <p:sldLayoutId id="2147483808" r:id="rId1"/>
    <p:sldLayoutId id="2147483810" r:id="rId2"/>
    <p:sldLayoutId id="2147483809" r:id="rId3"/>
    <p:sldLayoutId id="2147483828" r:id="rId4"/>
    <p:sldLayoutId id="2147483814" r:id="rId5"/>
    <p:sldLayoutId id="2147483815" r:id="rId6"/>
    <p:sldLayoutId id="2147483827" r:id="rId7"/>
    <p:sldLayoutId id="2147483829" r:id="rId8"/>
    <p:sldLayoutId id="2147483846" r:id="rId9"/>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8"/>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152" name="think-cell Slide" r:id="rId19" imgW="270" imgH="270" progId="TCLayout.ActiveDocument.1">
                  <p:embed/>
                </p:oleObj>
              </mc:Choice>
              <mc:Fallback>
                <p:oleObj name="think-cell Slide" r:id="rId19" imgW="270" imgH="270" progId="TCLayout.ActiveDocument.1">
                  <p:embed/>
                  <p:pic>
                    <p:nvPicPr>
                      <p:cNvPr id="4" name="Object 3" hidden="1"/>
                      <p:cNvPicPr/>
                      <p:nvPr/>
                    </p:nvPicPr>
                    <p:blipFill>
                      <a:blip r:embed="rId20"/>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6335184" y="6657475"/>
            <a:ext cx="489656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r>
              <a:rPr lang="en-US" sz="650" b="0" noProof="0" dirty="0">
                <a:solidFill>
                  <a:schemeClr val="tx1"/>
                </a:solidFill>
                <a:latin typeface="+mn-lt"/>
              </a:rPr>
              <a:t>Service Delivery Transformation</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11382377" y="6657477"/>
            <a:ext cx="307975"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
        <p:nvSpPr>
          <p:cNvPr id="7" name="object 26"/>
          <p:cNvSpPr>
            <a:spLocks noChangeAspect="1"/>
          </p:cNvSpPr>
          <p:nvPr userDrawn="1"/>
        </p:nvSpPr>
        <p:spPr bwMode="auto">
          <a:xfrm>
            <a:off x="11261724" y="0"/>
            <a:ext cx="857251" cy="604838"/>
          </a:xfrm>
          <a:prstGeom prst="rect">
            <a:avLst/>
          </a:prstGeom>
          <a:blipFill dpi="0" rotWithShape="1">
            <a:blip r:embed="rId2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b="1">
                <a:solidFill>
                  <a:schemeClr val="tx2"/>
                </a:solidFill>
                <a:latin typeface="Arial" panose="020B0604020202020204" pitchFamily="34" charset="0"/>
                <a:cs typeface="Arial" panose="020B0604020202020204" pitchFamily="34" charset="0"/>
              </a:defRPr>
            </a:lvl1pPr>
            <a:lvl2pPr marL="742950" indent="-285750">
              <a:defRPr sz="2000" b="1">
                <a:solidFill>
                  <a:schemeClr val="tx2"/>
                </a:solidFill>
                <a:latin typeface="Arial" panose="020B0604020202020204" pitchFamily="34" charset="0"/>
                <a:cs typeface="Arial" panose="020B0604020202020204" pitchFamily="34" charset="0"/>
              </a:defRPr>
            </a:lvl2pPr>
            <a:lvl3pPr marL="1143000" indent="-228600">
              <a:defRPr sz="2000" b="1">
                <a:solidFill>
                  <a:schemeClr val="tx2"/>
                </a:solidFill>
                <a:latin typeface="Arial" panose="020B0604020202020204" pitchFamily="34" charset="0"/>
                <a:cs typeface="Arial" panose="020B0604020202020204" pitchFamily="34" charset="0"/>
              </a:defRPr>
            </a:lvl3pPr>
            <a:lvl4pPr marL="1600200" indent="-228600">
              <a:defRPr sz="2000" b="1">
                <a:solidFill>
                  <a:schemeClr val="tx2"/>
                </a:solidFill>
                <a:latin typeface="Arial" panose="020B0604020202020204" pitchFamily="34" charset="0"/>
                <a:cs typeface="Arial" panose="020B0604020202020204" pitchFamily="34" charset="0"/>
              </a:defRPr>
            </a:lvl4pPr>
            <a:lvl5pPr marL="2057400" indent="-228600">
              <a:defRPr sz="20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9pPr>
          </a:lstStyle>
          <a:p>
            <a:pPr>
              <a:defRPr/>
            </a:pPr>
            <a:endParaRPr lang="en-US" altLang="en-US" sz="2000" dirty="0"/>
          </a:p>
        </p:txBody>
      </p:sp>
    </p:spTree>
    <p:extLst>
      <p:ext uri="{BB962C8B-B14F-4D97-AF65-F5344CB8AC3E}">
        <p14:creationId xmlns:p14="http://schemas.microsoft.com/office/powerpoint/2010/main" val="1666441700"/>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3721">
          <p15:clr>
            <a:srgbClr val="F26B43"/>
          </p15:clr>
        </p15:guide>
        <p15:guide id="11" orient="horz" pos="236">
          <p15:clr>
            <a:srgbClr val="F26B43"/>
          </p15:clr>
        </p15:guide>
        <p15:guide id="12" pos="1022">
          <p15:clr>
            <a:srgbClr val="F26B43"/>
          </p15:clr>
        </p15:guide>
        <p15:guide id="13" pos="1137">
          <p15:clr>
            <a:srgbClr val="F26B43"/>
          </p15:clr>
        </p15:guide>
        <p15:guide id="14" pos="1920">
          <p15:clr>
            <a:srgbClr val="F26B43"/>
          </p15:clr>
        </p15:guide>
        <p15:guide id="15" pos="2033">
          <p15:clr>
            <a:srgbClr val="F26B43"/>
          </p15:clr>
        </p15:guide>
        <p15:guide id="16" pos="4620">
          <p15:clr>
            <a:srgbClr val="F26B43"/>
          </p15:clr>
        </p15:guide>
        <p15:guide id="17" pos="2823">
          <p15:clr>
            <a:srgbClr val="F26B43"/>
          </p15:clr>
        </p15:guide>
        <p15:guide id="18" pos="2937">
          <p15:clr>
            <a:srgbClr val="F26B43"/>
          </p15:clr>
        </p15:guide>
        <p15:guide id="19" pos="2880">
          <p15:clr>
            <a:srgbClr val="F26B43"/>
          </p15:clr>
        </p15:guide>
        <p15:guide id="20" pos="4734">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salesforce.com/docs/component-library/documentation/lwc/lwc.debug_mode_enable" TargetMode="External"/><Relationship Id="rId2" Type="http://schemas.openxmlformats.org/officeDocument/2006/relationships/hyperlink" Target="https://developer.salesforce.com/docs/atlas.en-us.sfdx_cli_reference.meta/sfdx_cli_reference/cli_reference_force_org.htm" TargetMode="External"/><Relationship Id="rId1" Type="http://schemas.openxmlformats.org/officeDocument/2006/relationships/slideLayout" Target="../slideLayouts/slideLayout2.xml"/><Relationship Id="rId5" Type="http://schemas.openxmlformats.org/officeDocument/2006/relationships/hyperlink" Target="https://developers.google.com/web/tools/chrome-devtools/javascript" TargetMode="External"/><Relationship Id="rId4" Type="http://schemas.openxmlformats.org/officeDocument/2006/relationships/hyperlink" Target="https://developer.salesforce.com/tv/lwc-video-galler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7030" y="4825352"/>
            <a:ext cx="4407673" cy="496629"/>
          </a:xfrm>
        </p:spPr>
        <p:txBody>
          <a:bodyPr/>
          <a:lstStyle/>
          <a:p>
            <a:r>
              <a:rPr lang="en-US" dirty="0"/>
              <a:t>LWC Training</a:t>
            </a:r>
          </a:p>
        </p:txBody>
      </p:sp>
      <p:sp>
        <p:nvSpPr>
          <p:cNvPr id="5" name="Text Placeholder 4"/>
          <p:cNvSpPr>
            <a:spLocks noGrp="1"/>
          </p:cNvSpPr>
          <p:nvPr>
            <p:ph type="body" sz="quarter" idx="16"/>
          </p:nvPr>
        </p:nvSpPr>
        <p:spPr>
          <a:xfrm>
            <a:off x="857030" y="5399358"/>
            <a:ext cx="4407673" cy="478209"/>
          </a:xfrm>
        </p:spPr>
        <p:txBody>
          <a:bodyPr/>
          <a:lstStyle/>
          <a:p>
            <a:r>
              <a:rPr lang="en-US" dirty="0"/>
              <a:t>Day 5: Debug/Deploy Lightning Web Component</a:t>
            </a:r>
          </a:p>
        </p:txBody>
      </p:sp>
      <p:sp>
        <p:nvSpPr>
          <p:cNvPr id="6" name="Text Placeholder 5"/>
          <p:cNvSpPr>
            <a:spLocks noGrp="1"/>
          </p:cNvSpPr>
          <p:nvPr>
            <p:ph type="body" sz="quarter" idx="17"/>
          </p:nvPr>
        </p:nvSpPr>
        <p:spPr>
          <a:xfrm>
            <a:off x="857030" y="4585210"/>
            <a:ext cx="4407673" cy="348286"/>
          </a:xfrm>
        </p:spPr>
        <p:txBody>
          <a:bodyPr/>
          <a:lstStyle/>
          <a:p>
            <a:r>
              <a:rPr lang="en-US" dirty="0"/>
              <a:t>April 26, 2019</a:t>
            </a:r>
          </a:p>
        </p:txBody>
      </p:sp>
      <p:grpSp>
        <p:nvGrpSpPr>
          <p:cNvPr id="19" name="Group 18">
            <a:extLst>
              <a:ext uri="{FF2B5EF4-FFF2-40B4-BE49-F238E27FC236}">
                <a16:creationId xmlns:a16="http://schemas.microsoft.com/office/drawing/2014/main" id="{6DE80F06-CF7B-4E58-BBD9-FE52AF68F443}"/>
              </a:ext>
            </a:extLst>
          </p:cNvPr>
          <p:cNvGrpSpPr/>
          <p:nvPr/>
        </p:nvGrpSpPr>
        <p:grpSpPr>
          <a:xfrm>
            <a:off x="6240942" y="1362576"/>
            <a:ext cx="4132848" cy="4132847"/>
            <a:chOff x="484188" y="2763442"/>
            <a:chExt cx="3380690" cy="3380689"/>
          </a:xfrm>
          <a:effectLst/>
        </p:grpSpPr>
        <p:sp>
          <p:nvSpPr>
            <p:cNvPr id="20" name="Arc 19">
              <a:extLst>
                <a:ext uri="{FF2B5EF4-FFF2-40B4-BE49-F238E27FC236}">
                  <a16:creationId xmlns:a16="http://schemas.microsoft.com/office/drawing/2014/main" id="{C9BAFD6F-8675-4209-980D-AE91A4A6E27C}"/>
                </a:ext>
              </a:extLst>
            </p:cNvPr>
            <p:cNvSpPr/>
            <p:nvPr/>
          </p:nvSpPr>
          <p:spPr>
            <a:xfrm>
              <a:off x="484188" y="2763442"/>
              <a:ext cx="3380690" cy="3380689"/>
            </a:xfrm>
            <a:prstGeom prst="arc">
              <a:avLst>
                <a:gd name="adj1" fmla="val 16200000"/>
                <a:gd name="adj2" fmla="val 20270432"/>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1" name="Arc 20">
              <a:extLst>
                <a:ext uri="{FF2B5EF4-FFF2-40B4-BE49-F238E27FC236}">
                  <a16:creationId xmlns:a16="http://schemas.microsoft.com/office/drawing/2014/main" id="{21B9FD44-2A21-4A0F-9084-097DAF3C6937}"/>
                </a:ext>
              </a:extLst>
            </p:cNvPr>
            <p:cNvSpPr/>
            <p:nvPr/>
          </p:nvSpPr>
          <p:spPr>
            <a:xfrm>
              <a:off x="636233" y="2915487"/>
              <a:ext cx="3076601" cy="3076600"/>
            </a:xfrm>
            <a:prstGeom prst="arc">
              <a:avLst>
                <a:gd name="adj1" fmla="val 16200000"/>
                <a:gd name="adj2" fmla="val 2037757"/>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2" name="Arc 21">
              <a:extLst>
                <a:ext uri="{FF2B5EF4-FFF2-40B4-BE49-F238E27FC236}">
                  <a16:creationId xmlns:a16="http://schemas.microsoft.com/office/drawing/2014/main" id="{086BE9D0-BD2F-46DD-83E2-99921B935F97}"/>
                </a:ext>
              </a:extLst>
            </p:cNvPr>
            <p:cNvSpPr>
              <a:spLocks noChangeAspect="1"/>
            </p:cNvSpPr>
            <p:nvPr/>
          </p:nvSpPr>
          <p:spPr>
            <a:xfrm>
              <a:off x="813511" y="3092765"/>
              <a:ext cx="2722045" cy="2722044"/>
            </a:xfrm>
            <a:prstGeom prst="arc">
              <a:avLst>
                <a:gd name="adj1" fmla="val 16200000"/>
                <a:gd name="adj2" fmla="val 5330918"/>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3" name="Arc 22">
              <a:extLst>
                <a:ext uri="{FF2B5EF4-FFF2-40B4-BE49-F238E27FC236}">
                  <a16:creationId xmlns:a16="http://schemas.microsoft.com/office/drawing/2014/main" id="{522232D8-3598-4734-89E8-AA17958BF62E}"/>
                </a:ext>
              </a:extLst>
            </p:cNvPr>
            <p:cNvSpPr>
              <a:spLocks noChangeAspect="1"/>
            </p:cNvSpPr>
            <p:nvPr/>
          </p:nvSpPr>
          <p:spPr>
            <a:xfrm>
              <a:off x="974479" y="3253733"/>
              <a:ext cx="2400108" cy="2400108"/>
            </a:xfrm>
            <a:prstGeom prst="arc">
              <a:avLst>
                <a:gd name="adj1" fmla="val 16200000"/>
                <a:gd name="adj2" fmla="val 9479960"/>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4" name="Arc 23">
              <a:extLst>
                <a:ext uri="{FF2B5EF4-FFF2-40B4-BE49-F238E27FC236}">
                  <a16:creationId xmlns:a16="http://schemas.microsoft.com/office/drawing/2014/main" id="{119F148E-9B9C-4294-A2F3-75D675E2AB05}"/>
                </a:ext>
              </a:extLst>
            </p:cNvPr>
            <p:cNvSpPr>
              <a:spLocks noChangeAspect="1"/>
            </p:cNvSpPr>
            <p:nvPr/>
          </p:nvSpPr>
          <p:spPr>
            <a:xfrm>
              <a:off x="1149692" y="3428945"/>
              <a:ext cx="2049684" cy="2049684"/>
            </a:xfrm>
            <a:prstGeom prst="arc">
              <a:avLst>
                <a:gd name="adj1" fmla="val 16200000"/>
                <a:gd name="adj2" fmla="val 12613701"/>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grpSp>
      <p:sp>
        <p:nvSpPr>
          <p:cNvPr id="2" name="TextBox 1">
            <a:extLst>
              <a:ext uri="{FF2B5EF4-FFF2-40B4-BE49-F238E27FC236}">
                <a16:creationId xmlns:a16="http://schemas.microsoft.com/office/drawing/2014/main" id="{745CBD39-5178-4A7B-A6BE-361311D34C65}"/>
              </a:ext>
            </a:extLst>
          </p:cNvPr>
          <p:cNvSpPr txBox="1"/>
          <p:nvPr/>
        </p:nvSpPr>
        <p:spPr>
          <a:xfrm>
            <a:off x="7431632" y="2922309"/>
            <a:ext cx="1882050" cy="923330"/>
          </a:xfrm>
          <a:prstGeom prst="rect">
            <a:avLst/>
          </a:prstGeom>
          <a:noFill/>
        </p:spPr>
        <p:txBody>
          <a:bodyPr wrap="square" rtlCol="0">
            <a:spAutoFit/>
          </a:bodyPr>
          <a:lstStyle/>
          <a:p>
            <a:r>
              <a:rPr lang="en-US" b="1" dirty="0"/>
              <a:t>Debug/Deploy Lightning Web Component</a:t>
            </a:r>
          </a:p>
        </p:txBody>
      </p:sp>
    </p:spTree>
    <p:extLst>
      <p:ext uri="{BB962C8B-B14F-4D97-AF65-F5344CB8AC3E}">
        <p14:creationId xmlns:p14="http://schemas.microsoft.com/office/powerpoint/2010/main" val="329321753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p:txBody>
          <a:bodyPr/>
          <a:lstStyle/>
          <a:p>
            <a:pPr algn="ctr"/>
            <a:r>
              <a:rPr lang="en-US" sz="4000" dirty="0"/>
              <a:t>Deploying LWC</a:t>
            </a:r>
          </a:p>
        </p:txBody>
      </p:sp>
    </p:spTree>
    <p:extLst>
      <p:ext uri="{BB962C8B-B14F-4D97-AF65-F5344CB8AC3E}">
        <p14:creationId xmlns:p14="http://schemas.microsoft.com/office/powerpoint/2010/main" val="15517594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a:xfrm>
            <a:off x="845270" y="952728"/>
            <a:ext cx="10363200" cy="594360"/>
          </a:xfrm>
        </p:spPr>
        <p:txBody>
          <a:bodyPr/>
          <a:lstStyle/>
          <a:p>
            <a:br>
              <a:rPr lang="en-US" dirty="0"/>
            </a:br>
            <a:br>
              <a:rPr lang="en-US" dirty="0"/>
            </a:br>
            <a:br>
              <a:rPr lang="en-US" dirty="0"/>
            </a:br>
            <a:r>
              <a:rPr lang="en-US" dirty="0"/>
              <a:t>Deployment through Command Line </a:t>
            </a:r>
            <a:br>
              <a:rPr lang="en-US" dirty="0"/>
            </a:br>
            <a:r>
              <a:rPr lang="en-US" dirty="0"/>
              <a:t>Interface (CLI)</a:t>
            </a: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Technical Design</a:t>
            </a:r>
          </a:p>
        </p:txBody>
      </p:sp>
      <p:sp>
        <p:nvSpPr>
          <p:cNvPr id="5" name="Rectangle 4">
            <a:extLst>
              <a:ext uri="{FF2B5EF4-FFF2-40B4-BE49-F238E27FC236}">
                <a16:creationId xmlns:a16="http://schemas.microsoft.com/office/drawing/2014/main" id="{155F6DBA-706F-4283-8AD8-A5290D0D144B}"/>
              </a:ext>
            </a:extLst>
          </p:cNvPr>
          <p:cNvSpPr/>
          <p:nvPr/>
        </p:nvSpPr>
        <p:spPr>
          <a:xfrm>
            <a:off x="845270" y="1828309"/>
            <a:ext cx="10077254" cy="2270109"/>
          </a:xfrm>
          <a:prstGeom prst="rect">
            <a:avLst/>
          </a:prstGeom>
        </p:spPr>
        <p:txBody>
          <a:bodyPr wrap="square">
            <a:spAutoFit/>
          </a:bodyPr>
          <a:lstStyle/>
          <a:p>
            <a:pPr marL="285750" indent="-285750">
              <a:lnSpc>
                <a:spcPct val="150000"/>
              </a:lnSpc>
              <a:buFont typeface="Wingdings" panose="05000000000000000000" pitchFamily="2" charset="2"/>
              <a:buChar char="ü"/>
            </a:pPr>
            <a:r>
              <a:rPr lang="en-US" sz="1600" dirty="0" err="1"/>
              <a:t>Sfdx</a:t>
            </a:r>
            <a:r>
              <a:rPr lang="en-US" sz="1600" dirty="0"/>
              <a:t> </a:t>
            </a:r>
            <a:r>
              <a:rPr lang="en-US" sz="1600" dirty="0" err="1"/>
              <a:t>force:lightning:component:create</a:t>
            </a:r>
            <a:r>
              <a:rPr lang="en-US" sz="1600" dirty="0"/>
              <a:t>  --type </a:t>
            </a:r>
            <a:r>
              <a:rPr lang="en-US" sz="1600" dirty="0" err="1"/>
              <a:t>lwc</a:t>
            </a:r>
            <a:r>
              <a:rPr lang="en-US" sz="1600" dirty="0"/>
              <a:t> --name &lt;</a:t>
            </a:r>
            <a:r>
              <a:rPr lang="en-US" sz="1600" dirty="0" err="1"/>
              <a:t>nameOfLightningComponent</a:t>
            </a:r>
            <a:r>
              <a:rPr lang="en-US" sz="1600" dirty="0"/>
              <a:t>&gt;</a:t>
            </a:r>
          </a:p>
          <a:p>
            <a:pPr marL="285750" indent="-285750">
              <a:lnSpc>
                <a:spcPct val="150000"/>
              </a:lnSpc>
              <a:buFont typeface="Wingdings" panose="05000000000000000000" pitchFamily="2" charset="2"/>
              <a:buChar char="ü"/>
            </a:pPr>
            <a:r>
              <a:rPr lang="en-US" sz="1600" dirty="0" err="1"/>
              <a:t>Sfdx</a:t>
            </a:r>
            <a:r>
              <a:rPr lang="en-US" sz="1600" dirty="0"/>
              <a:t> </a:t>
            </a:r>
            <a:r>
              <a:rPr lang="en-US" sz="1600" dirty="0" err="1"/>
              <a:t>force:source:push</a:t>
            </a:r>
            <a:r>
              <a:rPr lang="en-US" sz="1600" dirty="0"/>
              <a:t> –</a:t>
            </a:r>
            <a:r>
              <a:rPr lang="en-US" sz="1600" dirty="0" err="1"/>
              <a:t>targetusername</a:t>
            </a:r>
            <a:r>
              <a:rPr lang="en-US" sz="1600" dirty="0"/>
              <a:t> &lt;username/alias&gt; [Scratch Org]</a:t>
            </a:r>
          </a:p>
          <a:p>
            <a:pPr marL="285750" indent="-285750">
              <a:lnSpc>
                <a:spcPct val="150000"/>
              </a:lnSpc>
              <a:buFont typeface="Wingdings" panose="05000000000000000000" pitchFamily="2" charset="2"/>
              <a:buChar char="ü"/>
            </a:pPr>
            <a:r>
              <a:rPr lang="en-US" sz="1600" dirty="0" err="1"/>
              <a:t>Sfdx</a:t>
            </a:r>
            <a:r>
              <a:rPr lang="en-US" sz="1600" dirty="0"/>
              <a:t> </a:t>
            </a:r>
            <a:r>
              <a:rPr lang="en-US" sz="1600" dirty="0" err="1"/>
              <a:t>force:source:deploy</a:t>
            </a:r>
            <a:r>
              <a:rPr lang="en-US" sz="1600" dirty="0"/>
              <a:t> --</a:t>
            </a:r>
            <a:r>
              <a:rPr lang="en-US" sz="1600" dirty="0" err="1"/>
              <a:t>targetusername</a:t>
            </a:r>
            <a:r>
              <a:rPr lang="en-US" sz="1600" dirty="0"/>
              <a:t> &lt;username/alias&gt; --</a:t>
            </a:r>
            <a:r>
              <a:rPr lang="en-US" sz="1600" dirty="0" err="1"/>
              <a:t>sourcepath</a:t>
            </a:r>
            <a:r>
              <a:rPr lang="en-US" sz="1600" dirty="0"/>
              <a:t> &lt;</a:t>
            </a:r>
            <a:r>
              <a:rPr lang="en-US" sz="1600" dirty="0" err="1"/>
              <a:t>pathToLWC</a:t>
            </a:r>
            <a:r>
              <a:rPr lang="en-US" sz="1600" dirty="0"/>
              <a:t>&gt; [Non- Scratch Org]</a:t>
            </a:r>
          </a:p>
          <a:p>
            <a:pPr marL="285750" indent="-285750">
              <a:lnSpc>
                <a:spcPct val="150000"/>
              </a:lnSpc>
              <a:buFont typeface="Wingdings" panose="05000000000000000000" pitchFamily="2" charset="2"/>
              <a:buChar char="ü"/>
            </a:pPr>
            <a:endParaRPr lang="en-US" sz="1600" dirty="0">
              <a:cs typeface="Calibri" panose="020F0502020204030204" pitchFamily="34" charset="0"/>
            </a:endParaRPr>
          </a:p>
          <a:p>
            <a:pPr>
              <a:lnSpc>
                <a:spcPct val="150000"/>
              </a:lnSpc>
            </a:pPr>
            <a:endParaRPr lang="en-US" sz="1600" dirty="0">
              <a:latin typeface="+mj-lt"/>
              <a:cs typeface="Calibri" panose="020F0502020204030204" pitchFamily="34" charset="0"/>
            </a:endParaRPr>
          </a:p>
        </p:txBody>
      </p:sp>
      <p:sp>
        <p:nvSpPr>
          <p:cNvPr id="6" name="Title 1">
            <a:extLst>
              <a:ext uri="{FF2B5EF4-FFF2-40B4-BE49-F238E27FC236}">
                <a16:creationId xmlns:a16="http://schemas.microsoft.com/office/drawing/2014/main" id="{BD45B8D0-66F5-4C68-94FC-6D111AC3A5EA}"/>
              </a:ext>
            </a:extLst>
          </p:cNvPr>
          <p:cNvSpPr txBox="1">
            <a:spLocks/>
          </p:cNvSpPr>
          <p:nvPr/>
        </p:nvSpPr>
        <p:spPr bwMode="gray">
          <a:xfrm>
            <a:off x="887214" y="3480075"/>
            <a:ext cx="10972800" cy="721665"/>
          </a:xfrm>
          <a:prstGeom prst="rect">
            <a:avLst/>
          </a:prstGeom>
        </p:spPr>
        <p:txBody>
          <a:bodyPr vert="horz" lIns="0" tIns="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Tx/>
              <a:buNone/>
              <a:tabLst/>
              <a:defRPr sz="3200" kern="1200" baseline="0">
                <a:solidFill>
                  <a:srgbClr val="5C5C5C"/>
                </a:solidFill>
                <a:latin typeface="+mj-lt"/>
                <a:ea typeface="+mj-ea"/>
                <a:cs typeface="+mj-cs"/>
              </a:defRPr>
            </a:lvl1pPr>
          </a:lstStyle>
          <a:p>
            <a:r>
              <a:rPr lang="en-US" dirty="0"/>
              <a:t>Deployment through Ant Migration Tool</a:t>
            </a:r>
            <a:endParaRPr lang="en-US" dirty="0">
              <a:solidFill>
                <a:schemeClr val="tx1"/>
              </a:solidFill>
            </a:endParaRPr>
          </a:p>
        </p:txBody>
      </p:sp>
      <p:sp>
        <p:nvSpPr>
          <p:cNvPr id="7" name="Rectangle 6">
            <a:extLst>
              <a:ext uri="{FF2B5EF4-FFF2-40B4-BE49-F238E27FC236}">
                <a16:creationId xmlns:a16="http://schemas.microsoft.com/office/drawing/2014/main" id="{E84F719C-1E17-414E-9CEE-7572A2CA7913}"/>
              </a:ext>
            </a:extLst>
          </p:cNvPr>
          <p:cNvSpPr/>
          <p:nvPr/>
        </p:nvSpPr>
        <p:spPr>
          <a:xfrm>
            <a:off x="782116" y="3990712"/>
            <a:ext cx="10522670" cy="422360"/>
          </a:xfrm>
          <a:prstGeom prst="rect">
            <a:avLst/>
          </a:prstGeom>
        </p:spPr>
        <p:txBody>
          <a:bodyPr wrap="square">
            <a:spAutoFit/>
          </a:bodyPr>
          <a:lstStyle/>
          <a:p>
            <a:pPr marL="285750" indent="-285750">
              <a:lnSpc>
                <a:spcPct val="150000"/>
              </a:lnSpc>
              <a:buFont typeface="Wingdings" panose="05000000000000000000" pitchFamily="2" charset="2"/>
              <a:buChar char="ü"/>
            </a:pPr>
            <a:r>
              <a:rPr lang="en-US" sz="1600" b="1" dirty="0"/>
              <a:t>Metadata Type </a:t>
            </a:r>
            <a:r>
              <a:rPr lang="en-US" sz="1600" dirty="0"/>
              <a:t>- </a:t>
            </a:r>
            <a:r>
              <a:rPr lang="en-US" sz="1600" dirty="0" err="1"/>
              <a:t>LightningComponentBundle</a:t>
            </a:r>
            <a:endParaRPr lang="en-US" sz="1600" dirty="0"/>
          </a:p>
        </p:txBody>
      </p:sp>
      <p:pic>
        <p:nvPicPr>
          <p:cNvPr id="9" name="Picture 8">
            <a:extLst>
              <a:ext uri="{FF2B5EF4-FFF2-40B4-BE49-F238E27FC236}">
                <a16:creationId xmlns:a16="http://schemas.microsoft.com/office/drawing/2014/main" id="{BD6AC4FE-CC29-4897-8433-3FEA51728DFD}"/>
              </a:ext>
            </a:extLst>
          </p:cNvPr>
          <p:cNvPicPr>
            <a:picLocks noChangeAspect="1"/>
          </p:cNvPicPr>
          <p:nvPr/>
        </p:nvPicPr>
        <p:blipFill>
          <a:blip r:embed="rId2"/>
          <a:stretch>
            <a:fillRect/>
          </a:stretch>
        </p:blipFill>
        <p:spPr>
          <a:xfrm>
            <a:off x="2250668" y="4687591"/>
            <a:ext cx="4752975" cy="8667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8563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a:xfrm>
            <a:off x="861851" y="799510"/>
            <a:ext cx="10363200" cy="594360"/>
          </a:xfrm>
        </p:spPr>
        <p:txBody>
          <a:bodyPr/>
          <a:lstStyle/>
          <a:p>
            <a:br>
              <a:rPr lang="en-US" dirty="0"/>
            </a:br>
            <a:br>
              <a:rPr lang="en-US" dirty="0"/>
            </a:br>
            <a:br>
              <a:rPr lang="en-US" dirty="0"/>
            </a:br>
            <a:r>
              <a:rPr lang="en-US" dirty="0"/>
              <a:t>Deployment through Change Sets</a:t>
            </a: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Technical Design</a:t>
            </a:r>
          </a:p>
        </p:txBody>
      </p:sp>
      <p:sp>
        <p:nvSpPr>
          <p:cNvPr id="13" name="Rectangle 12">
            <a:extLst>
              <a:ext uri="{FF2B5EF4-FFF2-40B4-BE49-F238E27FC236}">
                <a16:creationId xmlns:a16="http://schemas.microsoft.com/office/drawing/2014/main" id="{94872934-ADFB-435C-81B7-5D735285D353}"/>
              </a:ext>
            </a:extLst>
          </p:cNvPr>
          <p:cNvSpPr/>
          <p:nvPr/>
        </p:nvSpPr>
        <p:spPr>
          <a:xfrm>
            <a:off x="782116" y="1655732"/>
            <a:ext cx="10896600" cy="781240"/>
          </a:xfrm>
          <a:prstGeom prst="rect">
            <a:avLst/>
          </a:prstGeom>
        </p:spPr>
        <p:txBody>
          <a:bodyPr wrap="square">
            <a:spAutoFit/>
          </a:bodyPr>
          <a:lstStyle/>
          <a:p>
            <a:pPr>
              <a:lnSpc>
                <a:spcPct val="150000"/>
              </a:lnSpc>
            </a:pPr>
            <a:r>
              <a:rPr lang="en-US" sz="1600" b="1" dirty="0">
                <a:cs typeface="Calibri" panose="020F0502020204030204" pitchFamily="34" charset="0"/>
              </a:rPr>
              <a:t>Lightning Web Component Bundle</a:t>
            </a:r>
            <a:r>
              <a:rPr lang="en-US" sz="1600" dirty="0">
                <a:cs typeface="Calibri" panose="020F0502020204030204" pitchFamily="34" charset="0"/>
              </a:rPr>
              <a:t> cane be used deploy through change sets.</a:t>
            </a:r>
          </a:p>
          <a:p>
            <a:pPr marL="285750" indent="-285750">
              <a:lnSpc>
                <a:spcPct val="150000"/>
              </a:lnSpc>
              <a:buFont typeface="Wingdings" panose="05000000000000000000" pitchFamily="2" charset="2"/>
              <a:buChar char="ü"/>
            </a:pPr>
            <a:endParaRPr lang="en-US" sz="1600" dirty="0">
              <a:latin typeface="+mj-lt"/>
              <a:cs typeface="Calibri" panose="020F0502020204030204" pitchFamily="34" charset="0"/>
            </a:endParaRPr>
          </a:p>
        </p:txBody>
      </p:sp>
      <p:pic>
        <p:nvPicPr>
          <p:cNvPr id="14" name="Content Placeholder 3">
            <a:extLst>
              <a:ext uri="{FF2B5EF4-FFF2-40B4-BE49-F238E27FC236}">
                <a16:creationId xmlns:a16="http://schemas.microsoft.com/office/drawing/2014/main" id="{C4B258C9-5BF5-42F5-86C5-DB591AE7B0A0}"/>
              </a:ext>
            </a:extLst>
          </p:cNvPr>
          <p:cNvPicPr>
            <a:picLocks noChangeAspect="1"/>
          </p:cNvPicPr>
          <p:nvPr/>
        </p:nvPicPr>
        <p:blipFill>
          <a:blip r:embed="rId2"/>
          <a:stretch>
            <a:fillRect/>
          </a:stretch>
        </p:blipFill>
        <p:spPr>
          <a:xfrm>
            <a:off x="914971" y="2276127"/>
            <a:ext cx="7177493" cy="3711845"/>
          </a:xfrm>
          <a:prstGeom prst="rect">
            <a:avLst/>
          </a:prstGeom>
        </p:spPr>
      </p:pic>
    </p:spTree>
    <p:extLst>
      <p:ext uri="{BB962C8B-B14F-4D97-AF65-F5344CB8AC3E}">
        <p14:creationId xmlns:p14="http://schemas.microsoft.com/office/powerpoint/2010/main" val="1375376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a:xfrm>
            <a:off x="224560" y="1936579"/>
            <a:ext cx="10541000" cy="1592403"/>
          </a:xfrm>
        </p:spPr>
        <p:txBody>
          <a:bodyPr/>
          <a:lstStyle/>
          <a:p>
            <a:r>
              <a:rPr lang="en-US" sz="4000" dirty="0"/>
              <a:t>Questions</a:t>
            </a:r>
          </a:p>
        </p:txBody>
      </p:sp>
    </p:spTree>
    <p:extLst>
      <p:ext uri="{BB962C8B-B14F-4D97-AF65-F5344CB8AC3E}">
        <p14:creationId xmlns:p14="http://schemas.microsoft.com/office/powerpoint/2010/main" val="214981854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D13CB8-226F-4A93-B93B-C291763F802B}"/>
              </a:ext>
            </a:extLst>
          </p:cNvPr>
          <p:cNvSpPr/>
          <p:nvPr/>
        </p:nvSpPr>
        <p:spPr>
          <a:xfrm>
            <a:off x="6740164" y="3864990"/>
            <a:ext cx="2799761" cy="301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2F2317-C4A4-4B2B-83DE-6A30DA99F830}"/>
              </a:ext>
            </a:extLst>
          </p:cNvPr>
          <p:cNvSpPr/>
          <p:nvPr/>
        </p:nvSpPr>
        <p:spPr>
          <a:xfrm>
            <a:off x="1773810" y="3125432"/>
            <a:ext cx="1553852" cy="303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5272683-7A5D-4446-99D3-5FE52263A6D9}"/>
              </a:ext>
            </a:extLst>
          </p:cNvPr>
          <p:cNvSpPr/>
          <p:nvPr/>
        </p:nvSpPr>
        <p:spPr>
          <a:xfrm>
            <a:off x="3233393" y="1696825"/>
            <a:ext cx="791852" cy="223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4195D44-5ACC-4F48-989D-3B337755160B}"/>
              </a:ext>
            </a:extLst>
          </p:cNvPr>
          <p:cNvSpPr/>
          <p:nvPr/>
        </p:nvSpPr>
        <p:spPr>
          <a:xfrm>
            <a:off x="1682685" y="933255"/>
            <a:ext cx="1211344" cy="311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F91265C-3C0B-425C-B889-D5B77E365A48}"/>
              </a:ext>
            </a:extLst>
          </p:cNvPr>
          <p:cNvSpPr/>
          <p:nvPr/>
        </p:nvSpPr>
        <p:spPr>
          <a:xfrm>
            <a:off x="942681" y="668346"/>
            <a:ext cx="10935092" cy="3785652"/>
          </a:xfrm>
          <a:prstGeom prst="rect">
            <a:avLst/>
          </a:prstGeom>
        </p:spPr>
        <p:txBody>
          <a:bodyPr wrap="square">
            <a:spAutoFit/>
          </a:bodyPr>
          <a:lstStyle/>
          <a:p>
            <a:pPr marL="342900" indent="-342900">
              <a:buAutoNum type="arabicPeriod"/>
            </a:pPr>
            <a:r>
              <a:rPr lang="en-US" sz="1600" dirty="0">
                <a:cs typeface="Calibri" panose="020F0502020204030204" pitchFamily="34" charset="0"/>
              </a:rPr>
              <a:t>In which mode do you see the Minified </a:t>
            </a:r>
            <a:r>
              <a:rPr lang="en-US" sz="1600" dirty="0" err="1">
                <a:cs typeface="Calibri" panose="020F0502020204030204" pitchFamily="34" charset="0"/>
              </a:rPr>
              <a:t>Javascript</a:t>
            </a:r>
            <a:r>
              <a:rPr lang="en-US" sz="1600" dirty="0">
                <a:cs typeface="Calibri" panose="020F0502020204030204" pitchFamily="34" charset="0"/>
              </a:rPr>
              <a:t> using Chrome tools for debugging? </a:t>
            </a:r>
          </a:p>
          <a:p>
            <a:pPr marL="767532" lvl="5" indent="-342900">
              <a:buAutoNum type="arabicPeriod"/>
            </a:pPr>
            <a:r>
              <a:rPr lang="en-US" sz="1600" dirty="0">
                <a:cs typeface="Calibri" panose="020F0502020204030204" pitchFamily="34" charset="0"/>
              </a:rPr>
              <a:t>Production   2.  Debug    3. Both   </a:t>
            </a:r>
          </a:p>
          <a:p>
            <a:pPr marL="424632" lvl="5"/>
            <a:endParaRPr lang="en-US" sz="1600" dirty="0">
              <a:cs typeface="Calibri" panose="020F0502020204030204" pitchFamily="34" charset="0"/>
            </a:endParaRPr>
          </a:p>
          <a:p>
            <a:pPr marL="342900" indent="-342900">
              <a:buFont typeface="Arial"/>
              <a:buAutoNum type="arabicPeriod"/>
            </a:pPr>
            <a:r>
              <a:rPr lang="en-US" sz="1600" dirty="0">
                <a:cs typeface="Calibri" panose="020F0502020204030204" pitchFamily="34" charset="0"/>
              </a:rPr>
              <a:t>In which mode do you see the Console Engine warnings using Chrome tools for debugging?</a:t>
            </a:r>
          </a:p>
          <a:p>
            <a:pPr marL="767532" lvl="5" indent="-342900">
              <a:buFont typeface="Arial"/>
              <a:buAutoNum type="arabicPeriod"/>
            </a:pPr>
            <a:r>
              <a:rPr lang="en-US" sz="1600" dirty="0">
                <a:cs typeface="Calibri" panose="020F0502020204030204" pitchFamily="34" charset="0"/>
              </a:rPr>
              <a:t>Production   2.  Debug    3. Both   </a:t>
            </a:r>
          </a:p>
          <a:p>
            <a:pPr marL="424632" lvl="5"/>
            <a:endParaRPr lang="en-US" sz="1600" dirty="0">
              <a:cs typeface="Calibri" panose="020F0502020204030204" pitchFamily="34" charset="0"/>
            </a:endParaRPr>
          </a:p>
          <a:p>
            <a:pPr marL="342900" indent="-342900">
              <a:buFont typeface="Arial"/>
              <a:buAutoNum type="arabicPeriod"/>
            </a:pPr>
            <a:r>
              <a:rPr lang="en-US" sz="1600" dirty="0">
                <a:cs typeface="Calibri" panose="020F0502020204030204" pitchFamily="34" charset="0"/>
              </a:rPr>
              <a:t>We can deploy Lightning web components to a SF environment using.</a:t>
            </a:r>
          </a:p>
          <a:p>
            <a:pPr marL="767532" lvl="5" indent="-342900">
              <a:buFont typeface="Arial"/>
              <a:buAutoNum type="arabicPeriod"/>
            </a:pPr>
            <a:r>
              <a:rPr lang="en-US" sz="1600" dirty="0">
                <a:cs typeface="Calibri" panose="020F0502020204030204" pitchFamily="34" charset="0"/>
              </a:rPr>
              <a:t>SFDX CLI</a:t>
            </a:r>
          </a:p>
          <a:p>
            <a:pPr marL="767532" lvl="5" indent="-342900">
              <a:buFont typeface="Arial"/>
              <a:buAutoNum type="arabicPeriod"/>
            </a:pPr>
            <a:r>
              <a:rPr lang="en-US" sz="1600" dirty="0">
                <a:cs typeface="Calibri" panose="020F0502020204030204" pitchFamily="34" charset="0"/>
              </a:rPr>
              <a:t>ANT Migration tool</a:t>
            </a:r>
          </a:p>
          <a:p>
            <a:pPr marL="767532" lvl="5" indent="-342900">
              <a:buFont typeface="Arial"/>
              <a:buAutoNum type="arabicPeriod"/>
            </a:pPr>
            <a:r>
              <a:rPr lang="en-US" sz="1600" dirty="0">
                <a:cs typeface="Calibri" panose="020F0502020204030204" pitchFamily="34" charset="0"/>
              </a:rPr>
              <a:t>Change sets</a:t>
            </a:r>
          </a:p>
          <a:p>
            <a:pPr marL="767532" lvl="5" indent="-342900">
              <a:buFont typeface="Arial"/>
              <a:buAutoNum type="arabicPeriod"/>
            </a:pPr>
            <a:r>
              <a:rPr lang="en-US" sz="1600" dirty="0">
                <a:cs typeface="Calibri" panose="020F0502020204030204" pitchFamily="34" charset="0"/>
              </a:rPr>
              <a:t>All of the above</a:t>
            </a:r>
          </a:p>
          <a:p>
            <a:pPr marL="424632" lvl="5"/>
            <a:endParaRPr lang="en-US" sz="1600" dirty="0">
              <a:highlight>
                <a:srgbClr val="00FF00"/>
              </a:highlight>
              <a:cs typeface="Calibri" panose="020F0502020204030204" pitchFamily="34" charset="0"/>
            </a:endParaRPr>
          </a:p>
          <a:p>
            <a:pPr marL="342900" indent="-342900">
              <a:buFont typeface="Arial"/>
              <a:buAutoNum type="arabicPeriod"/>
            </a:pPr>
            <a:r>
              <a:rPr lang="en-US" sz="1600" dirty="0">
                <a:cs typeface="Calibri" panose="020F0502020204030204" pitchFamily="34" charset="0"/>
              </a:rPr>
              <a:t>What is the metadata type to be specified in the package.xml to deploy LWC?</a:t>
            </a:r>
          </a:p>
          <a:p>
            <a:pPr marL="767532" lvl="5" indent="-342900">
              <a:buFont typeface="Arial"/>
              <a:buAutoNum type="arabicPeriod"/>
            </a:pPr>
            <a:r>
              <a:rPr lang="en-US" sz="1600" dirty="0" err="1">
                <a:cs typeface="Calibri" panose="020F0502020204030204" pitchFamily="34" charset="0"/>
              </a:rPr>
              <a:t>AuraDefinitionBundle</a:t>
            </a:r>
            <a:r>
              <a:rPr lang="en-US" sz="1600" dirty="0">
                <a:cs typeface="Calibri" panose="020F0502020204030204" pitchFamily="34" charset="0"/>
              </a:rPr>
              <a:t>   2. </a:t>
            </a:r>
            <a:r>
              <a:rPr lang="en-US" sz="1600" dirty="0" err="1">
                <a:cs typeface="Calibri" panose="020F0502020204030204" pitchFamily="34" charset="0"/>
              </a:rPr>
              <a:t>WebComponentBundle</a:t>
            </a:r>
            <a:r>
              <a:rPr lang="en-US" sz="1600" dirty="0">
                <a:cs typeface="Calibri" panose="020F0502020204030204" pitchFamily="34" charset="0"/>
              </a:rPr>
              <a:t>  3. </a:t>
            </a:r>
            <a:r>
              <a:rPr lang="en-US" sz="1600" dirty="0" err="1">
                <a:cs typeface="Calibri" panose="020F0502020204030204" pitchFamily="34" charset="0"/>
              </a:rPr>
              <a:t>LightningComponentBundle</a:t>
            </a:r>
            <a:r>
              <a:rPr lang="en-US" sz="1600" dirty="0">
                <a:cs typeface="Calibri" panose="020F0502020204030204" pitchFamily="34" charset="0"/>
              </a:rPr>
              <a:t>    4. </a:t>
            </a:r>
            <a:r>
              <a:rPr lang="en-US" sz="1600" dirty="0" err="1">
                <a:cs typeface="Calibri" panose="020F0502020204030204" pitchFamily="34" charset="0"/>
              </a:rPr>
              <a:t>lwc</a:t>
            </a:r>
            <a:endParaRPr lang="en-US" sz="1600" dirty="0">
              <a:cs typeface="Calibri" panose="020F0502020204030204" pitchFamily="34" charset="0"/>
            </a:endParaRPr>
          </a:p>
          <a:p>
            <a:pPr marL="424632" lvl="5"/>
            <a:endParaRPr lang="en-US" sz="1600" dirty="0">
              <a:cs typeface="Calibri" panose="020F0502020204030204" pitchFamily="34" charset="0"/>
            </a:endParaRPr>
          </a:p>
        </p:txBody>
      </p:sp>
    </p:spTree>
    <p:extLst>
      <p:ext uri="{BB962C8B-B14F-4D97-AF65-F5344CB8AC3E}">
        <p14:creationId xmlns:p14="http://schemas.microsoft.com/office/powerpoint/2010/main" val="269257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1"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a:xfrm>
            <a:off x="861851" y="799510"/>
            <a:ext cx="10363200" cy="594360"/>
          </a:xfrm>
        </p:spPr>
        <p:txBody>
          <a:bodyPr/>
          <a:lstStyle/>
          <a:p>
            <a:br>
              <a:rPr lang="en-US" dirty="0"/>
            </a:br>
            <a:br>
              <a:rPr lang="en-US" dirty="0"/>
            </a:br>
            <a:br>
              <a:rPr lang="en-US" dirty="0"/>
            </a:br>
            <a:r>
              <a:rPr lang="en-US" dirty="0"/>
              <a:t>References</a:t>
            </a: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Technical Design</a:t>
            </a:r>
          </a:p>
        </p:txBody>
      </p:sp>
      <p:sp>
        <p:nvSpPr>
          <p:cNvPr id="13" name="Rectangle 12">
            <a:extLst>
              <a:ext uri="{FF2B5EF4-FFF2-40B4-BE49-F238E27FC236}">
                <a16:creationId xmlns:a16="http://schemas.microsoft.com/office/drawing/2014/main" id="{94872934-ADFB-435C-81B7-5D735285D353}"/>
              </a:ext>
            </a:extLst>
          </p:cNvPr>
          <p:cNvSpPr/>
          <p:nvPr/>
        </p:nvSpPr>
        <p:spPr>
          <a:xfrm>
            <a:off x="861851" y="1393870"/>
            <a:ext cx="10896600" cy="781240"/>
          </a:xfrm>
          <a:prstGeom prst="rect">
            <a:avLst/>
          </a:prstGeom>
        </p:spPr>
        <p:txBody>
          <a:bodyPr wrap="square">
            <a:spAutoFit/>
          </a:bodyPr>
          <a:lstStyle/>
          <a:p>
            <a:pPr>
              <a:lnSpc>
                <a:spcPct val="150000"/>
              </a:lnSpc>
            </a:pPr>
            <a:r>
              <a:rPr lang="en-US" sz="1600" b="1" dirty="0">
                <a:cs typeface="Calibri" panose="020F0502020204030204" pitchFamily="34" charset="0"/>
              </a:rPr>
              <a:t>Lightning Web Component Bundle</a:t>
            </a:r>
            <a:r>
              <a:rPr lang="en-US" sz="1600" dirty="0">
                <a:cs typeface="Calibri" panose="020F0502020204030204" pitchFamily="34" charset="0"/>
              </a:rPr>
              <a:t> cane be used deploy through change sets.</a:t>
            </a:r>
          </a:p>
          <a:p>
            <a:pPr marL="285750" indent="-285750">
              <a:lnSpc>
                <a:spcPct val="150000"/>
              </a:lnSpc>
              <a:buFont typeface="Wingdings" panose="05000000000000000000" pitchFamily="2" charset="2"/>
              <a:buChar char="ü"/>
            </a:pPr>
            <a:endParaRPr lang="en-US" sz="1600" dirty="0">
              <a:latin typeface="+mj-lt"/>
              <a:cs typeface="Calibri" panose="020F0502020204030204" pitchFamily="34" charset="0"/>
            </a:endParaRPr>
          </a:p>
        </p:txBody>
      </p:sp>
      <p:sp>
        <p:nvSpPr>
          <p:cNvPr id="6" name="Rectangle 5">
            <a:extLst>
              <a:ext uri="{FF2B5EF4-FFF2-40B4-BE49-F238E27FC236}">
                <a16:creationId xmlns:a16="http://schemas.microsoft.com/office/drawing/2014/main" id="{04147068-38F8-4981-9EEE-6A14AD744674}"/>
              </a:ext>
            </a:extLst>
          </p:cNvPr>
          <p:cNvSpPr/>
          <p:nvPr/>
        </p:nvSpPr>
        <p:spPr>
          <a:xfrm>
            <a:off x="1046375" y="1988229"/>
            <a:ext cx="9521072" cy="4910960"/>
          </a:xfrm>
          <a:prstGeom prst="rect">
            <a:avLst/>
          </a:prstGeom>
          <a:noFill/>
          <a:effectLst/>
        </p:spPr>
        <p:txBody>
          <a:bodyPr wrap="square">
            <a:spAutoFit/>
          </a:bodyPr>
          <a:lstStyle/>
          <a:p>
            <a:pPr>
              <a:lnSpc>
                <a:spcPct val="150000"/>
              </a:lnSpc>
            </a:pPr>
            <a:r>
              <a:rPr lang="en-IN" sz="1600" dirty="0">
                <a:latin typeface="+mj-lt"/>
                <a:cs typeface="Arial"/>
              </a:rPr>
              <a:t>VS Code inline commands:</a:t>
            </a:r>
          </a:p>
          <a:p>
            <a:pPr marL="171450" indent="-171450">
              <a:lnSpc>
                <a:spcPct val="150000"/>
              </a:lnSpc>
              <a:buFont typeface="Wingdings" panose="05000000000000000000" pitchFamily="2" charset="2"/>
              <a:buChar char="Ø"/>
            </a:pPr>
            <a:r>
              <a:rPr lang="en-IN" sz="1600" dirty="0">
                <a:solidFill>
                  <a:srgbClr val="00B0F0"/>
                </a:solidFill>
                <a:latin typeface="+mj-lt"/>
                <a:cs typeface="Arial"/>
                <a:hlinkClick r:id="rId2"/>
              </a:rPr>
              <a:t>https://developer.salesforce.com/docs/atlas.en-us.sfdx_cli_reference.meta/sfdx_cli_reference/cli_reference_force_org.htm</a:t>
            </a:r>
            <a:endParaRPr lang="en-IN" sz="1600" dirty="0">
              <a:solidFill>
                <a:srgbClr val="00B0F0"/>
              </a:solidFill>
              <a:latin typeface="+mj-lt"/>
              <a:cs typeface="Arial"/>
            </a:endParaRPr>
          </a:p>
          <a:p>
            <a:pPr marL="171450" indent="-171450">
              <a:lnSpc>
                <a:spcPct val="150000"/>
              </a:lnSpc>
              <a:buFont typeface="Wingdings" panose="05000000000000000000" pitchFamily="2" charset="2"/>
              <a:buChar char="Ø"/>
            </a:pPr>
            <a:endParaRPr lang="en-IN" sz="1200" dirty="0">
              <a:solidFill>
                <a:srgbClr val="00B0F0"/>
              </a:solidFill>
            </a:endParaRPr>
          </a:p>
          <a:p>
            <a:pPr>
              <a:lnSpc>
                <a:spcPct val="150000"/>
              </a:lnSpc>
            </a:pPr>
            <a:r>
              <a:rPr lang="en-IN" sz="1600" dirty="0">
                <a:latin typeface="+mj-lt"/>
                <a:cs typeface="Arial"/>
              </a:rPr>
              <a:t>LWC Documentation:</a:t>
            </a:r>
          </a:p>
          <a:p>
            <a:pPr marL="171450" indent="-171450">
              <a:lnSpc>
                <a:spcPct val="150000"/>
              </a:lnSpc>
              <a:buFont typeface="Wingdings" panose="05000000000000000000" pitchFamily="2" charset="2"/>
              <a:buChar char="ü"/>
            </a:pPr>
            <a:r>
              <a:rPr lang="en-IN" sz="1600" dirty="0">
                <a:solidFill>
                  <a:srgbClr val="00B0F0"/>
                </a:solidFill>
                <a:latin typeface="+mj-lt"/>
                <a:cs typeface="Arial"/>
                <a:hlinkClick r:id="rId3"/>
              </a:rPr>
              <a:t>https://developer.salesforce.com/docs/component-library/documentation/lwc/lwc.debug_mode_enable</a:t>
            </a:r>
            <a:endParaRPr lang="en-IN" sz="1600" dirty="0">
              <a:solidFill>
                <a:srgbClr val="00B0F0"/>
              </a:solidFill>
              <a:latin typeface="+mj-lt"/>
              <a:cs typeface="Arial"/>
            </a:endParaRPr>
          </a:p>
          <a:p>
            <a:pPr>
              <a:lnSpc>
                <a:spcPct val="150000"/>
              </a:lnSpc>
            </a:pPr>
            <a:endParaRPr lang="en-IN" sz="1600" dirty="0">
              <a:latin typeface="+mj-lt"/>
              <a:cs typeface="Arial"/>
            </a:endParaRPr>
          </a:p>
          <a:p>
            <a:r>
              <a:rPr lang="en-IN" sz="1600" dirty="0">
                <a:latin typeface="+mj-lt"/>
                <a:cs typeface="Arial"/>
              </a:rPr>
              <a:t>LWC Video Library:</a:t>
            </a:r>
          </a:p>
          <a:p>
            <a:pPr marL="171450" indent="-171450">
              <a:buFont typeface="Wingdings" panose="05000000000000000000" pitchFamily="2" charset="2"/>
              <a:buChar char="ü"/>
            </a:pPr>
            <a:r>
              <a:rPr lang="en-IN" sz="1600" dirty="0">
                <a:solidFill>
                  <a:srgbClr val="00B0F0"/>
                </a:solidFill>
                <a:latin typeface="+mj-lt"/>
                <a:cs typeface="Arial"/>
                <a:hlinkClick r:id="rId4"/>
              </a:rPr>
              <a:t>https://developer.salesforce.com/tv/lwc-video-gallery</a:t>
            </a:r>
            <a:endParaRPr lang="en-IN" sz="1600" dirty="0">
              <a:solidFill>
                <a:srgbClr val="00B0F0"/>
              </a:solidFill>
              <a:latin typeface="+mj-lt"/>
              <a:cs typeface="Arial"/>
            </a:endParaRPr>
          </a:p>
          <a:p>
            <a:pPr marL="171450" indent="-171450">
              <a:lnSpc>
                <a:spcPct val="150000"/>
              </a:lnSpc>
              <a:buFont typeface="Wingdings" panose="05000000000000000000" pitchFamily="2" charset="2"/>
              <a:buChar char="Ø"/>
            </a:pPr>
            <a:endParaRPr lang="en-IN" sz="1200" dirty="0"/>
          </a:p>
          <a:p>
            <a:r>
              <a:rPr lang="en-IN" sz="1600" dirty="0">
                <a:latin typeface="+mj-lt"/>
                <a:cs typeface="Arial"/>
              </a:rPr>
              <a:t>Google Dev Tools </a:t>
            </a:r>
            <a:r>
              <a:rPr lang="en-IN" sz="1600" dirty="0" err="1">
                <a:latin typeface="+mj-lt"/>
                <a:cs typeface="Arial"/>
              </a:rPr>
              <a:t>Javascript</a:t>
            </a:r>
            <a:r>
              <a:rPr lang="en-IN" sz="1600" dirty="0">
                <a:latin typeface="+mj-lt"/>
                <a:cs typeface="Arial"/>
              </a:rPr>
              <a:t> Debugging:</a:t>
            </a:r>
          </a:p>
          <a:p>
            <a:pPr marL="171450" indent="-171450">
              <a:buFont typeface="Wingdings" panose="05000000000000000000" pitchFamily="2" charset="2"/>
              <a:buChar char="ü"/>
            </a:pPr>
            <a:r>
              <a:rPr lang="en-IN" sz="1600" dirty="0">
                <a:solidFill>
                  <a:srgbClr val="00B0F0"/>
                </a:solidFill>
                <a:latin typeface="+mj-lt"/>
                <a:cs typeface="Arial"/>
                <a:hlinkClick r:id="rId5"/>
              </a:rPr>
              <a:t>https://developers.google.com/web/tools/chrome-devtools/javascript</a:t>
            </a:r>
            <a:endParaRPr lang="en-IN" sz="1600" dirty="0">
              <a:solidFill>
                <a:srgbClr val="00B0F0"/>
              </a:solidFill>
              <a:latin typeface="+mj-lt"/>
              <a:cs typeface="Arial"/>
            </a:endParaRPr>
          </a:p>
          <a:p>
            <a:pPr marL="171450" indent="-171450">
              <a:lnSpc>
                <a:spcPct val="150000"/>
              </a:lnSpc>
              <a:buFont typeface="Wingdings" panose="05000000000000000000" pitchFamily="2" charset="2"/>
              <a:buChar char="Ø"/>
            </a:pPr>
            <a:endParaRPr lang="en-IN" sz="1200" dirty="0"/>
          </a:p>
          <a:p>
            <a:pPr>
              <a:lnSpc>
                <a:spcPct val="150000"/>
              </a:lnSpc>
            </a:pPr>
            <a:endParaRPr lang="en-US" dirty="0">
              <a:cs typeface="Calibri" panose="020F0502020204030204" pitchFamily="34" charset="0"/>
            </a:endParaRPr>
          </a:p>
          <a:p>
            <a:pPr marL="285750" indent="-285750">
              <a:lnSpc>
                <a:spcPct val="150000"/>
              </a:lnSpc>
              <a:buFont typeface="Wingdings" panose="05000000000000000000" pitchFamily="2" charset="2"/>
              <a:buChar char="ü"/>
            </a:pPr>
            <a:endParaRPr lang="en-US" dirty="0">
              <a:cs typeface="Calibri" panose="020F0502020204030204" pitchFamily="34" charset="0"/>
            </a:endParaRPr>
          </a:p>
        </p:txBody>
      </p:sp>
    </p:spTree>
    <p:extLst>
      <p:ext uri="{BB962C8B-B14F-4D97-AF65-F5344CB8AC3E}">
        <p14:creationId xmlns:p14="http://schemas.microsoft.com/office/powerpoint/2010/main" val="1615961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3A25-BEB1-407D-8F37-53843F832CE2}"/>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E47E9FC3-246A-4E4F-A8EC-562591F34992}"/>
              </a:ext>
            </a:extLst>
          </p:cNvPr>
          <p:cNvSpPr>
            <a:spLocks noGrp="1"/>
          </p:cNvSpPr>
          <p:nvPr>
            <p:ph type="body" sz="quarter" idx="15"/>
          </p:nvPr>
        </p:nvSpPr>
        <p:spPr/>
        <p:txBody>
          <a:bodyPr/>
          <a:lstStyle/>
          <a:p>
            <a:r>
              <a:rPr lang="en-US" dirty="0"/>
              <a:t>agenda</a:t>
            </a:r>
          </a:p>
        </p:txBody>
      </p:sp>
      <p:sp>
        <p:nvSpPr>
          <p:cNvPr id="5" name="TextBox 4">
            <a:extLst>
              <a:ext uri="{FF2B5EF4-FFF2-40B4-BE49-F238E27FC236}">
                <a16:creationId xmlns:a16="http://schemas.microsoft.com/office/drawing/2014/main" id="{EFB26AB3-1BE4-4F63-A37A-2FD1ECC3EF2D}"/>
              </a:ext>
            </a:extLst>
          </p:cNvPr>
          <p:cNvSpPr txBox="1"/>
          <p:nvPr/>
        </p:nvSpPr>
        <p:spPr>
          <a:xfrm>
            <a:off x="967741" y="1988820"/>
            <a:ext cx="10309860" cy="3939540"/>
          </a:xfrm>
          <a:prstGeom prst="rect">
            <a:avLst/>
          </a:prstGeom>
          <a:noFill/>
        </p:spPr>
        <p:txBody>
          <a:bodyPr wrap="square" rtlCol="0">
            <a:spAutoFit/>
          </a:bodyPr>
          <a:lstStyle/>
          <a:p>
            <a:pPr marL="457200" indent="-457200">
              <a:buAutoNum type="arabicPeriod"/>
            </a:pPr>
            <a:r>
              <a:rPr lang="en-US" sz="2000" dirty="0"/>
              <a:t>Debug Modes</a:t>
            </a:r>
          </a:p>
          <a:p>
            <a:pPr marL="457200" indent="-457200">
              <a:buAutoNum type="arabicPeriod"/>
            </a:pPr>
            <a:endParaRPr lang="en-US" sz="2000" dirty="0"/>
          </a:p>
          <a:p>
            <a:pPr marL="457200" indent="-457200">
              <a:buFontTx/>
              <a:buAutoNum type="arabicPeriod"/>
            </a:pPr>
            <a:r>
              <a:rPr lang="en-US" sz="2000" dirty="0"/>
              <a:t>Chrome Dev Tools Debugging</a:t>
            </a:r>
          </a:p>
          <a:p>
            <a:pPr marL="457200" indent="-457200">
              <a:buFontTx/>
              <a:buAutoNum type="arabicPeriod"/>
            </a:pPr>
            <a:endParaRPr lang="en-US" sz="2000" dirty="0"/>
          </a:p>
          <a:p>
            <a:pPr marL="457200" indent="-457200">
              <a:buFontTx/>
              <a:buAutoNum type="arabicPeriod"/>
            </a:pPr>
            <a:r>
              <a:rPr lang="en-US" sz="2000" dirty="0"/>
              <a:t> Deploying LWC</a:t>
            </a:r>
          </a:p>
          <a:p>
            <a:pPr marL="457200" indent="-457200">
              <a:buFontTx/>
              <a:buAutoNum type="arabicPeriod"/>
            </a:pPr>
            <a:endParaRPr lang="en-US" sz="2000" dirty="0"/>
          </a:p>
          <a:p>
            <a:pPr marL="457200" indent="-457200">
              <a:buFontTx/>
              <a:buAutoNum type="arabicPeriod"/>
            </a:pPr>
            <a:r>
              <a:rPr lang="en-US" sz="2000" dirty="0"/>
              <a:t> References</a:t>
            </a:r>
            <a:endParaRPr lang="en-US" dirty="0"/>
          </a:p>
          <a:p>
            <a:endParaRPr lang="en-US" sz="2000" dirty="0"/>
          </a:p>
          <a:p>
            <a:pPr marL="457200" indent="-457200">
              <a:buFontTx/>
              <a:buAutoNum type="arabicPeriod"/>
            </a:pPr>
            <a:endParaRPr lang="en-US" sz="20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000" dirty="0"/>
          </a:p>
          <a:p>
            <a:pPr marL="457200" indent="-457200">
              <a:spcAft>
                <a:spcPts val="1800"/>
              </a:spcAft>
              <a:buFontTx/>
              <a:buAutoNum type="arabicPeriod"/>
            </a:pPr>
            <a:endParaRPr lang="en-US" sz="2200" dirty="0"/>
          </a:p>
        </p:txBody>
      </p:sp>
    </p:spTree>
    <p:extLst>
      <p:ext uri="{BB962C8B-B14F-4D97-AF65-F5344CB8AC3E}">
        <p14:creationId xmlns:p14="http://schemas.microsoft.com/office/powerpoint/2010/main" val="1547080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p:txBody>
          <a:bodyPr/>
          <a:lstStyle/>
          <a:p>
            <a:r>
              <a:rPr lang="en-US" sz="4000" dirty="0"/>
              <a:t>Debug Modes</a:t>
            </a:r>
            <a:br>
              <a:rPr lang="en-US" sz="4000" dirty="0"/>
            </a:br>
            <a:endParaRPr lang="en-US" dirty="0"/>
          </a:p>
        </p:txBody>
      </p:sp>
    </p:spTree>
    <p:extLst>
      <p:ext uri="{BB962C8B-B14F-4D97-AF65-F5344CB8AC3E}">
        <p14:creationId xmlns:p14="http://schemas.microsoft.com/office/powerpoint/2010/main" val="30699430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Debug Modes</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a:lnSpc>
                <a:spcPct val="150000"/>
              </a:lnSpc>
            </a:pPr>
            <a:r>
              <a:rPr lang="en-US" sz="1600" dirty="0">
                <a:solidFill>
                  <a:srgbClr val="00B0F0"/>
                </a:solidFill>
                <a:cs typeface="Arial"/>
              </a:rPr>
              <a:t>Production</a:t>
            </a:r>
          </a:p>
          <a:p>
            <a:pPr marL="895335" lvl="1" indent="-285750">
              <a:lnSpc>
                <a:spcPct val="150000"/>
              </a:lnSpc>
              <a:buFont typeface="Wingdings" panose="05000000000000000000" pitchFamily="2" charset="2"/>
              <a:buChar char="ü"/>
            </a:pPr>
            <a:r>
              <a:rPr lang="en-US" sz="1600" dirty="0">
                <a:solidFill>
                  <a:srgbClr val="080707"/>
                </a:solidFill>
              </a:rPr>
              <a:t>Default Mode.</a:t>
            </a:r>
          </a:p>
          <a:p>
            <a:pPr marL="895335" lvl="1" indent="-285750">
              <a:lnSpc>
                <a:spcPct val="150000"/>
              </a:lnSpc>
              <a:buFont typeface="Wingdings" panose="05000000000000000000" pitchFamily="2" charset="2"/>
              <a:buChar char="ü"/>
            </a:pPr>
            <a:r>
              <a:rPr lang="en-IN" sz="1600" dirty="0">
                <a:solidFill>
                  <a:srgbClr val="080707"/>
                </a:solidFill>
              </a:rPr>
              <a:t>Optimizes performance by minification and proxies</a:t>
            </a:r>
            <a:endParaRPr lang="en-IN" sz="1600" dirty="0">
              <a:solidFill>
                <a:srgbClr val="080707"/>
              </a:solidFill>
              <a:cs typeface="Calibri" panose="020F0502020204030204" pitchFamily="34" charset="0"/>
            </a:endParaRPr>
          </a:p>
          <a:p>
            <a:pPr>
              <a:lnSpc>
                <a:spcPct val="150000"/>
              </a:lnSpc>
            </a:pPr>
            <a:r>
              <a:rPr lang="en-IN" sz="1600" dirty="0">
                <a:solidFill>
                  <a:srgbClr val="00B0F0"/>
                </a:solidFill>
                <a:cs typeface="Arial"/>
              </a:rPr>
              <a:t>Debug</a:t>
            </a:r>
          </a:p>
          <a:p>
            <a:pPr marL="895335" lvl="1" indent="-285750">
              <a:lnSpc>
                <a:spcPct val="150000"/>
              </a:lnSpc>
              <a:buFont typeface="Wingdings" panose="05000000000000000000" pitchFamily="2" charset="2"/>
              <a:buChar char="ü"/>
            </a:pPr>
            <a:r>
              <a:rPr lang="en-IN" sz="1600" dirty="0">
                <a:solidFill>
                  <a:srgbClr val="080707"/>
                </a:solidFill>
              </a:rPr>
              <a:t>We need to enable debug mode for specific user/developer.</a:t>
            </a:r>
          </a:p>
          <a:p>
            <a:pPr marL="895335" lvl="1" indent="-285750">
              <a:lnSpc>
                <a:spcPct val="150000"/>
              </a:lnSpc>
              <a:buFont typeface="Wingdings" panose="05000000000000000000" pitchFamily="2" charset="2"/>
              <a:buChar char="ü"/>
            </a:pPr>
            <a:r>
              <a:rPr lang="en-IN" sz="1600" dirty="0">
                <a:solidFill>
                  <a:srgbClr val="080707"/>
                </a:solidFill>
              </a:rPr>
              <a:t>Framework JavaScript code isn’t minified and is easier to read and debug.</a:t>
            </a:r>
          </a:p>
          <a:p>
            <a:pPr marL="895335" lvl="1" indent="-285750">
              <a:lnSpc>
                <a:spcPct val="150000"/>
              </a:lnSpc>
              <a:buFont typeface="Wingdings" panose="05000000000000000000" pitchFamily="2" charset="2"/>
              <a:buChar char="ü"/>
            </a:pPr>
            <a:r>
              <a:rPr lang="en-IN" sz="1600" dirty="0">
                <a:solidFill>
                  <a:srgbClr val="080707"/>
                </a:solidFill>
              </a:rPr>
              <a:t>This mode also adds more detailed output for warnings and errors. </a:t>
            </a:r>
          </a:p>
          <a:p>
            <a:pPr marL="952485" lvl="1" indent="-342900">
              <a:lnSpc>
                <a:spcPct val="150000"/>
              </a:lnSpc>
              <a:buFont typeface="Wingdings" panose="05000000000000000000" pitchFamily="2" charset="2"/>
              <a:buChar char="Ø"/>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Technical Design</a:t>
            </a:r>
          </a:p>
        </p:txBody>
      </p:sp>
    </p:spTree>
    <p:extLst>
      <p:ext uri="{BB962C8B-B14F-4D97-AF65-F5344CB8AC3E}">
        <p14:creationId xmlns:p14="http://schemas.microsoft.com/office/powerpoint/2010/main" val="1387948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Enable Debug Mode</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Technical Design</a:t>
            </a:r>
          </a:p>
        </p:txBody>
      </p:sp>
      <p:sp>
        <p:nvSpPr>
          <p:cNvPr id="5" name="Rectangle 4">
            <a:extLst>
              <a:ext uri="{FF2B5EF4-FFF2-40B4-BE49-F238E27FC236}">
                <a16:creationId xmlns:a16="http://schemas.microsoft.com/office/drawing/2014/main" id="{63604CE2-3069-4D4D-BF8D-D4E8EDC1AA39}"/>
              </a:ext>
            </a:extLst>
          </p:cNvPr>
          <p:cNvSpPr/>
          <p:nvPr/>
        </p:nvSpPr>
        <p:spPr>
          <a:xfrm>
            <a:off x="914398" y="1583703"/>
            <a:ext cx="10591801" cy="2638351"/>
          </a:xfrm>
          <a:prstGeom prst="rect">
            <a:avLst/>
          </a:prstGeom>
        </p:spPr>
        <p:txBody>
          <a:bodyPr wrap="square">
            <a:spAutoFit/>
          </a:bodyPr>
          <a:lstStyle/>
          <a:p>
            <a:pPr>
              <a:lnSpc>
                <a:spcPct val="150000"/>
              </a:lnSpc>
            </a:pPr>
            <a:r>
              <a:rPr lang="en-US" sz="1600" dirty="0">
                <a:solidFill>
                  <a:srgbClr val="080707"/>
                </a:solidFill>
              </a:rPr>
              <a:t>To enable/disable debug mode for users in your org:</a:t>
            </a:r>
          </a:p>
          <a:p>
            <a:pPr marL="228600" indent="-228600">
              <a:lnSpc>
                <a:spcPct val="150000"/>
              </a:lnSpc>
              <a:buFont typeface="+mj-lt"/>
              <a:buAutoNum type="arabicPeriod"/>
            </a:pPr>
            <a:r>
              <a:rPr lang="en-US" sz="1600" dirty="0"/>
              <a:t>In Salesforce, from Setup, enter Debug Mode in the Quick Find box, then select Debug Mode Users. Users with debug mode enabled have a check mark in the Debug Mode column.</a:t>
            </a:r>
          </a:p>
          <a:p>
            <a:pPr marL="228600" indent="-228600">
              <a:lnSpc>
                <a:spcPct val="150000"/>
              </a:lnSpc>
              <a:buFont typeface="+mj-lt"/>
              <a:buAutoNum type="arabicPeriod"/>
            </a:pPr>
            <a:r>
              <a:rPr lang="en-US" sz="1600" dirty="0"/>
              <a:t>In the user list, locate any users who need debug mode enabled. If necessary, use the standard list view controls to filter your org’s users.</a:t>
            </a:r>
          </a:p>
          <a:p>
            <a:pPr marL="228600" indent="-228600">
              <a:lnSpc>
                <a:spcPct val="150000"/>
              </a:lnSpc>
              <a:buFont typeface="+mj-lt"/>
              <a:buAutoNum type="arabicPeriod"/>
            </a:pPr>
            <a:r>
              <a:rPr lang="en-US" sz="1600" dirty="0"/>
              <a:t>Enable the selection checkbox next to users for whom you want to enable debug mode</a:t>
            </a:r>
          </a:p>
          <a:p>
            <a:pPr marL="228600" indent="-228600">
              <a:lnSpc>
                <a:spcPct val="150000"/>
              </a:lnSpc>
              <a:buFont typeface="+mj-lt"/>
              <a:buAutoNum type="arabicPeriod"/>
            </a:pPr>
            <a:r>
              <a:rPr lang="en-US" sz="1600" dirty="0"/>
              <a:t>Click Enable/Disable</a:t>
            </a:r>
            <a:endParaRPr lang="en-US" sz="1600" dirty="0">
              <a:cs typeface="Calibri" panose="020F0502020204030204" pitchFamily="34" charset="0"/>
            </a:endParaRPr>
          </a:p>
        </p:txBody>
      </p:sp>
      <p:pic>
        <p:nvPicPr>
          <p:cNvPr id="6" name="Picture 5">
            <a:extLst>
              <a:ext uri="{FF2B5EF4-FFF2-40B4-BE49-F238E27FC236}">
                <a16:creationId xmlns:a16="http://schemas.microsoft.com/office/drawing/2014/main" id="{CE5DEDB2-9D6B-495F-BEAA-728235E9516F}"/>
              </a:ext>
            </a:extLst>
          </p:cNvPr>
          <p:cNvPicPr>
            <a:picLocks noChangeAspect="1"/>
          </p:cNvPicPr>
          <p:nvPr/>
        </p:nvPicPr>
        <p:blipFill>
          <a:blip r:embed="rId2"/>
          <a:stretch>
            <a:fillRect/>
          </a:stretch>
        </p:blipFill>
        <p:spPr>
          <a:xfrm>
            <a:off x="914398" y="4516453"/>
            <a:ext cx="9058507" cy="1423265"/>
          </a:xfrm>
          <a:prstGeom prst="rect">
            <a:avLst/>
          </a:prstGeom>
          <a:ln w="28575">
            <a:tailEnd type="triangle"/>
          </a:ln>
        </p:spPr>
      </p:pic>
      <p:sp>
        <p:nvSpPr>
          <p:cNvPr id="10" name="TextBox 9">
            <a:extLst>
              <a:ext uri="{FF2B5EF4-FFF2-40B4-BE49-F238E27FC236}">
                <a16:creationId xmlns:a16="http://schemas.microsoft.com/office/drawing/2014/main" id="{1F29DC24-5CCE-4133-AAF7-EC75F5758022}"/>
              </a:ext>
            </a:extLst>
          </p:cNvPr>
          <p:cNvSpPr txBox="1"/>
          <p:nvPr/>
        </p:nvSpPr>
        <p:spPr bwMode="gray">
          <a:xfrm>
            <a:off x="10092773" y="5293101"/>
            <a:ext cx="1863183" cy="423174"/>
          </a:xfrm>
          <a:prstGeom prst="rect">
            <a:avLst/>
          </a:prstGeom>
          <a:ln w="12700">
            <a:solidFill>
              <a:schemeClr val="tx1"/>
            </a:solidFill>
          </a:ln>
        </p:spPr>
        <p:txBody>
          <a:bodyPr wrap="square" lIns="0" rIns="0" rtlCol="0" anchor="b" anchorCtr="0">
            <a:normAutofit/>
          </a:bodyPr>
          <a:lstStyle/>
          <a:p>
            <a:pPr algn="ctr">
              <a:lnSpc>
                <a:spcPts val="900"/>
              </a:lnSpc>
            </a:pPr>
            <a:r>
              <a:rPr lang="en-US" sz="1050" dirty="0">
                <a:solidFill>
                  <a:schemeClr val="accent1"/>
                </a:solidFill>
              </a:rPr>
              <a:t> Debug Mode Already     Enabled</a:t>
            </a:r>
          </a:p>
        </p:txBody>
      </p:sp>
      <p:cxnSp>
        <p:nvCxnSpPr>
          <p:cNvPr id="12" name="Straight Arrow Connector 11">
            <a:extLst>
              <a:ext uri="{FF2B5EF4-FFF2-40B4-BE49-F238E27FC236}">
                <a16:creationId xmlns:a16="http://schemas.microsoft.com/office/drawing/2014/main" id="{C2310B44-55EA-4E47-AA56-66C57E7BDAF6}"/>
              </a:ext>
            </a:extLst>
          </p:cNvPr>
          <p:cNvCxnSpPr>
            <a:cxnSpLocks/>
          </p:cNvCxnSpPr>
          <p:nvPr/>
        </p:nvCxnSpPr>
        <p:spPr>
          <a:xfrm>
            <a:off x="2699026" y="5504688"/>
            <a:ext cx="7685978"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58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p:txBody>
          <a:bodyPr/>
          <a:lstStyle/>
          <a:p>
            <a:pPr algn="ctr"/>
            <a:r>
              <a:rPr lang="en-US" sz="4000" dirty="0"/>
              <a:t>Chrome Dev Tools for Debugging</a:t>
            </a:r>
          </a:p>
        </p:txBody>
      </p:sp>
    </p:spTree>
    <p:extLst>
      <p:ext uri="{BB962C8B-B14F-4D97-AF65-F5344CB8AC3E}">
        <p14:creationId xmlns:p14="http://schemas.microsoft.com/office/powerpoint/2010/main" val="8030929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Chrome </a:t>
            </a:r>
            <a:r>
              <a:rPr lang="en-US" dirty="0" err="1"/>
              <a:t>DevTools</a:t>
            </a:r>
            <a:r>
              <a:rPr lang="en-US" dirty="0"/>
              <a:t> Debugging</a:t>
            </a: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Technical Design</a:t>
            </a:r>
          </a:p>
        </p:txBody>
      </p:sp>
      <p:sp>
        <p:nvSpPr>
          <p:cNvPr id="5" name="Rectangle 4">
            <a:extLst>
              <a:ext uri="{FF2B5EF4-FFF2-40B4-BE49-F238E27FC236}">
                <a16:creationId xmlns:a16="http://schemas.microsoft.com/office/drawing/2014/main" id="{155F6DBA-706F-4283-8AD8-A5290D0D144B}"/>
              </a:ext>
            </a:extLst>
          </p:cNvPr>
          <p:cNvSpPr/>
          <p:nvPr/>
        </p:nvSpPr>
        <p:spPr>
          <a:xfrm>
            <a:off x="845270" y="1491324"/>
            <a:ext cx="10240652" cy="2639441"/>
          </a:xfrm>
          <a:prstGeom prst="rect">
            <a:avLst/>
          </a:prstGeom>
        </p:spPr>
        <p:txBody>
          <a:bodyPr wrap="square">
            <a:spAutoFit/>
          </a:bodyPr>
          <a:lstStyle/>
          <a:p>
            <a:pPr>
              <a:lnSpc>
                <a:spcPct val="150000"/>
              </a:lnSpc>
            </a:pPr>
            <a:r>
              <a:rPr lang="en-IN" sz="1600" dirty="0">
                <a:solidFill>
                  <a:srgbClr val="080707"/>
                </a:solidFill>
              </a:rPr>
              <a:t>Lightning Web Components in Production Mode provide you with two things-</a:t>
            </a:r>
            <a:r>
              <a:rPr lang="en-US" sz="1600" dirty="0">
                <a:cs typeface="Calibri" panose="020F0502020204030204" pitchFamily="34" charset="0"/>
              </a:rPr>
              <a:t> </a:t>
            </a:r>
          </a:p>
          <a:p>
            <a:pPr marL="285750" indent="-285750">
              <a:lnSpc>
                <a:spcPct val="150000"/>
              </a:lnSpc>
              <a:buFont typeface="Wingdings" panose="05000000000000000000" pitchFamily="2" charset="2"/>
              <a:buChar char="ü"/>
            </a:pPr>
            <a:endParaRPr lang="en-US" sz="1600" dirty="0">
              <a:solidFill>
                <a:srgbClr val="00B0F0"/>
              </a:solidFill>
              <a:cs typeface="Arial"/>
            </a:endParaRPr>
          </a:p>
          <a:p>
            <a:pPr>
              <a:lnSpc>
                <a:spcPct val="150000"/>
              </a:lnSpc>
            </a:pPr>
            <a:r>
              <a:rPr lang="en-US" sz="1600" dirty="0">
                <a:solidFill>
                  <a:srgbClr val="00B0F0"/>
                </a:solidFill>
                <a:cs typeface="Arial"/>
              </a:rPr>
              <a:t>Minified </a:t>
            </a:r>
            <a:r>
              <a:rPr lang="en-US" sz="1600" dirty="0" err="1">
                <a:solidFill>
                  <a:srgbClr val="00B0F0"/>
                </a:solidFill>
                <a:cs typeface="Arial"/>
              </a:rPr>
              <a:t>Javascript</a:t>
            </a:r>
            <a:r>
              <a:rPr lang="en-US" sz="1600" dirty="0">
                <a:solidFill>
                  <a:srgbClr val="00B0F0"/>
                </a:solidFill>
                <a:cs typeface="Arial"/>
              </a:rPr>
              <a:t> :</a:t>
            </a:r>
          </a:p>
          <a:p>
            <a:pPr marL="285750" indent="-285750">
              <a:lnSpc>
                <a:spcPct val="150000"/>
              </a:lnSpc>
              <a:buFont typeface="Wingdings" panose="05000000000000000000" pitchFamily="2" charset="2"/>
              <a:buChar char="ü"/>
            </a:pPr>
            <a:r>
              <a:rPr lang="en-IN" sz="1600" dirty="0">
                <a:solidFill>
                  <a:srgbClr val="080707"/>
                </a:solidFill>
              </a:rPr>
              <a:t>Minification is JavaScript compression into as few bytes as possible by removing any unnecessary characters and elements like line breaks, whitespace, tabs, code comments, etc.</a:t>
            </a:r>
          </a:p>
          <a:p>
            <a:pPr marL="285750" indent="-285750">
              <a:lnSpc>
                <a:spcPct val="150000"/>
              </a:lnSpc>
              <a:buFont typeface="Wingdings" panose="05000000000000000000" pitchFamily="2" charset="2"/>
              <a:buChar char="ü"/>
            </a:pPr>
            <a:r>
              <a:rPr lang="en-IN" sz="1600" dirty="0">
                <a:solidFill>
                  <a:srgbClr val="080707"/>
                </a:solidFill>
              </a:rPr>
              <a:t>Minification changes the names of functions or variables.</a:t>
            </a:r>
          </a:p>
          <a:p>
            <a:pPr>
              <a:lnSpc>
                <a:spcPct val="150000"/>
              </a:lnSpc>
            </a:pPr>
            <a:endParaRPr lang="en-US" sz="1600" dirty="0">
              <a:latin typeface="+mj-lt"/>
              <a:cs typeface="Calibri" panose="020F0502020204030204" pitchFamily="34" charset="0"/>
            </a:endParaRPr>
          </a:p>
        </p:txBody>
      </p:sp>
      <p:pic>
        <p:nvPicPr>
          <p:cNvPr id="7" name="Picture 6">
            <a:extLst>
              <a:ext uri="{FF2B5EF4-FFF2-40B4-BE49-F238E27FC236}">
                <a16:creationId xmlns:a16="http://schemas.microsoft.com/office/drawing/2014/main" id="{A313BA5B-A64D-4223-B273-09DB462577AF}"/>
              </a:ext>
            </a:extLst>
          </p:cNvPr>
          <p:cNvPicPr>
            <a:picLocks noChangeAspect="1"/>
          </p:cNvPicPr>
          <p:nvPr/>
        </p:nvPicPr>
        <p:blipFill>
          <a:blip r:embed="rId2"/>
          <a:stretch>
            <a:fillRect/>
          </a:stretch>
        </p:blipFill>
        <p:spPr>
          <a:xfrm>
            <a:off x="1036431" y="4332785"/>
            <a:ext cx="4220737" cy="857250"/>
          </a:xfrm>
          <a:prstGeom prst="rect">
            <a:avLst/>
          </a:prstGeom>
        </p:spPr>
      </p:pic>
      <p:pic>
        <p:nvPicPr>
          <p:cNvPr id="10" name="Picture 9">
            <a:extLst>
              <a:ext uri="{FF2B5EF4-FFF2-40B4-BE49-F238E27FC236}">
                <a16:creationId xmlns:a16="http://schemas.microsoft.com/office/drawing/2014/main" id="{C2D68D8A-97ED-4205-8788-31BA1CD32880}"/>
              </a:ext>
            </a:extLst>
          </p:cNvPr>
          <p:cNvPicPr>
            <a:picLocks noChangeAspect="1"/>
          </p:cNvPicPr>
          <p:nvPr/>
        </p:nvPicPr>
        <p:blipFill>
          <a:blip r:embed="rId3"/>
          <a:stretch>
            <a:fillRect/>
          </a:stretch>
        </p:blipFill>
        <p:spPr>
          <a:xfrm>
            <a:off x="7036935" y="4332785"/>
            <a:ext cx="4118634" cy="8230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2" name="Straight Arrow Connector 11">
            <a:extLst>
              <a:ext uri="{FF2B5EF4-FFF2-40B4-BE49-F238E27FC236}">
                <a16:creationId xmlns:a16="http://schemas.microsoft.com/office/drawing/2014/main" id="{1290F830-3F2E-419E-9865-13FFC2EB6495}"/>
              </a:ext>
            </a:extLst>
          </p:cNvPr>
          <p:cNvCxnSpPr>
            <a:cxnSpLocks/>
          </p:cNvCxnSpPr>
          <p:nvPr/>
        </p:nvCxnSpPr>
        <p:spPr>
          <a:xfrm>
            <a:off x="5257168" y="4744333"/>
            <a:ext cx="1714442"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F731072-25E1-4726-A191-FBCA896AA6E9}"/>
              </a:ext>
            </a:extLst>
          </p:cNvPr>
          <p:cNvSpPr txBox="1"/>
          <p:nvPr/>
        </p:nvSpPr>
        <p:spPr bwMode="gray">
          <a:xfrm>
            <a:off x="5359397" y="4390606"/>
            <a:ext cx="914400" cy="295906"/>
          </a:xfrm>
          <a:prstGeom prst="rect">
            <a:avLst/>
          </a:prstGeom>
        </p:spPr>
        <p:txBody>
          <a:bodyPr wrap="none" lIns="0" rIns="0" rtlCol="0" anchor="b" anchorCtr="0">
            <a:normAutofit/>
          </a:bodyPr>
          <a:lstStyle/>
          <a:p>
            <a:pPr>
              <a:lnSpc>
                <a:spcPts val="900"/>
              </a:lnSpc>
            </a:pPr>
            <a:r>
              <a:rPr lang="en-US" sz="1600" dirty="0"/>
              <a:t>Post Minification</a:t>
            </a:r>
          </a:p>
        </p:txBody>
      </p:sp>
    </p:spTree>
    <p:extLst>
      <p:ext uri="{BB962C8B-B14F-4D97-AF65-F5344CB8AC3E}">
        <p14:creationId xmlns:p14="http://schemas.microsoft.com/office/powerpoint/2010/main" val="693075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a:xfrm>
            <a:off x="914400" y="694944"/>
            <a:ext cx="10363200" cy="594360"/>
          </a:xfrm>
        </p:spPr>
        <p:txBody>
          <a:bodyPr/>
          <a:lstStyle/>
          <a:p>
            <a:r>
              <a:rPr lang="en-US" dirty="0"/>
              <a:t>Chrome </a:t>
            </a:r>
            <a:r>
              <a:rPr lang="en-US" dirty="0" err="1"/>
              <a:t>DevTools</a:t>
            </a:r>
            <a:r>
              <a:rPr lang="en-US" dirty="0"/>
              <a:t> Debugging (cont.)</a:t>
            </a: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Technical Design</a:t>
            </a:r>
          </a:p>
        </p:txBody>
      </p:sp>
      <p:sp>
        <p:nvSpPr>
          <p:cNvPr id="5" name="Rectangle 4">
            <a:extLst>
              <a:ext uri="{FF2B5EF4-FFF2-40B4-BE49-F238E27FC236}">
                <a16:creationId xmlns:a16="http://schemas.microsoft.com/office/drawing/2014/main" id="{155F6DBA-706F-4283-8AD8-A5290D0D144B}"/>
              </a:ext>
            </a:extLst>
          </p:cNvPr>
          <p:cNvSpPr/>
          <p:nvPr/>
        </p:nvSpPr>
        <p:spPr>
          <a:xfrm>
            <a:off x="845270" y="1491324"/>
            <a:ext cx="10240652" cy="1900777"/>
          </a:xfrm>
          <a:prstGeom prst="rect">
            <a:avLst/>
          </a:prstGeom>
        </p:spPr>
        <p:txBody>
          <a:bodyPr wrap="square">
            <a:spAutoFit/>
          </a:bodyPr>
          <a:lstStyle/>
          <a:p>
            <a:pPr>
              <a:lnSpc>
                <a:spcPct val="150000"/>
              </a:lnSpc>
            </a:pPr>
            <a:r>
              <a:rPr lang="en-US" sz="1600" dirty="0">
                <a:solidFill>
                  <a:srgbClr val="00B0F0"/>
                </a:solidFill>
                <a:cs typeface="Arial"/>
              </a:rPr>
              <a:t>Proxied Values:</a:t>
            </a:r>
          </a:p>
          <a:p>
            <a:pPr marL="285750" indent="-285750">
              <a:lnSpc>
                <a:spcPct val="150000"/>
              </a:lnSpc>
              <a:buFont typeface="Wingdings" panose="05000000000000000000" pitchFamily="2" charset="2"/>
              <a:buChar char="ü"/>
            </a:pPr>
            <a:r>
              <a:rPr lang="en-IN" sz="1600" dirty="0">
                <a:solidFill>
                  <a:srgbClr val="080707"/>
                </a:solidFill>
              </a:rPr>
              <a:t>Proxied data is provisioned via decorators (@</a:t>
            </a:r>
            <a:r>
              <a:rPr lang="en-IN" sz="1600" dirty="0" err="1">
                <a:solidFill>
                  <a:srgbClr val="080707"/>
                </a:solidFill>
              </a:rPr>
              <a:t>api</a:t>
            </a:r>
            <a:r>
              <a:rPr lang="en-IN" sz="1600" dirty="0">
                <a:solidFill>
                  <a:srgbClr val="080707"/>
                </a:solidFill>
              </a:rPr>
              <a:t>, @track, @wire). By using JavaScript Proxies, we make sure they remain read only. Either use </a:t>
            </a:r>
            <a:r>
              <a:rPr lang="en-IN" sz="1600" dirty="0" err="1">
                <a:solidFill>
                  <a:srgbClr val="080707"/>
                </a:solidFill>
              </a:rPr>
              <a:t>JSON.stringify</a:t>
            </a:r>
            <a:r>
              <a:rPr lang="en-IN" sz="1600" dirty="0">
                <a:solidFill>
                  <a:srgbClr val="080707"/>
                </a:solidFill>
              </a:rPr>
              <a:t>() or inspect the object structure for reading Proxy object</a:t>
            </a:r>
            <a:endParaRPr lang="en-US" sz="1600" dirty="0">
              <a:cs typeface="Calibri" panose="020F0502020204030204" pitchFamily="34" charset="0"/>
            </a:endParaRPr>
          </a:p>
          <a:p>
            <a:pPr>
              <a:lnSpc>
                <a:spcPct val="150000"/>
              </a:lnSpc>
            </a:pPr>
            <a:endParaRPr lang="en-US" sz="1600" dirty="0">
              <a:latin typeface="+mj-lt"/>
              <a:cs typeface="Calibri" panose="020F0502020204030204" pitchFamily="34" charset="0"/>
            </a:endParaRPr>
          </a:p>
        </p:txBody>
      </p:sp>
      <p:pic>
        <p:nvPicPr>
          <p:cNvPr id="15" name="Picture 2" descr="https://res.cloudinary.com/hzxejch6p/image/upload/c_scale,w_800/v1549909441/proxied_values_zmcojq.png">
            <a:extLst>
              <a:ext uri="{FF2B5EF4-FFF2-40B4-BE49-F238E27FC236}">
                <a16:creationId xmlns:a16="http://schemas.microsoft.com/office/drawing/2014/main" id="{30CC6308-9E1E-4A43-A07B-2246760D5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019" y="3049393"/>
            <a:ext cx="7400979" cy="32453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930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a:xfrm>
            <a:off x="914400" y="694944"/>
            <a:ext cx="10363200" cy="594360"/>
          </a:xfrm>
        </p:spPr>
        <p:txBody>
          <a:bodyPr/>
          <a:lstStyle/>
          <a:p>
            <a:r>
              <a:rPr lang="en-US" dirty="0"/>
              <a:t>Chrome </a:t>
            </a:r>
            <a:r>
              <a:rPr lang="en-US" dirty="0" err="1"/>
              <a:t>DevTools</a:t>
            </a:r>
            <a:r>
              <a:rPr lang="en-US" dirty="0"/>
              <a:t> Debugging(cont.)</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Technical Design</a:t>
            </a:r>
          </a:p>
        </p:txBody>
      </p:sp>
      <p:sp>
        <p:nvSpPr>
          <p:cNvPr id="13" name="Rectangle 12">
            <a:extLst>
              <a:ext uri="{FF2B5EF4-FFF2-40B4-BE49-F238E27FC236}">
                <a16:creationId xmlns:a16="http://schemas.microsoft.com/office/drawing/2014/main" id="{89E12B02-443A-4AA0-ABB9-4FD574EAC7C0}"/>
              </a:ext>
            </a:extLst>
          </p:cNvPr>
          <p:cNvSpPr/>
          <p:nvPr/>
        </p:nvSpPr>
        <p:spPr>
          <a:xfrm>
            <a:off x="826416" y="1591056"/>
            <a:ext cx="10762786" cy="4105226"/>
          </a:xfrm>
          <a:prstGeom prst="rect">
            <a:avLst/>
          </a:prstGeom>
        </p:spPr>
        <p:txBody>
          <a:bodyPr wrap="square">
            <a:spAutoFit/>
          </a:bodyPr>
          <a:lstStyle/>
          <a:p>
            <a:pPr>
              <a:lnSpc>
                <a:spcPct val="150000"/>
              </a:lnSpc>
            </a:pPr>
            <a:r>
              <a:rPr lang="en-IN" sz="1600" dirty="0">
                <a:solidFill>
                  <a:srgbClr val="080707"/>
                </a:solidFill>
              </a:rPr>
              <a:t>Lightning Web Components in Debug Mode provide you with two things-</a:t>
            </a:r>
            <a:r>
              <a:rPr lang="en-US" sz="1600" dirty="0">
                <a:cs typeface="Calibri" panose="020F0502020204030204" pitchFamily="34" charset="0"/>
              </a:rPr>
              <a:t> </a:t>
            </a:r>
          </a:p>
          <a:p>
            <a:pPr marL="285750" indent="-285750">
              <a:lnSpc>
                <a:spcPct val="150000"/>
              </a:lnSpc>
              <a:buFont typeface="Wingdings" panose="05000000000000000000" pitchFamily="2" charset="2"/>
              <a:buChar char="ü"/>
            </a:pPr>
            <a:endParaRPr lang="en-US" sz="1600" dirty="0">
              <a:solidFill>
                <a:srgbClr val="00B0F0"/>
              </a:solidFill>
              <a:cs typeface="Arial"/>
            </a:endParaRPr>
          </a:p>
          <a:p>
            <a:pPr>
              <a:lnSpc>
                <a:spcPct val="150000"/>
              </a:lnSpc>
            </a:pPr>
            <a:r>
              <a:rPr lang="en-US" sz="1600" dirty="0" err="1">
                <a:solidFill>
                  <a:srgbClr val="00B0F0"/>
                </a:solidFill>
                <a:cs typeface="Arial"/>
              </a:rPr>
              <a:t>Unminified</a:t>
            </a:r>
            <a:r>
              <a:rPr lang="en-US" sz="1600" dirty="0">
                <a:solidFill>
                  <a:srgbClr val="00B0F0"/>
                </a:solidFill>
                <a:cs typeface="Arial"/>
              </a:rPr>
              <a:t> </a:t>
            </a:r>
            <a:r>
              <a:rPr lang="en-US" sz="1600" dirty="0" err="1">
                <a:solidFill>
                  <a:srgbClr val="00B0F0"/>
                </a:solidFill>
                <a:cs typeface="Arial"/>
              </a:rPr>
              <a:t>Javascript</a:t>
            </a:r>
            <a:r>
              <a:rPr lang="en-US" sz="1600" dirty="0">
                <a:solidFill>
                  <a:srgbClr val="00B0F0"/>
                </a:solidFill>
                <a:cs typeface="Arial"/>
              </a:rPr>
              <a:t> :</a:t>
            </a:r>
          </a:p>
          <a:p>
            <a:pPr marL="285750" indent="-285750">
              <a:lnSpc>
                <a:spcPct val="150000"/>
              </a:lnSpc>
              <a:buFont typeface="Wingdings" panose="05000000000000000000" pitchFamily="2" charset="2"/>
              <a:buChar char="ü"/>
            </a:pPr>
            <a:r>
              <a:rPr lang="en-IN" sz="1600" dirty="0">
                <a:solidFill>
                  <a:srgbClr val="080707"/>
                </a:solidFill>
              </a:rPr>
              <a:t>The mapping from what’s in your IDE to browser is close to 1:1.</a:t>
            </a:r>
          </a:p>
          <a:p>
            <a:pPr marL="285750" indent="-285750">
              <a:lnSpc>
                <a:spcPct val="150000"/>
              </a:lnSpc>
              <a:buFont typeface="Wingdings" panose="05000000000000000000" pitchFamily="2" charset="2"/>
              <a:buChar char="ü"/>
            </a:pPr>
            <a:r>
              <a:rPr lang="en-IN" sz="1600" dirty="0">
                <a:solidFill>
                  <a:srgbClr val="080707"/>
                </a:solidFill>
              </a:rPr>
              <a:t>Especially in longer JavaScript classes you don’t have to guess, or remember, what variable d was again — you’ll now see the name as it lives in your source code.</a:t>
            </a:r>
          </a:p>
          <a:p>
            <a:pPr>
              <a:lnSpc>
                <a:spcPct val="150000"/>
              </a:lnSpc>
            </a:pPr>
            <a:endParaRPr lang="en-US" sz="1600" dirty="0">
              <a:cs typeface="Calibri" panose="020F0502020204030204" pitchFamily="34" charset="0"/>
            </a:endParaRPr>
          </a:p>
          <a:p>
            <a:pPr>
              <a:lnSpc>
                <a:spcPct val="150000"/>
              </a:lnSpc>
            </a:pPr>
            <a:r>
              <a:rPr lang="en-IN" sz="1600" dirty="0">
                <a:solidFill>
                  <a:srgbClr val="00B0F0"/>
                </a:solidFill>
                <a:cs typeface="Arial"/>
              </a:rPr>
              <a:t>Console engine warnings</a:t>
            </a:r>
          </a:p>
          <a:p>
            <a:pPr marL="285750" indent="-285750">
              <a:lnSpc>
                <a:spcPct val="150000"/>
              </a:lnSpc>
              <a:buFont typeface="Wingdings" panose="05000000000000000000" pitchFamily="2" charset="2"/>
              <a:buChar char="ü"/>
            </a:pPr>
            <a:r>
              <a:rPr lang="en-IN" sz="1600" dirty="0">
                <a:solidFill>
                  <a:srgbClr val="080707"/>
                </a:solidFill>
              </a:rPr>
              <a:t>In debug mode, the Lightning Web Components engine actually identifies bad patterns that are only detectable during runtime, and then prints them as console warnings.</a:t>
            </a:r>
          </a:p>
          <a:p>
            <a:pPr>
              <a:lnSpc>
                <a:spcPct val="150000"/>
              </a:lnSpc>
            </a:pPr>
            <a:endParaRPr lang="en-US" sz="1600" dirty="0">
              <a:solidFill>
                <a:srgbClr val="00B0F0"/>
              </a:solidFill>
              <a:latin typeface="+mj-lt"/>
              <a:cs typeface="Arial"/>
            </a:endParaRPr>
          </a:p>
        </p:txBody>
      </p:sp>
    </p:spTree>
    <p:extLst>
      <p:ext uri="{BB962C8B-B14F-4D97-AF65-F5344CB8AC3E}">
        <p14:creationId xmlns:p14="http://schemas.microsoft.com/office/powerpoint/2010/main" val="31841032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D Template Aug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id="{D6715C2D-C0BB-4881-AB62-766971A13F04}" vid="{74E6A4D9-89F4-4058-98D0-291B0D4A7611}"/>
    </a:ext>
  </a:extLst>
</a:theme>
</file>

<file path=ppt/theme/theme2.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4_3_Onscreen_US.potx" id="{97877E79-0918-4FF6-9082-81E96A60BC22}" vid="{5E0D3956-D4FC-4A60-89A0-B9E7DB5224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753E9972125B42B31884D4879FB545" ma:contentTypeVersion="2" ma:contentTypeDescription="Create a new document." ma:contentTypeScope="" ma:versionID="276ff4ace9579972b68d0707fc288b82">
  <xsd:schema xmlns:xsd="http://www.w3.org/2001/XMLSchema" xmlns:xs="http://www.w3.org/2001/XMLSchema" xmlns:p="http://schemas.microsoft.com/office/2006/metadata/properties" xmlns:ns2="d1c1dc42-e8b1-43fc-8eb0-fb1231d577f1" targetNamespace="http://schemas.microsoft.com/office/2006/metadata/properties" ma:root="true" ma:fieldsID="83cc75e89b66ea36087eb811ab0d1acd" ns2:_="">
    <xsd:import namespace="d1c1dc42-e8b1-43fc-8eb0-fb1231d577f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c1dc42-e8b1-43fc-8eb0-fb1231d577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t:contentTypeSchema xmlns:ct="http://schemas.microsoft.com/office/2006/metadata/contentType" xmlns:ma="http://schemas.microsoft.com/office/2006/metadata/properties/metaAttributes" ct:_="" ma:_="" ma:contentTypeName="Asset" ma:contentTypeID="0x0101009F82DE041937A7498CF31180CBB1B6F7" ma:contentTypeVersion="112" ma:contentTypeDescription="Create a new document." ma:contentTypeScope="" ma:versionID="1e7c8ad41bf0736be881d248d39f3438">
  <xsd:schema xmlns:xsd="http://www.w3.org/2001/XMLSchema" xmlns:xs="http://www.w3.org/2001/XMLSchema" xmlns:p="http://schemas.microsoft.com/office/2006/metadata/properties" xmlns:ns1="http://schemas.microsoft.com/sharepoint/v3" xmlns:ns2="3a90c32c-a72d-43b1-b654-bba8c32019ef" xmlns:ns3="http://schemas.microsoft.com/sharepoint/v4" targetNamespace="http://schemas.microsoft.com/office/2006/metadata/properties" ma:root="true" ma:fieldsID="84002aeb84d7b22351652843a82fdf9e" ns1:_="" ns2:_="" ns3:_="">
    <xsd:import namespace="http://schemas.microsoft.com/sharepoint/v3"/>
    <xsd:import namespace="3a90c32c-a72d-43b1-b654-bba8c32019ef"/>
    <xsd:import namespace="http://schemas.microsoft.com/sharepoint/v4"/>
    <xsd:element name="properties">
      <xsd:complexType>
        <xsd:sequence>
          <xsd:element name="documentManagement">
            <xsd:complexType>
              <xsd:all>
                <xsd:element ref="ns2:Submitter_x0020_Name" minOccurs="0"/>
                <xsd:element ref="ns2:Date_x0020_of_x0020_Submission" minOccurs="0"/>
                <xsd:element ref="ns2:Asset_x0020_Last_x0020_Modified_x0020_Date" minOccurs="0"/>
                <xsd:element ref="ns2:Description0" minOccurs="0"/>
                <xsd:element ref="ns2:Asset_x0020_Sponsor_x0028_s_x0029_" minOccurs="0"/>
                <xsd:element ref="ns2:Author_x0020_or_x0020_Owner_x0020_of_x0020_Asset" minOccurs="0"/>
                <xsd:element ref="ns2:Asset_x0020_Type" minOccurs="0"/>
                <xsd:element ref="ns2:Video_x0020_Type" minOccurs="0"/>
                <xsd:element ref="ns2:Capability" minOccurs="0"/>
                <xsd:element ref="ns2:Sub_x002d_Capability" minOccurs="0"/>
                <xsd:element ref="ns2:Alliance_x0020__x002f__x0020_Technology" minOccurs="0"/>
                <xsd:element ref="ns2:Tools_x002c__x0020_Frameworks" minOccurs="0"/>
                <xsd:element ref="ns2:Methodology" minOccurs="0"/>
                <xsd:element ref="ns2:Market_x0020_Audience" minOccurs="0"/>
                <xsd:element ref="ns2:Interaction_x0020_Channels" minOccurs="0"/>
                <xsd:element ref="ns2:Exponential_x0020_Enablers" minOccurs="0"/>
                <xsd:element ref="ns2:Approval_x0020_Requirements" minOccurs="0"/>
                <xsd:element ref="ns2:Client_x0020_Name" minOccurs="0"/>
                <xsd:element ref="ns2:Special_x0020_Instructions" minOccurs="0"/>
                <xsd:element ref="ns2:List_x0020_any_x0020_additional_x0020_keywords_x0020_needed" minOccurs="0"/>
                <xsd:element ref="ns2:Client_x0020_audience" minOccurs="0"/>
                <xsd:element ref="ns2:Owned_x0020_by_x0020_Marketing_x0020_team" minOccurs="0"/>
                <xsd:element ref="ns2:Owned_x0020_by_x0020_QMT_x0020_Team" minOccurs="0"/>
                <xsd:element ref="ns2:Archive_x0020_Date" minOccurs="0"/>
                <xsd:element ref="ns2:Date_x0020_of_x0020_Archival" minOccurs="0"/>
                <xsd:element ref="ns2:Archive_x0020_Comments" minOccurs="0"/>
                <xsd:element ref="ns2:Indsutry" minOccurs="0"/>
                <xsd:element ref="ns2:Sector" minOccurs="0"/>
                <xsd:element ref="ns1:FormData" minOccurs="0"/>
                <xsd:element ref="ns2:Country" minOccurs="0"/>
                <xsd:element ref="ns3:IconOverlay" minOccurs="0"/>
                <xsd:element ref="ns2:Studios" minOccurs="0"/>
                <xsd:element ref="ns2:Sort_x0020_Ord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ormData" ma:index="36" nillable="true" ma:displayName="Form Data" ma:hidden="true" ma:internalName="FormData"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a90c32c-a72d-43b1-b654-bba8c32019ef" elementFormDefault="qualified">
    <xsd:import namespace="http://schemas.microsoft.com/office/2006/documentManagement/types"/>
    <xsd:import namespace="http://schemas.microsoft.com/office/infopath/2007/PartnerControls"/>
    <xsd:element name="Submitter_x0020_Name" ma:index="8" nillable="true" ma:displayName="Submitter Name" ma:list="UserInfo" ma:SharePointGroup="0" ma:internalName="Submitter_x0020_Nam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ate_x0020_of_x0020_Submission" ma:index="9" nillable="true" ma:displayName="Date of Submission" ma:format="DateOnly" ma:internalName="Date_x0020_of_x0020_Submission">
      <xsd:simpleType>
        <xsd:restriction base="dms:DateTime"/>
      </xsd:simpleType>
    </xsd:element>
    <xsd:element name="Asset_x0020_Last_x0020_Modified_x0020_Date" ma:index="10" nillable="true" ma:displayName="Asset Last Modified Date" ma:internalName="Asset_x0020_Last_x0020_Modified_x0020_Date">
      <xsd:simpleType>
        <xsd:restriction base="dms:Text">
          <xsd:maxLength value="255"/>
        </xsd:restriction>
      </xsd:simpleType>
    </xsd:element>
    <xsd:element name="Description0" ma:index="11" nillable="true" ma:displayName="Description" ma:internalName="Description0">
      <xsd:simpleType>
        <xsd:restriction base="dms:Note">
          <xsd:maxLength value="255"/>
        </xsd:restriction>
      </xsd:simpleType>
    </xsd:element>
    <xsd:element name="Asset_x0020_Sponsor_x0028_s_x0029_" ma:index="12" nillable="true" ma:displayName="Asset Sponsor(s)" ma:list="UserInfo" ma:SharePointGroup="0" ma:internalName="Asset_x0020_Sponsor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uthor_x0020_or_x0020_Owner_x0020_of_x0020_Asset" ma:index="13" nillable="true" ma:displayName="Author or Owner of Asset" ma:list="UserInfo" ma:SharePointGroup="0" ma:internalName="Author_x0020_or_x0020_Owner_x0020_of_x0020_Asse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sset_x0020_Type" ma:index="14" nillable="true" ma:displayName="Asset Type" ma:internalName="Asset_x0020_Type">
      <xsd:complexType>
        <xsd:complexContent>
          <xsd:extension base="dms:MultiChoice">
            <xsd:sequence>
              <xsd:element name="Value" maxOccurs="unbounded" minOccurs="0" nillable="true">
                <xsd:simpleType>
                  <xsd:restriction base="dms:Choice">
                    <xsd:enumeration value="Analyst Relations"/>
                    <xsd:enumeration value="Awards"/>
                    <xsd:enumeration value="Capability Overview"/>
                    <xsd:enumeration value="Client Logo"/>
                    <xsd:enumeration value="DD Logo"/>
                    <xsd:enumeration value="Deloitte Digital Service Line Overview"/>
                    <xsd:enumeration value="Engagement Letter"/>
                    <xsd:enumeration value="Frequently Used Slides"/>
                    <xsd:enumeration value="Graphic / Illustration"/>
                    <xsd:enumeration value="Guide / FAQs"/>
                    <xsd:enumeration value="Icon"/>
                    <xsd:enumeration value="Marketing material - Brochure"/>
                    <xsd:enumeration value="Marketing Material -  Placemat"/>
                    <xsd:enumeration value="Orals"/>
                    <xsd:enumeration value="Org structure / design"/>
                    <xsd:enumeration value="Photo"/>
                    <xsd:enumeration value="Project Management"/>
                    <xsd:enumeration value="Proposal / RFP"/>
                    <xsd:enumeration value="Prototype / Proof of Concept / Demo / Sample Work"/>
                    <xsd:enumeration value="Provocations"/>
                    <xsd:enumeration value="Qual / Case Study"/>
                    <xsd:enumeration value="Template / Time Saver / Accelerator / Framework"/>
                    <xsd:enumeration value="Vendor Assessment"/>
                    <xsd:enumeration value="Video"/>
                    <xsd:enumeration value="Workshop"/>
                  </xsd:restriction>
                </xsd:simpleType>
              </xsd:element>
            </xsd:sequence>
          </xsd:extension>
        </xsd:complexContent>
      </xsd:complexType>
    </xsd:element>
    <xsd:element name="Video_x0020_Type" ma:index="15" nillable="true" ma:displayName="Video Type" ma:internalName="Video_x0020_Type">
      <xsd:complexType>
        <xsd:complexContent>
          <xsd:extension base="dms:MultiChoice">
            <xsd:sequence>
              <xsd:element name="Value" maxOccurs="unbounded" minOccurs="0" nillable="true">
                <xsd:simpleType>
                  <xsd:restriction base="dms:Choice">
                    <xsd:enumeration value="Analyst Videos"/>
                    <xsd:enumeration value="Commercial Sample Work"/>
                    <xsd:enumeration value="Deloitte Digital Overview"/>
                    <xsd:enumeration value="Federal Sample Work"/>
                    <xsd:enumeration value="Leadership Communications"/>
                    <xsd:enumeration value="Other"/>
                    <xsd:enumeration value="Sales Pitch"/>
                    <xsd:enumeration value="Selling Instructions / Advice on How to Sell"/>
                  </xsd:restriction>
                </xsd:simpleType>
              </xsd:element>
            </xsd:sequence>
          </xsd:extension>
        </xsd:complexContent>
      </xsd:complexType>
    </xsd:element>
    <xsd:element name="Capability" ma:index="16" nillable="true" ma:displayName="Capability" ma:list="{0b1279e9-ec9c-4fa5-8ede-54a0987c2932}" ma:internalName="Capability" ma:readOnly="false" ma:showField="Title">
      <xsd:complexType>
        <xsd:complexContent>
          <xsd:extension base="dms:MultiChoiceLookup">
            <xsd:sequence>
              <xsd:element name="Value" type="dms:Lookup" maxOccurs="unbounded" minOccurs="0" nillable="true"/>
            </xsd:sequence>
          </xsd:extension>
        </xsd:complexContent>
      </xsd:complexType>
    </xsd:element>
    <xsd:element name="Sub_x002d_Capability" ma:index="17" nillable="true" ma:displayName="Sub-Capability" ma:list="{50de9b05-55a2-4933-a9a1-ab9f27c63ef4}" ma:internalName="Sub_x002d_Capability" ma:readOnly="false" ma:showField="Title">
      <xsd:complexType>
        <xsd:complexContent>
          <xsd:extension base="dms:MultiChoiceLookup">
            <xsd:sequence>
              <xsd:element name="Value" type="dms:Lookup" maxOccurs="unbounded" minOccurs="0" nillable="true"/>
            </xsd:sequence>
          </xsd:extension>
        </xsd:complexContent>
      </xsd:complexType>
    </xsd:element>
    <xsd:element name="Alliance_x0020__x002f__x0020_Technology" ma:index="18" nillable="true" ma:displayName="Alliance / Technology" ma:internalName="Alliance_x0020__x002f__x0020_Technology">
      <xsd:complexType>
        <xsd:complexContent>
          <xsd:extension base="dms:MultiChoice">
            <xsd:sequence>
              <xsd:element name="Value" maxOccurs="unbounded" minOccurs="0" nillable="true">
                <xsd:simpleType>
                  <xsd:restriction base="dms:Choice">
                    <xsd:enumeration value="Adobe"/>
                    <xsd:enumeration value="Apple"/>
                    <xsd:enumeration value="Apttus"/>
                    <xsd:enumeration value="AT&amp;T"/>
                    <xsd:enumeration value="AWS"/>
                    <xsd:enumeration value="bluekai"/>
                    <xsd:enumeration value="Boomi"/>
                    <xsd:enumeration value="Cisco"/>
                    <xsd:enumeration value="cloudcraze"/>
                    <xsd:enumeration value="Cloudera"/>
                    <xsd:enumeration value="Demandware"/>
                    <xsd:enumeration value="Facebook"/>
                    <xsd:enumeration value="GE Predix"/>
                    <xsd:enumeration value="Google"/>
                    <xsd:enumeration value="IBM"/>
                    <xsd:enumeration value="IBM WebSphere Commerce"/>
                    <xsd:enumeration value="Informatica"/>
                    <xsd:enumeration value="Magento"/>
                    <xsd:enumeration value="Medallia"/>
                    <xsd:enumeration value="Microsoft Dynamics"/>
                    <xsd:enumeration value="Mulesoft"/>
                    <xsd:enumeration value="nCino"/>
                    <xsd:enumeration value="NetSuite"/>
                    <xsd:enumeration value="Neustar"/>
                    <xsd:enumeration value="Open Text"/>
                    <xsd:enumeration value="Oracle"/>
                    <xsd:enumeration value="Oracle ATG"/>
                    <xsd:enumeration value="Oracle Customer"/>
                    <xsd:enumeration value="Oracle CX"/>
                    <xsd:enumeration value="Other"/>
                    <xsd:enumeration value="PTC"/>
                    <xsd:enumeration value="QlikView"/>
                    <xsd:enumeration value="Revolution"/>
                    <xsd:enumeration value="Salesforce"/>
                    <xsd:enumeration value="SAP"/>
                    <xsd:enumeration value="SAP Customer"/>
                    <xsd:enumeration value="SAP Data"/>
                    <xsd:enumeration value="SAP Hybris"/>
                    <xsd:enumeration value="SAP PI/PO"/>
                    <xsd:enumeration value="SharePoint"/>
                    <xsd:enumeration value="Sitecore"/>
                    <xsd:enumeration value="Sprinklr"/>
                    <xsd:enumeration value="Tableau"/>
                    <xsd:enumeration value="TURN"/>
                    <xsd:enumeration value="VMWare"/>
                    <xsd:enumeration value="Yammer"/>
                    <xsd:enumeration value="Zuora"/>
                  </xsd:restriction>
                </xsd:simpleType>
              </xsd:element>
            </xsd:sequence>
          </xsd:extension>
        </xsd:complexContent>
      </xsd:complexType>
    </xsd:element>
    <xsd:element name="Tools_x002c__x0020_Frameworks" ma:index="19" nillable="true" ma:displayName="Tools, Frameworks" ma:internalName="Tools_x002c__x0020_Frameworks">
      <xsd:complexType>
        <xsd:complexContent>
          <xsd:extension base="dms:MultiChoice">
            <xsd:sequence>
              <xsd:element name="Value" maxOccurs="unbounded" minOccurs="0" nillable="true">
                <xsd:simpleType>
                  <xsd:restriction base="dms:Choice">
                    <xsd:enumeration value="DX4"/>
                    <xsd:enumeration value="Applied Design"/>
                    <xsd:enumeration value="CloudMix"/>
                    <xsd:enumeration value="ConnectMe"/>
                    <xsd:enumeration value="CXV, Customer Experience Value"/>
                    <xsd:enumeration value="Digital at the Core"/>
                    <xsd:enumeration value="Digital Foundry"/>
                    <xsd:enumeration value="Digital HC"/>
                    <xsd:enumeration value="Digital Mix"/>
                    <xsd:enumeration value="Digital Transformation"/>
                    <xsd:enumeration value="IoT, Internet of Things"/>
                    <xsd:enumeration value="MarketMix"/>
                  </xsd:restriction>
                </xsd:simpleType>
              </xsd:element>
            </xsd:sequence>
          </xsd:extension>
        </xsd:complexContent>
      </xsd:complexType>
    </xsd:element>
    <xsd:element name="Methodology" ma:index="20" nillable="true" ma:displayName="Methodology" ma:format="Dropdown" ma:internalName="Methodology">
      <xsd:simpleType>
        <xsd:restriction base="dms:Choice">
          <xsd:enumeration value="Agile"/>
          <xsd:enumeration value="Hybrid Agile"/>
          <xsd:enumeration value="Waterfall"/>
        </xsd:restriction>
      </xsd:simpleType>
    </xsd:element>
    <xsd:element name="Market_x0020_Audience" ma:index="21" nillable="true" ma:displayName="Market Audience" ma:format="Dropdown" ma:internalName="Market_x0020_Audience">
      <xsd:simpleType>
        <xsd:restriction base="dms:Choice">
          <xsd:enumeration value="B2B"/>
          <xsd:enumeration value="B2C"/>
          <xsd:enumeration value="B2B2C"/>
          <xsd:enumeration value="E2E"/>
        </xsd:restriction>
      </xsd:simpleType>
    </xsd:element>
    <xsd:element name="Interaction_x0020_Channels" ma:index="22" nillable="true" ma:displayName="Interaction Channels" ma:internalName="Interaction_x0020_Channels">
      <xsd:complexType>
        <xsd:complexContent>
          <xsd:extension base="dms:MultiChoice">
            <xsd:sequence>
              <xsd:element name="Value" maxOccurs="unbounded" minOccurs="0" nillable="true">
                <xsd:simpleType>
                  <xsd:restriction base="dms:Choice">
                    <xsd:enumeration value="Contact Center"/>
                    <xsd:enumeration value="Email"/>
                    <xsd:enumeration value="Mobile"/>
                    <xsd:enumeration value="Retail"/>
                    <xsd:enumeration value="SMS/Chat"/>
                    <xsd:enumeration value="Social, Facebook"/>
                    <xsd:enumeration value="Social, Twitter"/>
                    <xsd:enumeration value="Web"/>
                  </xsd:restriction>
                </xsd:simpleType>
              </xsd:element>
            </xsd:sequence>
          </xsd:extension>
        </xsd:complexContent>
      </xsd:complexType>
    </xsd:element>
    <xsd:element name="Exponential_x0020_Enablers" ma:index="23" nillable="true" ma:displayName="Exponential Enablers" ma:internalName="Exponential_x0020_Enablers">
      <xsd:complexType>
        <xsd:complexContent>
          <xsd:extension base="dms:MultiChoice">
            <xsd:sequence>
              <xsd:element name="Value" maxOccurs="unbounded" minOccurs="0" nillable="true">
                <xsd:simpleType>
                  <xsd:restriction base="dms:Choice">
                    <xsd:enumeration value="Artificial Intelligence"/>
                    <xsd:enumeration value="Chatbots"/>
                    <xsd:enumeration value="Digital Reality – Augmented, Mixed, and Virtual"/>
                    <xsd:enumeration value="Robotics"/>
                    <xsd:enumeration value="Sensors"/>
                    <xsd:enumeration value="VR, Virtual Reality"/>
                  </xsd:restriction>
                </xsd:simpleType>
              </xsd:element>
            </xsd:sequence>
          </xsd:extension>
        </xsd:complexContent>
      </xsd:complexType>
    </xsd:element>
    <xsd:element name="Approval_x0020_Requirements" ma:index="24" nillable="true" ma:displayName="Approval Requirements" ma:internalName="Approval_x0020_Requirements">
      <xsd:complexType>
        <xsd:complexContent>
          <xsd:extension base="dms:MultiChoice">
            <xsd:sequence>
              <xsd:element name="Value" maxOccurs="unbounded" minOccurs="0" nillable="true">
                <xsd:simpleType>
                  <xsd:restriction base="dms:Choice">
                    <xsd:enumeration value="Internal use only"/>
                    <xsd:enumeration value="Must remove client names before using externally"/>
                    <xsd:enumeration value="Client logo cannot be used"/>
                    <xsd:enumeration value="Must contact LCSP and engagement Partner before using externally"/>
                    <xsd:enumeration value="No approval required / public use approved"/>
                  </xsd:restriction>
                </xsd:simpleType>
              </xsd:element>
            </xsd:sequence>
          </xsd:extension>
        </xsd:complexContent>
      </xsd:complexType>
    </xsd:element>
    <xsd:element name="Client_x0020_Name" ma:index="25" nillable="true" ma:displayName="Client Name" ma:internalName="Client_x0020_Name">
      <xsd:simpleType>
        <xsd:restriction base="dms:Text">
          <xsd:maxLength value="255"/>
        </xsd:restriction>
      </xsd:simpleType>
    </xsd:element>
    <xsd:element name="Special_x0020_Instructions" ma:index="26" nillable="true" ma:displayName="Special Instructions" ma:internalName="Special_x0020_Instructions">
      <xsd:simpleType>
        <xsd:restriction base="dms:Note">
          <xsd:maxLength value="255"/>
        </xsd:restriction>
      </xsd:simpleType>
    </xsd:element>
    <xsd:element name="List_x0020_any_x0020_additional_x0020_keywords_x0020_needed" ma:index="27" nillable="true" ma:displayName="List any additional keywords needed" ma:internalName="List_x0020_any_x0020_additional_x0020_keywords_x0020_needed">
      <xsd:simpleType>
        <xsd:restriction base="dms:Text">
          <xsd:maxLength value="255"/>
        </xsd:restriction>
      </xsd:simpleType>
    </xsd:element>
    <xsd:element name="Client_x0020_audience" ma:index="28" nillable="true" ma:displayName="Client audience" ma:internalName="Client_x0020_audience">
      <xsd:complexType>
        <xsd:complexContent>
          <xsd:extension base="dms:MultiChoice">
            <xsd:sequence>
              <xsd:element name="Value" maxOccurs="unbounded" minOccurs="0" nillable="true">
                <xsd:simpleType>
                  <xsd:restriction base="dms:Choice">
                    <xsd:enumeration value="CEO"/>
                    <xsd:enumeration value="CFO"/>
                    <xsd:enumeration value="Chief Data Officer"/>
                    <xsd:enumeration value="Chief Legal Officer"/>
                    <xsd:enumeration value="Chief Risk Officer"/>
                    <xsd:enumeration value="Chief Security Officer"/>
                    <xsd:enumeration value="Chief Strategy Officer"/>
                    <xsd:enumeration value="CHRO"/>
                    <xsd:enumeration value="CIO"/>
                    <xsd:enumeration value="CMO"/>
                    <xsd:enumeration value="CTO"/>
                    <xsd:enumeration value="Executive Tax Officer"/>
                    <xsd:enumeration value="Head of Applications and Development"/>
                    <xsd:enumeration value="Head of Infrastructure and Architecture"/>
                    <xsd:enumeration value="Head of Program Management"/>
                    <xsd:enumeration value="Head of Sales"/>
                    <xsd:enumeration value="Head of Supply Chain"/>
                    <xsd:enumeration value="Head of Testing / QA"/>
                    <xsd:enumeration value="Multiple C-Suite Audiences"/>
                  </xsd:restriction>
                </xsd:simpleType>
              </xsd:element>
            </xsd:sequence>
          </xsd:extension>
        </xsd:complexContent>
      </xsd:complexType>
    </xsd:element>
    <xsd:element name="Owned_x0020_by_x0020_Marketing_x0020_team" ma:index="29" nillable="true" ma:displayName="Owned by Marketing team" ma:default="0" ma:internalName="Owned_x0020_by_x0020_Marketing_x0020_team">
      <xsd:simpleType>
        <xsd:restriction base="dms:Boolean"/>
      </xsd:simpleType>
    </xsd:element>
    <xsd:element name="Owned_x0020_by_x0020_QMT_x0020_Team" ma:index="30" nillable="true" ma:displayName="Owned by QMT Team" ma:default="0" ma:internalName="Owned_x0020_by_x0020_QMT_x0020_Team">
      <xsd:simpleType>
        <xsd:restriction base="dms:Boolean"/>
      </xsd:simpleType>
    </xsd:element>
    <xsd:element name="Archive_x0020_Date" ma:index="31" nillable="true" ma:displayName="Archive Date" ma:format="DateOnly" ma:internalName="Archive_x0020_Date">
      <xsd:simpleType>
        <xsd:restriction base="dms:DateTime"/>
      </xsd:simpleType>
    </xsd:element>
    <xsd:element name="Date_x0020_of_x0020_Archival" ma:index="32" nillable="true" ma:displayName="Date of Archival" ma:format="DateOnly" ma:internalName="Date_x0020_of_x0020_Archival">
      <xsd:simpleType>
        <xsd:restriction base="dms:DateTime"/>
      </xsd:simpleType>
    </xsd:element>
    <xsd:element name="Archive_x0020_Comments" ma:index="33" nillable="true" ma:displayName="Archive Comments" ma:internalName="Archive_x0020_Comments">
      <xsd:simpleType>
        <xsd:restriction base="dms:Note">
          <xsd:maxLength value="255"/>
        </xsd:restriction>
      </xsd:simpleType>
    </xsd:element>
    <xsd:element name="Indsutry" ma:index="34" nillable="true" ma:displayName="Industry" ma:list="{3721280c-7d2a-46e3-a276-386afc3402af}" ma:internalName="Indsutry" ma:showField="Title">
      <xsd:complexType>
        <xsd:complexContent>
          <xsd:extension base="dms:MultiChoiceLookup">
            <xsd:sequence>
              <xsd:element name="Value" type="dms:Lookup" maxOccurs="unbounded" minOccurs="0" nillable="true"/>
            </xsd:sequence>
          </xsd:extension>
        </xsd:complexContent>
      </xsd:complexType>
    </xsd:element>
    <xsd:element name="Sector" ma:index="35" nillable="true" ma:displayName="Sector" ma:list="{9f959241-0de5-497f-93bc-6743dcc127fd}" ma:internalName="Sector" ma:showField="Title">
      <xsd:complexType>
        <xsd:complexContent>
          <xsd:extension base="dms:MultiChoiceLookup">
            <xsd:sequence>
              <xsd:element name="Value" type="dms:Lookup" maxOccurs="unbounded" minOccurs="0" nillable="true"/>
            </xsd:sequence>
          </xsd:extension>
        </xsd:complexContent>
      </xsd:complexType>
    </xsd:element>
    <xsd:element name="Country" ma:index="37" nillable="true" ma:displayName="Country" ma:default="UNITED STATES" ma:format="Dropdown" ma:internalName="Country">
      <xsd:simpleType>
        <xsd:restriction base="dms:Choice">
          <xsd:enumeration value="UNITED STATES"/>
          <xsd:enumeration value="AUSTRALIA"/>
          <xsd:enumeration value="BELGIUM"/>
          <xsd:enumeration value="CANADA"/>
          <xsd:enumeration value="CENTRAL EUROPE"/>
          <xsd:enumeration value="CHINA"/>
          <xsd:enumeration value="FRANCE"/>
          <xsd:enumeration value="GERMANY"/>
          <xsd:enumeration value="IRELAND"/>
          <xsd:enumeration value="ISRAEL"/>
          <xsd:enumeration value="ITALY"/>
          <xsd:enumeration value="JAPAN"/>
          <xsd:enumeration value="LUXEMBOURG"/>
          <xsd:enumeration value="MALTA"/>
          <xsd:enumeration value="MEXICO"/>
          <xsd:enumeration value="NETHERLANDS"/>
          <xsd:enumeration value="NEW ZEALAND"/>
          <xsd:enumeration value="NORDICS"/>
          <xsd:enumeration value="PORTUGAL"/>
          <xsd:enumeration value="SOUTH AFRICA"/>
          <xsd:enumeration value="SOUTHEAST ASIA"/>
          <xsd:enumeration value="SPAIN"/>
          <xsd:enumeration value="SWITZERLAND"/>
          <xsd:enumeration value="UNITED KINGDOM"/>
          <xsd:enumeration value="INDIA"/>
        </xsd:restriction>
      </xsd:simpleType>
    </xsd:element>
    <xsd:element name="Studios" ma:index="40" nillable="true" ma:displayName="Studios" ma:internalName="Studios">
      <xsd:complexType>
        <xsd:complexContent>
          <xsd:extension base="dms:MultiChoice">
            <xsd:sequence>
              <xsd:element name="Value" maxOccurs="unbounded" minOccurs="0" nillable="true">
                <xsd:simpleType>
                  <xsd:restriction base="dms:Choice">
                    <xsd:enumeration value="Digital Experience"/>
                    <xsd:enumeration value="Heat"/>
                    <xsd:enumeration value="HeatX"/>
                    <xsd:enumeration value="Greensboro Studio"/>
                    <xsd:enumeration value="Doblin"/>
                  </xsd:restriction>
                </xsd:simpleType>
              </xsd:element>
            </xsd:sequence>
          </xsd:extension>
        </xsd:complexContent>
      </xsd:complexType>
    </xsd:element>
    <xsd:element name="Sort_x0020_Order" ma:index="41" nillable="true" ma:displayName="Sort Order" ma:internalName="Sort_x0020_Order">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3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Asset Nam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E3A1B6-05E9-4C78-AFA4-D86EC54658AA}">
  <ds:schemaRefs>
    <ds:schemaRef ds:uri="http://purl.org/dc/elements/1.1/"/>
    <ds:schemaRef ds:uri="http://schemas.microsoft.com/office/2006/metadata/properties"/>
    <ds:schemaRef ds:uri="http://schemas.microsoft.com/sharepoint/v3"/>
    <ds:schemaRef ds:uri="http://schemas.microsoft.com/office/infopath/2007/PartnerControls"/>
    <ds:schemaRef ds:uri="http://purl.org/dc/terms/"/>
    <ds:schemaRef ds:uri="http://schemas.openxmlformats.org/package/2006/metadata/core-properties"/>
    <ds:schemaRef ds:uri="http://schemas.microsoft.com/sharepoint/v4"/>
    <ds:schemaRef ds:uri="http://schemas.microsoft.com/office/2006/documentManagement/types"/>
    <ds:schemaRef ds:uri="3a90c32c-a72d-43b1-b654-bba8c32019ef"/>
    <ds:schemaRef ds:uri="http://www.w3.org/XML/1998/namespace"/>
    <ds:schemaRef ds:uri="http://purl.org/dc/dcmitype/"/>
  </ds:schemaRefs>
</ds:datastoreItem>
</file>

<file path=customXml/itemProps2.xml><?xml version="1.0" encoding="utf-8"?>
<ds:datastoreItem xmlns:ds="http://schemas.openxmlformats.org/officeDocument/2006/customXml" ds:itemID="{64C7C3EE-F1DA-4F1C-8172-48127DABD8D6}"/>
</file>

<file path=customXml/itemProps3.xml><?xml version="1.0" encoding="utf-8"?>
<ds:datastoreItem xmlns:ds="http://schemas.openxmlformats.org/officeDocument/2006/customXml" ds:itemID="{160D4187-5425-4D0B-8C09-469CBD68FE35}"/>
</file>

<file path=customXml/itemProps4.xml><?xml version="1.0" encoding="utf-8"?>
<ds:datastoreItem xmlns:ds="http://schemas.openxmlformats.org/officeDocument/2006/customXml" ds:itemID="{B19AF9BE-C9CF-43DE-AA01-F53081AFF5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90c32c-a72d-43b1-b654-bba8c32019e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DD Template Aug 2017 16x9</Template>
  <TotalTime>15204</TotalTime>
  <Words>625</Words>
  <Application>Microsoft Office PowerPoint</Application>
  <PresentationFormat>Widescreen</PresentationFormat>
  <Paragraphs>101</Paragraphs>
  <Slides>15</Slides>
  <Notes>0</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9" baseType="lpstr">
      <vt:lpstr>Arial</vt:lpstr>
      <vt:lpstr>Bebas Neue</vt:lpstr>
      <vt:lpstr>Calibri</vt:lpstr>
      <vt:lpstr>Chronicle Display Black</vt:lpstr>
      <vt:lpstr>Frutiger Next Pro Light</vt:lpstr>
      <vt:lpstr>Nexa Black</vt:lpstr>
      <vt:lpstr>Open Sans</vt:lpstr>
      <vt:lpstr>Salesforce Sans</vt:lpstr>
      <vt:lpstr>Verdana</vt:lpstr>
      <vt:lpstr>Whitney-Book</vt:lpstr>
      <vt:lpstr>Wingdings</vt:lpstr>
      <vt:lpstr>DD Template Aug 2017 16x9</vt:lpstr>
      <vt:lpstr>Deloitte 16_9 onscreen</vt:lpstr>
      <vt:lpstr>think-cell Slide</vt:lpstr>
      <vt:lpstr>LWC Training</vt:lpstr>
      <vt:lpstr>Agenda</vt:lpstr>
      <vt:lpstr>Debug Modes </vt:lpstr>
      <vt:lpstr>Debug Modes</vt:lpstr>
      <vt:lpstr>Enable Debug Mode</vt:lpstr>
      <vt:lpstr>Chrome Dev Tools for Debugging</vt:lpstr>
      <vt:lpstr>Chrome DevTools Debugging</vt:lpstr>
      <vt:lpstr>Chrome DevTools Debugging (cont.)</vt:lpstr>
      <vt:lpstr>Chrome DevTools Debugging(cont.)</vt:lpstr>
      <vt:lpstr>Deploying LWC</vt:lpstr>
      <vt:lpstr>   Deployment through Command Line  Interface (CLI)</vt:lpstr>
      <vt:lpstr>   Deployment through Change Sets</vt:lpstr>
      <vt:lpstr>Questions</vt:lpstr>
      <vt:lpstr>PowerPoint Presentation</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Digital Template</dc:title>
  <dc:creator>Finney, Patrick (US - Arlington)</dc:creator>
  <cp:lastModifiedBy>Chakraborty, Subhojit (US - Mumbai)</cp:lastModifiedBy>
  <cp:revision>256</cp:revision>
  <cp:lastPrinted>2019-03-04T13:56:26Z</cp:lastPrinted>
  <dcterms:created xsi:type="dcterms:W3CDTF">2018-07-20T20:05:40Z</dcterms:created>
  <dcterms:modified xsi:type="dcterms:W3CDTF">2019-05-16T07:26:44Z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0x010100D3753E9972125B42B31884D4879FB545</vt:lpwstr>
  </property>
</Properties>
</file>