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5"/>
    <p:sldMasterId id="2147483830" r:id="rId6"/>
  </p:sldMasterIdLst>
  <p:notesMasterIdLst>
    <p:notesMasterId r:id="rId39"/>
  </p:notesMasterIdLst>
  <p:handoutMasterIdLst>
    <p:handoutMasterId r:id="rId40"/>
  </p:handoutMasterIdLst>
  <p:sldIdLst>
    <p:sldId id="563" r:id="rId7"/>
    <p:sldId id="1079" r:id="rId8"/>
    <p:sldId id="1082" r:id="rId9"/>
    <p:sldId id="1067" r:id="rId10"/>
    <p:sldId id="1092" r:id="rId11"/>
    <p:sldId id="1084" r:id="rId12"/>
    <p:sldId id="1113" r:id="rId13"/>
    <p:sldId id="1114" r:id="rId14"/>
    <p:sldId id="1115" r:id="rId15"/>
    <p:sldId id="1116" r:id="rId16"/>
    <p:sldId id="1117" r:id="rId17"/>
    <p:sldId id="1118" r:id="rId18"/>
    <p:sldId id="1094" r:id="rId19"/>
    <p:sldId id="1119" r:id="rId20"/>
    <p:sldId id="1120" r:id="rId21"/>
    <p:sldId id="1121" r:id="rId22"/>
    <p:sldId id="1095" r:id="rId23"/>
    <p:sldId id="1122" r:id="rId24"/>
    <p:sldId id="1123" r:id="rId25"/>
    <p:sldId id="1124" r:id="rId26"/>
    <p:sldId id="1125" r:id="rId27"/>
    <p:sldId id="1102" r:id="rId28"/>
    <p:sldId id="1096" r:id="rId29"/>
    <p:sldId id="1105" r:id="rId30"/>
    <p:sldId id="1097" r:id="rId31"/>
    <p:sldId id="1126" r:id="rId32"/>
    <p:sldId id="1127" r:id="rId33"/>
    <p:sldId id="1098" r:id="rId34"/>
    <p:sldId id="1128" r:id="rId35"/>
    <p:sldId id="1112" r:id="rId36"/>
    <p:sldId id="1129" r:id="rId37"/>
    <p:sldId id="113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 id="1" name="Otis, Gabrielle (US - Minneapolis)" initials="OG(-M" lastIdx="35" clrIdx="1">
    <p:extLst>
      <p:ext uri="{19B8F6BF-5375-455C-9EA6-DF929625EA0E}">
        <p15:presenceInfo xmlns:p15="http://schemas.microsoft.com/office/powerpoint/2012/main" userId="S-1-5-21-238447276-1040861923-1850952788-1306981" providerId="AD"/>
      </p:ext>
    </p:extLst>
  </p:cmAuthor>
  <p:cmAuthor id="2" name="Chakraborty, Subhojit (US - Mumbai)" initials="CS(-M" lastIdx="1" clrIdx="2">
    <p:extLst>
      <p:ext uri="{19B8F6BF-5375-455C-9EA6-DF929625EA0E}">
        <p15:presenceInfo xmlns:p15="http://schemas.microsoft.com/office/powerpoint/2012/main" userId="S-1-5-21-238447276-1040861923-1850952788-13085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EBDF"/>
    <a:srgbClr val="75C82D"/>
    <a:srgbClr val="FFFFFD"/>
    <a:srgbClr val="FFAE1D"/>
    <a:srgbClr val="FFC901"/>
    <a:srgbClr val="000000"/>
    <a:srgbClr val="F7F5F3"/>
    <a:srgbClr val="EAE8E5"/>
    <a:srgbClr val="EFED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5820" autoAdjust="0"/>
  </p:normalViewPr>
  <p:slideViewPr>
    <p:cSldViewPr snapToGrid="0" snapToObjects="1" showGuides="1">
      <p:cViewPr varScale="1">
        <p:scale>
          <a:sx n="65" d="100"/>
          <a:sy n="65" d="100"/>
        </p:scale>
        <p:origin x="1032" y="33"/>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20" Type="http://schemas.openxmlformats.org/officeDocument/2006/relationships/slide" Target="slides/slide14.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7/31/2019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6</a:t>
            </a:fld>
            <a:endParaRPr lang="en-US"/>
          </a:p>
        </p:txBody>
      </p:sp>
    </p:spTree>
    <p:extLst>
      <p:ext uri="{BB962C8B-B14F-4D97-AF65-F5344CB8AC3E}">
        <p14:creationId xmlns:p14="http://schemas.microsoft.com/office/powerpoint/2010/main" val="773174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17</a:t>
            </a:fld>
            <a:endParaRPr lang="en-US"/>
          </a:p>
        </p:txBody>
      </p:sp>
    </p:spTree>
    <p:extLst>
      <p:ext uri="{BB962C8B-B14F-4D97-AF65-F5344CB8AC3E}">
        <p14:creationId xmlns:p14="http://schemas.microsoft.com/office/powerpoint/2010/main" val="436791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18</a:t>
            </a:fld>
            <a:endParaRPr lang="en-US"/>
          </a:p>
        </p:txBody>
      </p:sp>
    </p:spTree>
    <p:extLst>
      <p:ext uri="{BB962C8B-B14F-4D97-AF65-F5344CB8AC3E}">
        <p14:creationId xmlns:p14="http://schemas.microsoft.com/office/powerpoint/2010/main" val="3892060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19</a:t>
            </a:fld>
            <a:endParaRPr lang="en-US"/>
          </a:p>
        </p:txBody>
      </p:sp>
    </p:spTree>
    <p:extLst>
      <p:ext uri="{BB962C8B-B14F-4D97-AF65-F5344CB8AC3E}">
        <p14:creationId xmlns:p14="http://schemas.microsoft.com/office/powerpoint/2010/main" val="1019254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20</a:t>
            </a:fld>
            <a:endParaRPr lang="en-US"/>
          </a:p>
        </p:txBody>
      </p:sp>
    </p:spTree>
    <p:extLst>
      <p:ext uri="{BB962C8B-B14F-4D97-AF65-F5344CB8AC3E}">
        <p14:creationId xmlns:p14="http://schemas.microsoft.com/office/powerpoint/2010/main" val="2470980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21</a:t>
            </a:fld>
            <a:endParaRPr lang="en-US"/>
          </a:p>
        </p:txBody>
      </p:sp>
    </p:spTree>
    <p:extLst>
      <p:ext uri="{BB962C8B-B14F-4D97-AF65-F5344CB8AC3E}">
        <p14:creationId xmlns:p14="http://schemas.microsoft.com/office/powerpoint/2010/main" val="214231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23</a:t>
            </a:fld>
            <a:endParaRPr lang="en-US"/>
          </a:p>
        </p:txBody>
      </p:sp>
    </p:spTree>
    <p:extLst>
      <p:ext uri="{BB962C8B-B14F-4D97-AF65-F5344CB8AC3E}">
        <p14:creationId xmlns:p14="http://schemas.microsoft.com/office/powerpoint/2010/main" val="85959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25</a:t>
            </a:fld>
            <a:endParaRPr lang="en-US"/>
          </a:p>
        </p:txBody>
      </p:sp>
    </p:spTree>
    <p:extLst>
      <p:ext uri="{BB962C8B-B14F-4D97-AF65-F5344CB8AC3E}">
        <p14:creationId xmlns:p14="http://schemas.microsoft.com/office/powerpoint/2010/main" val="3862159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26</a:t>
            </a:fld>
            <a:endParaRPr lang="en-US"/>
          </a:p>
        </p:txBody>
      </p:sp>
    </p:spTree>
    <p:extLst>
      <p:ext uri="{BB962C8B-B14F-4D97-AF65-F5344CB8AC3E}">
        <p14:creationId xmlns:p14="http://schemas.microsoft.com/office/powerpoint/2010/main" val="1089137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28</a:t>
            </a:fld>
            <a:endParaRPr lang="en-US"/>
          </a:p>
        </p:txBody>
      </p:sp>
    </p:spTree>
    <p:extLst>
      <p:ext uri="{BB962C8B-B14F-4D97-AF65-F5344CB8AC3E}">
        <p14:creationId xmlns:p14="http://schemas.microsoft.com/office/powerpoint/2010/main" val="4175126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29</a:t>
            </a:fld>
            <a:endParaRPr lang="en-US"/>
          </a:p>
        </p:txBody>
      </p:sp>
    </p:spTree>
    <p:extLst>
      <p:ext uri="{BB962C8B-B14F-4D97-AF65-F5344CB8AC3E}">
        <p14:creationId xmlns:p14="http://schemas.microsoft.com/office/powerpoint/2010/main" val="279149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7</a:t>
            </a:fld>
            <a:endParaRPr lang="en-US"/>
          </a:p>
        </p:txBody>
      </p:sp>
    </p:spTree>
    <p:extLst>
      <p:ext uri="{BB962C8B-B14F-4D97-AF65-F5344CB8AC3E}">
        <p14:creationId xmlns:p14="http://schemas.microsoft.com/office/powerpoint/2010/main" val="2823518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30</a:t>
            </a:fld>
            <a:endParaRPr lang="en-US"/>
          </a:p>
        </p:txBody>
      </p:sp>
    </p:spTree>
    <p:extLst>
      <p:ext uri="{BB962C8B-B14F-4D97-AF65-F5344CB8AC3E}">
        <p14:creationId xmlns:p14="http://schemas.microsoft.com/office/powerpoint/2010/main" val="80723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32</a:t>
            </a:fld>
            <a:endParaRPr lang="en-US"/>
          </a:p>
        </p:txBody>
      </p:sp>
    </p:spTree>
    <p:extLst>
      <p:ext uri="{BB962C8B-B14F-4D97-AF65-F5344CB8AC3E}">
        <p14:creationId xmlns:p14="http://schemas.microsoft.com/office/powerpoint/2010/main" val="300903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8</a:t>
            </a:fld>
            <a:endParaRPr lang="en-US"/>
          </a:p>
        </p:txBody>
      </p:sp>
    </p:spTree>
    <p:extLst>
      <p:ext uri="{BB962C8B-B14F-4D97-AF65-F5344CB8AC3E}">
        <p14:creationId xmlns:p14="http://schemas.microsoft.com/office/powerpoint/2010/main" val="338524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9</a:t>
            </a:fld>
            <a:endParaRPr lang="en-US"/>
          </a:p>
        </p:txBody>
      </p:sp>
    </p:spTree>
    <p:extLst>
      <p:ext uri="{BB962C8B-B14F-4D97-AF65-F5344CB8AC3E}">
        <p14:creationId xmlns:p14="http://schemas.microsoft.com/office/powerpoint/2010/main" val="2570752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10</a:t>
            </a:fld>
            <a:endParaRPr lang="en-US"/>
          </a:p>
        </p:txBody>
      </p:sp>
    </p:spTree>
    <p:extLst>
      <p:ext uri="{BB962C8B-B14F-4D97-AF65-F5344CB8AC3E}">
        <p14:creationId xmlns:p14="http://schemas.microsoft.com/office/powerpoint/2010/main" val="28116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11</a:t>
            </a:fld>
            <a:endParaRPr lang="en-US"/>
          </a:p>
        </p:txBody>
      </p:sp>
    </p:spTree>
    <p:extLst>
      <p:ext uri="{BB962C8B-B14F-4D97-AF65-F5344CB8AC3E}">
        <p14:creationId xmlns:p14="http://schemas.microsoft.com/office/powerpoint/2010/main" val="336915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13</a:t>
            </a:fld>
            <a:endParaRPr lang="en-US"/>
          </a:p>
        </p:txBody>
      </p:sp>
    </p:spTree>
    <p:extLst>
      <p:ext uri="{BB962C8B-B14F-4D97-AF65-F5344CB8AC3E}">
        <p14:creationId xmlns:p14="http://schemas.microsoft.com/office/powerpoint/2010/main" val="478565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14</a:t>
            </a:fld>
            <a:endParaRPr lang="en-US"/>
          </a:p>
        </p:txBody>
      </p:sp>
    </p:spTree>
    <p:extLst>
      <p:ext uri="{BB962C8B-B14F-4D97-AF65-F5344CB8AC3E}">
        <p14:creationId xmlns:p14="http://schemas.microsoft.com/office/powerpoint/2010/main" val="3720425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ASG – Would need to be ready by </a:t>
            </a:r>
            <a:r>
              <a:rPr lang="en-US" dirty="0" err="1"/>
              <a:t>Juen</a:t>
            </a:r>
            <a:r>
              <a:rPr lang="en-US" dirty="0"/>
              <a:t> for the certified to sell – 3 </a:t>
            </a:r>
            <a:r>
              <a:rPr lang="en-US" dirty="0" err="1"/>
              <a:t>mo</a:t>
            </a:r>
            <a:r>
              <a:rPr lang="en-US" dirty="0"/>
              <a:t> in certified to sell. To show it off at </a:t>
            </a:r>
            <a:r>
              <a:rPr lang="en-US" dirty="0" err="1"/>
              <a:t>dreamforce</a:t>
            </a:r>
            <a:r>
              <a:rPr lang="en-US" dirty="0"/>
              <a:t> 2019. </a:t>
            </a:r>
          </a:p>
          <a:p>
            <a:r>
              <a:rPr lang="en-US" dirty="0"/>
              <a:t>App exchange I </a:t>
            </a:r>
            <a:r>
              <a:rPr lang="en-US" dirty="0" err="1"/>
              <a:t>splanned</a:t>
            </a:r>
            <a:r>
              <a:rPr lang="en-US" dirty="0"/>
              <a:t> for the solution. If it’s just an asset then they want to review our architecture. </a:t>
            </a:r>
          </a:p>
          <a:p>
            <a:r>
              <a:rPr lang="en-US" dirty="0"/>
              <a:t>We don’t’ want this on the app exchange.</a:t>
            </a:r>
          </a:p>
          <a:p>
            <a:endParaRPr lang="en-US" dirty="0"/>
          </a:p>
          <a:p>
            <a:r>
              <a:rPr lang="en-US" dirty="0"/>
              <a:t>Approval is all of us, Chandu,. He delegated Subhojit to be our architect. </a:t>
            </a:r>
          </a:p>
          <a:p>
            <a:endParaRPr lang="en-US" dirty="0"/>
          </a:p>
          <a:p>
            <a:r>
              <a:rPr lang="en-US" dirty="0"/>
              <a:t>LWC v Aura – need to be able to regenerate the components with a future technology if needed. Kiran, is the look and feel different, how would that be done? </a:t>
            </a:r>
          </a:p>
          <a:p>
            <a:endParaRPr lang="en-US" dirty="0"/>
          </a:p>
          <a:p>
            <a:r>
              <a:rPr lang="en-US" dirty="0"/>
              <a:t>Security is not yet future proof</a:t>
            </a:r>
          </a:p>
          <a:p>
            <a:endParaRPr lang="en-US" dirty="0"/>
          </a:p>
          <a:p>
            <a:r>
              <a:rPr lang="en-US" dirty="0"/>
              <a:t>Vivek – security team – AERS design</a:t>
            </a:r>
          </a:p>
          <a:p>
            <a:endParaRPr lang="en-US" dirty="0"/>
          </a:p>
          <a:p>
            <a:r>
              <a:rPr lang="en-US" dirty="0"/>
              <a:t>Could we add Louisiana in the mix, to design not to break it in the future – master mapping exercise in the govCONNECT model – if you’re a state with x, here is how you would map to our roles</a:t>
            </a:r>
          </a:p>
          <a:p>
            <a:endParaRPr lang="en-US" dirty="0"/>
          </a:p>
          <a:p>
            <a:r>
              <a:rPr lang="en-US" dirty="0"/>
              <a:t>Let’s make conscious decisions together.</a:t>
            </a:r>
          </a:p>
          <a:p>
            <a:endParaRPr lang="en-US" dirty="0"/>
          </a:p>
          <a:p>
            <a:r>
              <a:rPr lang="en-US" dirty="0"/>
              <a:t>CO – you configure the call, and </a:t>
            </a:r>
            <a:r>
              <a:rPr lang="en-US" dirty="0" err="1"/>
              <a:t>ti</a:t>
            </a:r>
            <a:r>
              <a:rPr lang="en-US" dirty="0"/>
              <a:t> calls an interface, and the framework handles how to call the interface and the </a:t>
            </a:r>
            <a:r>
              <a:rPr lang="en-US" dirty="0" err="1"/>
              <a:t>elments</a:t>
            </a:r>
            <a:r>
              <a:rPr lang="en-US" dirty="0"/>
              <a:t> that are prepopulated. </a:t>
            </a:r>
          </a:p>
        </p:txBody>
      </p:sp>
      <p:sp>
        <p:nvSpPr>
          <p:cNvPr id="4" name="Slide Number Placeholder 3"/>
          <p:cNvSpPr>
            <a:spLocks noGrp="1"/>
          </p:cNvSpPr>
          <p:nvPr>
            <p:ph type="sldNum" sz="quarter" idx="10"/>
          </p:nvPr>
        </p:nvSpPr>
        <p:spPr/>
        <p:txBody>
          <a:bodyPr/>
          <a:lstStyle/>
          <a:p>
            <a:fld id="{08A34052-12FB-4B01-8A2E-D87AD7371E95}" type="slidenum">
              <a:rPr lang="en-US" smtClean="0"/>
              <a:t>15</a:t>
            </a:fld>
            <a:endParaRPr lang="en-US"/>
          </a:p>
        </p:txBody>
      </p:sp>
    </p:spTree>
    <p:extLst>
      <p:ext uri="{BB962C8B-B14F-4D97-AF65-F5344CB8AC3E}">
        <p14:creationId xmlns:p14="http://schemas.microsoft.com/office/powerpoint/2010/main" val="91079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505856" y="727200"/>
            <a:ext cx="7200000" cy="5400000"/>
          </a:xfrm>
          <a:prstGeom prst="rect">
            <a:avLst/>
          </a:prstGeom>
        </p:spPr>
        <p:txBody>
          <a:bodyPr/>
          <a:lstStyle>
            <a:lvl1pPr>
              <a:defRPr>
                <a:solidFill>
                  <a:schemeClr val="bg1"/>
                </a:solidFill>
              </a:defRPr>
            </a:lvl1pPr>
          </a:lstStyle>
          <a:p>
            <a:r>
              <a:rPr lang="en-US" noProof="0" dirty="0"/>
              <a:t>Click icon to add picture</a:t>
            </a:r>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378263525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2489813" y="727200"/>
            <a:ext cx="7200000" cy="5400000"/>
          </a:xfrm>
          <a:prstGeom prst="rect">
            <a:avLst/>
          </a:prstGeom>
        </p:spPr>
        <p:txBody>
          <a:bodyPr/>
          <a:lstStyle/>
          <a:p>
            <a:r>
              <a:rPr lang="en-US" noProof="0" dirty="0"/>
              <a:t>Click icon to add picture</a:t>
            </a:r>
          </a:p>
        </p:txBody>
      </p:sp>
      <p:sp>
        <p:nvSpPr>
          <p:cNvPr id="3" name="Subtitle 2"/>
          <p:cNvSpPr>
            <a:spLocks noGrp="1"/>
          </p:cNvSpPr>
          <p:nvPr>
            <p:ph type="subTitle" idx="1" hasCustomPrompt="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407054313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3989" y="586423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1" name="Group 20"/>
          <p:cNvGrpSpPr/>
          <p:nvPr userDrawn="1"/>
        </p:nvGrpSpPr>
        <p:grpSpPr>
          <a:xfrm>
            <a:off x="503988" y="378000"/>
            <a:ext cx="216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Tree>
    <p:extLst>
      <p:ext uri="{BB962C8B-B14F-4D97-AF65-F5344CB8AC3E}">
        <p14:creationId xmlns:p14="http://schemas.microsoft.com/office/powerpoint/2010/main" val="253264277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336000" y="1368000"/>
            <a:ext cx="552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501651" y="586423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7" name="Group 6"/>
          <p:cNvGrpSpPr/>
          <p:nvPr userDrawn="1"/>
        </p:nvGrpSpPr>
        <p:grpSpPr>
          <a:xfrm>
            <a:off x="503988" y="378000"/>
            <a:ext cx="216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dirty="0">
                <a:solidFill>
                  <a:schemeClr val="bg1"/>
                </a:solidFill>
              </a:endParaRPr>
            </a:p>
          </p:txBody>
        </p:sp>
      </p:grpSp>
      <p:sp>
        <p:nvSpPr>
          <p:cNvPr id="19" name="object 26"/>
          <p:cNvSpPr>
            <a:spLocks noChangeAspect="1"/>
          </p:cNvSpPr>
          <p:nvPr userDrawn="1"/>
        </p:nvSpPr>
        <p:spPr bwMode="auto">
          <a:xfrm>
            <a:off x="11261724" y="0"/>
            <a:ext cx="857251" cy="604838"/>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2908024488"/>
      </p:ext>
    </p:extLst>
  </p:cSld>
  <p:clrMapOvr>
    <a:masterClrMapping/>
  </p:clrMapOvr>
  <p:transition>
    <p:fade/>
  </p:transition>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775507303"/>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4067"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extBox 14"/>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49473826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07372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2683250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5442967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21467194"/>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36361624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dirty="0"/>
              <a:t>Click icon to add picture</a:t>
            </a:r>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71582262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noProof="0"/>
              <a:t>Click to edit Master title style</a:t>
            </a:r>
            <a:endParaRPr lang="en-US" noProof="0"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51070496"/>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9155803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4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5819302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2017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9794442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493037838"/>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ags" Target="../tags/tag1.xml"/><Relationship Id="rId3" Type="http://schemas.openxmlformats.org/officeDocument/2006/relationships/slideLayout" Target="../slideLayouts/slideLayout12.xml"/><Relationship Id="rId21" Type="http://schemas.openxmlformats.org/officeDocument/2006/relationships/image" Target="../media/image3.jpe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vmlDrawing" Target="../drawings/vmlDrawing1.vml"/><Relationship Id="rId2" Type="http://schemas.openxmlformats.org/officeDocument/2006/relationships/slideLayout" Target="../slideLayouts/slideLayout11.xml"/><Relationship Id="rId16" Type="http://schemas.openxmlformats.org/officeDocument/2006/relationships/theme" Target="../theme/theme2.xml"/><Relationship Id="rId20" Type="http://schemas.openxmlformats.org/officeDocument/2006/relationships/image" Target="../media/image2.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oleObject" Target="../embeddings/oleObject1.bin"/><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userDrawn="1"/>
        </p:nvSpPr>
        <p:spPr bwMode="auto">
          <a:xfrm>
            <a:off x="914719" y="6444147"/>
            <a:ext cx="2935099"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2018 Deloitte Development LLC. All rights reserved.</a:t>
            </a: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29" r:id="rId8"/>
    <p:sldLayoutId id="2147483846" r:id="rId9"/>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8"/>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197" name="think-cell Slide" r:id="rId19" imgW="270" imgH="270" progId="TCLayout.ActiveDocument.1">
                  <p:embed/>
                </p:oleObj>
              </mc:Choice>
              <mc:Fallback>
                <p:oleObj name="think-cell Slide" r:id="rId19" imgW="270" imgH="270" progId="TCLayout.ActiveDocument.1">
                  <p:embed/>
                  <p:pic>
                    <p:nvPicPr>
                      <p:cNvPr id="4" name="Object 3" hidden="1"/>
                      <p:cNvPicPr/>
                      <p:nvPr/>
                    </p:nvPicPr>
                    <p:blipFill>
                      <a:blip r:embed="rId20"/>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5" name="CaseCode"/>
          <p:cNvSpPr txBox="1"/>
          <p:nvPr userDrawn="1"/>
        </p:nvSpPr>
        <p:spPr>
          <a:xfrm>
            <a:off x="6335184" y="6657475"/>
            <a:ext cx="4896560" cy="200054"/>
          </a:xfrm>
          <a:prstGeom prst="rect">
            <a:avLst/>
          </a:prstGeom>
          <a:noFill/>
        </p:spPr>
        <p:txBody>
          <a:bodyPr vert="horz" wrap="square" lIns="0" tIns="0" rIns="0" bIns="0" rtlCol="0" anchor="t">
            <a:noAutofit/>
          </a:bodyPr>
          <a:lstStyle/>
          <a:p>
            <a:pPr marL="0" indent="0" algn="r" defTabSz="914400" rtl="0" eaLnBrk="1" latinLnBrk="0" hangingPunct="1">
              <a:spcBef>
                <a:spcPts val="0"/>
              </a:spcBef>
              <a:buSzPct val="100000"/>
              <a:buFontTx/>
              <a:buNone/>
            </a:pPr>
            <a:r>
              <a:rPr lang="en-US" sz="650" b="0" noProof="0" dirty="0">
                <a:solidFill>
                  <a:schemeClr val="tx1"/>
                </a:solidFill>
                <a:latin typeface="+mn-lt"/>
              </a:rPr>
              <a:t>Service Delivery Transformation</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userDrawn="1"/>
        </p:nvSpPr>
        <p:spPr>
          <a:xfrm>
            <a:off x="11382377" y="6657477"/>
            <a:ext cx="307975"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
        <p:nvSpPr>
          <p:cNvPr id="7" name="object 26"/>
          <p:cNvSpPr>
            <a:spLocks noChangeAspect="1"/>
          </p:cNvSpPr>
          <p:nvPr userDrawn="1"/>
        </p:nvSpPr>
        <p:spPr bwMode="auto">
          <a:xfrm>
            <a:off x="11261724" y="0"/>
            <a:ext cx="857251" cy="604838"/>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000" b="1">
                <a:solidFill>
                  <a:schemeClr val="tx2"/>
                </a:solidFill>
                <a:latin typeface="Arial" panose="020B0604020202020204" pitchFamily="34" charset="0"/>
                <a:cs typeface="Arial" panose="020B0604020202020204" pitchFamily="34" charset="0"/>
              </a:defRPr>
            </a:lvl1pPr>
            <a:lvl2pPr marL="742950" indent="-285750">
              <a:defRPr sz="2000" b="1">
                <a:solidFill>
                  <a:schemeClr val="tx2"/>
                </a:solidFill>
                <a:latin typeface="Arial" panose="020B0604020202020204" pitchFamily="34" charset="0"/>
                <a:cs typeface="Arial" panose="020B0604020202020204" pitchFamily="34" charset="0"/>
              </a:defRPr>
            </a:lvl2pPr>
            <a:lvl3pPr marL="1143000" indent="-228600">
              <a:defRPr sz="2000" b="1">
                <a:solidFill>
                  <a:schemeClr val="tx2"/>
                </a:solidFill>
                <a:latin typeface="Arial" panose="020B0604020202020204" pitchFamily="34" charset="0"/>
                <a:cs typeface="Arial" panose="020B0604020202020204" pitchFamily="34" charset="0"/>
              </a:defRPr>
            </a:lvl3pPr>
            <a:lvl4pPr marL="1600200" indent="-228600">
              <a:defRPr sz="2000" b="1">
                <a:solidFill>
                  <a:schemeClr val="tx2"/>
                </a:solidFill>
                <a:latin typeface="Arial" panose="020B0604020202020204" pitchFamily="34" charset="0"/>
                <a:cs typeface="Arial" panose="020B0604020202020204" pitchFamily="34" charset="0"/>
              </a:defRPr>
            </a:lvl4pPr>
            <a:lvl5pPr marL="2057400" indent="-228600">
              <a:defRPr sz="2000" b="1">
                <a:solidFill>
                  <a:schemeClr val="tx2"/>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b="1">
                <a:solidFill>
                  <a:schemeClr val="tx2"/>
                </a:solidFill>
                <a:latin typeface="Arial" panose="020B0604020202020204" pitchFamily="34" charset="0"/>
                <a:cs typeface="Arial" panose="020B0604020202020204" pitchFamily="34" charset="0"/>
              </a:defRPr>
            </a:lvl9pPr>
          </a:lstStyle>
          <a:p>
            <a:pPr>
              <a:defRPr/>
            </a:pPr>
            <a:endParaRPr lang="en-US" altLang="en-US" sz="2000" dirty="0"/>
          </a:p>
        </p:txBody>
      </p:sp>
    </p:spTree>
    <p:extLst>
      <p:ext uri="{BB962C8B-B14F-4D97-AF65-F5344CB8AC3E}">
        <p14:creationId xmlns:p14="http://schemas.microsoft.com/office/powerpoint/2010/main" val="166644170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p15:clr>
            <a:srgbClr val="F26B43"/>
          </p15:clr>
        </p15:guide>
        <p15:guide id="2" orient="horz" pos="2160">
          <p15:clr>
            <a:srgbClr val="F26B43"/>
          </p15:clr>
        </p15:guide>
        <p15:guide id="3" orient="horz" pos="4020">
          <p15:clr>
            <a:srgbClr val="F26B43"/>
          </p15:clr>
        </p15:guide>
        <p15:guide id="4" pos="237">
          <p15:clr>
            <a:srgbClr val="F26B43"/>
          </p15:clr>
        </p15:guide>
        <p15:guide id="5" pos="5523">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salesforce.com/docs/component-library/documentation/lwc/event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trailhead.salesforce.com/content/learn/modules/lightning-web-components-for-aura-developers/communicate-with-event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lightningdesignsystem.com/design/load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57030" y="4825352"/>
            <a:ext cx="4407673" cy="496629"/>
          </a:xfrm>
        </p:spPr>
        <p:txBody>
          <a:bodyPr/>
          <a:lstStyle/>
          <a:p>
            <a:r>
              <a:rPr lang="en-US" dirty="0"/>
              <a:t>LWC Training</a:t>
            </a:r>
          </a:p>
        </p:txBody>
      </p:sp>
      <p:sp>
        <p:nvSpPr>
          <p:cNvPr id="6" name="Text Placeholder 5"/>
          <p:cNvSpPr>
            <a:spLocks noGrp="1"/>
          </p:cNvSpPr>
          <p:nvPr>
            <p:ph type="body" sz="quarter" idx="17"/>
          </p:nvPr>
        </p:nvSpPr>
        <p:spPr>
          <a:xfrm>
            <a:off x="857030" y="4585210"/>
            <a:ext cx="4407673" cy="348286"/>
          </a:xfrm>
        </p:spPr>
        <p:txBody>
          <a:bodyPr/>
          <a:lstStyle/>
          <a:p>
            <a:r>
              <a:rPr lang="en-US" dirty="0"/>
              <a:t>MAY 09, 2019</a:t>
            </a:r>
          </a:p>
        </p:txBody>
      </p:sp>
      <p:grpSp>
        <p:nvGrpSpPr>
          <p:cNvPr id="19" name="Group 18">
            <a:extLst>
              <a:ext uri="{FF2B5EF4-FFF2-40B4-BE49-F238E27FC236}">
                <a16:creationId xmlns:a16="http://schemas.microsoft.com/office/drawing/2014/main" id="{6DE80F06-CF7B-4E58-BBD9-FE52AF68F443}"/>
              </a:ext>
            </a:extLst>
          </p:cNvPr>
          <p:cNvGrpSpPr/>
          <p:nvPr/>
        </p:nvGrpSpPr>
        <p:grpSpPr>
          <a:xfrm>
            <a:off x="6240942" y="1362576"/>
            <a:ext cx="4132848" cy="4132847"/>
            <a:chOff x="484188" y="2763442"/>
            <a:chExt cx="3380690" cy="3380689"/>
          </a:xfrm>
          <a:effectLst/>
        </p:grpSpPr>
        <p:sp>
          <p:nvSpPr>
            <p:cNvPr id="20" name="Arc 19">
              <a:extLst>
                <a:ext uri="{FF2B5EF4-FFF2-40B4-BE49-F238E27FC236}">
                  <a16:creationId xmlns:a16="http://schemas.microsoft.com/office/drawing/2014/main" id="{C9BAFD6F-8675-4209-980D-AE91A4A6E27C}"/>
                </a:ext>
              </a:extLst>
            </p:cNvPr>
            <p:cNvSpPr/>
            <p:nvPr/>
          </p:nvSpPr>
          <p:spPr>
            <a:xfrm>
              <a:off x="484188" y="2763442"/>
              <a:ext cx="3380690" cy="3380689"/>
            </a:xfrm>
            <a:prstGeom prst="arc">
              <a:avLst>
                <a:gd name="adj1" fmla="val 16200000"/>
                <a:gd name="adj2" fmla="val 20270432"/>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1" name="Arc 20">
              <a:extLst>
                <a:ext uri="{FF2B5EF4-FFF2-40B4-BE49-F238E27FC236}">
                  <a16:creationId xmlns:a16="http://schemas.microsoft.com/office/drawing/2014/main" id="{21B9FD44-2A21-4A0F-9084-097DAF3C6937}"/>
                </a:ext>
              </a:extLst>
            </p:cNvPr>
            <p:cNvSpPr/>
            <p:nvPr/>
          </p:nvSpPr>
          <p:spPr>
            <a:xfrm>
              <a:off x="636233" y="2915487"/>
              <a:ext cx="3076601" cy="3076600"/>
            </a:xfrm>
            <a:prstGeom prst="arc">
              <a:avLst>
                <a:gd name="adj1" fmla="val 16200000"/>
                <a:gd name="adj2" fmla="val 2037757"/>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2" name="Arc 21">
              <a:extLst>
                <a:ext uri="{FF2B5EF4-FFF2-40B4-BE49-F238E27FC236}">
                  <a16:creationId xmlns:a16="http://schemas.microsoft.com/office/drawing/2014/main" id="{086BE9D0-BD2F-46DD-83E2-99921B935F97}"/>
                </a:ext>
              </a:extLst>
            </p:cNvPr>
            <p:cNvSpPr>
              <a:spLocks noChangeAspect="1"/>
            </p:cNvSpPr>
            <p:nvPr/>
          </p:nvSpPr>
          <p:spPr>
            <a:xfrm>
              <a:off x="813511" y="3092765"/>
              <a:ext cx="2722045" cy="2722044"/>
            </a:xfrm>
            <a:prstGeom prst="arc">
              <a:avLst>
                <a:gd name="adj1" fmla="val 16200000"/>
                <a:gd name="adj2" fmla="val 5330918"/>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3" name="Arc 22">
              <a:extLst>
                <a:ext uri="{FF2B5EF4-FFF2-40B4-BE49-F238E27FC236}">
                  <a16:creationId xmlns:a16="http://schemas.microsoft.com/office/drawing/2014/main" id="{522232D8-3598-4734-89E8-AA17958BF62E}"/>
                </a:ext>
              </a:extLst>
            </p:cNvPr>
            <p:cNvSpPr>
              <a:spLocks noChangeAspect="1"/>
            </p:cNvSpPr>
            <p:nvPr/>
          </p:nvSpPr>
          <p:spPr>
            <a:xfrm>
              <a:off x="974479" y="3253733"/>
              <a:ext cx="2400108" cy="2400108"/>
            </a:xfrm>
            <a:prstGeom prst="arc">
              <a:avLst>
                <a:gd name="adj1" fmla="val 16200000"/>
                <a:gd name="adj2" fmla="val 9479960"/>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sp>
          <p:nvSpPr>
            <p:cNvPr id="24" name="Arc 23">
              <a:extLst>
                <a:ext uri="{FF2B5EF4-FFF2-40B4-BE49-F238E27FC236}">
                  <a16:creationId xmlns:a16="http://schemas.microsoft.com/office/drawing/2014/main" id="{119F148E-9B9C-4294-A2F3-75D675E2AB05}"/>
                </a:ext>
              </a:extLst>
            </p:cNvPr>
            <p:cNvSpPr>
              <a:spLocks noChangeAspect="1"/>
            </p:cNvSpPr>
            <p:nvPr/>
          </p:nvSpPr>
          <p:spPr>
            <a:xfrm>
              <a:off x="1149692" y="3428945"/>
              <a:ext cx="2049684" cy="2049684"/>
            </a:xfrm>
            <a:prstGeom prst="arc">
              <a:avLst>
                <a:gd name="adj1" fmla="val 16200000"/>
                <a:gd name="adj2" fmla="val 12613701"/>
              </a:avLst>
            </a:prstGeom>
            <a:noFill/>
            <a:ln w="28575" cap="flat" cmpd="sng" algn="ctr">
              <a:solidFill>
                <a:srgbClr val="0097A9"/>
              </a:solidFill>
              <a:prstDash val="solid"/>
              <a:tailEnd type="oval"/>
            </a:ln>
            <a:effectLst/>
          </p:spPr>
          <p:txBody>
            <a:bodyPr rtlCol="0" anchor="ctr"/>
            <a:lstStyle/>
            <a:p>
              <a:pPr marL="0" marR="0" lvl="0" indent="0" algn="ctr" defTabSz="914400" eaLnBrk="1" fontAlgn="auto" latinLnBrk="0" hangingPunct="1">
                <a:lnSpc>
                  <a:spcPct val="90000"/>
                </a:lnSpc>
                <a:spcBef>
                  <a:spcPts val="0"/>
                </a:spcBef>
                <a:spcAft>
                  <a:spcPts val="0"/>
                </a:spcAft>
                <a:buClrTx/>
                <a:buSzTx/>
                <a:buFontTx/>
                <a:buNone/>
                <a:tabLst/>
                <a:defRPr/>
              </a:pPr>
              <a:endParaRPr kumimoji="0" lang="en-US" sz="1100" b="1" i="0" u="none" strike="noStrike" kern="0" cap="none" spc="0" normalizeH="0" baseline="0" noProof="0">
                <a:ln>
                  <a:noFill/>
                </a:ln>
                <a:solidFill>
                  <a:prstClr val="black"/>
                </a:solidFill>
                <a:effectLst/>
                <a:uLnTx/>
                <a:uFillTx/>
                <a:latin typeface="Verdana"/>
                <a:ea typeface="+mn-ea"/>
                <a:cs typeface="Open Sans"/>
              </a:endParaRPr>
            </a:p>
          </p:txBody>
        </p:sp>
      </p:grpSp>
      <p:sp>
        <p:nvSpPr>
          <p:cNvPr id="2" name="TextBox 1">
            <a:extLst>
              <a:ext uri="{FF2B5EF4-FFF2-40B4-BE49-F238E27FC236}">
                <a16:creationId xmlns:a16="http://schemas.microsoft.com/office/drawing/2014/main" id="{745CBD39-5178-4A7B-A6BE-361311D34C65}"/>
              </a:ext>
            </a:extLst>
          </p:cNvPr>
          <p:cNvSpPr txBox="1"/>
          <p:nvPr/>
        </p:nvSpPr>
        <p:spPr>
          <a:xfrm>
            <a:off x="7165727" y="3296363"/>
            <a:ext cx="2436885" cy="646331"/>
          </a:xfrm>
          <a:prstGeom prst="rect">
            <a:avLst/>
          </a:prstGeom>
          <a:noFill/>
        </p:spPr>
        <p:txBody>
          <a:bodyPr wrap="none" rtlCol="0">
            <a:spAutoFit/>
          </a:bodyPr>
          <a:lstStyle/>
          <a:p>
            <a:pPr algn="ctr"/>
            <a:r>
              <a:rPr lang="en-US" b="1" dirty="0"/>
              <a:t>Communicate with </a:t>
            </a:r>
          </a:p>
          <a:p>
            <a:pPr algn="ctr"/>
            <a:r>
              <a:rPr lang="en-US" b="1" dirty="0"/>
              <a:t>Events</a:t>
            </a:r>
          </a:p>
        </p:txBody>
      </p:sp>
      <p:sp>
        <p:nvSpPr>
          <p:cNvPr id="11" name="Text Placeholder 4"/>
          <p:cNvSpPr>
            <a:spLocks noGrp="1"/>
          </p:cNvSpPr>
          <p:nvPr>
            <p:ph type="body" sz="quarter" idx="16"/>
          </p:nvPr>
        </p:nvSpPr>
        <p:spPr>
          <a:xfrm>
            <a:off x="857030" y="5399358"/>
            <a:ext cx="4407673" cy="478209"/>
          </a:xfrm>
        </p:spPr>
        <p:txBody>
          <a:bodyPr/>
          <a:lstStyle/>
          <a:p>
            <a:r>
              <a:rPr lang="en-US" dirty="0"/>
              <a:t>Day 3: Communicate with Events</a:t>
            </a:r>
          </a:p>
        </p:txBody>
      </p:sp>
    </p:spTree>
    <p:extLst>
      <p:ext uri="{BB962C8B-B14F-4D97-AF65-F5344CB8AC3E}">
        <p14:creationId xmlns:p14="http://schemas.microsoft.com/office/powerpoint/2010/main" val="32932175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Continued..</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501745" cy="923330"/>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Use the eventcontainer.js code.  Receiving components access the data in the detail property in the event listener’s handler function.</a:t>
            </a: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
        <p:nvSpPr>
          <p:cNvPr id="7" name="Rectangle 6">
            <a:hlinkHover r:id="rId3"/>
            <a:extLst>
              <a:ext uri="{FF2B5EF4-FFF2-40B4-BE49-F238E27FC236}">
                <a16:creationId xmlns:a16="http://schemas.microsoft.com/office/drawing/2014/main" id="{D27F0ABD-B930-4F98-93DE-12B07CC05FD7}"/>
              </a:ext>
            </a:extLst>
          </p:cNvPr>
          <p:cNvSpPr/>
          <p:nvPr/>
        </p:nvSpPr>
        <p:spPr>
          <a:xfrm>
            <a:off x="914400" y="2400779"/>
            <a:ext cx="10658987" cy="3323987"/>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import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LightningElement</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track</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from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lwc</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export default class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Eventcontainer</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extends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LightningElement</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@track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valueInp</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handleSelect</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(event)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const</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textVal</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event.detail</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this.valueInp</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textVal</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console.log('</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textVaal</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 </a:t>
            </a:r>
            <a:r>
              <a:rPr kumimoji="0" lang="en-US" sz="1400" b="0" i="0" u="none" strike="noStrike" kern="0" cap="none" spc="0" normalizeH="0" baseline="0" noProof="0" dirty="0" err="1">
                <a:ln>
                  <a:noFill/>
                </a:ln>
                <a:solidFill>
                  <a:prstClr val="black"/>
                </a:solidFill>
                <a:effectLst/>
                <a:uLnTx/>
                <a:uFillTx/>
                <a:latin typeface="Verdana"/>
                <a:cs typeface="Calibri" panose="020F0502020204030204" pitchFamily="34" charset="0"/>
              </a:rPr>
              <a:t>textVal</a:t>
            </a: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Verdana"/>
                <a:cs typeface="Calibri" panose="020F0502020204030204" pitchFamily="34" charset="0"/>
              </a:rPr>
              <a:t>}</a:t>
            </a:r>
          </a:p>
        </p:txBody>
      </p:sp>
    </p:spTree>
    <p:extLst>
      <p:ext uri="{BB962C8B-B14F-4D97-AF65-F5344CB8AC3E}">
        <p14:creationId xmlns:p14="http://schemas.microsoft.com/office/powerpoint/2010/main" val="180950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Final Output</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501745" cy="923330"/>
          </a:xfrm>
          <a:prstGeom prst="rect">
            <a:avLst/>
          </a:prstGeom>
        </p:spPr>
        <p:txBody>
          <a:bodyPr wrap="square">
            <a:spAutoFit/>
          </a:bodyPr>
          <a:lstStyle/>
          <a:p>
            <a:r>
              <a:rPr lang="en-US" dirty="0">
                <a:solidFill>
                  <a:prstClr val="black"/>
                </a:solidFill>
              </a:rPr>
              <a:t>Now if you see in the below image it shows the enter input data from the text box to container component. If you enter the text in the event source component, the </a:t>
            </a:r>
            <a:r>
              <a:rPr lang="en-US" dirty="0" err="1">
                <a:solidFill>
                  <a:prstClr val="black"/>
                </a:solidFill>
              </a:rPr>
              <a:t>CustomEvent</a:t>
            </a:r>
            <a:r>
              <a:rPr lang="en-US" dirty="0">
                <a:solidFill>
                  <a:prstClr val="black"/>
                </a:solidFill>
              </a:rPr>
              <a:t> will be fired and the same event details will be received at container component.</a:t>
            </a:r>
          </a:p>
        </p:txBody>
      </p:sp>
      <p:pic>
        <p:nvPicPr>
          <p:cNvPr id="6" name="Picture 2" descr="https://i2.wp.com/rajvakati.com/wp-content/uploads/2019/01/Capture-24.png?resize=641%2C237&amp;ssl=1">
            <a:extLst>
              <a:ext uri="{FF2B5EF4-FFF2-40B4-BE49-F238E27FC236}">
                <a16:creationId xmlns:a16="http://schemas.microsoft.com/office/drawing/2014/main" id="{5B207A5A-75EF-4DBC-86A5-676F3746F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424" y="2763266"/>
            <a:ext cx="7741950" cy="2862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Handle Events</a:t>
            </a:r>
          </a:p>
        </p:txBody>
      </p:sp>
    </p:spTree>
    <p:extLst>
      <p:ext uri="{BB962C8B-B14F-4D97-AF65-F5344CB8AC3E}">
        <p14:creationId xmlns:p14="http://schemas.microsoft.com/office/powerpoint/2010/main" val="16777427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Handle Events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Handle events</a:t>
            </a:r>
          </a:p>
        </p:txBody>
      </p:sp>
      <p:sp>
        <p:nvSpPr>
          <p:cNvPr id="5" name="Rectangle 4"/>
          <p:cNvSpPr/>
          <p:nvPr/>
        </p:nvSpPr>
        <p:spPr>
          <a:xfrm>
            <a:off x="840509" y="1443335"/>
            <a:ext cx="10815782" cy="4801314"/>
          </a:xfrm>
          <a:prstGeom prst="rect">
            <a:avLst/>
          </a:prstGeom>
        </p:spPr>
        <p:txBody>
          <a:bodyPr wrap="square">
            <a:spAutoFit/>
          </a:bodyPr>
          <a:lstStyle/>
          <a:p>
            <a:pPr marL="342900" indent="-342900">
              <a:buFont typeface="Arial" panose="020B0604020202020204" pitchFamily="34" charset="0"/>
              <a:buChar char="•"/>
            </a:pPr>
            <a:r>
              <a:rPr lang="en-US" dirty="0">
                <a:solidFill>
                  <a:prstClr val="black"/>
                </a:solidFill>
              </a:rPr>
              <a:t>Declaratively from the component’s HTML template.</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Programmatically using an imperative JavaScript API. </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It’s better to listen from the HTML template since it reduces the amount of code you need to write. </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To handle events, define methods in the component’s JavaScript class.</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The framework takes care of managing and cleaning up all of the listeners for you, as part of the component lifecycle, so you don’t have to worry about it.</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However, if you add a listener to the global window object, you’re responsible for removing the listener yourself within the appropriate lifecycle hook. In this case, </a:t>
            </a:r>
          </a:p>
          <a:p>
            <a:pPr marL="342900" indent="-342900">
              <a:buFont typeface="Arial" panose="020B0604020202020204" pitchFamily="34" charset="0"/>
              <a:buChar char="•"/>
            </a:pPr>
            <a:endParaRPr lang="en-US" dirty="0">
              <a:solidFill>
                <a:prstClr val="black"/>
              </a:solidFill>
            </a:endParaRPr>
          </a:p>
          <a:p>
            <a:pPr marL="342900" indent="-342900">
              <a:buFont typeface="Arial" panose="020B0604020202020204" pitchFamily="34" charset="0"/>
              <a:buChar char="•"/>
            </a:pPr>
            <a:r>
              <a:rPr lang="en-US" dirty="0">
                <a:solidFill>
                  <a:prstClr val="black"/>
                </a:solidFill>
              </a:rPr>
              <a:t>Use the </a:t>
            </a:r>
            <a:r>
              <a:rPr lang="en-US" dirty="0" err="1">
                <a:solidFill>
                  <a:prstClr val="black"/>
                </a:solidFill>
              </a:rPr>
              <a:t>connectedCallback</a:t>
            </a:r>
            <a:r>
              <a:rPr lang="en-US" dirty="0">
                <a:solidFill>
                  <a:prstClr val="black"/>
                </a:solidFill>
              </a:rPr>
              <a:t> and </a:t>
            </a:r>
            <a:r>
              <a:rPr lang="en-US" dirty="0" err="1">
                <a:solidFill>
                  <a:prstClr val="black"/>
                </a:solidFill>
              </a:rPr>
              <a:t>disconnectedCallback</a:t>
            </a:r>
            <a:r>
              <a:rPr lang="en-US" dirty="0">
                <a:solidFill>
                  <a:prstClr val="black"/>
                </a:solidFill>
              </a:rPr>
              <a:t> methods to add and remove the event listeners.</a:t>
            </a:r>
          </a:p>
        </p:txBody>
      </p:sp>
    </p:spTree>
    <p:extLst>
      <p:ext uri="{BB962C8B-B14F-4D97-AF65-F5344CB8AC3E}">
        <p14:creationId xmlns:p14="http://schemas.microsoft.com/office/powerpoint/2010/main" val="1655884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Attach an Event Listener Declaratively</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Handle events</a:t>
            </a:r>
          </a:p>
        </p:txBody>
      </p:sp>
      <p:pic>
        <p:nvPicPr>
          <p:cNvPr id="6" name="Picture 5">
            <a:extLst>
              <a:ext uri="{FF2B5EF4-FFF2-40B4-BE49-F238E27FC236}">
                <a16:creationId xmlns:a16="http://schemas.microsoft.com/office/drawing/2014/main" id="{74F82ED2-3666-44FA-A232-774ADFBF58D7}"/>
              </a:ext>
            </a:extLst>
          </p:cNvPr>
          <p:cNvPicPr>
            <a:picLocks noChangeAspect="1"/>
          </p:cNvPicPr>
          <p:nvPr/>
        </p:nvPicPr>
        <p:blipFill>
          <a:blip r:embed="rId3"/>
          <a:stretch>
            <a:fillRect/>
          </a:stretch>
        </p:blipFill>
        <p:spPr>
          <a:xfrm>
            <a:off x="914400" y="1549323"/>
            <a:ext cx="9356436" cy="4103700"/>
          </a:xfrm>
          <a:prstGeom prst="rect">
            <a:avLst/>
          </a:prstGeom>
        </p:spPr>
      </p:pic>
    </p:spTree>
    <p:extLst>
      <p:ext uri="{BB962C8B-B14F-4D97-AF65-F5344CB8AC3E}">
        <p14:creationId xmlns:p14="http://schemas.microsoft.com/office/powerpoint/2010/main" val="382257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Attach an Event Listener Programmatically</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Handle events</a:t>
            </a:r>
          </a:p>
        </p:txBody>
      </p:sp>
      <p:pic>
        <p:nvPicPr>
          <p:cNvPr id="5" name="Picture 4">
            <a:extLst>
              <a:ext uri="{FF2B5EF4-FFF2-40B4-BE49-F238E27FC236}">
                <a16:creationId xmlns:a16="http://schemas.microsoft.com/office/drawing/2014/main" id="{51BC612E-DC91-433A-B236-841B951D6904}"/>
              </a:ext>
            </a:extLst>
          </p:cNvPr>
          <p:cNvPicPr>
            <a:picLocks noChangeAspect="1"/>
          </p:cNvPicPr>
          <p:nvPr/>
        </p:nvPicPr>
        <p:blipFill>
          <a:blip r:embed="rId3"/>
          <a:stretch>
            <a:fillRect/>
          </a:stretch>
        </p:blipFill>
        <p:spPr>
          <a:xfrm>
            <a:off x="914971" y="1516781"/>
            <a:ext cx="7880755" cy="2197213"/>
          </a:xfrm>
          <a:prstGeom prst="rect">
            <a:avLst/>
          </a:prstGeom>
        </p:spPr>
      </p:pic>
      <p:pic>
        <p:nvPicPr>
          <p:cNvPr id="7" name="Picture 6">
            <a:extLst>
              <a:ext uri="{FF2B5EF4-FFF2-40B4-BE49-F238E27FC236}">
                <a16:creationId xmlns:a16="http://schemas.microsoft.com/office/drawing/2014/main" id="{3880BCE2-494D-44D0-9912-6DA87395A558}"/>
              </a:ext>
            </a:extLst>
          </p:cNvPr>
          <p:cNvPicPr>
            <a:picLocks noChangeAspect="1"/>
          </p:cNvPicPr>
          <p:nvPr/>
        </p:nvPicPr>
        <p:blipFill>
          <a:blip r:embed="rId4"/>
          <a:stretch>
            <a:fillRect/>
          </a:stretch>
        </p:blipFill>
        <p:spPr>
          <a:xfrm>
            <a:off x="914400" y="3983339"/>
            <a:ext cx="7881326" cy="889046"/>
          </a:xfrm>
          <a:prstGeom prst="rect">
            <a:avLst/>
          </a:prstGeom>
        </p:spPr>
      </p:pic>
      <p:pic>
        <p:nvPicPr>
          <p:cNvPr id="8" name="Picture 7">
            <a:extLst>
              <a:ext uri="{FF2B5EF4-FFF2-40B4-BE49-F238E27FC236}">
                <a16:creationId xmlns:a16="http://schemas.microsoft.com/office/drawing/2014/main" id="{C022F733-AAB5-422E-91FC-30EF136FD3E8}"/>
              </a:ext>
            </a:extLst>
          </p:cNvPr>
          <p:cNvPicPr>
            <a:picLocks noChangeAspect="1"/>
          </p:cNvPicPr>
          <p:nvPr/>
        </p:nvPicPr>
        <p:blipFill>
          <a:blip r:embed="rId5"/>
          <a:stretch>
            <a:fillRect/>
          </a:stretch>
        </p:blipFill>
        <p:spPr>
          <a:xfrm>
            <a:off x="914971" y="5105352"/>
            <a:ext cx="7880755" cy="1041454"/>
          </a:xfrm>
          <a:prstGeom prst="rect">
            <a:avLst/>
          </a:prstGeom>
        </p:spPr>
      </p:pic>
    </p:spTree>
    <p:extLst>
      <p:ext uri="{BB962C8B-B14F-4D97-AF65-F5344CB8AC3E}">
        <p14:creationId xmlns:p14="http://schemas.microsoft.com/office/powerpoint/2010/main" val="88171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Configure Event Propagation</a:t>
            </a:r>
          </a:p>
        </p:txBody>
      </p:sp>
    </p:spTree>
    <p:extLst>
      <p:ext uri="{BB962C8B-B14F-4D97-AF65-F5344CB8AC3E}">
        <p14:creationId xmlns:p14="http://schemas.microsoft.com/office/powerpoint/2010/main" val="15537978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Configure Event Propagation</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Configure event propagation</a:t>
            </a:r>
          </a:p>
        </p:txBody>
      </p:sp>
      <p:sp>
        <p:nvSpPr>
          <p:cNvPr id="5" name="Rectangle 4"/>
          <p:cNvSpPr/>
          <p:nvPr/>
        </p:nvSpPr>
        <p:spPr>
          <a:xfrm>
            <a:off x="840509" y="1443335"/>
            <a:ext cx="10815782" cy="4757200"/>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dirty="0">
                <a:solidFill>
                  <a:prstClr val="black"/>
                </a:solidFill>
              </a:rPr>
              <a:t>The propagation of an event in LWC is controlled using two Boolean attributes, </a:t>
            </a:r>
            <a:r>
              <a:rPr lang="en-US" b="1" dirty="0">
                <a:solidFill>
                  <a:prstClr val="black"/>
                </a:solidFill>
              </a:rPr>
              <a:t>Bubbles</a:t>
            </a:r>
            <a:r>
              <a:rPr lang="en-US" dirty="0">
                <a:solidFill>
                  <a:prstClr val="black"/>
                </a:solidFill>
              </a:rPr>
              <a:t> and </a:t>
            </a:r>
            <a:r>
              <a:rPr lang="en-US" b="1" dirty="0">
                <a:solidFill>
                  <a:prstClr val="black"/>
                </a:solidFill>
              </a:rPr>
              <a:t>Composed.</a:t>
            </a:r>
          </a:p>
          <a:p>
            <a:pPr marL="685800" lvl="1" indent="-228600">
              <a:lnSpc>
                <a:spcPct val="90000"/>
              </a:lnSpc>
              <a:spcBef>
                <a:spcPts val="500"/>
              </a:spcBef>
              <a:buFont typeface="Wingdings" panose="05000000000000000000" pitchFamily="2" charset="2"/>
              <a:buChar char="Ø"/>
            </a:pPr>
            <a:r>
              <a:rPr lang="en-US" b="1" dirty="0">
                <a:solidFill>
                  <a:prstClr val="black"/>
                </a:solidFill>
              </a:rPr>
              <a:t>Bubbles – </a:t>
            </a:r>
            <a:r>
              <a:rPr lang="en-US" dirty="0">
                <a:solidFill>
                  <a:prstClr val="black"/>
                </a:solidFill>
              </a:rPr>
              <a:t>Decides whether the event bubbles goes up through the DOM or not.</a:t>
            </a:r>
          </a:p>
          <a:p>
            <a:pPr marL="685800" lvl="1" indent="-228600">
              <a:lnSpc>
                <a:spcPct val="90000"/>
              </a:lnSpc>
              <a:spcBef>
                <a:spcPts val="500"/>
              </a:spcBef>
              <a:buFont typeface="Wingdings" panose="05000000000000000000" pitchFamily="2" charset="2"/>
              <a:buChar char="Ø"/>
            </a:pPr>
            <a:r>
              <a:rPr lang="en-US" b="1" dirty="0">
                <a:solidFill>
                  <a:prstClr val="black"/>
                </a:solidFill>
              </a:rPr>
              <a:t>Composed - </a:t>
            </a:r>
            <a:r>
              <a:rPr lang="en-US" dirty="0">
                <a:solidFill>
                  <a:prstClr val="black"/>
                </a:solidFill>
              </a:rPr>
              <a:t>Decides whether the event can pass through the shadow boundary.</a:t>
            </a:r>
          </a:p>
          <a:p>
            <a:pPr lvl="1">
              <a:lnSpc>
                <a:spcPct val="90000"/>
              </a:lnSpc>
              <a:spcBef>
                <a:spcPts val="500"/>
              </a:spcBef>
            </a:pPr>
            <a:endParaRPr lang="en-US" b="1" dirty="0">
              <a:solidFill>
                <a:prstClr val="black"/>
              </a:solidFill>
            </a:endParaRPr>
          </a:p>
          <a:p>
            <a:pPr marL="228600" lvl="0" indent="-228600">
              <a:lnSpc>
                <a:spcPct val="90000"/>
              </a:lnSpc>
              <a:spcBef>
                <a:spcPts val="1000"/>
              </a:spcBef>
              <a:buFont typeface="Arial" panose="020B0604020202020204" pitchFamily="34" charset="0"/>
              <a:buChar char="•"/>
            </a:pPr>
            <a:r>
              <a:rPr lang="en-US" dirty="0">
                <a:solidFill>
                  <a:prstClr val="black"/>
                </a:solidFill>
              </a:rPr>
              <a:t>By default these attributes are set to false meaning  - </a:t>
            </a:r>
            <a:r>
              <a:rPr lang="en-US" b="1" dirty="0">
                <a:solidFill>
                  <a:prstClr val="black"/>
                </a:solidFill>
              </a:rPr>
              <a:t>Bubbles : False</a:t>
            </a:r>
            <a:r>
              <a:rPr lang="en-US" dirty="0">
                <a:solidFill>
                  <a:prstClr val="black"/>
                </a:solidFill>
              </a:rPr>
              <a:t>, </a:t>
            </a:r>
            <a:r>
              <a:rPr lang="en-US" b="1" dirty="0">
                <a:solidFill>
                  <a:prstClr val="black"/>
                </a:solidFill>
              </a:rPr>
              <a:t>Composed : False</a:t>
            </a:r>
            <a:r>
              <a:rPr lang="en-US" dirty="0">
                <a:solidFill>
                  <a:prstClr val="black"/>
                </a:solidFill>
              </a:rPr>
              <a:t> </a:t>
            </a:r>
          </a:p>
          <a:p>
            <a:pPr marL="685800" lvl="1" indent="-228600">
              <a:lnSpc>
                <a:spcPct val="90000"/>
              </a:lnSpc>
              <a:spcBef>
                <a:spcPts val="500"/>
              </a:spcBef>
              <a:buFont typeface="Wingdings" panose="05000000000000000000" pitchFamily="2" charset="2"/>
              <a:buChar char="Ø"/>
            </a:pPr>
            <a:r>
              <a:rPr lang="en-US" dirty="0">
                <a:solidFill>
                  <a:prstClr val="black"/>
                </a:solidFill>
              </a:rPr>
              <a:t>Only the component dispatching the event can handle it and need to add the listener on the component itself – </a:t>
            </a:r>
            <a:r>
              <a:rPr lang="en-US" b="1" dirty="0" err="1">
                <a:solidFill>
                  <a:prstClr val="black"/>
                </a:solidFill>
              </a:rPr>
              <a:t>Paginator</a:t>
            </a:r>
            <a:r>
              <a:rPr lang="en-US" b="1" dirty="0">
                <a:solidFill>
                  <a:prstClr val="black"/>
                </a:solidFill>
              </a:rPr>
              <a:t> Component </a:t>
            </a:r>
          </a:p>
          <a:p>
            <a:pPr lvl="0">
              <a:lnSpc>
                <a:spcPct val="90000"/>
              </a:lnSpc>
              <a:spcBef>
                <a:spcPts val="1000"/>
              </a:spcBef>
            </a:pPr>
            <a:endParaRPr lang="en-US" dirty="0">
              <a:solidFill>
                <a:prstClr val="black"/>
              </a:solidFill>
            </a:endParaRPr>
          </a:p>
          <a:p>
            <a:pPr marL="228600" lvl="0" indent="-228600">
              <a:lnSpc>
                <a:spcPct val="90000"/>
              </a:lnSpc>
              <a:spcBef>
                <a:spcPts val="1000"/>
              </a:spcBef>
              <a:buFont typeface="Arial" panose="020B0604020202020204" pitchFamily="34" charset="0"/>
              <a:buChar char="•"/>
            </a:pPr>
            <a:r>
              <a:rPr lang="en-US" b="1" dirty="0">
                <a:solidFill>
                  <a:prstClr val="black"/>
                </a:solidFill>
              </a:rPr>
              <a:t>Bubbles : True</a:t>
            </a:r>
            <a:r>
              <a:rPr lang="en-US" dirty="0">
                <a:solidFill>
                  <a:prstClr val="black"/>
                </a:solidFill>
              </a:rPr>
              <a:t>, </a:t>
            </a:r>
            <a:r>
              <a:rPr lang="en-US" b="1" dirty="0">
                <a:solidFill>
                  <a:prstClr val="black"/>
                </a:solidFill>
              </a:rPr>
              <a:t>Composed : False</a:t>
            </a:r>
            <a:r>
              <a:rPr lang="en-US" dirty="0">
                <a:solidFill>
                  <a:prstClr val="black"/>
                </a:solidFill>
              </a:rPr>
              <a:t>  - This event can be handled by the dispatching component as well as in the template containing this component.  - </a:t>
            </a:r>
            <a:r>
              <a:rPr lang="en-US" b="1" dirty="0" err="1">
                <a:solidFill>
                  <a:prstClr val="black"/>
                </a:solidFill>
              </a:rPr>
              <a:t>EventBubbling</a:t>
            </a:r>
            <a:r>
              <a:rPr lang="en-US" dirty="0">
                <a:solidFill>
                  <a:prstClr val="black"/>
                </a:solidFill>
              </a:rPr>
              <a:t> Component</a:t>
            </a:r>
          </a:p>
          <a:p>
            <a:pPr lvl="0">
              <a:lnSpc>
                <a:spcPct val="90000"/>
              </a:lnSpc>
              <a:spcBef>
                <a:spcPts val="1000"/>
              </a:spcBef>
            </a:pPr>
            <a:endParaRPr lang="en-US" dirty="0">
              <a:solidFill>
                <a:prstClr val="black"/>
              </a:solidFill>
            </a:endParaRPr>
          </a:p>
          <a:p>
            <a:pPr marL="228600" lvl="0" indent="-228600">
              <a:lnSpc>
                <a:spcPct val="90000"/>
              </a:lnSpc>
              <a:spcBef>
                <a:spcPts val="1000"/>
              </a:spcBef>
              <a:buFont typeface="Arial" panose="020B0604020202020204" pitchFamily="34" charset="0"/>
              <a:buChar char="•"/>
            </a:pPr>
            <a:r>
              <a:rPr lang="en-US" b="1" dirty="0">
                <a:solidFill>
                  <a:prstClr val="black"/>
                </a:solidFill>
              </a:rPr>
              <a:t>Bubbles : True, Compose : True </a:t>
            </a:r>
            <a:r>
              <a:rPr lang="en-US" dirty="0">
                <a:solidFill>
                  <a:prstClr val="black"/>
                </a:solidFill>
              </a:rPr>
              <a:t>– The event bubbles all the way to the document root. As it can be handled by all the templates in the hierarchy it may cause name collisions. </a:t>
            </a:r>
          </a:p>
          <a:p>
            <a:endParaRPr lang="en-US" dirty="0"/>
          </a:p>
        </p:txBody>
      </p:sp>
    </p:spTree>
    <p:extLst>
      <p:ext uri="{BB962C8B-B14F-4D97-AF65-F5344CB8AC3E}">
        <p14:creationId xmlns:p14="http://schemas.microsoft.com/office/powerpoint/2010/main" val="263562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Configure Event Propagation</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Configure event propagation</a:t>
            </a:r>
          </a:p>
        </p:txBody>
      </p:sp>
      <p:sp>
        <p:nvSpPr>
          <p:cNvPr id="5" name="Rectangle 4"/>
          <p:cNvSpPr/>
          <p:nvPr/>
        </p:nvSpPr>
        <p:spPr>
          <a:xfrm>
            <a:off x="840509" y="1443335"/>
            <a:ext cx="10815782" cy="3311163"/>
          </a:xfrm>
          <a:prstGeom prst="rect">
            <a:avLst/>
          </a:prstGeom>
        </p:spPr>
        <p:txBody>
          <a:bodyPr wrap="square">
            <a:spAutoFit/>
          </a:bodyPr>
          <a:lstStyle/>
          <a:p>
            <a:pPr marL="285750" indent="-285750">
              <a:lnSpc>
                <a:spcPct val="90000"/>
              </a:lnSpc>
              <a:spcBef>
                <a:spcPts val="500"/>
              </a:spcBef>
              <a:buFont typeface="Arial" panose="020B0604020202020204" pitchFamily="34" charset="0"/>
              <a:buChar char="•"/>
            </a:pPr>
            <a:r>
              <a:rPr lang="en-US" dirty="0">
                <a:solidFill>
                  <a:prstClr val="black"/>
                </a:solidFill>
              </a:rPr>
              <a:t>There are two ways to bubble up an event:</a:t>
            </a:r>
          </a:p>
          <a:p>
            <a:pPr marL="685800" lvl="1" indent="-228600">
              <a:lnSpc>
                <a:spcPct val="90000"/>
              </a:lnSpc>
              <a:spcBef>
                <a:spcPts val="500"/>
              </a:spcBef>
              <a:buFont typeface="Arial" panose="020B0604020202020204" pitchFamily="34" charset="0"/>
              <a:buChar char="•"/>
            </a:pPr>
            <a:endParaRPr lang="en-US" dirty="0">
              <a:solidFill>
                <a:prstClr val="black"/>
              </a:solidFill>
            </a:endParaRPr>
          </a:p>
          <a:p>
            <a:pPr marL="685800" lvl="1" indent="-228600">
              <a:lnSpc>
                <a:spcPct val="90000"/>
              </a:lnSpc>
              <a:spcBef>
                <a:spcPts val="500"/>
              </a:spcBef>
              <a:buFont typeface="Wingdings" panose="05000000000000000000" pitchFamily="2" charset="2"/>
              <a:buChar char="Ø"/>
            </a:pPr>
            <a:r>
              <a:rPr lang="en-US" dirty="0">
                <a:solidFill>
                  <a:prstClr val="black"/>
                </a:solidFill>
              </a:rPr>
              <a:t>Bubble an event up inside the component’s template. This technique creates an internal event.</a:t>
            </a:r>
          </a:p>
          <a:p>
            <a:pPr marL="685800" lvl="1" indent="-228600">
              <a:lnSpc>
                <a:spcPct val="90000"/>
              </a:lnSpc>
              <a:spcBef>
                <a:spcPts val="500"/>
              </a:spcBef>
              <a:buFont typeface="Wingdings" panose="05000000000000000000" pitchFamily="2" charset="2"/>
              <a:buChar char="Ø"/>
            </a:pPr>
            <a:r>
              <a:rPr lang="en-US" dirty="0">
                <a:solidFill>
                  <a:prstClr val="black"/>
                </a:solidFill>
              </a:rPr>
              <a:t>Bubble an event up inside the containing component’s template.</a:t>
            </a:r>
          </a:p>
          <a:p>
            <a:pPr marL="685800" lvl="1" indent="-228600">
              <a:lnSpc>
                <a:spcPct val="90000"/>
              </a:lnSpc>
              <a:spcBef>
                <a:spcPts val="500"/>
              </a:spcBef>
              <a:buFont typeface="Wingdings" panose="05000000000000000000" pitchFamily="2" charset="2"/>
              <a:buChar char="Ø"/>
            </a:pPr>
            <a:r>
              <a:rPr lang="en-US" dirty="0">
                <a:solidFill>
                  <a:prstClr val="black"/>
                </a:solidFill>
              </a:rPr>
              <a:t>Best Practice -  To name this kind of event one should include the domain or the component name to identify where its created from for </a:t>
            </a:r>
            <a:r>
              <a:rPr lang="en-US" dirty="0" err="1">
                <a:solidFill>
                  <a:prstClr val="black"/>
                </a:solidFill>
              </a:rPr>
              <a:t>eg</a:t>
            </a:r>
            <a:r>
              <a:rPr lang="en-US" dirty="0">
                <a:solidFill>
                  <a:prstClr val="black"/>
                </a:solidFill>
              </a:rPr>
              <a:t> : </a:t>
            </a:r>
            <a:r>
              <a:rPr lang="en-US" dirty="0" err="1">
                <a:solidFill>
                  <a:prstClr val="black"/>
                </a:solidFill>
              </a:rPr>
              <a:t>mydomain</a:t>
            </a:r>
            <a:r>
              <a:rPr lang="en-US" dirty="0">
                <a:solidFill>
                  <a:prstClr val="black"/>
                </a:solidFill>
              </a:rPr>
              <a:t>__</a:t>
            </a:r>
            <a:r>
              <a:rPr lang="en-US" dirty="0" err="1">
                <a:solidFill>
                  <a:prstClr val="black"/>
                </a:solidFill>
              </a:rPr>
              <a:t>myevent</a:t>
            </a:r>
            <a:r>
              <a:rPr lang="en-US" dirty="0">
                <a:solidFill>
                  <a:prstClr val="black"/>
                </a:solidFill>
              </a:rPr>
              <a:t> , listener - </a:t>
            </a:r>
            <a:r>
              <a:rPr lang="en-US" dirty="0" err="1">
                <a:solidFill>
                  <a:prstClr val="black"/>
                </a:solidFill>
              </a:rPr>
              <a:t>onmydomain</a:t>
            </a:r>
            <a:r>
              <a:rPr lang="en-US" dirty="0">
                <a:solidFill>
                  <a:prstClr val="black"/>
                </a:solidFill>
              </a:rPr>
              <a:t>__</a:t>
            </a:r>
            <a:r>
              <a:rPr lang="en-US" dirty="0" err="1">
                <a:solidFill>
                  <a:prstClr val="black"/>
                </a:solidFill>
              </a:rPr>
              <a:t>myevent</a:t>
            </a:r>
            <a:r>
              <a:rPr lang="en-US" dirty="0">
                <a:solidFill>
                  <a:prstClr val="black"/>
                </a:solidFill>
              </a:rPr>
              <a:t> , should be globally unique.</a:t>
            </a:r>
          </a:p>
          <a:p>
            <a:pPr marL="685800" lvl="1" indent="-228600">
              <a:lnSpc>
                <a:spcPct val="90000"/>
              </a:lnSpc>
              <a:spcBef>
                <a:spcPts val="500"/>
              </a:spcBef>
              <a:buFont typeface="Wingdings" panose="05000000000000000000" pitchFamily="2" charset="2"/>
              <a:buChar char="Ø"/>
            </a:pPr>
            <a:endParaRPr lang="en-US" dirty="0">
              <a:solidFill>
                <a:prstClr val="black"/>
              </a:solidFill>
            </a:endParaRPr>
          </a:p>
          <a:p>
            <a:pPr marL="228600" lvl="0" indent="-228600">
              <a:lnSpc>
                <a:spcPct val="90000"/>
              </a:lnSpc>
              <a:spcBef>
                <a:spcPts val="1000"/>
              </a:spcBef>
              <a:buFont typeface="Arial" panose="020B0604020202020204" pitchFamily="34" charset="0"/>
              <a:buChar char="•"/>
            </a:pPr>
            <a:r>
              <a:rPr lang="en-US" b="1" dirty="0">
                <a:solidFill>
                  <a:prstClr val="black"/>
                </a:solidFill>
              </a:rPr>
              <a:t>Bubbles : False, Composed : True – Not used in LWC.</a:t>
            </a:r>
          </a:p>
          <a:p>
            <a:endParaRPr lang="en-US" dirty="0"/>
          </a:p>
        </p:txBody>
      </p:sp>
    </p:spTree>
    <p:extLst>
      <p:ext uri="{BB962C8B-B14F-4D97-AF65-F5344CB8AC3E}">
        <p14:creationId xmlns:p14="http://schemas.microsoft.com/office/powerpoint/2010/main" val="111870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bubbles: false &amp; composed: false</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Configure event propagation</a:t>
            </a:r>
          </a:p>
        </p:txBody>
      </p:sp>
      <p:pic>
        <p:nvPicPr>
          <p:cNvPr id="6" name="Picture 5">
            <a:extLst>
              <a:ext uri="{FF2B5EF4-FFF2-40B4-BE49-F238E27FC236}">
                <a16:creationId xmlns:a16="http://schemas.microsoft.com/office/drawing/2014/main" id="{266DA85D-8DF0-48F3-869A-3894EDCECE4F}"/>
              </a:ext>
            </a:extLst>
          </p:cNvPr>
          <p:cNvPicPr>
            <a:picLocks noChangeAspect="1"/>
          </p:cNvPicPr>
          <p:nvPr/>
        </p:nvPicPr>
        <p:blipFill>
          <a:blip r:embed="rId3"/>
          <a:stretch>
            <a:fillRect/>
          </a:stretch>
        </p:blipFill>
        <p:spPr>
          <a:xfrm>
            <a:off x="914400" y="1447739"/>
            <a:ext cx="5671127" cy="2069396"/>
          </a:xfrm>
          <a:prstGeom prst="rect">
            <a:avLst/>
          </a:prstGeom>
        </p:spPr>
      </p:pic>
      <p:pic>
        <p:nvPicPr>
          <p:cNvPr id="7" name="Picture 6">
            <a:extLst>
              <a:ext uri="{FF2B5EF4-FFF2-40B4-BE49-F238E27FC236}">
                <a16:creationId xmlns:a16="http://schemas.microsoft.com/office/drawing/2014/main" id="{9E933489-D5AE-4634-A70D-2E08A54D84D1}"/>
              </a:ext>
            </a:extLst>
          </p:cNvPr>
          <p:cNvPicPr>
            <a:picLocks noChangeAspect="1"/>
          </p:cNvPicPr>
          <p:nvPr/>
        </p:nvPicPr>
        <p:blipFill>
          <a:blip r:embed="rId4"/>
          <a:stretch>
            <a:fillRect/>
          </a:stretch>
        </p:blipFill>
        <p:spPr>
          <a:xfrm>
            <a:off x="3036241" y="3517135"/>
            <a:ext cx="5387323" cy="1615640"/>
          </a:xfrm>
          <a:prstGeom prst="rect">
            <a:avLst/>
          </a:prstGeom>
        </p:spPr>
      </p:pic>
      <p:pic>
        <p:nvPicPr>
          <p:cNvPr id="8" name="Picture 7">
            <a:extLst>
              <a:ext uri="{FF2B5EF4-FFF2-40B4-BE49-F238E27FC236}">
                <a16:creationId xmlns:a16="http://schemas.microsoft.com/office/drawing/2014/main" id="{181DC0C6-E25C-46F8-8D07-0455137AA7E3}"/>
              </a:ext>
            </a:extLst>
          </p:cNvPr>
          <p:cNvPicPr>
            <a:picLocks noChangeAspect="1"/>
          </p:cNvPicPr>
          <p:nvPr/>
        </p:nvPicPr>
        <p:blipFill>
          <a:blip r:embed="rId5"/>
          <a:stretch>
            <a:fillRect/>
          </a:stretch>
        </p:blipFill>
        <p:spPr>
          <a:xfrm>
            <a:off x="6969401" y="5132775"/>
            <a:ext cx="3827907" cy="1490392"/>
          </a:xfrm>
          <a:prstGeom prst="rect">
            <a:avLst/>
          </a:prstGeom>
        </p:spPr>
      </p:pic>
    </p:spTree>
    <p:extLst>
      <p:ext uri="{BB962C8B-B14F-4D97-AF65-F5344CB8AC3E}">
        <p14:creationId xmlns:p14="http://schemas.microsoft.com/office/powerpoint/2010/main" val="2654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3A25-BEB1-407D-8F37-53843F832CE2}"/>
              </a:ext>
            </a:extLst>
          </p:cNvPr>
          <p:cNvSpPr>
            <a:spLocks noGrp="1"/>
          </p:cNvSpPr>
          <p:nvPr>
            <p:ph type="title"/>
          </p:nvPr>
        </p:nvSpPr>
        <p:spPr/>
        <p:txBody>
          <a:bodyPr/>
          <a:lstStyle/>
          <a:p>
            <a:r>
              <a:rPr lang="en-US" dirty="0"/>
              <a:t>Today’s Objectives</a:t>
            </a:r>
          </a:p>
        </p:txBody>
      </p:sp>
      <p:sp>
        <p:nvSpPr>
          <p:cNvPr id="4"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p:txBody>
          <a:bodyPr/>
          <a:lstStyle/>
          <a:p>
            <a:r>
              <a:rPr lang="en-US" dirty="0"/>
              <a:t>agenda</a:t>
            </a:r>
          </a:p>
        </p:txBody>
      </p:sp>
      <p:sp>
        <p:nvSpPr>
          <p:cNvPr id="5" name="TextBox 4">
            <a:extLst>
              <a:ext uri="{FF2B5EF4-FFF2-40B4-BE49-F238E27FC236}">
                <a16:creationId xmlns:a16="http://schemas.microsoft.com/office/drawing/2014/main" id="{EFB26AB3-1BE4-4F63-A37A-2FD1ECC3EF2D}"/>
              </a:ext>
            </a:extLst>
          </p:cNvPr>
          <p:cNvSpPr txBox="1"/>
          <p:nvPr/>
        </p:nvSpPr>
        <p:spPr>
          <a:xfrm>
            <a:off x="967741" y="1988820"/>
            <a:ext cx="10309860" cy="3847207"/>
          </a:xfrm>
          <a:prstGeom prst="rect">
            <a:avLst/>
          </a:prstGeom>
          <a:noFill/>
        </p:spPr>
        <p:txBody>
          <a:bodyPr wrap="square" rtlCol="0">
            <a:spAutoFit/>
          </a:bodyPr>
          <a:lstStyle/>
          <a:p>
            <a:pPr marL="457200" indent="-457200">
              <a:spcAft>
                <a:spcPts val="1800"/>
              </a:spcAft>
              <a:buFontTx/>
              <a:buAutoNum type="arabicPeriod"/>
            </a:pPr>
            <a:r>
              <a:rPr lang="en-US" sz="2200" dirty="0"/>
              <a:t>Introduction</a:t>
            </a:r>
          </a:p>
          <a:p>
            <a:pPr marL="457200" indent="-457200">
              <a:spcAft>
                <a:spcPts val="1800"/>
              </a:spcAft>
              <a:buFontTx/>
              <a:buAutoNum type="arabicPeriod"/>
            </a:pPr>
            <a:r>
              <a:rPr lang="en-US" sz="2200" dirty="0"/>
              <a:t>Create and Dispatch Events</a:t>
            </a:r>
          </a:p>
          <a:p>
            <a:pPr marL="457200" indent="-457200">
              <a:spcAft>
                <a:spcPts val="1800"/>
              </a:spcAft>
              <a:buFontTx/>
              <a:buAutoNum type="arabicPeriod"/>
            </a:pPr>
            <a:r>
              <a:rPr lang="en-US" sz="2200" dirty="0"/>
              <a:t>Handle Events</a:t>
            </a:r>
          </a:p>
          <a:p>
            <a:pPr marL="457200" indent="-457200">
              <a:spcAft>
                <a:spcPts val="1800"/>
              </a:spcAft>
              <a:buFontTx/>
              <a:buAutoNum type="arabicPeriod"/>
            </a:pPr>
            <a:r>
              <a:rPr lang="en-US" sz="2200" dirty="0"/>
              <a:t>Configure Event Propagation</a:t>
            </a:r>
          </a:p>
          <a:p>
            <a:pPr marL="457200" indent="-457200">
              <a:spcAft>
                <a:spcPts val="1800"/>
              </a:spcAft>
              <a:buFontTx/>
              <a:buAutoNum type="arabicPeriod"/>
            </a:pPr>
            <a:r>
              <a:rPr lang="en-US" sz="2200" dirty="0"/>
              <a:t>Communicate between Components</a:t>
            </a:r>
          </a:p>
          <a:p>
            <a:pPr marL="457200" indent="-457200">
              <a:spcAft>
                <a:spcPts val="1800"/>
              </a:spcAft>
              <a:buFontTx/>
              <a:buAutoNum type="arabicPeriod"/>
            </a:pPr>
            <a:r>
              <a:rPr lang="en-US" sz="2200" dirty="0"/>
              <a:t>Event Best Practices</a:t>
            </a:r>
          </a:p>
          <a:p>
            <a:pPr marL="457200" indent="-457200">
              <a:spcAft>
                <a:spcPts val="1800"/>
              </a:spcAft>
              <a:buFontTx/>
              <a:buAutoNum type="arabicPeriod"/>
            </a:pPr>
            <a:r>
              <a:rPr lang="en-US" sz="2200" dirty="0"/>
              <a:t>Hands on Challenge</a:t>
            </a:r>
          </a:p>
        </p:txBody>
      </p:sp>
    </p:spTree>
    <p:extLst>
      <p:ext uri="{BB962C8B-B14F-4D97-AF65-F5344CB8AC3E}">
        <p14:creationId xmlns:p14="http://schemas.microsoft.com/office/powerpoint/2010/main" val="154708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bubbles: true &amp; composed: false</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Configure event propagation</a:t>
            </a:r>
          </a:p>
        </p:txBody>
      </p:sp>
      <p:pic>
        <p:nvPicPr>
          <p:cNvPr id="9" name="Picture 8">
            <a:extLst>
              <a:ext uri="{FF2B5EF4-FFF2-40B4-BE49-F238E27FC236}">
                <a16:creationId xmlns:a16="http://schemas.microsoft.com/office/drawing/2014/main" id="{28F9A0DD-63DA-4F26-BBF0-04BD7161BCB0}"/>
              </a:ext>
            </a:extLst>
          </p:cNvPr>
          <p:cNvPicPr>
            <a:picLocks noChangeAspect="1"/>
          </p:cNvPicPr>
          <p:nvPr/>
        </p:nvPicPr>
        <p:blipFill>
          <a:blip r:embed="rId3"/>
          <a:stretch>
            <a:fillRect/>
          </a:stretch>
        </p:blipFill>
        <p:spPr>
          <a:xfrm>
            <a:off x="914971" y="1520394"/>
            <a:ext cx="6723748" cy="2723322"/>
          </a:xfrm>
          <a:prstGeom prst="rect">
            <a:avLst/>
          </a:prstGeom>
        </p:spPr>
      </p:pic>
      <p:sp>
        <p:nvSpPr>
          <p:cNvPr id="3" name="Rectangle 2"/>
          <p:cNvSpPr/>
          <p:nvPr/>
        </p:nvSpPr>
        <p:spPr>
          <a:xfrm>
            <a:off x="8810722" y="2512723"/>
            <a:ext cx="1356462" cy="369332"/>
          </a:xfrm>
          <a:prstGeom prst="rect">
            <a:avLst/>
          </a:prstGeom>
        </p:spPr>
        <p:txBody>
          <a:bodyPr wrap="none">
            <a:spAutoFit/>
          </a:bodyPr>
          <a:lstStyle/>
          <a:p>
            <a:r>
              <a:rPr lang="en-US" b="1" dirty="0">
                <a:solidFill>
                  <a:prstClr val="black"/>
                </a:solidFill>
              </a:rPr>
              <a:t>Example 1</a:t>
            </a:r>
          </a:p>
        </p:txBody>
      </p:sp>
    </p:spTree>
    <p:extLst>
      <p:ext uri="{BB962C8B-B14F-4D97-AF65-F5344CB8AC3E}">
        <p14:creationId xmlns:p14="http://schemas.microsoft.com/office/powerpoint/2010/main" val="2909321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Event Propagation Phases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Configure event propagation</a:t>
            </a:r>
          </a:p>
        </p:txBody>
      </p:sp>
      <p:sp>
        <p:nvSpPr>
          <p:cNvPr id="5" name="Rectangle 4"/>
          <p:cNvSpPr/>
          <p:nvPr/>
        </p:nvSpPr>
        <p:spPr>
          <a:xfrm>
            <a:off x="914400" y="1345336"/>
            <a:ext cx="4978400" cy="4801314"/>
          </a:xfrm>
          <a:prstGeom prst="rect">
            <a:avLst/>
          </a:prstGeom>
        </p:spPr>
        <p:txBody>
          <a:bodyPr wrap="square">
            <a:spAutoFit/>
          </a:bodyPr>
          <a:lstStyle/>
          <a:p>
            <a:r>
              <a:rPr lang="en-US" dirty="0"/>
              <a:t>DOM Event Propagation Phases</a:t>
            </a:r>
            <a:endParaRPr lang="en-US" dirty="0">
              <a:solidFill>
                <a:prstClr val="black"/>
              </a:solidFill>
            </a:endParaRPr>
          </a:p>
          <a:p>
            <a:pPr indent="-304770">
              <a:buFont typeface="Arial" panose="020B0604020202020204" pitchFamily="34" charset="0"/>
              <a:buChar char="•"/>
            </a:pPr>
            <a:r>
              <a:rPr lang="en-US" dirty="0">
                <a:solidFill>
                  <a:prstClr val="black"/>
                </a:solidFill>
              </a:rPr>
              <a:t>Two consecutive propagation phases:</a:t>
            </a:r>
            <a:br>
              <a:rPr lang="en-US" dirty="0">
                <a:solidFill>
                  <a:prstClr val="black"/>
                </a:solidFill>
              </a:rPr>
            </a:br>
            <a:r>
              <a:rPr lang="en-US" dirty="0">
                <a:solidFill>
                  <a:prstClr val="black"/>
                </a:solidFill>
              </a:rPr>
              <a:t>	capture (rarely used) and bubble (widely)</a:t>
            </a:r>
          </a:p>
          <a:p>
            <a:pPr indent="-304770">
              <a:buFont typeface="Arial" panose="020B0604020202020204" pitchFamily="34" charset="0"/>
              <a:buChar char="•"/>
            </a:pPr>
            <a:endParaRPr lang="en-US" dirty="0">
              <a:solidFill>
                <a:prstClr val="black"/>
              </a:solidFill>
            </a:endParaRPr>
          </a:p>
          <a:p>
            <a:pPr indent="-304770">
              <a:buFont typeface="Arial" panose="020B0604020202020204" pitchFamily="34" charset="0"/>
              <a:buChar char="•"/>
            </a:pPr>
            <a:r>
              <a:rPr lang="en-US" dirty="0">
                <a:solidFill>
                  <a:prstClr val="black"/>
                </a:solidFill>
              </a:rPr>
              <a:t>First, the event propagation doesn’t begin with Component F. The capture phase starts at the top of the DOM tree (1).</a:t>
            </a:r>
          </a:p>
          <a:p>
            <a:pPr indent="-304770">
              <a:buFont typeface="Arial" panose="020B0604020202020204" pitchFamily="34" charset="0"/>
              <a:buChar char="•"/>
            </a:pPr>
            <a:endParaRPr lang="en-US" dirty="0">
              <a:solidFill>
                <a:prstClr val="black"/>
              </a:solidFill>
            </a:endParaRPr>
          </a:p>
          <a:p>
            <a:pPr indent="-304770">
              <a:buFont typeface="Arial" panose="020B0604020202020204" pitchFamily="34" charset="0"/>
              <a:buChar char="•"/>
            </a:pPr>
            <a:r>
              <a:rPr lang="en-US" dirty="0">
                <a:solidFill>
                  <a:prstClr val="black"/>
                </a:solidFill>
              </a:rPr>
              <a:t>Second, the event doesn’t visit every node in the tree. Instead, it passes through only components that contain the component that originally fired the event.</a:t>
            </a:r>
          </a:p>
          <a:p>
            <a:r>
              <a:rPr lang="en-US" dirty="0">
                <a:solidFill>
                  <a:prstClr val="black"/>
                </a:solidFill>
              </a:rPr>
              <a:t> </a:t>
            </a:r>
          </a:p>
          <a:p>
            <a:pPr indent="-304770">
              <a:buFont typeface="Arial" panose="020B0604020202020204" pitchFamily="34" charset="0"/>
              <a:buChar char="•"/>
            </a:pPr>
            <a:r>
              <a:rPr lang="en-US" dirty="0">
                <a:solidFill>
                  <a:prstClr val="black"/>
                </a:solidFill>
              </a:rPr>
              <a:t>In the diagram, Component C and Component D are left out, and can’t observe or act upon the event.</a:t>
            </a:r>
          </a:p>
        </p:txBody>
      </p:sp>
      <p:pic>
        <p:nvPicPr>
          <p:cNvPr id="7" name="Picture 2" descr="Event propagation capture and bubble phases">
            <a:extLst>
              <a:ext uri="{FF2B5EF4-FFF2-40B4-BE49-F238E27FC236}">
                <a16:creationId xmlns:a16="http://schemas.microsoft.com/office/drawing/2014/main" id="{A3023052-871D-4C0E-ACCA-08C03AB43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491" y="1314704"/>
            <a:ext cx="5837382" cy="506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32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Communication Between Components</a:t>
            </a:r>
          </a:p>
        </p:txBody>
      </p:sp>
    </p:spTree>
    <p:extLst>
      <p:ext uri="{BB962C8B-B14F-4D97-AF65-F5344CB8AC3E}">
        <p14:creationId xmlns:p14="http://schemas.microsoft.com/office/powerpoint/2010/main" val="398253808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Communication Between Components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a:xfrm>
            <a:off x="914970" y="466344"/>
            <a:ext cx="3814047" cy="203200"/>
          </a:xfrm>
        </p:spPr>
        <p:txBody>
          <a:bodyPr/>
          <a:lstStyle/>
          <a:p>
            <a:r>
              <a:rPr lang="en-US" dirty="0"/>
              <a:t>Communication between components</a:t>
            </a:r>
          </a:p>
        </p:txBody>
      </p:sp>
      <p:sp>
        <p:nvSpPr>
          <p:cNvPr id="5" name="Rectangle 4"/>
          <p:cNvSpPr/>
          <p:nvPr/>
        </p:nvSpPr>
        <p:spPr>
          <a:xfrm>
            <a:off x="840509" y="1443335"/>
            <a:ext cx="10815782" cy="2308324"/>
          </a:xfrm>
          <a:prstGeom prst="rect">
            <a:avLst/>
          </a:prstGeom>
        </p:spPr>
        <p:txBody>
          <a:bodyPr wrap="square">
            <a:spAutoFit/>
          </a:bodyPr>
          <a:lstStyle/>
          <a:p>
            <a:pPr marL="285750" lvl="0" indent="-285750">
              <a:buFont typeface="Arial" panose="020B0604020202020204" pitchFamily="34" charset="0"/>
              <a:buChar char="•"/>
              <a:defRPr/>
            </a:pPr>
            <a:r>
              <a:rPr lang="en-US" dirty="0">
                <a:solidFill>
                  <a:prstClr val="black"/>
                </a:solidFill>
              </a:rPr>
              <a:t>To communicate between components that aren’t in the same DOM tree, use a </a:t>
            </a:r>
            <a:r>
              <a:rPr lang="en-US" b="1" dirty="0">
                <a:solidFill>
                  <a:prstClr val="black"/>
                </a:solidFill>
              </a:rPr>
              <a:t>singleton library</a:t>
            </a:r>
            <a:r>
              <a:rPr lang="en-US" dirty="0">
                <a:solidFill>
                  <a:prstClr val="black"/>
                </a:solidFill>
              </a:rPr>
              <a:t> that follows the publish-subscribe pattern.</a:t>
            </a:r>
          </a:p>
          <a:p>
            <a:pPr marL="285750" lvl="0" indent="-285750">
              <a:buFont typeface="Arial" panose="020B0604020202020204" pitchFamily="34" charset="0"/>
              <a:buChar char="•"/>
              <a:defRPr/>
            </a:pPr>
            <a:endParaRPr lang="en-US" dirty="0">
              <a:solidFill>
                <a:prstClr val="black"/>
              </a:solidFill>
            </a:endParaRPr>
          </a:p>
          <a:p>
            <a:pPr marL="285750" lvl="0" indent="-285750">
              <a:buFont typeface="Arial" panose="020B0604020202020204" pitchFamily="34" charset="0"/>
              <a:buChar char="•"/>
              <a:defRPr/>
            </a:pPr>
            <a:r>
              <a:rPr lang="en-US" dirty="0">
                <a:solidFill>
                  <a:prstClr val="black"/>
                </a:solidFill>
              </a:rPr>
              <a:t>One component publishes an event. Other components subscribe to receive and handle the event. Every component that subscribes to the event receives the event. </a:t>
            </a:r>
          </a:p>
          <a:p>
            <a:pPr marL="285750" lvl="0" indent="-285750">
              <a:buFont typeface="Arial" panose="020B0604020202020204" pitchFamily="34" charset="0"/>
              <a:buChar char="•"/>
              <a:defRPr/>
            </a:pPr>
            <a:endParaRPr lang="en-US" dirty="0">
              <a:solidFill>
                <a:prstClr val="black"/>
              </a:solidFill>
            </a:endParaRPr>
          </a:p>
          <a:p>
            <a:pPr marL="285750" lvl="0" indent="-285750">
              <a:buFont typeface="Arial" panose="020B0604020202020204" pitchFamily="34" charset="0"/>
              <a:buChar char="•"/>
              <a:defRPr/>
            </a:pPr>
            <a:r>
              <a:rPr lang="en-US" dirty="0">
                <a:solidFill>
                  <a:prstClr val="black"/>
                </a:solidFill>
              </a:rPr>
              <a:t>For example, if you add two components to a Lightning page in Lightning App Builder, use the </a:t>
            </a:r>
            <a:r>
              <a:rPr lang="en-US" b="1" dirty="0" err="1">
                <a:solidFill>
                  <a:prstClr val="black"/>
                </a:solidFill>
              </a:rPr>
              <a:t>pubsub</a:t>
            </a:r>
            <a:r>
              <a:rPr lang="en-US" b="1" dirty="0">
                <a:solidFill>
                  <a:prstClr val="black"/>
                </a:solidFill>
              </a:rPr>
              <a:t> module</a:t>
            </a:r>
            <a:r>
              <a:rPr lang="en-US" dirty="0">
                <a:solidFill>
                  <a:prstClr val="black"/>
                </a:solidFill>
              </a:rPr>
              <a:t> to send events between them.</a:t>
            </a:r>
          </a:p>
        </p:txBody>
      </p:sp>
    </p:spTree>
    <p:extLst>
      <p:ext uri="{BB962C8B-B14F-4D97-AF65-F5344CB8AC3E}">
        <p14:creationId xmlns:p14="http://schemas.microsoft.com/office/powerpoint/2010/main" val="3750045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Event Best Practices</a:t>
            </a:r>
          </a:p>
        </p:txBody>
      </p:sp>
    </p:spTree>
    <p:extLst>
      <p:ext uri="{BB962C8B-B14F-4D97-AF65-F5344CB8AC3E}">
        <p14:creationId xmlns:p14="http://schemas.microsoft.com/office/powerpoint/2010/main" val="88787645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Event Best Practices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Event best practices</a:t>
            </a:r>
          </a:p>
        </p:txBody>
      </p:sp>
      <p:sp>
        <p:nvSpPr>
          <p:cNvPr id="5" name="Rectangle 4"/>
          <p:cNvSpPr/>
          <p:nvPr/>
        </p:nvSpPr>
        <p:spPr>
          <a:xfrm>
            <a:off x="840509" y="1443335"/>
            <a:ext cx="10815782" cy="2862322"/>
          </a:xfrm>
          <a:prstGeom prst="rect">
            <a:avLst/>
          </a:prstGeom>
        </p:spPr>
        <p:txBody>
          <a:bodyPr wrap="square">
            <a:spAutoFit/>
          </a:bodyPr>
          <a:lstStyle/>
          <a:p>
            <a:pPr marL="285750" indent="-285750">
              <a:buFont typeface="Arial" panose="020B0604020202020204" pitchFamily="34" charset="0"/>
              <a:buChar char="•"/>
            </a:pPr>
            <a:r>
              <a:rPr lang="en-US" dirty="0"/>
              <a:t>Use primitive data types to pass the value through event.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Don’t include the non-primitive from @</a:t>
            </a:r>
            <a:r>
              <a:rPr lang="en-US" dirty="0" err="1"/>
              <a:t>api</a:t>
            </a:r>
            <a:r>
              <a:rPr lang="en-US" dirty="0"/>
              <a:t> or  @wire in detail. These values are wrapped in a read-only membrane.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IE 11, when crossing the LWC to Aura bridge, the read-only membrane is lost, which means that mutation can occur.</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bubbles : false, composed </a:t>
            </a:r>
            <a:r>
              <a:rPr lang="en-US" b="1"/>
              <a:t>: true </a:t>
            </a:r>
            <a:r>
              <a:rPr lang="en-US" dirty="0"/>
              <a:t>config is not recommended because they bubble up the entire DOM tree, across Shadow DOMs, and through parent components (unless stopped). </a:t>
            </a:r>
          </a:p>
        </p:txBody>
      </p:sp>
    </p:spTree>
    <p:extLst>
      <p:ext uri="{BB962C8B-B14F-4D97-AF65-F5344CB8AC3E}">
        <p14:creationId xmlns:p14="http://schemas.microsoft.com/office/powerpoint/2010/main" val="555310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Lifecycle Hooks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Event best practices</a:t>
            </a:r>
          </a:p>
        </p:txBody>
      </p:sp>
      <p:sp>
        <p:nvSpPr>
          <p:cNvPr id="5" name="Rectangle 4"/>
          <p:cNvSpPr/>
          <p:nvPr/>
        </p:nvSpPr>
        <p:spPr>
          <a:xfrm>
            <a:off x="840510" y="1443335"/>
            <a:ext cx="4682836" cy="4939814"/>
          </a:xfrm>
          <a:prstGeom prst="rect">
            <a:avLst/>
          </a:prstGeom>
        </p:spPr>
        <p:txBody>
          <a:bodyPr wrap="square">
            <a:spAutoFit/>
          </a:bodyPr>
          <a:lstStyle/>
          <a:p>
            <a:pPr marL="285750" lvl="0" indent="-285750">
              <a:buFont typeface="Arial" panose="020B0604020202020204" pitchFamily="34" charset="0"/>
              <a:buChar char="•"/>
              <a:defRPr/>
            </a:pPr>
            <a:r>
              <a:rPr lang="en-US" sz="1500" dirty="0">
                <a:solidFill>
                  <a:prstClr val="black"/>
                </a:solidFill>
                <a:latin typeface="Calibri" panose="020F0502020204030204"/>
              </a:rPr>
              <a:t>constructor()</a:t>
            </a:r>
          </a:p>
          <a:p>
            <a:pPr marL="742950" lvl="1" indent="-285750">
              <a:buFont typeface="Wingdings" panose="05000000000000000000" pitchFamily="2" charset="2"/>
              <a:buChar char="Ø"/>
              <a:defRPr/>
            </a:pPr>
            <a:r>
              <a:rPr lang="en-US" sz="1500" dirty="0">
                <a:solidFill>
                  <a:prstClr val="black"/>
                </a:solidFill>
                <a:latin typeface="Calibri" panose="020F0502020204030204"/>
              </a:rPr>
              <a:t>Called when the component is created.</a:t>
            </a:r>
          </a:p>
          <a:p>
            <a:pPr lvl="1">
              <a:defRPr/>
            </a:pPr>
            <a:endParaRPr lang="en-US" sz="1500" dirty="0">
              <a:solidFill>
                <a:prstClr val="black"/>
              </a:solidFill>
              <a:latin typeface="Calibri" panose="020F0502020204030204"/>
            </a:endParaRPr>
          </a:p>
          <a:p>
            <a:pPr marL="285750" lvl="0" indent="-285750">
              <a:buFont typeface="Arial" panose="020B0604020202020204" pitchFamily="34" charset="0"/>
              <a:buChar char="•"/>
              <a:defRPr/>
            </a:pPr>
            <a:r>
              <a:rPr lang="en-US" sz="1500" dirty="0" err="1">
                <a:solidFill>
                  <a:prstClr val="black"/>
                </a:solidFill>
                <a:latin typeface="Calibri" panose="020F0502020204030204"/>
              </a:rPr>
              <a:t>connectedCallback</a:t>
            </a:r>
            <a:r>
              <a:rPr lang="en-US" sz="1500" dirty="0">
                <a:solidFill>
                  <a:prstClr val="black"/>
                </a:solidFill>
                <a:latin typeface="Calibri" panose="020F0502020204030204"/>
              </a:rPr>
              <a:t>()</a:t>
            </a:r>
          </a:p>
          <a:p>
            <a:pPr marL="742950" lvl="1" indent="-285750">
              <a:buFont typeface="Wingdings" panose="05000000000000000000" pitchFamily="2" charset="2"/>
              <a:buChar char="Ø"/>
              <a:defRPr/>
            </a:pPr>
            <a:r>
              <a:rPr lang="en-US" sz="1500" dirty="0">
                <a:solidFill>
                  <a:prstClr val="black"/>
                </a:solidFill>
                <a:latin typeface="Calibri" panose="020F0502020204030204"/>
              </a:rPr>
              <a:t>Called when the element is inserted into a document.</a:t>
            </a:r>
          </a:p>
          <a:p>
            <a:pPr lvl="1">
              <a:defRPr/>
            </a:pPr>
            <a:endParaRPr lang="en-US" sz="1500" dirty="0">
              <a:solidFill>
                <a:prstClr val="black"/>
              </a:solidFill>
              <a:latin typeface="Calibri" panose="020F0502020204030204"/>
            </a:endParaRPr>
          </a:p>
          <a:p>
            <a:pPr marL="285750" lvl="0" indent="-285750">
              <a:buFont typeface="Arial" panose="020B0604020202020204" pitchFamily="34" charset="0"/>
              <a:buChar char="•"/>
              <a:defRPr/>
            </a:pPr>
            <a:r>
              <a:rPr lang="en-US" sz="1500" dirty="0" err="1">
                <a:solidFill>
                  <a:prstClr val="black"/>
                </a:solidFill>
                <a:latin typeface="Calibri" panose="020F0502020204030204"/>
              </a:rPr>
              <a:t>disconnectedCallback</a:t>
            </a:r>
            <a:r>
              <a:rPr lang="en-US" sz="1500" dirty="0">
                <a:solidFill>
                  <a:prstClr val="black"/>
                </a:solidFill>
                <a:latin typeface="Calibri" panose="020F0502020204030204"/>
              </a:rPr>
              <a:t>()</a:t>
            </a:r>
          </a:p>
          <a:p>
            <a:pPr marL="742950" lvl="1" indent="-285750">
              <a:buFont typeface="Wingdings" panose="05000000000000000000" pitchFamily="2" charset="2"/>
              <a:buChar char="Ø"/>
              <a:defRPr/>
            </a:pPr>
            <a:r>
              <a:rPr lang="en-US" sz="1500" dirty="0">
                <a:solidFill>
                  <a:prstClr val="black"/>
                </a:solidFill>
                <a:latin typeface="Calibri" panose="020F0502020204030204"/>
              </a:rPr>
              <a:t>Called when the element is removed from a document. This hook flows from parent to child.</a:t>
            </a:r>
          </a:p>
          <a:p>
            <a:pPr marL="742950" lvl="1" indent="-285750">
              <a:buFont typeface="Arial" panose="020B0604020202020204" pitchFamily="34" charset="0"/>
              <a:buChar char="•"/>
              <a:defRPr/>
            </a:pPr>
            <a:endParaRPr lang="en-US" sz="1500" dirty="0">
              <a:solidFill>
                <a:prstClr val="black"/>
              </a:solidFill>
              <a:latin typeface="Calibri" panose="020F0502020204030204"/>
            </a:endParaRPr>
          </a:p>
          <a:p>
            <a:pPr marL="285750" lvl="0" indent="-285750">
              <a:buFont typeface="Arial" panose="020B0604020202020204" pitchFamily="34" charset="0"/>
              <a:buChar char="•"/>
              <a:defRPr/>
            </a:pPr>
            <a:r>
              <a:rPr lang="en-US" sz="1500" dirty="0">
                <a:solidFill>
                  <a:prstClr val="black"/>
                </a:solidFill>
                <a:latin typeface="Calibri" panose="020F0502020204030204"/>
              </a:rPr>
              <a:t>render()</a:t>
            </a:r>
          </a:p>
          <a:p>
            <a:pPr marL="742950" lvl="1" indent="-285750">
              <a:buFont typeface="Wingdings" panose="05000000000000000000" pitchFamily="2" charset="2"/>
              <a:buChar char="Ø"/>
              <a:defRPr/>
            </a:pPr>
            <a:r>
              <a:rPr lang="en-US" sz="1500" dirty="0">
                <a:solidFill>
                  <a:prstClr val="black"/>
                </a:solidFill>
                <a:latin typeface="Calibri" panose="020F0502020204030204"/>
              </a:rPr>
              <a:t>For complex tasks like conditionally rendering a template</a:t>
            </a:r>
          </a:p>
          <a:p>
            <a:pPr marL="742950" lvl="1" indent="-285750">
              <a:buFont typeface="Arial" panose="020B0604020202020204" pitchFamily="34" charset="0"/>
              <a:buChar char="•"/>
              <a:defRPr/>
            </a:pPr>
            <a:endParaRPr lang="en-US" sz="1500" dirty="0">
              <a:solidFill>
                <a:prstClr val="black"/>
              </a:solidFill>
              <a:latin typeface="Calibri" panose="020F0502020204030204"/>
            </a:endParaRPr>
          </a:p>
          <a:p>
            <a:pPr marL="285750" lvl="0" indent="-285750">
              <a:buFont typeface="Arial" panose="020B0604020202020204" pitchFamily="34" charset="0"/>
              <a:buChar char="•"/>
              <a:defRPr/>
            </a:pPr>
            <a:r>
              <a:rPr lang="en-US" sz="1500" dirty="0" err="1">
                <a:solidFill>
                  <a:prstClr val="black"/>
                </a:solidFill>
                <a:latin typeface="Calibri" panose="020F0502020204030204"/>
              </a:rPr>
              <a:t>renderedCallback</a:t>
            </a:r>
            <a:r>
              <a:rPr lang="en-US" sz="1500" dirty="0">
                <a:solidFill>
                  <a:prstClr val="black"/>
                </a:solidFill>
                <a:latin typeface="Calibri" panose="020F0502020204030204"/>
              </a:rPr>
              <a:t>()</a:t>
            </a:r>
          </a:p>
          <a:p>
            <a:pPr marL="742950" lvl="1" indent="-285750">
              <a:buFont typeface="Wingdings" panose="05000000000000000000" pitchFamily="2" charset="2"/>
              <a:buChar char="Ø"/>
              <a:defRPr/>
            </a:pPr>
            <a:r>
              <a:rPr lang="en-US" sz="1500" dirty="0">
                <a:solidFill>
                  <a:prstClr val="black"/>
                </a:solidFill>
                <a:latin typeface="Calibri" panose="020F0502020204030204"/>
              </a:rPr>
              <a:t>Called after every render of the component.</a:t>
            </a:r>
          </a:p>
          <a:p>
            <a:pPr marL="742950" lvl="1" indent="-285750">
              <a:buFont typeface="Arial" panose="020B0604020202020204" pitchFamily="34" charset="0"/>
              <a:buChar char="•"/>
              <a:defRPr/>
            </a:pPr>
            <a:endParaRPr lang="en-US" sz="1500" dirty="0">
              <a:solidFill>
                <a:prstClr val="black"/>
              </a:solidFill>
              <a:latin typeface="Calibri" panose="020F0502020204030204"/>
            </a:endParaRPr>
          </a:p>
          <a:p>
            <a:pPr marL="285750" lvl="0" indent="-285750">
              <a:buFont typeface="Arial" panose="020B0604020202020204" pitchFamily="34" charset="0"/>
              <a:buChar char="•"/>
              <a:defRPr/>
            </a:pPr>
            <a:r>
              <a:rPr lang="en-US" sz="1500" dirty="0" err="1">
                <a:solidFill>
                  <a:prstClr val="black"/>
                </a:solidFill>
                <a:latin typeface="Calibri" panose="020F0502020204030204"/>
              </a:rPr>
              <a:t>errorCallback</a:t>
            </a:r>
            <a:r>
              <a:rPr lang="en-US" sz="1500" dirty="0">
                <a:solidFill>
                  <a:prstClr val="black"/>
                </a:solidFill>
                <a:latin typeface="Calibri" panose="020F0502020204030204"/>
              </a:rPr>
              <a:t>(error, stack)</a:t>
            </a:r>
          </a:p>
          <a:p>
            <a:pPr marL="742950" lvl="1" indent="-285750">
              <a:buFont typeface="Wingdings" panose="05000000000000000000" pitchFamily="2" charset="2"/>
              <a:buChar char="Ø"/>
              <a:defRPr/>
            </a:pPr>
            <a:r>
              <a:rPr lang="en-US" sz="1500" dirty="0">
                <a:solidFill>
                  <a:prstClr val="black"/>
                </a:solidFill>
                <a:latin typeface="Calibri" panose="020F0502020204030204"/>
              </a:rPr>
              <a:t>Called when a descendant component throws an error in one of its lifecycle hooks. </a:t>
            </a:r>
          </a:p>
        </p:txBody>
      </p:sp>
      <p:pic>
        <p:nvPicPr>
          <p:cNvPr id="6" name="Picture 5">
            <a:extLst>
              <a:ext uri="{FF2B5EF4-FFF2-40B4-BE49-F238E27FC236}">
                <a16:creationId xmlns:a16="http://schemas.microsoft.com/office/drawing/2014/main" id="{6DBAAEF4-F390-484A-8B41-290A2EE47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992" y="796544"/>
            <a:ext cx="6421539" cy="5435691"/>
          </a:xfrm>
          <a:prstGeom prst="rect">
            <a:avLst/>
          </a:prstGeom>
        </p:spPr>
      </p:pic>
    </p:spTree>
    <p:extLst>
      <p:ext uri="{BB962C8B-B14F-4D97-AF65-F5344CB8AC3E}">
        <p14:creationId xmlns:p14="http://schemas.microsoft.com/office/powerpoint/2010/main" val="250025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Hands On Challenge</a:t>
            </a:r>
          </a:p>
        </p:txBody>
      </p:sp>
    </p:spTree>
    <p:extLst>
      <p:ext uri="{BB962C8B-B14F-4D97-AF65-F5344CB8AC3E}">
        <p14:creationId xmlns:p14="http://schemas.microsoft.com/office/powerpoint/2010/main" val="38831159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Compare Quotes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Hands On challenge</a:t>
            </a:r>
          </a:p>
        </p:txBody>
      </p:sp>
      <p:sp>
        <p:nvSpPr>
          <p:cNvPr id="5" name="Rectangle 4"/>
          <p:cNvSpPr/>
          <p:nvPr/>
        </p:nvSpPr>
        <p:spPr>
          <a:xfrm>
            <a:off x="840509" y="1307930"/>
            <a:ext cx="10815782" cy="5078313"/>
          </a:xfrm>
          <a:prstGeom prst="rect">
            <a:avLst/>
          </a:prstGeom>
        </p:spPr>
        <p:txBody>
          <a:bodyPr wrap="square">
            <a:spAutoFit/>
          </a:bodyPr>
          <a:lstStyle/>
          <a:p>
            <a:pPr defTabSz="1219170"/>
            <a:r>
              <a:rPr lang="en-US" b="1" dirty="0">
                <a:solidFill>
                  <a:srgbClr val="00B0F0"/>
                </a:solidFill>
              </a:rPr>
              <a:t>Use Case</a:t>
            </a:r>
          </a:p>
          <a:p>
            <a:pPr defTabSz="1219170"/>
            <a:endParaRPr lang="en-US" b="1" dirty="0">
              <a:solidFill>
                <a:srgbClr val="00B0F0"/>
              </a:solidFill>
            </a:endParaRPr>
          </a:p>
          <a:p>
            <a:pPr defTabSz="1219170"/>
            <a:r>
              <a:rPr lang="en-US" b="1" dirty="0"/>
              <a:t>Create</a:t>
            </a:r>
            <a:r>
              <a:rPr lang="en-US" dirty="0"/>
              <a:t> a “</a:t>
            </a:r>
            <a:r>
              <a:rPr lang="en-US" dirty="0" err="1"/>
              <a:t>OpportunitySearch</a:t>
            </a:r>
            <a:r>
              <a:rPr lang="en-US" dirty="0"/>
              <a:t>” Lightning Web Component with a Search Filed which looks for Opportunities in the System.</a:t>
            </a:r>
          </a:p>
          <a:p>
            <a:pPr defTabSz="1219170"/>
            <a:r>
              <a:rPr lang="en-US" b="1" dirty="0"/>
              <a:t>Create</a:t>
            </a:r>
            <a:r>
              <a:rPr lang="en-US" dirty="0"/>
              <a:t> a “</a:t>
            </a:r>
            <a:r>
              <a:rPr lang="en-US" dirty="0" err="1"/>
              <a:t>QuoteComparator</a:t>
            </a:r>
            <a:r>
              <a:rPr lang="en-US" dirty="0"/>
              <a:t>” Lightning Web Component which takes input as Opportunity Id from </a:t>
            </a:r>
            <a:r>
              <a:rPr lang="en-US" dirty="0" err="1"/>
              <a:t>OpportunitySearch</a:t>
            </a:r>
            <a:r>
              <a:rPr lang="en-US" dirty="0"/>
              <a:t> page and displays all the related quotes with a checkbox from the selected Opportunity. The User is allowed to select only two quotes. “Compare Line Items” button should be placed on the right top corner</a:t>
            </a:r>
          </a:p>
          <a:p>
            <a:pPr defTabSz="1219170"/>
            <a:r>
              <a:rPr lang="en-US" b="1" dirty="0"/>
              <a:t>Create</a:t>
            </a:r>
            <a:r>
              <a:rPr lang="en-US" dirty="0"/>
              <a:t> a “</a:t>
            </a:r>
            <a:r>
              <a:rPr lang="en-US" dirty="0" err="1"/>
              <a:t>QuoteLineItemDetails</a:t>
            </a:r>
            <a:r>
              <a:rPr lang="en-US" dirty="0"/>
              <a:t>” Lightning web components which should take input as quote Id from “</a:t>
            </a:r>
            <a:r>
              <a:rPr lang="en-US" dirty="0" err="1"/>
              <a:t>QuoteCopmparator</a:t>
            </a:r>
            <a:r>
              <a:rPr lang="en-US" dirty="0"/>
              <a:t>” and display all the line items of each selected quote</a:t>
            </a:r>
          </a:p>
          <a:p>
            <a:pPr defTabSz="1219170"/>
            <a:r>
              <a:rPr lang="en-US" b="1" dirty="0"/>
              <a:t>Deploy</a:t>
            </a:r>
            <a:r>
              <a:rPr lang="en-US" dirty="0"/>
              <a:t> the components and </a:t>
            </a:r>
            <a:r>
              <a:rPr lang="en-US" b="1" dirty="0"/>
              <a:t>Create</a:t>
            </a:r>
            <a:r>
              <a:rPr lang="en-US" dirty="0"/>
              <a:t> a Application Page in the App Builder with “header &amp; Two Regions” and add the “</a:t>
            </a:r>
            <a:r>
              <a:rPr lang="en-US" dirty="0" err="1"/>
              <a:t>OpporutnitySearch</a:t>
            </a:r>
            <a:r>
              <a:rPr lang="en-US" dirty="0"/>
              <a:t>” and “</a:t>
            </a:r>
            <a:r>
              <a:rPr lang="en-US" dirty="0" err="1"/>
              <a:t>QuoteCopartor</a:t>
            </a:r>
            <a:r>
              <a:rPr lang="en-US" dirty="0"/>
              <a:t>” in Header and “</a:t>
            </a:r>
            <a:r>
              <a:rPr lang="en-US" dirty="0" err="1"/>
              <a:t>QuoteLineItemDetails</a:t>
            </a:r>
            <a:r>
              <a:rPr lang="en-US" dirty="0"/>
              <a:t>” in both the regions.</a:t>
            </a:r>
          </a:p>
          <a:p>
            <a:pPr defTabSz="1219170"/>
            <a:endParaRPr lang="en-US" dirty="0"/>
          </a:p>
          <a:p>
            <a:pPr defTabSz="1219170"/>
            <a:r>
              <a:rPr lang="en-US" dirty="0">
                <a:solidFill>
                  <a:srgbClr val="FF0000"/>
                </a:solidFill>
              </a:rPr>
              <a:t>Note: </a:t>
            </a:r>
          </a:p>
          <a:p>
            <a:pPr defTabSz="1219170"/>
            <a:r>
              <a:rPr lang="en-US" dirty="0">
                <a:solidFill>
                  <a:srgbClr val="FF0000"/>
                </a:solidFill>
              </a:rPr>
              <a:t>First region should display quote line items from first selected Quote and Second region should display Quote Line Item from Second Selected Quote. </a:t>
            </a:r>
          </a:p>
          <a:p>
            <a:pPr defTabSz="1219170"/>
            <a:r>
              <a:rPr lang="en-US" dirty="0">
                <a:solidFill>
                  <a:srgbClr val="FF0000"/>
                </a:solidFill>
              </a:rPr>
              <a:t>Make use of events to pass the parameters from one component to other. </a:t>
            </a:r>
          </a:p>
        </p:txBody>
      </p:sp>
    </p:spTree>
    <p:extLst>
      <p:ext uri="{BB962C8B-B14F-4D97-AF65-F5344CB8AC3E}">
        <p14:creationId xmlns:p14="http://schemas.microsoft.com/office/powerpoint/2010/main" val="364975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Quote Comparison (Contd.)</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Hands On challenge</a:t>
            </a:r>
          </a:p>
        </p:txBody>
      </p:sp>
      <p:pic>
        <p:nvPicPr>
          <p:cNvPr id="6" name="Content Placeholder 3">
            <a:extLst>
              <a:ext uri="{FF2B5EF4-FFF2-40B4-BE49-F238E27FC236}">
                <a16:creationId xmlns:a16="http://schemas.microsoft.com/office/drawing/2014/main" id="{7BE4AF3C-5FA8-4DBA-AD39-4CB24F4437D0}"/>
              </a:ext>
            </a:extLst>
          </p:cNvPr>
          <p:cNvPicPr>
            <a:picLocks noChangeAspect="1"/>
          </p:cNvPicPr>
          <p:nvPr/>
        </p:nvPicPr>
        <p:blipFill>
          <a:blip r:embed="rId3"/>
          <a:stretch>
            <a:fillRect/>
          </a:stretch>
        </p:blipFill>
        <p:spPr>
          <a:xfrm>
            <a:off x="2910301" y="1564368"/>
            <a:ext cx="6371397" cy="4351338"/>
          </a:xfrm>
          <a:prstGeom prst="rect">
            <a:avLst/>
          </a:prstGeom>
        </p:spPr>
      </p:pic>
    </p:spTree>
    <p:extLst>
      <p:ext uri="{BB962C8B-B14F-4D97-AF65-F5344CB8AC3E}">
        <p14:creationId xmlns:p14="http://schemas.microsoft.com/office/powerpoint/2010/main" val="81511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06994305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a:xfrm>
            <a:off x="914400" y="731242"/>
            <a:ext cx="10723418" cy="496548"/>
          </a:xfrm>
        </p:spPr>
        <p:txBody>
          <a:bodyPr/>
          <a:lstStyle/>
          <a:p>
            <a:r>
              <a:rPr lang="en-US" sz="3200" dirty="0"/>
              <a:t>References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references</a:t>
            </a:r>
          </a:p>
        </p:txBody>
      </p:sp>
      <p:sp>
        <p:nvSpPr>
          <p:cNvPr id="6" name="TextBox 5">
            <a:extLst>
              <a:ext uri="{FF2B5EF4-FFF2-40B4-BE49-F238E27FC236}">
                <a16:creationId xmlns:a16="http://schemas.microsoft.com/office/drawing/2014/main" id="{4FD5CA37-E55B-4F3F-9CED-122610528C1D}"/>
              </a:ext>
            </a:extLst>
          </p:cNvPr>
          <p:cNvSpPr txBox="1"/>
          <p:nvPr/>
        </p:nvSpPr>
        <p:spPr>
          <a:xfrm>
            <a:off x="840509" y="1425522"/>
            <a:ext cx="10549380" cy="1200329"/>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solidFill>
                  <a:prstClr val="black"/>
                </a:solidFill>
                <a:latin typeface="Calibri" panose="020F0502020204030204"/>
                <a:hlinkClick r:id="rId3"/>
              </a:rPr>
              <a:t>https://developer.salesforce.com/docs/component-library/documentation/lwc/events</a:t>
            </a:r>
            <a:endParaRPr lang="en-US" dirty="0">
              <a:solidFill>
                <a:prstClr val="black"/>
              </a:solidFill>
              <a:latin typeface="Calibri" panose="020F0502020204030204"/>
            </a:endParaRPr>
          </a:p>
          <a:p>
            <a:pPr marL="285750" lvl="0" indent="-285750">
              <a:buFont typeface="Arial" panose="020B0604020202020204" pitchFamily="34" charset="0"/>
              <a:buChar char="•"/>
              <a:defRPr/>
            </a:pPr>
            <a:r>
              <a:rPr lang="en-US" dirty="0">
                <a:solidFill>
                  <a:prstClr val="black"/>
                </a:solidFill>
                <a:latin typeface="Calibri" panose="020F0502020204030204"/>
                <a:hlinkClick r:id="rId4"/>
              </a:rPr>
              <a:t>https://trailhead.salesforce.com/content/learn/modules/lightning-web-components-for-aura-developers/communicate-with-events</a:t>
            </a:r>
            <a:endParaRPr lang="en-US" dirty="0">
              <a:solidFill>
                <a:prstClr val="black"/>
              </a:solidFill>
              <a:latin typeface="Calibri" panose="020F0502020204030204"/>
            </a:endParaRPr>
          </a:p>
          <a:p>
            <a:pPr lvl="0" defTabSz="990564" fontAlgn="ctr">
              <a:spcAft>
                <a:spcPts val="1083"/>
              </a:spcAft>
              <a:buSzPct val="100000"/>
            </a:pPr>
            <a:endParaRPr lang="en-US" dirty="0">
              <a:solidFill>
                <a:prstClr val="black"/>
              </a:solidFill>
              <a:latin typeface="Verdana"/>
            </a:endParaRPr>
          </a:p>
        </p:txBody>
      </p:sp>
    </p:spTree>
    <p:extLst>
      <p:ext uri="{BB962C8B-B14F-4D97-AF65-F5344CB8AC3E}">
        <p14:creationId xmlns:p14="http://schemas.microsoft.com/office/powerpoint/2010/main" val="321039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a:xfrm>
            <a:off x="224560" y="1936579"/>
            <a:ext cx="10541000" cy="1592403"/>
          </a:xfrm>
        </p:spPr>
        <p:txBody>
          <a:bodyPr/>
          <a:lstStyle/>
          <a:p>
            <a:r>
              <a:rPr lang="en-US" sz="4000" dirty="0"/>
              <a:t>Questions</a:t>
            </a:r>
          </a:p>
        </p:txBody>
      </p:sp>
    </p:spTree>
    <p:extLst>
      <p:ext uri="{BB962C8B-B14F-4D97-AF65-F5344CB8AC3E}">
        <p14:creationId xmlns:p14="http://schemas.microsoft.com/office/powerpoint/2010/main" val="21498185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AAA5E6-CDCE-4C49-B918-7D23814FAEA7}"/>
              </a:ext>
            </a:extLst>
          </p:cNvPr>
          <p:cNvSpPr/>
          <p:nvPr/>
        </p:nvSpPr>
        <p:spPr>
          <a:xfrm>
            <a:off x="515707" y="5796791"/>
            <a:ext cx="1939155" cy="273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932AC8-0A9D-44CA-8703-CBB5DB366EA5}"/>
              </a:ext>
            </a:extLst>
          </p:cNvPr>
          <p:cNvSpPr/>
          <p:nvPr/>
        </p:nvSpPr>
        <p:spPr>
          <a:xfrm>
            <a:off x="509046" y="4590854"/>
            <a:ext cx="2535811" cy="2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3A948C-EEE5-4811-9713-CE8B93E417D3}"/>
              </a:ext>
            </a:extLst>
          </p:cNvPr>
          <p:cNvSpPr/>
          <p:nvPr/>
        </p:nvSpPr>
        <p:spPr>
          <a:xfrm>
            <a:off x="525134" y="2620652"/>
            <a:ext cx="829559" cy="282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A5C891-F2A6-4DCF-AC01-6B3A2CF5D47E}"/>
              </a:ext>
            </a:extLst>
          </p:cNvPr>
          <p:cNvSpPr/>
          <p:nvPr/>
        </p:nvSpPr>
        <p:spPr>
          <a:xfrm>
            <a:off x="518475" y="952106"/>
            <a:ext cx="1442301" cy="263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264951D-BC28-44D5-A8E8-728EBAA73E48}"/>
              </a:ext>
            </a:extLst>
          </p:cNvPr>
          <p:cNvSpPr/>
          <p:nvPr/>
        </p:nvSpPr>
        <p:spPr>
          <a:xfrm>
            <a:off x="129209" y="168965"/>
            <a:ext cx="11976652" cy="7078861"/>
          </a:xfrm>
          <a:prstGeom prst="rect">
            <a:avLst/>
          </a:prstGeom>
        </p:spPr>
        <p:txBody>
          <a:bodyPr wrap="square">
            <a:spAutoFit/>
          </a:bodyPr>
          <a:lstStyle/>
          <a:p>
            <a:r>
              <a:rPr lang="en-US" sz="1600" dirty="0"/>
              <a:t>1. Which interface is implemented by Lightning web components to dispatch events, listen for events, and handle events?</a:t>
            </a:r>
          </a:p>
          <a:p>
            <a:pPr marL="342900" indent="-342900">
              <a:buFont typeface="+mj-lt"/>
              <a:buAutoNum type="alphaLcParenR"/>
            </a:pPr>
            <a:endParaRPr lang="en-US" sz="1600" dirty="0"/>
          </a:p>
          <a:p>
            <a:pPr marL="342900" indent="-342900">
              <a:buFont typeface="+mj-lt"/>
              <a:buAutoNum type="alphaLcParenR"/>
            </a:pPr>
            <a:r>
              <a:rPr lang="en-US" sz="1600" dirty="0" err="1"/>
              <a:t>CustomEvent</a:t>
            </a:r>
            <a:endParaRPr lang="en-US" sz="1600" dirty="0"/>
          </a:p>
          <a:p>
            <a:pPr marL="342900" indent="-342900">
              <a:buFont typeface="+mj-lt"/>
              <a:buAutoNum type="alphaLcParenR"/>
            </a:pPr>
            <a:r>
              <a:rPr lang="en-US" sz="1600" dirty="0" err="1"/>
              <a:t>EventTarget</a:t>
            </a:r>
            <a:endParaRPr lang="en-US" sz="1600" dirty="0"/>
          </a:p>
          <a:p>
            <a:pPr marL="342900" indent="-342900">
              <a:buFont typeface="+mj-lt"/>
              <a:buAutoNum type="alphaLcParenR"/>
            </a:pPr>
            <a:r>
              <a:rPr lang="en-US" sz="1600" dirty="0"/>
              <a:t>DOM events</a:t>
            </a:r>
          </a:p>
          <a:p>
            <a:pPr marL="342900" indent="-342900">
              <a:buFont typeface="+mj-lt"/>
              <a:buAutoNum type="alphaLcParenR"/>
            </a:pPr>
            <a:r>
              <a:rPr lang="en-US" sz="1600" dirty="0" err="1"/>
              <a:t>StandardEvent</a:t>
            </a:r>
            <a:endParaRPr lang="en-US" sz="1600" dirty="0"/>
          </a:p>
          <a:p>
            <a:endParaRPr lang="en-US" sz="1600" dirty="0"/>
          </a:p>
          <a:p>
            <a:r>
              <a:rPr lang="en-US" sz="1600" dirty="0"/>
              <a:t>2.what are the ways to listen for an event </a:t>
            </a:r>
          </a:p>
          <a:p>
            <a:pPr marL="342900" indent="-342900">
              <a:buFont typeface="+mj-lt"/>
              <a:buAutoNum type="alphaLcParenR"/>
            </a:pPr>
            <a:r>
              <a:rPr lang="en-US" sz="1600" dirty="0"/>
              <a:t>Declaratively</a:t>
            </a:r>
          </a:p>
          <a:p>
            <a:pPr marL="342900" indent="-342900">
              <a:buFont typeface="+mj-lt"/>
              <a:buAutoNum type="alphaLcParenR"/>
            </a:pPr>
            <a:r>
              <a:rPr lang="en-US" sz="1600" dirty="0"/>
              <a:t>Programmatically</a:t>
            </a:r>
          </a:p>
          <a:p>
            <a:pPr marL="342900" indent="-342900">
              <a:buFont typeface="+mj-lt"/>
              <a:buAutoNum type="alphaLcParenR"/>
            </a:pPr>
            <a:r>
              <a:rPr lang="en-US" sz="1600" dirty="0"/>
              <a:t>Both</a:t>
            </a:r>
          </a:p>
          <a:p>
            <a:pPr marL="342900" indent="-342900">
              <a:buFont typeface="+mj-lt"/>
              <a:buAutoNum type="alphaLcParenR"/>
            </a:pPr>
            <a:r>
              <a:rPr lang="en-US" sz="1600" dirty="0"/>
              <a:t>None</a:t>
            </a:r>
          </a:p>
          <a:p>
            <a:endParaRPr lang="en-US" sz="1600" dirty="0"/>
          </a:p>
          <a:p>
            <a:r>
              <a:rPr lang="en-US" sz="1600" dirty="0"/>
              <a:t>3. what all the recommended best practices when working with events.</a:t>
            </a:r>
          </a:p>
          <a:p>
            <a:pPr marL="342900" indent="-342900">
              <a:buFont typeface="+mj-lt"/>
              <a:buAutoNum type="alphaLcParenR"/>
            </a:pPr>
            <a:r>
              <a:rPr lang="en-US" sz="1600" dirty="0"/>
              <a:t>Use primitive data types to pass the value through event.</a:t>
            </a:r>
          </a:p>
          <a:p>
            <a:pPr marL="342900" indent="-342900">
              <a:buFont typeface="+mj-lt"/>
              <a:buAutoNum type="alphaLcParenR"/>
            </a:pPr>
            <a:r>
              <a:rPr lang="en-US" sz="1600" dirty="0"/>
              <a:t>include the non-primitive from @api or  @wire in detail. These values are wrapped in a read-only membrane. </a:t>
            </a:r>
          </a:p>
          <a:p>
            <a:pPr marL="342900" indent="-342900">
              <a:buFont typeface="+mj-lt"/>
              <a:buAutoNum type="alphaLcParenR"/>
            </a:pPr>
            <a:r>
              <a:rPr lang="en-US" sz="1600" dirty="0"/>
              <a:t>bubbles : True, composed : True config is not recommended because they bubble up the entire DOM tree, across Shadow DOMs, and through parent components (unless stopped). </a:t>
            </a:r>
          </a:p>
          <a:p>
            <a:pPr marL="342900" indent="-342900">
              <a:buFont typeface="+mj-lt"/>
              <a:buAutoNum type="alphaLcParenR"/>
            </a:pPr>
            <a:r>
              <a:rPr lang="en-US" sz="1600" dirty="0"/>
              <a:t>All of the above</a:t>
            </a:r>
          </a:p>
          <a:p>
            <a:endParaRPr lang="en-US" sz="1600" dirty="0"/>
          </a:p>
          <a:p>
            <a:r>
              <a:rPr lang="en-US" sz="1600" dirty="0"/>
              <a:t>4. how propagation of an event in LWC is controlled </a:t>
            </a:r>
          </a:p>
          <a:p>
            <a:pPr marL="342900" indent="-342900">
              <a:buFont typeface="+mj-lt"/>
              <a:buAutoNum type="alphaLcParenR"/>
            </a:pPr>
            <a:r>
              <a:rPr lang="en-US" sz="1600" dirty="0"/>
              <a:t>Bubbles </a:t>
            </a:r>
          </a:p>
          <a:p>
            <a:pPr marL="342900" indent="-342900">
              <a:buFont typeface="+mj-lt"/>
              <a:buAutoNum type="alphaLcParenR"/>
            </a:pPr>
            <a:r>
              <a:rPr lang="en-US" sz="1600" dirty="0"/>
              <a:t>Composed</a:t>
            </a:r>
          </a:p>
          <a:p>
            <a:pPr marL="342900" indent="-342900">
              <a:buFont typeface="+mj-lt"/>
              <a:buAutoNum type="alphaLcParenR"/>
            </a:pPr>
            <a:r>
              <a:rPr lang="en-US" sz="1600" dirty="0"/>
              <a:t>Both a and b </a:t>
            </a:r>
          </a:p>
          <a:p>
            <a:pPr marL="342900" indent="-342900">
              <a:buFont typeface="+mj-lt"/>
              <a:buAutoNum type="alphaLcParenR"/>
            </a:pPr>
            <a:r>
              <a:rPr lang="en-US" sz="1600" dirty="0"/>
              <a:t>Non of the above</a:t>
            </a:r>
          </a:p>
          <a:p>
            <a:endParaRPr lang="en-US" dirty="0"/>
          </a:p>
          <a:p>
            <a:endParaRPr lang="en-US" dirty="0"/>
          </a:p>
          <a:p>
            <a:endParaRPr lang="en-US" dirty="0"/>
          </a:p>
        </p:txBody>
      </p:sp>
    </p:spTree>
    <p:extLst>
      <p:ext uri="{BB962C8B-B14F-4D97-AF65-F5344CB8AC3E}">
        <p14:creationId xmlns:p14="http://schemas.microsoft.com/office/powerpoint/2010/main" val="92809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22" end="2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DCF2E4D-5096-42E1-8443-B3A7123D9E50}"/>
              </a:ext>
            </a:extLst>
          </p:cNvPr>
          <p:cNvSpPr>
            <a:spLocks noGrp="1"/>
          </p:cNvSpPr>
          <p:nvPr>
            <p:ph type="title"/>
          </p:nvPr>
        </p:nvSpPr>
        <p:spPr>
          <a:xfrm>
            <a:off x="914971" y="622732"/>
            <a:ext cx="10363200" cy="594360"/>
          </a:xfrm>
        </p:spPr>
        <p:txBody>
          <a:bodyPr/>
          <a:lstStyle/>
          <a:p>
            <a:r>
              <a:rPr lang="en-US" dirty="0"/>
              <a:t>Introduction</a:t>
            </a:r>
          </a:p>
        </p:txBody>
      </p:sp>
      <p:sp>
        <p:nvSpPr>
          <p:cNvPr id="50" name="Text Placeholder 3">
            <a:extLst>
              <a:ext uri="{FF2B5EF4-FFF2-40B4-BE49-F238E27FC236}">
                <a16:creationId xmlns:a16="http://schemas.microsoft.com/office/drawing/2014/main" id="{E47E9FC3-246A-4E4F-A8EC-562591F34992}"/>
              </a:ext>
            </a:extLst>
          </p:cNvPr>
          <p:cNvSpPr>
            <a:spLocks noGrp="1"/>
          </p:cNvSpPr>
          <p:nvPr>
            <p:ph type="body" sz="quarter" idx="15"/>
          </p:nvPr>
        </p:nvSpPr>
        <p:spPr>
          <a:xfrm>
            <a:off x="914971" y="466344"/>
            <a:ext cx="3355848" cy="203200"/>
          </a:xfrm>
        </p:spPr>
        <p:txBody>
          <a:bodyPr/>
          <a:lstStyle/>
          <a:p>
            <a:r>
              <a:rPr lang="en-US" dirty="0"/>
              <a:t>introduction</a:t>
            </a:r>
          </a:p>
        </p:txBody>
      </p:sp>
      <p:sp>
        <p:nvSpPr>
          <p:cNvPr id="10" name="Rectangle 9"/>
          <p:cNvSpPr/>
          <p:nvPr/>
        </p:nvSpPr>
        <p:spPr>
          <a:xfrm>
            <a:off x="914971" y="1204249"/>
            <a:ext cx="11138484" cy="5539978"/>
          </a:xfrm>
          <a:prstGeom prst="rect">
            <a:avLst/>
          </a:prstGeom>
        </p:spPr>
        <p:txBody>
          <a:bodyPr wrap="square">
            <a:spAutoFit/>
          </a:bodyPr>
          <a:lstStyle/>
          <a:p>
            <a:pPr marL="285750" lvl="0" indent="-285750" defTabSz="914400">
              <a:buFont typeface="Arial" panose="020B0604020202020204" pitchFamily="34" charset="0"/>
              <a:buChar char="•"/>
            </a:pPr>
            <a:r>
              <a:rPr lang="en-US" sz="1600" dirty="0">
                <a:solidFill>
                  <a:prstClr val="black"/>
                </a:solidFill>
              </a:rPr>
              <a:t>Events in Lightning web components are built on DOM Events, a collection of APIs and objects available in every browser.</a:t>
            </a:r>
          </a:p>
          <a:p>
            <a:pPr marL="742950" lvl="1" indent="-285750" defTabSz="914400">
              <a:buFont typeface="Arial" panose="020B0604020202020204" pitchFamily="34" charset="0"/>
              <a:buChar char="•"/>
            </a:pPr>
            <a:r>
              <a:rPr lang="en-US" sz="1600" dirty="0">
                <a:solidFill>
                  <a:prstClr val="black"/>
                </a:solidFill>
              </a:rPr>
              <a:t>The DOM events system is a programming design pattern that includes these elements.</a:t>
            </a:r>
          </a:p>
          <a:p>
            <a:pPr marL="1200150" lvl="2" indent="-285750" defTabSz="914400">
              <a:buFont typeface="Arial" panose="020B0604020202020204" pitchFamily="34" charset="0"/>
              <a:buChar char="•"/>
            </a:pPr>
            <a:r>
              <a:rPr lang="en-US" sz="1600" dirty="0">
                <a:solidFill>
                  <a:prstClr val="black"/>
                </a:solidFill>
              </a:rPr>
              <a:t>An event name, called a type</a:t>
            </a:r>
          </a:p>
          <a:p>
            <a:pPr marL="1200150" lvl="2" indent="-285750" defTabSz="914400">
              <a:buFont typeface="Arial" panose="020B0604020202020204" pitchFamily="34" charset="0"/>
              <a:buChar char="•"/>
            </a:pPr>
            <a:r>
              <a:rPr lang="en-US" sz="1600" dirty="0">
                <a:solidFill>
                  <a:prstClr val="black"/>
                </a:solidFill>
              </a:rPr>
              <a:t>A configuration to initialize the event</a:t>
            </a:r>
          </a:p>
          <a:p>
            <a:pPr marL="1200150" lvl="2" indent="-285750" defTabSz="914400">
              <a:buFont typeface="Arial" panose="020B0604020202020204" pitchFamily="34" charset="0"/>
              <a:buChar char="•"/>
            </a:pPr>
            <a:r>
              <a:rPr lang="en-US" sz="1600" dirty="0">
                <a:solidFill>
                  <a:prstClr val="black"/>
                </a:solidFill>
              </a:rPr>
              <a:t>A JavaScript object that emits the event</a:t>
            </a:r>
          </a:p>
          <a:p>
            <a:pPr marL="285750" lvl="0" indent="-285750" defTabSz="914400">
              <a:buFont typeface="Arial" panose="020B0604020202020204" pitchFamily="34" charset="0"/>
              <a:buChar char="•"/>
            </a:pPr>
            <a:endParaRPr lang="en-US" sz="1600" dirty="0">
              <a:solidFill>
                <a:prstClr val="black"/>
              </a:solidFill>
            </a:endParaRPr>
          </a:p>
          <a:p>
            <a:pPr marL="285750" lvl="0" indent="-285750" defTabSz="914400">
              <a:buFont typeface="Arial" panose="020B0604020202020204" pitchFamily="34" charset="0"/>
              <a:buChar char="•"/>
            </a:pPr>
            <a:r>
              <a:rPr lang="en-US" sz="1600" dirty="0">
                <a:solidFill>
                  <a:prstClr val="black"/>
                </a:solidFill>
              </a:rPr>
              <a:t>Use events to communicate up the component containment hierarchy. For example, a child component, c-</a:t>
            </a:r>
            <a:r>
              <a:rPr lang="en-US" sz="1600" dirty="0" err="1">
                <a:solidFill>
                  <a:prstClr val="black"/>
                </a:solidFill>
              </a:rPr>
              <a:t>todo</a:t>
            </a:r>
            <a:r>
              <a:rPr lang="en-US" sz="1600" dirty="0">
                <a:solidFill>
                  <a:prstClr val="black"/>
                </a:solidFill>
              </a:rPr>
              <a:t>-item, dispatches an event to tell its parent, c-</a:t>
            </a:r>
            <a:r>
              <a:rPr lang="en-US" sz="1600" dirty="0" err="1">
                <a:solidFill>
                  <a:prstClr val="black"/>
                </a:solidFill>
              </a:rPr>
              <a:t>todo</a:t>
            </a:r>
            <a:r>
              <a:rPr lang="en-US" sz="1600" dirty="0">
                <a:solidFill>
                  <a:prstClr val="black"/>
                </a:solidFill>
              </a:rPr>
              <a:t>-app, that a user selected it.</a:t>
            </a:r>
          </a:p>
          <a:p>
            <a:pPr marL="285750" lvl="0" indent="-285750" defTabSz="914400">
              <a:buFont typeface="Arial" panose="020B0604020202020204" pitchFamily="34" charset="0"/>
              <a:buChar char="•"/>
            </a:pPr>
            <a:endParaRPr lang="en-US" sz="1600" dirty="0">
              <a:solidFill>
                <a:prstClr val="black"/>
              </a:solidFill>
            </a:endParaRPr>
          </a:p>
          <a:p>
            <a:pPr marL="285750" lvl="0" indent="-285750" defTabSz="914400">
              <a:buFont typeface="Arial" panose="020B0604020202020204" pitchFamily="34" charset="0"/>
              <a:buChar char="•"/>
            </a:pPr>
            <a:r>
              <a:rPr lang="en-US" sz="1600" dirty="0">
                <a:solidFill>
                  <a:prstClr val="black"/>
                </a:solidFill>
              </a:rPr>
              <a:t>Create and dispatch events in a component’s JavaScript class. To create an event, use the CustomEvent() constructor. To dispatch an event, call the </a:t>
            </a:r>
            <a:r>
              <a:rPr lang="en-US" sz="1600" dirty="0" err="1">
                <a:solidFill>
                  <a:prstClr val="black"/>
                </a:solidFill>
              </a:rPr>
              <a:t>EventTarget.dispatchEvent</a:t>
            </a:r>
            <a:r>
              <a:rPr lang="en-US" sz="1600" dirty="0">
                <a:solidFill>
                  <a:prstClr val="black"/>
                </a:solidFill>
              </a:rPr>
              <a:t>() method.</a:t>
            </a:r>
          </a:p>
          <a:p>
            <a:pPr lvl="0" defTabSz="914400"/>
            <a:endParaRPr lang="en-US" sz="1600" dirty="0">
              <a:solidFill>
                <a:prstClr val="black"/>
              </a:solidFill>
            </a:endParaRPr>
          </a:p>
          <a:p>
            <a:pPr marL="285750" lvl="0" indent="-285750" defTabSz="914400">
              <a:buFont typeface="Arial" panose="020B0604020202020204" pitchFamily="34" charset="0"/>
              <a:buChar char="•"/>
            </a:pPr>
            <a:r>
              <a:rPr lang="en-US" sz="1600" dirty="0">
                <a:solidFill>
                  <a:prstClr val="black"/>
                </a:solidFill>
              </a:rPr>
              <a:t>Naming Convention recommended by salesforce :</a:t>
            </a:r>
          </a:p>
          <a:p>
            <a:pPr marL="742950" lvl="1" indent="-285750" defTabSz="914400">
              <a:buFont typeface="Wingdings" panose="05000000000000000000" pitchFamily="2" charset="2"/>
              <a:buChar char="§"/>
            </a:pPr>
            <a:r>
              <a:rPr lang="en-US" sz="1600" dirty="0">
                <a:solidFill>
                  <a:prstClr val="black"/>
                </a:solidFill>
              </a:rPr>
              <a:t>No uppercase letters</a:t>
            </a:r>
          </a:p>
          <a:p>
            <a:pPr marL="742950" lvl="1" indent="-285750" defTabSz="914400">
              <a:buFont typeface="Wingdings" panose="05000000000000000000" pitchFamily="2" charset="2"/>
              <a:buChar char="§"/>
            </a:pPr>
            <a:r>
              <a:rPr lang="en-US" sz="1600" dirty="0">
                <a:solidFill>
                  <a:prstClr val="black"/>
                </a:solidFill>
              </a:rPr>
              <a:t>No spaces</a:t>
            </a:r>
          </a:p>
          <a:p>
            <a:pPr marL="742950" lvl="1" indent="-285750" defTabSz="914400">
              <a:buFont typeface="Wingdings" panose="05000000000000000000" pitchFamily="2" charset="2"/>
              <a:buChar char="§"/>
            </a:pPr>
            <a:r>
              <a:rPr lang="en-US" sz="1600" dirty="0">
                <a:solidFill>
                  <a:prstClr val="black"/>
                </a:solidFill>
              </a:rPr>
              <a:t>Use underscores to separate words</a:t>
            </a:r>
          </a:p>
          <a:p>
            <a:pPr marL="285750" lvl="0" indent="-285750" defTabSz="914400">
              <a:buFont typeface="Arial" panose="020B0604020202020204" pitchFamily="34" charset="0"/>
              <a:buChar char="•"/>
            </a:pPr>
            <a:r>
              <a:rPr lang="en-US" sz="1600" dirty="0">
                <a:solidFill>
                  <a:prstClr val="black"/>
                </a:solidFill>
              </a:rPr>
              <a:t>To pass data up to a receiving component, set a detail property in the </a:t>
            </a:r>
            <a:r>
              <a:rPr lang="en-US" sz="1600" dirty="0" err="1">
                <a:solidFill>
                  <a:prstClr val="black"/>
                </a:solidFill>
              </a:rPr>
              <a:t>CustomEvent</a:t>
            </a:r>
            <a:r>
              <a:rPr lang="en-US" sz="1600" dirty="0">
                <a:solidFill>
                  <a:prstClr val="black"/>
                </a:solidFill>
              </a:rPr>
              <a:t> constructor</a:t>
            </a:r>
          </a:p>
          <a:p>
            <a:pPr marL="285750" lvl="0" indent="-285750" defTabSz="914400">
              <a:buFont typeface="Arial" panose="020B0604020202020204" pitchFamily="34" charset="0"/>
              <a:buChar char="•"/>
            </a:pPr>
            <a:r>
              <a:rPr lang="en-US" sz="1600" dirty="0">
                <a:solidFill>
                  <a:prstClr val="black"/>
                </a:solidFill>
              </a:rPr>
              <a:t>It’s a best practice either to send only primitives, or to copy data to a new object before adding it to the detail property. Copying the data to a new object ensures that you’re sending only the data you want, and that the receiver can’t mutate your data.</a:t>
            </a: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Tree>
    <p:extLst>
      <p:ext uri="{BB962C8B-B14F-4D97-AF65-F5344CB8AC3E}">
        <p14:creationId xmlns:p14="http://schemas.microsoft.com/office/powerpoint/2010/main" val="134135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23E0-4D8E-4763-8E4D-4EF7003D0189}"/>
              </a:ext>
            </a:extLst>
          </p:cNvPr>
          <p:cNvSpPr>
            <a:spLocks noGrp="1"/>
          </p:cNvSpPr>
          <p:nvPr>
            <p:ph type="title"/>
          </p:nvPr>
        </p:nvSpPr>
        <p:spPr/>
        <p:txBody>
          <a:bodyPr/>
          <a:lstStyle/>
          <a:p>
            <a:r>
              <a:rPr lang="en-US" dirty="0"/>
              <a:t>Create and Dispatch Events</a:t>
            </a:r>
          </a:p>
        </p:txBody>
      </p:sp>
    </p:spTree>
    <p:extLst>
      <p:ext uri="{BB962C8B-B14F-4D97-AF65-F5344CB8AC3E}">
        <p14:creationId xmlns:p14="http://schemas.microsoft.com/office/powerpoint/2010/main" val="62879125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Create and Dispatch Events</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972800" cy="3970318"/>
          </a:xfrm>
          <a:prstGeom prst="rect">
            <a:avLst/>
          </a:prstGeom>
        </p:spPr>
        <p:txBody>
          <a:bodyPr wrap="square">
            <a:spAutoFit/>
          </a:bodyPr>
          <a:lstStyle/>
          <a:p>
            <a:pPr indent="-304770" defTabSz="914400">
              <a:buFont typeface="Arial" panose="020B0604020202020204" pitchFamily="34" charset="0"/>
              <a:buChar char="•"/>
            </a:pPr>
            <a:r>
              <a:rPr lang="en-US" sz="1800" dirty="0">
                <a:solidFill>
                  <a:prstClr val="black"/>
                </a:solidFill>
              </a:rPr>
              <a:t>To create an event, use the CustomEvent() constructor</a:t>
            </a: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r>
              <a:rPr lang="en-US" sz="1800" dirty="0">
                <a:solidFill>
                  <a:prstClr val="black"/>
                </a:solidFill>
              </a:rPr>
              <a:t>To dispatch an event, call the </a:t>
            </a:r>
            <a:r>
              <a:rPr lang="en-US" sz="1800" dirty="0" err="1">
                <a:solidFill>
                  <a:prstClr val="black"/>
                </a:solidFill>
              </a:rPr>
              <a:t>EventTarget.dispatchEvent</a:t>
            </a:r>
            <a:r>
              <a:rPr lang="en-US" sz="1800" dirty="0">
                <a:solidFill>
                  <a:prstClr val="black"/>
                </a:solidFill>
              </a:rPr>
              <a:t>() method</a:t>
            </a: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endParaRPr lang="en-US" sz="1800" dirty="0">
              <a:solidFill>
                <a:prstClr val="black"/>
              </a:solidFill>
            </a:endParaRPr>
          </a:p>
          <a:p>
            <a:pPr indent="-304770" defTabSz="914400">
              <a:buFont typeface="Arial" panose="020B0604020202020204" pitchFamily="34" charset="0"/>
              <a:buChar char="•"/>
            </a:pPr>
            <a:r>
              <a:rPr lang="en-US" sz="1800" dirty="0">
                <a:solidFill>
                  <a:prstClr val="black"/>
                </a:solidFill>
              </a:rPr>
              <a:t>The CustomEvent constructor has one required parameter, which is a string indicating the event type. As  a   component author, you name the event type when you create the event. You can use any string as your event type.</a:t>
            </a: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
        <p:nvSpPr>
          <p:cNvPr id="11" name="Rectangle 10">
            <a:hlinkHover r:id="rId3"/>
            <a:extLst>
              <a:ext uri="{FF2B5EF4-FFF2-40B4-BE49-F238E27FC236}">
                <a16:creationId xmlns:a16="http://schemas.microsoft.com/office/drawing/2014/main" id="{5D502DBC-9425-4779-B4DA-71398AC09D44}"/>
              </a:ext>
            </a:extLst>
          </p:cNvPr>
          <p:cNvSpPr/>
          <p:nvPr/>
        </p:nvSpPr>
        <p:spPr>
          <a:xfrm>
            <a:off x="1370165" y="2055583"/>
            <a:ext cx="4725835" cy="923330"/>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new CustomEvent(‘</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inptext</a:t>
            </a:r>
            <a:r>
              <a:rPr kumimoji="0" lang="en-US" b="0" i="0" u="none" strike="noStrike" kern="0" cap="none" spc="0" normalizeH="0" baseline="0" noProof="0" dirty="0">
                <a:ln>
                  <a:noFill/>
                </a:ln>
                <a:solidFill>
                  <a:prstClr val="black"/>
                </a:solidFill>
                <a:effectLst/>
                <a:uLnTx/>
                <a:uFillTx/>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detail:name</a:t>
            </a:r>
            <a:endParaRPr kumimoji="0" lang="en-US" b="0" i="0" u="none" strike="noStrike" kern="0" cap="none" spc="0" normalizeH="0" baseline="0" noProof="0" dirty="0">
              <a:ln>
                <a:noFill/>
              </a:ln>
              <a:solidFill>
                <a:prstClr val="black"/>
              </a:solidFill>
              <a:effectLst/>
              <a:uLnTx/>
              <a:uFillTx/>
              <a:cs typeface="Calibri" panose="020F0502020204030204" pitchFamily="34" charset="0"/>
            </a:endParaRP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a:t>
            </a:r>
          </a:p>
        </p:txBody>
      </p:sp>
      <p:sp>
        <p:nvSpPr>
          <p:cNvPr id="13" name="Rectangle 12">
            <a:hlinkHover r:id="rId3"/>
            <a:extLst>
              <a:ext uri="{FF2B5EF4-FFF2-40B4-BE49-F238E27FC236}">
                <a16:creationId xmlns:a16="http://schemas.microsoft.com/office/drawing/2014/main" id="{6465A9CA-ABEF-43CC-BCEE-099E7CCF80C0}"/>
              </a:ext>
            </a:extLst>
          </p:cNvPr>
          <p:cNvSpPr/>
          <p:nvPr/>
        </p:nvSpPr>
        <p:spPr>
          <a:xfrm>
            <a:off x="1370164" y="3748538"/>
            <a:ext cx="4725835" cy="369332"/>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err="1">
                <a:ln>
                  <a:noFill/>
                </a:ln>
                <a:solidFill>
                  <a:prstClr val="black"/>
                </a:solidFill>
                <a:effectLst/>
                <a:uLnTx/>
                <a:uFillTx/>
                <a:cs typeface="Calibri" panose="020F0502020204030204" pitchFamily="34" charset="0"/>
              </a:rPr>
              <a:t>this.dispatchEvent</a:t>
            </a:r>
            <a:r>
              <a:rPr kumimoji="0" lang="en-US" b="0" i="0" u="none" strike="noStrike" kern="0" cap="none" spc="0" normalizeH="0" baseline="0" noProof="0" dirty="0">
                <a:ln>
                  <a:noFill/>
                </a:ln>
                <a:solidFill>
                  <a:prstClr val="black"/>
                </a:solidFill>
                <a:effectLst/>
                <a:uLnTx/>
                <a:uFillTx/>
                <a:cs typeface="Calibri" panose="020F0502020204030204" pitchFamily="34" charset="0"/>
              </a:rPr>
              <a:t>(</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selectEvent</a:t>
            </a:r>
            <a:r>
              <a:rPr kumimoji="0" lang="en-US" b="0" i="0" u="none" strike="noStrike" kern="0" cap="none" spc="0" normalizeH="0" baseline="0" noProof="0" dirty="0">
                <a:ln>
                  <a:noFill/>
                </a:ln>
                <a:solidFill>
                  <a:prstClr val="black"/>
                </a:solidFill>
                <a:effectLst/>
                <a:uLnTx/>
                <a:uFillTx/>
                <a:cs typeface="Calibri" panose="020F0502020204030204" pitchFamily="34" charset="0"/>
              </a:rPr>
              <a:t>);</a:t>
            </a:r>
          </a:p>
        </p:txBody>
      </p:sp>
    </p:spTree>
    <p:extLst>
      <p:ext uri="{BB962C8B-B14F-4D97-AF65-F5344CB8AC3E}">
        <p14:creationId xmlns:p14="http://schemas.microsoft.com/office/powerpoint/2010/main" val="286591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501745" cy="1200329"/>
          </a:xfrm>
          <a:prstGeom prst="rect">
            <a:avLst/>
          </a:prstGeom>
        </p:spPr>
        <p:txBody>
          <a:bodyPr wrap="square">
            <a:spAutoFit/>
          </a:bodyPr>
          <a:lstStyle/>
          <a:p>
            <a:pPr indent="-304770">
              <a:buFont typeface="Arial" panose="020B0604020202020204" pitchFamily="34" charset="0"/>
              <a:buChar char="•"/>
            </a:pPr>
            <a:r>
              <a:rPr lang="en-US" dirty="0">
                <a:solidFill>
                  <a:prstClr val="black"/>
                </a:solidFill>
              </a:rPr>
              <a:t>Use the below eventsource.html code. In this code we have an input text field that will fire an event on </a:t>
            </a:r>
            <a:r>
              <a:rPr lang="en-US" dirty="0" err="1">
                <a:solidFill>
                  <a:prstClr val="black"/>
                </a:solidFill>
              </a:rPr>
              <a:t>onchange</a:t>
            </a:r>
            <a:r>
              <a:rPr lang="en-US" dirty="0">
                <a:solidFill>
                  <a:prstClr val="black"/>
                </a:solidFill>
              </a:rPr>
              <a:t> of the input text.</a:t>
            </a:r>
          </a:p>
          <a:p>
            <a:pPr indent="-304770">
              <a:buFont typeface="Arial" panose="020B0604020202020204" pitchFamily="34" charset="0"/>
              <a:buChar char="•"/>
            </a:pPr>
            <a:endParaRPr lang="en-US" dirty="0">
              <a:solidFill>
                <a:prstClr val="black"/>
              </a:solidFill>
              <a:latin typeface="Calibri" panose="020F0502020204030204"/>
            </a:endParaRP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
        <p:nvSpPr>
          <p:cNvPr id="10" name="Rectangle 9">
            <a:hlinkHover r:id="rId3"/>
            <a:extLst>
              <a:ext uri="{FF2B5EF4-FFF2-40B4-BE49-F238E27FC236}">
                <a16:creationId xmlns:a16="http://schemas.microsoft.com/office/drawing/2014/main" id="{5D502DBC-9425-4779-B4DA-71398AC09D44}"/>
              </a:ext>
            </a:extLst>
          </p:cNvPr>
          <p:cNvSpPr/>
          <p:nvPr/>
        </p:nvSpPr>
        <p:spPr>
          <a:xfrm>
            <a:off x="914971" y="2512053"/>
            <a:ext cx="10658987" cy="2308324"/>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&lt;template&gt;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&lt;lightning-card title="Event Source"&gt;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&lt;div class="</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slds</a:t>
            </a:r>
            <a:r>
              <a:rPr kumimoji="0" lang="en-US" b="0" i="0" u="none" strike="noStrike" kern="0" cap="none" spc="0" normalizeH="0" baseline="0" noProof="0" dirty="0">
                <a:ln>
                  <a:noFill/>
                </a:ln>
                <a:solidFill>
                  <a:prstClr val="black"/>
                </a:solidFill>
                <a:effectLst/>
                <a:uLnTx/>
                <a:uFillTx/>
                <a:cs typeface="Calibri" panose="020F0502020204030204" pitchFamily="34" charset="0"/>
              </a:rPr>
              <a:t>-m-</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around_medium</a:t>
            </a:r>
            <a:r>
              <a:rPr kumimoji="0" lang="en-US" b="0" i="0" u="none" strike="noStrike" kern="0" cap="none" spc="0" normalizeH="0" baseline="0" noProof="0" dirty="0">
                <a:ln>
                  <a:noFill/>
                </a:ln>
                <a:solidFill>
                  <a:prstClr val="black"/>
                </a:solidFill>
                <a:effectLst/>
                <a:uLnTx/>
                <a:uFillTx/>
                <a:cs typeface="Calibri" panose="020F0502020204030204" pitchFamily="34" charset="0"/>
              </a:rPr>
              <a:t>"&gt;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&lt;lightning-input name="</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textVal</a:t>
            </a:r>
            <a:r>
              <a:rPr kumimoji="0" lang="en-US" b="0" i="0" u="none" strike="noStrike" kern="0" cap="none" spc="0" normalizeH="0" baseline="0" noProof="0" dirty="0">
                <a:ln>
                  <a:noFill/>
                </a:ln>
                <a:solidFill>
                  <a:prstClr val="black"/>
                </a:solidFill>
                <a:effectLst/>
                <a:uLnTx/>
                <a:uFillTx/>
                <a:cs typeface="Calibri" panose="020F0502020204030204" pitchFamily="34" charset="0"/>
              </a:rPr>
              <a:t>" label="Enter Text“ </a:t>
            </a:r>
            <a:r>
              <a:rPr kumimoji="0" lang="en-US" b="0" i="0" u="none" strike="noStrike" kern="0" cap="none" spc="0" normalizeH="0" baseline="0" noProof="0" dirty="0" err="1">
                <a:ln>
                  <a:noFill/>
                </a:ln>
                <a:solidFill>
                  <a:prstClr val="black"/>
                </a:solidFill>
                <a:effectLst/>
                <a:uLnTx/>
                <a:uFillTx/>
                <a:cs typeface="Calibri" panose="020F0502020204030204" pitchFamily="34" charset="0"/>
              </a:rPr>
              <a:t>onchange</a:t>
            </a:r>
            <a:r>
              <a:rPr kumimoji="0" lang="en-US" b="0" i="0" u="none" strike="noStrike" kern="0" cap="none" spc="0" normalizeH="0" baseline="0" noProof="0" dirty="0">
                <a:ln>
                  <a:noFill/>
                </a:ln>
                <a:solidFill>
                  <a:prstClr val="black"/>
                </a:solidFill>
                <a:effectLst/>
                <a:uLnTx/>
                <a:uFillTx/>
                <a:cs typeface="Calibri" panose="020F0502020204030204" pitchFamily="34" charset="0"/>
              </a:rPr>
              <a:t>={handleChange}&gt;&lt;/lightning-input&gt;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&lt;/div&gt;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    &lt;/lightning-card&gt;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cs typeface="Calibri" panose="020F0502020204030204" pitchFamily="34" charset="0"/>
              </a:rPr>
              <a:t>&lt;/template&gt;</a:t>
            </a:r>
          </a:p>
        </p:txBody>
      </p:sp>
    </p:spTree>
    <p:extLst>
      <p:ext uri="{BB962C8B-B14F-4D97-AF65-F5344CB8AC3E}">
        <p14:creationId xmlns:p14="http://schemas.microsoft.com/office/powerpoint/2010/main" val="150838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Continued..</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501745" cy="923330"/>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Use the below eventsource.js code and in this code, we have an </a:t>
            </a:r>
            <a:r>
              <a:rPr lang="en-US" dirty="0" err="1">
                <a:solidFill>
                  <a:prstClr val="black"/>
                </a:solidFill>
              </a:rPr>
              <a:t>handleChange</a:t>
            </a:r>
            <a:r>
              <a:rPr lang="en-US" dirty="0">
                <a:solidFill>
                  <a:prstClr val="black"/>
                </a:solidFill>
              </a:rPr>
              <a:t> function that will fire the event using the </a:t>
            </a:r>
            <a:r>
              <a:rPr lang="en-US" dirty="0" err="1">
                <a:solidFill>
                  <a:prstClr val="black"/>
                </a:solidFill>
              </a:rPr>
              <a:t>CustomEvent</a:t>
            </a:r>
            <a:r>
              <a:rPr lang="en-US" dirty="0">
                <a:solidFill>
                  <a:prstClr val="black"/>
                </a:solidFill>
              </a:rPr>
              <a:t>.</a:t>
            </a: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
        <p:nvSpPr>
          <p:cNvPr id="9" name="Rectangle 8">
            <a:hlinkHover r:id="rId3"/>
            <a:extLst>
              <a:ext uri="{FF2B5EF4-FFF2-40B4-BE49-F238E27FC236}">
                <a16:creationId xmlns:a16="http://schemas.microsoft.com/office/drawing/2014/main" id="{62C5EBA9-76B6-4548-9B7C-873C01A27293}"/>
              </a:ext>
            </a:extLst>
          </p:cNvPr>
          <p:cNvSpPr/>
          <p:nvPr/>
        </p:nvSpPr>
        <p:spPr>
          <a:xfrm>
            <a:off x="914971" y="2412314"/>
            <a:ext cx="10658987" cy="3785652"/>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import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LightningElement</a:t>
            </a:r>
            <a:endParaRPr kumimoji="0" lang="en-US" sz="1600" b="0" i="0" u="none" strike="noStrike" kern="0" cap="none" spc="0" normalizeH="0" baseline="0" noProof="0" dirty="0">
              <a:ln>
                <a:noFill/>
              </a:ln>
              <a:solidFill>
                <a:prstClr val="black"/>
              </a:solidFill>
              <a:effectLst/>
              <a:uLnTx/>
              <a:uFillTx/>
            </a:endParaRP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from '</a:t>
            </a:r>
            <a:r>
              <a:rPr kumimoji="0" lang="en-US" sz="1600" b="0" i="0" u="none" strike="noStrike" kern="0" cap="none" spc="0" normalizeH="0" baseline="0" noProof="0" dirty="0" err="1">
                <a:ln>
                  <a:noFill/>
                </a:ln>
                <a:solidFill>
                  <a:prstClr val="black"/>
                </a:solidFill>
                <a:effectLst/>
                <a:uLnTx/>
                <a:uFillTx/>
              </a:rPr>
              <a:t>lwc</a:t>
            </a:r>
            <a:r>
              <a:rPr kumimoji="0" lang="en-US" sz="1600" b="0" i="0" u="none" strike="noStrike" kern="0" cap="none" spc="0" normalizeH="0" baseline="0" noProof="0" dirty="0">
                <a:ln>
                  <a:noFill/>
                </a:ln>
                <a:solidFill>
                  <a:prstClr val="black"/>
                </a:solidFill>
                <a:effectLst/>
                <a:uLnTx/>
                <a:uFillTx/>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export default class </a:t>
            </a:r>
            <a:r>
              <a:rPr kumimoji="0" lang="en-US" sz="1600" b="0" i="0" u="none" strike="noStrike" kern="0" cap="none" spc="0" normalizeH="0" baseline="0" noProof="0" dirty="0" err="1">
                <a:ln>
                  <a:noFill/>
                </a:ln>
                <a:solidFill>
                  <a:prstClr val="black"/>
                </a:solidFill>
                <a:effectLst/>
                <a:uLnTx/>
                <a:uFillTx/>
              </a:rPr>
              <a:t>Eventsource</a:t>
            </a:r>
            <a:r>
              <a:rPr kumimoji="0" lang="en-US" sz="1600" b="0" i="0" u="none" strike="noStrike" kern="0" cap="none" spc="0" normalizeH="0" baseline="0" noProof="0" dirty="0">
                <a:ln>
                  <a:noFill/>
                </a:ln>
                <a:solidFill>
                  <a:prstClr val="black"/>
                </a:solidFill>
                <a:effectLst/>
                <a:uLnTx/>
                <a:uFillTx/>
              </a:rPr>
              <a:t> extends </a:t>
            </a:r>
            <a:r>
              <a:rPr kumimoji="0" lang="en-US" sz="1600" b="0" i="0" u="none" strike="noStrike" kern="0" cap="none" spc="0" normalizeH="0" baseline="0" noProof="0" dirty="0" err="1">
                <a:ln>
                  <a:noFill/>
                </a:ln>
                <a:solidFill>
                  <a:prstClr val="black"/>
                </a:solidFill>
                <a:effectLst/>
                <a:uLnTx/>
                <a:uFillTx/>
              </a:rPr>
              <a:t>LightningElement</a:t>
            </a: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handleChange(event)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event.preventDefault</a:t>
            </a:r>
            <a:r>
              <a:rPr kumimoji="0" lang="en-US" sz="1600" b="0" i="0" u="none" strike="noStrike" kern="0" cap="none" spc="0" normalizeH="0" baseline="0" noProof="0" dirty="0">
                <a:ln>
                  <a:noFill/>
                </a:ln>
                <a:solidFill>
                  <a:prstClr val="black"/>
                </a:solidFill>
                <a:effectLst/>
                <a:uLnTx/>
                <a:uFillTx/>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const</a:t>
            </a:r>
            <a:r>
              <a:rPr kumimoji="0" lang="en-US" sz="1600" b="0" i="0" u="none" strike="noStrike" kern="0" cap="none" spc="0" normalizeH="0" baseline="0" noProof="0" dirty="0">
                <a:ln>
                  <a:noFill/>
                </a:ln>
                <a:solidFill>
                  <a:prstClr val="black"/>
                </a:solidFill>
                <a:effectLst/>
                <a:uLnTx/>
                <a:uFillTx/>
              </a:rPr>
              <a:t> name = </a:t>
            </a:r>
            <a:r>
              <a:rPr kumimoji="0" lang="en-US" sz="1600" b="0" i="0" u="none" strike="noStrike" kern="0" cap="none" spc="0" normalizeH="0" baseline="0" noProof="0" dirty="0" err="1">
                <a:ln>
                  <a:noFill/>
                </a:ln>
                <a:solidFill>
                  <a:prstClr val="black"/>
                </a:solidFill>
                <a:effectLst/>
                <a:uLnTx/>
                <a:uFillTx/>
              </a:rPr>
              <a:t>event.target.value</a:t>
            </a:r>
            <a:r>
              <a:rPr kumimoji="0" lang="en-US" sz="1600" b="0" i="0" u="none" strike="noStrike" kern="0" cap="none" spc="0" normalizeH="0" baseline="0" noProof="0" dirty="0">
                <a:ln>
                  <a:noFill/>
                </a:ln>
                <a:solidFill>
                  <a:prstClr val="black"/>
                </a:solidFill>
                <a:effectLst/>
                <a:uLnTx/>
                <a:uFillTx/>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const</a:t>
            </a: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selectEvent</a:t>
            </a:r>
            <a:r>
              <a:rPr kumimoji="0" lang="en-US" sz="1600" b="0" i="0" u="none" strike="noStrike" kern="0" cap="none" spc="0" normalizeH="0" baseline="0" noProof="0" dirty="0">
                <a:ln>
                  <a:noFill/>
                </a:ln>
                <a:solidFill>
                  <a:prstClr val="black"/>
                </a:solidFill>
                <a:effectLst/>
                <a:uLnTx/>
                <a:uFillTx/>
              </a:rPr>
              <a:t> = new CustomEvent('</a:t>
            </a:r>
            <a:r>
              <a:rPr kumimoji="0" lang="en-US" sz="1600" b="0" i="0" u="none" strike="noStrike" kern="0" cap="none" spc="0" normalizeH="0" baseline="0" noProof="0" dirty="0" err="1">
                <a:ln>
                  <a:noFill/>
                </a:ln>
                <a:solidFill>
                  <a:prstClr val="black"/>
                </a:solidFill>
                <a:effectLst/>
                <a:uLnTx/>
                <a:uFillTx/>
              </a:rPr>
              <a:t>inptext</a:t>
            </a: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detail: name</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r>
              <a:rPr kumimoji="0" lang="en-US" sz="1600" b="0" i="0" u="none" strike="noStrike" kern="0" cap="none" spc="0" normalizeH="0" baseline="0" noProof="0" dirty="0" err="1">
                <a:ln>
                  <a:noFill/>
                </a:ln>
                <a:solidFill>
                  <a:prstClr val="black"/>
                </a:solidFill>
                <a:effectLst/>
                <a:uLnTx/>
                <a:uFillTx/>
              </a:rPr>
              <a:t>this.dispatchEvent</a:t>
            </a:r>
            <a:r>
              <a:rPr kumimoji="0" lang="en-US" sz="1600" b="0" i="0" u="none" strike="noStrike" kern="0" cap="none" spc="0" normalizeH="0" baseline="0" noProof="0" dirty="0">
                <a:ln>
                  <a:noFill/>
                </a:ln>
                <a:solidFill>
                  <a:prstClr val="black"/>
                </a:solidFill>
                <a:effectLst/>
                <a:uLnTx/>
                <a:uFillTx/>
              </a:rPr>
              <a:t>(</a:t>
            </a:r>
            <a:r>
              <a:rPr kumimoji="0" lang="en-US" sz="1600" b="0" i="0" u="none" strike="noStrike" kern="0" cap="none" spc="0" normalizeH="0" baseline="0" noProof="0" dirty="0" err="1">
                <a:ln>
                  <a:noFill/>
                </a:ln>
                <a:solidFill>
                  <a:prstClr val="black"/>
                </a:solidFill>
                <a:effectLst/>
                <a:uLnTx/>
                <a:uFillTx/>
              </a:rPr>
              <a:t>selectEvent</a:t>
            </a:r>
            <a:r>
              <a:rPr kumimoji="0" lang="en-US" sz="1600" b="0" i="0" u="none" strike="noStrike" kern="0" cap="none" spc="0" normalizeH="0" baseline="0" noProof="0" dirty="0">
                <a:ln>
                  <a:noFill/>
                </a:ln>
                <a:solidFill>
                  <a:prstClr val="black"/>
                </a:solidFill>
                <a:effectLst/>
                <a:uLnTx/>
                <a:uFillTx/>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    }</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a:t>
            </a:r>
          </a:p>
        </p:txBody>
      </p:sp>
    </p:spTree>
    <p:extLst>
      <p:ext uri="{BB962C8B-B14F-4D97-AF65-F5344CB8AC3E}">
        <p14:creationId xmlns:p14="http://schemas.microsoft.com/office/powerpoint/2010/main" val="197289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C2FF-8C6E-425C-9D99-D845C9EFCB8D}"/>
              </a:ext>
            </a:extLst>
          </p:cNvPr>
          <p:cNvSpPr>
            <a:spLocks noGrp="1"/>
          </p:cNvSpPr>
          <p:nvPr>
            <p:ph type="title"/>
          </p:nvPr>
        </p:nvSpPr>
        <p:spPr/>
        <p:txBody>
          <a:bodyPr/>
          <a:lstStyle/>
          <a:p>
            <a:r>
              <a:rPr lang="en-US" dirty="0"/>
              <a:t>Example - Continued..</a:t>
            </a:r>
          </a:p>
        </p:txBody>
      </p:sp>
      <p:sp>
        <p:nvSpPr>
          <p:cNvPr id="4" name="Text Placeholder 3">
            <a:extLst>
              <a:ext uri="{FF2B5EF4-FFF2-40B4-BE49-F238E27FC236}">
                <a16:creationId xmlns:a16="http://schemas.microsoft.com/office/drawing/2014/main" id="{F6B8D694-6232-4D67-8B32-51E5C45B654E}"/>
              </a:ext>
            </a:extLst>
          </p:cNvPr>
          <p:cNvSpPr>
            <a:spLocks noGrp="1"/>
          </p:cNvSpPr>
          <p:nvPr>
            <p:ph type="body" sz="quarter" idx="15"/>
          </p:nvPr>
        </p:nvSpPr>
        <p:spPr/>
        <p:txBody>
          <a:bodyPr/>
          <a:lstStyle/>
          <a:p>
            <a:r>
              <a:rPr lang="en-US" dirty="0"/>
              <a:t>Create and dispatch events</a:t>
            </a:r>
          </a:p>
        </p:txBody>
      </p:sp>
      <p:sp>
        <p:nvSpPr>
          <p:cNvPr id="8" name="Rectangle 7"/>
          <p:cNvSpPr/>
          <p:nvPr/>
        </p:nvSpPr>
        <p:spPr>
          <a:xfrm>
            <a:off x="914400" y="1594285"/>
            <a:ext cx="10501745" cy="2031325"/>
          </a:xfrm>
          <a:prstGeom prst="rect">
            <a:avLst/>
          </a:prstGeom>
        </p:spPr>
        <p:txBody>
          <a:bodyPr wrap="square">
            <a:spAutoFit/>
          </a:bodyPr>
          <a:lstStyle/>
          <a:p>
            <a:pPr marL="285750" indent="-285750">
              <a:buFont typeface="Arial" panose="020B0604020202020204" pitchFamily="34" charset="0"/>
              <a:buChar char="•"/>
            </a:pPr>
            <a:r>
              <a:rPr lang="en-US" dirty="0">
                <a:solidFill>
                  <a:prstClr val="black"/>
                </a:solidFill>
              </a:rPr>
              <a:t>Now create an event container component that will receive the events form the </a:t>
            </a:r>
            <a:r>
              <a:rPr lang="en-US" dirty="0" err="1">
                <a:solidFill>
                  <a:prstClr val="black"/>
                </a:solidFill>
              </a:rPr>
              <a:t>eventsource</a:t>
            </a:r>
            <a:r>
              <a:rPr lang="en-US" dirty="0">
                <a:solidFill>
                  <a:prstClr val="black"/>
                </a:solidFill>
              </a:rPr>
              <a:t>. create lightning web components using the below SFDX command.</a:t>
            </a:r>
          </a:p>
          <a:p>
            <a:endParaRPr lang="en-US" dirty="0">
              <a:solidFill>
                <a:prstClr val="black"/>
              </a:solidFill>
            </a:endParaRPr>
          </a:p>
          <a:p>
            <a:pPr marL="285750" indent="-285750">
              <a:buFont typeface="Arial" panose="020B0604020202020204" pitchFamily="34" charset="0"/>
              <a:buChar char="•"/>
            </a:pPr>
            <a:r>
              <a:rPr lang="en-US" dirty="0">
                <a:solidFill>
                  <a:prstClr val="black"/>
                </a:solidFill>
              </a:rPr>
              <a:t>Use the below eventcontainer.html code. To listen for events, use an HTML attribute with the syntax </a:t>
            </a:r>
            <a:r>
              <a:rPr lang="en-US" dirty="0" err="1">
                <a:solidFill>
                  <a:prstClr val="black"/>
                </a:solidFill>
              </a:rPr>
              <a:t>oneventtype</a:t>
            </a:r>
            <a:r>
              <a:rPr lang="en-US" dirty="0">
                <a:solidFill>
                  <a:prstClr val="black"/>
                </a:solidFill>
              </a:rPr>
              <a:t> Since our event type </a:t>
            </a:r>
            <a:r>
              <a:rPr lang="en-US" dirty="0" err="1">
                <a:solidFill>
                  <a:prstClr val="black"/>
                </a:solidFill>
              </a:rPr>
              <a:t>inptext</a:t>
            </a:r>
            <a:r>
              <a:rPr lang="en-US" dirty="0">
                <a:solidFill>
                  <a:prstClr val="black"/>
                </a:solidFill>
              </a:rPr>
              <a:t>, the listeners are </a:t>
            </a:r>
            <a:r>
              <a:rPr lang="en-US" dirty="0" err="1">
                <a:solidFill>
                  <a:prstClr val="black"/>
                </a:solidFill>
              </a:rPr>
              <a:t>oninptext</a:t>
            </a:r>
            <a:r>
              <a:rPr lang="en-US" dirty="0">
                <a:solidFill>
                  <a:prstClr val="black"/>
                </a:solidFill>
              </a:rPr>
              <a:t>  and call the handler function on </a:t>
            </a:r>
            <a:r>
              <a:rPr lang="en-US" dirty="0" err="1">
                <a:solidFill>
                  <a:prstClr val="black"/>
                </a:solidFill>
              </a:rPr>
              <a:t>oninptext</a:t>
            </a:r>
            <a:r>
              <a:rPr lang="en-US" dirty="0">
                <a:solidFill>
                  <a:prstClr val="black"/>
                </a:solidFill>
              </a:rPr>
              <a:t> events  as shown below.</a:t>
            </a:r>
          </a:p>
          <a:p>
            <a:pPr indent="-304770" defTabSz="914400">
              <a:buFont typeface="Arial" panose="020B0604020202020204" pitchFamily="34" charset="0"/>
              <a:buChar char="•"/>
            </a:pPr>
            <a:endParaRPr lang="en-US" sz="1800" dirty="0">
              <a:solidFill>
                <a:prstClr val="black"/>
              </a:solidFill>
              <a:latin typeface="Calibri" panose="020F0502020204030204"/>
            </a:endParaRPr>
          </a:p>
        </p:txBody>
      </p:sp>
      <p:sp>
        <p:nvSpPr>
          <p:cNvPr id="10" name="Rectangle 9">
            <a:hlinkHover r:id="rId3"/>
            <a:extLst>
              <a:ext uri="{FF2B5EF4-FFF2-40B4-BE49-F238E27FC236}">
                <a16:creationId xmlns:a16="http://schemas.microsoft.com/office/drawing/2014/main" id="{D27F0ABD-B930-4F98-93DE-12B07CC05FD7}"/>
              </a:ext>
            </a:extLst>
          </p:cNvPr>
          <p:cNvSpPr/>
          <p:nvPr/>
        </p:nvSpPr>
        <p:spPr>
          <a:xfrm>
            <a:off x="914400" y="3530325"/>
            <a:ext cx="10658987" cy="1569660"/>
          </a:xfrm>
          <a:prstGeom prst="rect">
            <a:avLst/>
          </a:prstGeom>
          <a:solidFill>
            <a:sysClr val="window" lastClr="FFFFFF"/>
          </a:solidFill>
          <a:ln w="15875">
            <a:solidFill>
              <a:srgbClr val="62B5E5">
                <a:lumMod val="60000"/>
                <a:lumOff val="40000"/>
              </a:srgbClr>
            </a:solidFill>
          </a:ln>
        </p:spPr>
        <p:txBody>
          <a:bodyPr wrap="square">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&lt;template&gt;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    &lt;div class="</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slds</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-m-</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around_medium</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        You Enter {</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valueInp</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        &lt;c-</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eventsource</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 </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oninptext</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handleSelect</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}&gt;&lt;/c-</a:t>
            </a:r>
            <a:r>
              <a:rPr kumimoji="0" lang="en-US" sz="1600" b="0" i="0" u="none" strike="noStrike" kern="0" cap="none" spc="0" normalizeH="0" baseline="0" noProof="0" dirty="0" err="1">
                <a:ln>
                  <a:noFill/>
                </a:ln>
                <a:solidFill>
                  <a:prstClr val="black"/>
                </a:solidFill>
                <a:effectLst/>
                <a:uLnTx/>
                <a:uFillTx/>
                <a:cs typeface="Calibri" panose="020F0502020204030204" pitchFamily="34" charset="0"/>
              </a:rPr>
              <a:t>eventsource</a:t>
            </a: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    &lt;/div&gt;</a:t>
            </a:r>
          </a:p>
          <a:p>
            <a:pPr marL="0" marR="0" lvl="0" indent="0" defTabSz="121917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cs typeface="Calibri" panose="020F0502020204030204" pitchFamily="34" charset="0"/>
              </a:rPr>
              <a:t>&lt;/template&gt;</a:t>
            </a:r>
          </a:p>
        </p:txBody>
      </p:sp>
    </p:spTree>
    <p:extLst>
      <p:ext uri="{BB962C8B-B14F-4D97-AF65-F5344CB8AC3E}">
        <p14:creationId xmlns:p14="http://schemas.microsoft.com/office/powerpoint/2010/main" val="27029826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id="{D6715C2D-C0BB-4881-AB62-766971A13F04}" vid="{74E6A4D9-89F4-4058-98D0-291B0D4A7611}"/>
    </a:ext>
  </a:extLst>
</a:theme>
</file>

<file path=ppt/theme/theme2.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4_3_Onscreen_US.potx" id="{97877E79-0918-4FF6-9082-81E96A60BC22}" vid="{5E0D3956-D4FC-4A60-89A0-B9E7DB522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753E9972125B42B31884D4879FB545" ma:contentTypeVersion="2" ma:contentTypeDescription="Create a new document." ma:contentTypeScope="" ma:versionID="276ff4ace9579972b68d0707fc288b82">
  <xsd:schema xmlns:xsd="http://www.w3.org/2001/XMLSchema" xmlns:xs="http://www.w3.org/2001/XMLSchema" xmlns:p="http://schemas.microsoft.com/office/2006/metadata/properties" xmlns:ns2="d1c1dc42-e8b1-43fc-8eb0-fb1231d577f1" targetNamespace="http://schemas.microsoft.com/office/2006/metadata/properties" ma:root="true" ma:fieldsID="83cc75e89b66ea36087eb811ab0d1acd" ns2:_="">
    <xsd:import namespace="d1c1dc42-e8b1-43fc-8eb0-fb1231d577f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c1dc42-e8b1-43fc-8eb0-fb1231d57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Display>DocumentLibraryForm</Display>
  <Edit>DocumentLibraryForm</Edit>
  <New>DocumentLibraryForm</New>
  <MobileDisplayFormUrl/>
  <MobileEditFormUrl/>
  <MobileNewFormUrl/>
</FormTemplat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E3A1B6-05E9-4C78-AFA4-D86EC54658AA}">
  <ds:schemaRefs>
    <ds:schemaRef ds:uri="http://schemas.openxmlformats.org/package/2006/metadata/core-properties"/>
    <ds:schemaRef ds:uri="http://purl.org/dc/elements/1.1/"/>
    <ds:schemaRef ds:uri="http://schemas.microsoft.com/office/2006/metadata/properties"/>
    <ds:schemaRef ds:uri="http://schemas.microsoft.com/sharepoint/v3"/>
    <ds:schemaRef ds:uri="http://purl.org/dc/terms/"/>
    <ds:schemaRef ds:uri="http://schemas.microsoft.com/office/infopath/2007/PartnerControls"/>
    <ds:schemaRef ds:uri="http://schemas.microsoft.com/sharepoint/v4"/>
    <ds:schemaRef ds:uri="http://schemas.microsoft.com/office/2006/documentManagement/types"/>
    <ds:schemaRef ds:uri="3a90c32c-a72d-43b1-b654-bba8c32019ef"/>
    <ds:schemaRef ds:uri="http://www.w3.org/XML/1998/namespace"/>
    <ds:schemaRef ds:uri="http://purl.org/dc/dcmitype/"/>
  </ds:schemaRefs>
</ds:datastoreItem>
</file>

<file path=customXml/itemProps2.xml><?xml version="1.0" encoding="utf-8"?>
<ds:datastoreItem xmlns:ds="http://schemas.openxmlformats.org/officeDocument/2006/customXml" ds:itemID="{2D94AF7C-4010-4DAA-8E27-A4D230924A1F}"/>
</file>

<file path=customXml/itemProps3.xml><?xml version="1.0" encoding="utf-8"?>
<ds:datastoreItem xmlns:ds="http://schemas.openxmlformats.org/officeDocument/2006/customXml" ds:itemID="{B3E6E86D-4D38-43A0-9F87-A970FAEA1145}">
  <ds:schemaRefs/>
</ds:datastoreItem>
</file>

<file path=customXml/itemProps4.xml><?xml version="1.0" encoding="utf-8"?>
<ds:datastoreItem xmlns:ds="http://schemas.openxmlformats.org/officeDocument/2006/customXml" ds:itemID="{624DDE69-28E4-4DC3-94B0-17B7CBF49344}"/>
</file>

<file path=docProps/app.xml><?xml version="1.0" encoding="utf-8"?>
<Properties xmlns="http://schemas.openxmlformats.org/officeDocument/2006/extended-properties" xmlns:vt="http://schemas.openxmlformats.org/officeDocument/2006/docPropsVTypes">
  <Template>DD Template Aug 2017 16x9</Template>
  <TotalTime>15309</TotalTime>
  <Words>6057</Words>
  <Application>Microsoft Office PowerPoint</Application>
  <PresentationFormat>Widescreen</PresentationFormat>
  <Paragraphs>628</Paragraphs>
  <Slides>32</Slides>
  <Notes>21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4" baseType="lpstr">
      <vt:lpstr>Arial</vt:lpstr>
      <vt:lpstr>Bebas Neue</vt:lpstr>
      <vt:lpstr>Calibri</vt:lpstr>
      <vt:lpstr>Chronicle Display Black</vt:lpstr>
      <vt:lpstr>Frutiger Next Pro Light</vt:lpstr>
      <vt:lpstr>Nexa Black</vt:lpstr>
      <vt:lpstr>Open Sans</vt:lpstr>
      <vt:lpstr>Verdana</vt:lpstr>
      <vt:lpstr>Wingdings</vt:lpstr>
      <vt:lpstr>DD Template Aug 2017 16x9</vt:lpstr>
      <vt:lpstr>Deloitte 16_9 onscreen</vt:lpstr>
      <vt:lpstr>think-cell Slide</vt:lpstr>
      <vt:lpstr>LWC Training</vt:lpstr>
      <vt:lpstr>Today’s Objectives</vt:lpstr>
      <vt:lpstr>Introduction</vt:lpstr>
      <vt:lpstr>Introduction</vt:lpstr>
      <vt:lpstr>Create and Dispatch Events</vt:lpstr>
      <vt:lpstr>Create and Dispatch Events</vt:lpstr>
      <vt:lpstr>Example</vt:lpstr>
      <vt:lpstr>Example - Continued..</vt:lpstr>
      <vt:lpstr>Example - Continued..</vt:lpstr>
      <vt:lpstr>Example - Continued..</vt:lpstr>
      <vt:lpstr>Example – Final Output</vt:lpstr>
      <vt:lpstr>Handle Events</vt:lpstr>
      <vt:lpstr>Handle Events</vt:lpstr>
      <vt:lpstr>Example - Attach an Event Listener Declaratively</vt:lpstr>
      <vt:lpstr>Example - Attach an Event Listener Programmatically</vt:lpstr>
      <vt:lpstr>Configure Event Propagation</vt:lpstr>
      <vt:lpstr>Configure Event Propagation</vt:lpstr>
      <vt:lpstr>Configure Event Propagation</vt:lpstr>
      <vt:lpstr>Example – bubbles: false &amp; composed: false</vt:lpstr>
      <vt:lpstr>Example – bubbles: true &amp; composed: false</vt:lpstr>
      <vt:lpstr>Event Propagation Phases</vt:lpstr>
      <vt:lpstr>Communication Between Components</vt:lpstr>
      <vt:lpstr>Communication Between Components</vt:lpstr>
      <vt:lpstr>Event Best Practices</vt:lpstr>
      <vt:lpstr>Event Best Practices</vt:lpstr>
      <vt:lpstr>Lifecycle Hooks</vt:lpstr>
      <vt:lpstr>Hands On Challenge</vt:lpstr>
      <vt:lpstr>Compare Quotes</vt:lpstr>
      <vt:lpstr>Quote Comparison (Contd.)</vt:lpstr>
      <vt:lpstr>References</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Finney, Patrick (US - Arlington)</dc:creator>
  <cp:lastModifiedBy>Elangovan, Abinaya</cp:lastModifiedBy>
  <cp:revision>287</cp:revision>
  <cp:lastPrinted>2019-03-04T13:56:26Z</cp:lastPrinted>
  <dcterms:created xsi:type="dcterms:W3CDTF">2018-07-20T20:05:40Z</dcterms:created>
  <dcterms:modified xsi:type="dcterms:W3CDTF">2019-07-31T09:12:51Z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0x010100D3753E9972125B42B31884D4879FB545</vt:lpwstr>
  </property>
</Properties>
</file>