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 id="2147483830" r:id="rId6"/>
  </p:sldMasterIdLst>
  <p:notesMasterIdLst>
    <p:notesMasterId r:id="rId31"/>
  </p:notesMasterIdLst>
  <p:handoutMasterIdLst>
    <p:handoutMasterId r:id="rId32"/>
  </p:handoutMasterIdLst>
  <p:sldIdLst>
    <p:sldId id="563" r:id="rId7"/>
    <p:sldId id="1079" r:id="rId8"/>
    <p:sldId id="1082" r:id="rId9"/>
    <p:sldId id="1092" r:id="rId10"/>
    <p:sldId id="1102" r:id="rId11"/>
    <p:sldId id="1103" r:id="rId12"/>
    <p:sldId id="1093" r:id="rId13"/>
    <p:sldId id="1104" r:id="rId14"/>
    <p:sldId id="1105" r:id="rId15"/>
    <p:sldId id="1106" r:id="rId16"/>
    <p:sldId id="1107" r:id="rId17"/>
    <p:sldId id="1108" r:id="rId18"/>
    <p:sldId id="1094" r:id="rId19"/>
    <p:sldId id="1096" r:id="rId20"/>
    <p:sldId id="1109" r:id="rId21"/>
    <p:sldId id="1110" r:id="rId22"/>
    <p:sldId id="1111" r:id="rId23"/>
    <p:sldId id="1112" r:id="rId24"/>
    <p:sldId id="1097" r:id="rId25"/>
    <p:sldId id="1114" r:id="rId26"/>
    <p:sldId id="1115" r:id="rId27"/>
    <p:sldId id="1113" r:id="rId28"/>
    <p:sldId id="1123" r:id="rId29"/>
    <p:sldId id="55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Otis, Gabrielle (US - Minneapolis)" initials="OG(-M" lastIdx="35" clrIdx="1">
    <p:extLst>
      <p:ext uri="{19B8F6BF-5375-455C-9EA6-DF929625EA0E}">
        <p15:presenceInfo xmlns:p15="http://schemas.microsoft.com/office/powerpoint/2012/main" userId="S-1-5-21-238447276-1040861923-1850952788-1306981" providerId="AD"/>
      </p:ext>
    </p:extLst>
  </p:cmAuthor>
  <p:cmAuthor id="2" name="Chakraborty, Subhojit (US - Mumbai)" initials="CS(-M" lastIdx="1" clrIdx="2">
    <p:extLst>
      <p:ext uri="{19B8F6BF-5375-455C-9EA6-DF929625EA0E}">
        <p15:presenceInfo xmlns:p15="http://schemas.microsoft.com/office/powerpoint/2012/main" userId="S-1-5-21-238447276-1040861923-1850952788-1308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EBDF"/>
    <a:srgbClr val="75C82D"/>
    <a:srgbClr val="FFFFFD"/>
    <a:srgbClr val="FFAE1D"/>
    <a:srgbClr val="FFC901"/>
    <a:srgbClr val="000000"/>
    <a:srgbClr val="F7F5F3"/>
    <a:srgbClr val="EAE8E5"/>
    <a:srgbClr val="EF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820" autoAdjust="0"/>
  </p:normalViewPr>
  <p:slideViewPr>
    <p:cSldViewPr snapToGrid="0" snapToObjects="1" showGuides="1">
      <p:cViewPr varScale="1">
        <p:scale>
          <a:sx n="68" d="100"/>
          <a:sy n="68" d="100"/>
        </p:scale>
        <p:origin x="924" y="56"/>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A1960-00DF-4604-AF6A-E2166A94C6E1}" type="doc">
      <dgm:prSet loTypeId="urn:microsoft.com/office/officeart/2005/8/layout/radial6" loCatId="cycle" qsTypeId="urn:microsoft.com/office/officeart/2005/8/quickstyle/3d5" qsCatId="3D" csTypeId="urn:microsoft.com/office/officeart/2005/8/colors/colorful1" csCatId="colorful" phldr="1"/>
      <dgm:spPr/>
      <dgm:t>
        <a:bodyPr/>
        <a:lstStyle/>
        <a:p>
          <a:endParaRPr lang="en-US"/>
        </a:p>
      </dgm:t>
    </dgm:pt>
    <dgm:pt modelId="{78433AFF-FE55-4355-B2B9-D5FA19500DC3}">
      <dgm:prSet phldrT="[Text]"/>
      <dgm:spPr>
        <a:solidFill>
          <a:schemeClr val="accent1">
            <a:lumMod val="75000"/>
          </a:schemeClr>
        </a:solidFill>
        <a:ln>
          <a:solidFill>
            <a:schemeClr val="accent1">
              <a:lumMod val="40000"/>
              <a:lumOff val="60000"/>
            </a:schemeClr>
          </a:solidFill>
        </a:ln>
      </dgm:spPr>
      <dgm:t>
        <a:bodyPr/>
        <a:lstStyle/>
        <a:p>
          <a:r>
            <a:rPr lang="en-US" dirty="0"/>
            <a:t>LWC</a:t>
          </a:r>
        </a:p>
      </dgm:t>
    </dgm:pt>
    <dgm:pt modelId="{2A76900F-67A9-4DC9-B8FD-A2E54A24545C}" type="parTrans" cxnId="{9114358E-F8FB-43C4-813C-B341AF591F56}">
      <dgm:prSet/>
      <dgm:spPr/>
      <dgm:t>
        <a:bodyPr/>
        <a:lstStyle/>
        <a:p>
          <a:endParaRPr lang="en-US"/>
        </a:p>
      </dgm:t>
    </dgm:pt>
    <dgm:pt modelId="{7E3ADD5B-5E92-4DA9-8F25-23C74FEC6556}" type="sibTrans" cxnId="{9114358E-F8FB-43C4-813C-B341AF591F56}">
      <dgm:prSet/>
      <dgm:spPr/>
      <dgm:t>
        <a:bodyPr/>
        <a:lstStyle/>
        <a:p>
          <a:endParaRPr lang="en-US"/>
        </a:p>
      </dgm:t>
    </dgm:pt>
    <dgm:pt modelId="{A81C2D78-4994-41A5-85F5-A17FA9CFEC76}">
      <dgm:prSet phldrT="[Text]" custT="1"/>
      <dgm:spPr>
        <a:ln>
          <a:solidFill>
            <a:schemeClr val="accent3">
              <a:lumMod val="60000"/>
              <a:lumOff val="40000"/>
            </a:schemeClr>
          </a:solidFill>
        </a:ln>
      </dgm:spPr>
      <dgm:t>
        <a:bodyPr/>
        <a:lstStyle/>
        <a:p>
          <a:r>
            <a:rPr lang="en-US" sz="1100" dirty="0">
              <a:solidFill>
                <a:schemeClr val="tx1">
                  <a:lumMod val="75000"/>
                  <a:lumOff val="25000"/>
                </a:schemeClr>
              </a:solidFill>
              <a:latin typeface="+mn-lt"/>
              <a:ea typeface="+mn-ea"/>
              <a:cs typeface="+mn-cs"/>
            </a:rPr>
            <a:t>Performance</a:t>
          </a:r>
          <a:endParaRPr lang="en-US" sz="1100" dirty="0">
            <a:solidFill>
              <a:schemeClr val="tx1"/>
            </a:solidFill>
          </a:endParaRPr>
        </a:p>
      </dgm:t>
    </dgm:pt>
    <dgm:pt modelId="{F1B992B6-7C49-4687-B9EC-BDF2FC6D6950}" type="parTrans" cxnId="{B543EF2C-4466-41F8-B7BA-BEB73B73DF87}">
      <dgm:prSet/>
      <dgm:spPr/>
      <dgm:t>
        <a:bodyPr/>
        <a:lstStyle/>
        <a:p>
          <a:endParaRPr lang="en-US"/>
        </a:p>
      </dgm:t>
    </dgm:pt>
    <dgm:pt modelId="{C9076012-D291-4296-A59E-7D386CC03433}" type="sibTrans" cxnId="{B543EF2C-4466-41F8-B7BA-BEB73B73DF87}">
      <dgm:prSet/>
      <dgm:spPr/>
      <dgm:t>
        <a:bodyPr/>
        <a:lstStyle/>
        <a:p>
          <a:endParaRPr lang="en-US"/>
        </a:p>
      </dgm:t>
    </dgm:pt>
    <dgm:pt modelId="{4ABBC351-9C09-4464-B9C1-EDA23F8180A9}">
      <dgm:prSet phldrT="[Text]" custT="1"/>
      <dgm:spPr>
        <a:ln>
          <a:solidFill>
            <a:schemeClr val="accent5">
              <a:lumMod val="60000"/>
              <a:lumOff val="40000"/>
            </a:schemeClr>
          </a:solidFill>
        </a:ln>
      </dgm:spPr>
      <dgm:t>
        <a:bodyPr/>
        <a:lstStyle/>
        <a:p>
          <a:r>
            <a:rPr lang="en-US" sz="1000" dirty="0">
              <a:solidFill>
                <a:schemeClr val="tx1"/>
              </a:solidFill>
            </a:rPr>
            <a:t>Standardization</a:t>
          </a:r>
        </a:p>
      </dgm:t>
    </dgm:pt>
    <dgm:pt modelId="{6E606D64-4FA0-40C9-B8BB-903F4CB63C38}" type="parTrans" cxnId="{34A60AFD-7C55-4C3A-8F97-1DC9F0D771C1}">
      <dgm:prSet/>
      <dgm:spPr/>
      <dgm:t>
        <a:bodyPr/>
        <a:lstStyle/>
        <a:p>
          <a:endParaRPr lang="en-US"/>
        </a:p>
      </dgm:t>
    </dgm:pt>
    <dgm:pt modelId="{22333030-D1D4-479A-B9B0-8EC9AC026834}" type="sibTrans" cxnId="{34A60AFD-7C55-4C3A-8F97-1DC9F0D771C1}">
      <dgm:prSet/>
      <dgm:spPr/>
      <dgm:t>
        <a:bodyPr/>
        <a:lstStyle/>
        <a:p>
          <a:endParaRPr lang="en-US"/>
        </a:p>
      </dgm:t>
    </dgm:pt>
    <dgm:pt modelId="{F3788C4F-8F0E-40AC-8ADE-CE8E06CB6CD9}">
      <dgm:prSet phldrT="[Text]"/>
      <dgm:spPr>
        <a:ln>
          <a:solidFill>
            <a:schemeClr val="accent3">
              <a:lumMod val="60000"/>
              <a:lumOff val="40000"/>
            </a:schemeClr>
          </a:solidFill>
        </a:ln>
      </dgm:spPr>
      <dgm:t>
        <a:bodyPr/>
        <a:lstStyle/>
        <a:p>
          <a:r>
            <a:rPr lang="en-US" dirty="0">
              <a:solidFill>
                <a:schemeClr val="tx1">
                  <a:lumMod val="75000"/>
                  <a:lumOff val="25000"/>
                </a:schemeClr>
              </a:solidFill>
              <a:latin typeface="+mn-lt"/>
              <a:ea typeface="+mn-ea"/>
              <a:cs typeface="+mn-cs"/>
            </a:rPr>
            <a:t>Browser </a:t>
          </a:r>
          <a:r>
            <a:rPr lang="en-US" dirty="0">
              <a:solidFill>
                <a:schemeClr val="tx1">
                  <a:lumMod val="75000"/>
                  <a:lumOff val="25000"/>
                </a:schemeClr>
              </a:solidFill>
            </a:rPr>
            <a:t>Compatibility</a:t>
          </a:r>
          <a:r>
            <a:rPr lang="en-US" dirty="0">
              <a:solidFill>
                <a:schemeClr val="tx1">
                  <a:lumMod val="75000"/>
                  <a:lumOff val="25000"/>
                </a:schemeClr>
              </a:solidFill>
              <a:latin typeface="+mn-lt"/>
              <a:ea typeface="+mn-ea"/>
              <a:cs typeface="+mn-cs"/>
            </a:rPr>
            <a:t> </a:t>
          </a:r>
          <a:endParaRPr lang="en-US" dirty="0">
            <a:solidFill>
              <a:schemeClr val="tx1"/>
            </a:solidFill>
          </a:endParaRPr>
        </a:p>
      </dgm:t>
    </dgm:pt>
    <dgm:pt modelId="{703B9603-E3C0-48DB-B16B-7DC2DCEB0493}" type="parTrans" cxnId="{B1025D1B-54E5-4C5A-888A-70BC099CBE77}">
      <dgm:prSet/>
      <dgm:spPr/>
      <dgm:t>
        <a:bodyPr/>
        <a:lstStyle/>
        <a:p>
          <a:endParaRPr lang="en-US"/>
        </a:p>
      </dgm:t>
    </dgm:pt>
    <dgm:pt modelId="{F1E4700D-63DA-46E3-9458-4E00DB87B79D}" type="sibTrans" cxnId="{B1025D1B-54E5-4C5A-888A-70BC099CBE77}">
      <dgm:prSet/>
      <dgm:spPr/>
      <dgm:t>
        <a:bodyPr/>
        <a:lstStyle/>
        <a:p>
          <a:endParaRPr lang="en-US"/>
        </a:p>
      </dgm:t>
    </dgm:pt>
    <dgm:pt modelId="{176E38D0-D524-4594-8B1D-AD09D1F36758}">
      <dgm:prSet phldrT="[Text]"/>
      <dgm:spPr>
        <a:ln>
          <a:solidFill>
            <a:schemeClr val="accent5">
              <a:lumMod val="60000"/>
              <a:lumOff val="40000"/>
            </a:schemeClr>
          </a:solidFill>
        </a:ln>
      </dgm:spPr>
      <dgm:t>
        <a:bodyPr/>
        <a:lstStyle/>
        <a:p>
          <a:r>
            <a:rPr lang="en-US" dirty="0">
              <a:solidFill>
                <a:schemeClr val="tx1"/>
              </a:solidFill>
            </a:rPr>
            <a:t>Easy Communication</a:t>
          </a:r>
        </a:p>
      </dgm:t>
    </dgm:pt>
    <dgm:pt modelId="{C3FD7303-A1E4-448A-8619-F7F49F048272}" type="parTrans" cxnId="{FBC03EBD-6AFE-4127-8E2A-A85BC31EF403}">
      <dgm:prSet/>
      <dgm:spPr/>
      <dgm:t>
        <a:bodyPr/>
        <a:lstStyle/>
        <a:p>
          <a:endParaRPr lang="en-US"/>
        </a:p>
      </dgm:t>
    </dgm:pt>
    <dgm:pt modelId="{FD25C942-BC9F-4317-8F95-883A3424BED4}" type="sibTrans" cxnId="{FBC03EBD-6AFE-4127-8E2A-A85BC31EF403}">
      <dgm:prSet/>
      <dgm:spPr/>
      <dgm:t>
        <a:bodyPr/>
        <a:lstStyle/>
        <a:p>
          <a:endParaRPr lang="en-US"/>
        </a:p>
      </dgm:t>
    </dgm:pt>
    <dgm:pt modelId="{45E3F992-0481-446E-BBD5-5AC42E32AF63}" type="pres">
      <dgm:prSet presAssocID="{57AA1960-00DF-4604-AF6A-E2166A94C6E1}" presName="Name0" presStyleCnt="0">
        <dgm:presLayoutVars>
          <dgm:chMax val="1"/>
          <dgm:dir/>
          <dgm:animLvl val="ctr"/>
          <dgm:resizeHandles val="exact"/>
        </dgm:presLayoutVars>
      </dgm:prSet>
      <dgm:spPr/>
    </dgm:pt>
    <dgm:pt modelId="{EB5C3945-19A4-4F55-9384-8FE738FA77A7}" type="pres">
      <dgm:prSet presAssocID="{78433AFF-FE55-4355-B2B9-D5FA19500DC3}" presName="centerShape" presStyleLbl="node0" presStyleIdx="0" presStyleCnt="1"/>
      <dgm:spPr/>
    </dgm:pt>
    <dgm:pt modelId="{7E6DC4A8-DC25-41E2-B448-33F0432E1B5A}" type="pres">
      <dgm:prSet presAssocID="{A81C2D78-4994-41A5-85F5-A17FA9CFEC76}" presName="node" presStyleLbl="node1" presStyleIdx="0" presStyleCnt="4">
        <dgm:presLayoutVars>
          <dgm:bulletEnabled val="1"/>
        </dgm:presLayoutVars>
      </dgm:prSet>
      <dgm:spPr/>
    </dgm:pt>
    <dgm:pt modelId="{625CE756-FFAC-4CA1-A3E2-7B2757F40959}" type="pres">
      <dgm:prSet presAssocID="{A81C2D78-4994-41A5-85F5-A17FA9CFEC76}" presName="dummy" presStyleCnt="0"/>
      <dgm:spPr/>
    </dgm:pt>
    <dgm:pt modelId="{A5480C55-9B47-482B-8304-3783A07BB61F}" type="pres">
      <dgm:prSet presAssocID="{C9076012-D291-4296-A59E-7D386CC03433}" presName="sibTrans" presStyleLbl="sibTrans2D1" presStyleIdx="0" presStyleCnt="4"/>
      <dgm:spPr/>
    </dgm:pt>
    <dgm:pt modelId="{119BA1A7-FBA7-434D-91B5-2D079B2B5640}" type="pres">
      <dgm:prSet presAssocID="{F3788C4F-8F0E-40AC-8ADE-CE8E06CB6CD9}" presName="node" presStyleLbl="node1" presStyleIdx="1" presStyleCnt="4">
        <dgm:presLayoutVars>
          <dgm:bulletEnabled val="1"/>
        </dgm:presLayoutVars>
      </dgm:prSet>
      <dgm:spPr/>
    </dgm:pt>
    <dgm:pt modelId="{88FCD7DF-907E-426E-A778-C0E215EBFCBE}" type="pres">
      <dgm:prSet presAssocID="{F3788C4F-8F0E-40AC-8ADE-CE8E06CB6CD9}" presName="dummy" presStyleCnt="0"/>
      <dgm:spPr/>
    </dgm:pt>
    <dgm:pt modelId="{A39D31CF-4B03-4449-B75A-E8FC3FEA218B}" type="pres">
      <dgm:prSet presAssocID="{F1E4700D-63DA-46E3-9458-4E00DB87B79D}" presName="sibTrans" presStyleLbl="sibTrans2D1" presStyleIdx="1" presStyleCnt="4"/>
      <dgm:spPr/>
    </dgm:pt>
    <dgm:pt modelId="{28D50425-91C7-406D-9DD5-0BBE4B145792}" type="pres">
      <dgm:prSet presAssocID="{4ABBC351-9C09-4464-B9C1-EDA23F8180A9}" presName="node" presStyleLbl="node1" presStyleIdx="2" presStyleCnt="4">
        <dgm:presLayoutVars>
          <dgm:bulletEnabled val="1"/>
        </dgm:presLayoutVars>
      </dgm:prSet>
      <dgm:spPr/>
    </dgm:pt>
    <dgm:pt modelId="{8C381205-A594-4AA5-89B8-844F571BA7E1}" type="pres">
      <dgm:prSet presAssocID="{4ABBC351-9C09-4464-B9C1-EDA23F8180A9}" presName="dummy" presStyleCnt="0"/>
      <dgm:spPr/>
    </dgm:pt>
    <dgm:pt modelId="{523E07FA-5397-435F-9E75-E852024FC3C0}" type="pres">
      <dgm:prSet presAssocID="{22333030-D1D4-479A-B9B0-8EC9AC026834}" presName="sibTrans" presStyleLbl="sibTrans2D1" presStyleIdx="2" presStyleCnt="4"/>
      <dgm:spPr/>
    </dgm:pt>
    <dgm:pt modelId="{68939F4E-54E7-4518-A780-F6161C43BEB4}" type="pres">
      <dgm:prSet presAssocID="{176E38D0-D524-4594-8B1D-AD09D1F36758}" presName="node" presStyleLbl="node1" presStyleIdx="3" presStyleCnt="4">
        <dgm:presLayoutVars>
          <dgm:bulletEnabled val="1"/>
        </dgm:presLayoutVars>
      </dgm:prSet>
      <dgm:spPr/>
    </dgm:pt>
    <dgm:pt modelId="{0BBD811F-19BA-44F8-901E-8DCBFF919968}" type="pres">
      <dgm:prSet presAssocID="{176E38D0-D524-4594-8B1D-AD09D1F36758}" presName="dummy" presStyleCnt="0"/>
      <dgm:spPr/>
    </dgm:pt>
    <dgm:pt modelId="{B7D9D41F-4812-4C69-8F68-BC40A8AE293C}" type="pres">
      <dgm:prSet presAssocID="{FD25C942-BC9F-4317-8F95-883A3424BED4}" presName="sibTrans" presStyleLbl="sibTrans2D1" presStyleIdx="3" presStyleCnt="4"/>
      <dgm:spPr/>
    </dgm:pt>
  </dgm:ptLst>
  <dgm:cxnLst>
    <dgm:cxn modelId="{CB24F309-D733-4FC0-BB08-7422D735C357}" type="presOf" srcId="{78433AFF-FE55-4355-B2B9-D5FA19500DC3}" destId="{EB5C3945-19A4-4F55-9384-8FE738FA77A7}" srcOrd="0" destOrd="0" presId="urn:microsoft.com/office/officeart/2005/8/layout/radial6"/>
    <dgm:cxn modelId="{D2A8701A-5F14-4EDE-85C8-A792CD5548A2}" type="presOf" srcId="{FD25C942-BC9F-4317-8F95-883A3424BED4}" destId="{B7D9D41F-4812-4C69-8F68-BC40A8AE293C}" srcOrd="0" destOrd="0" presId="urn:microsoft.com/office/officeart/2005/8/layout/radial6"/>
    <dgm:cxn modelId="{B1025D1B-54E5-4C5A-888A-70BC099CBE77}" srcId="{78433AFF-FE55-4355-B2B9-D5FA19500DC3}" destId="{F3788C4F-8F0E-40AC-8ADE-CE8E06CB6CD9}" srcOrd="1" destOrd="0" parTransId="{703B9603-E3C0-48DB-B16B-7DC2DCEB0493}" sibTransId="{F1E4700D-63DA-46E3-9458-4E00DB87B79D}"/>
    <dgm:cxn modelId="{B543EF2C-4466-41F8-B7BA-BEB73B73DF87}" srcId="{78433AFF-FE55-4355-B2B9-D5FA19500DC3}" destId="{A81C2D78-4994-41A5-85F5-A17FA9CFEC76}" srcOrd="0" destOrd="0" parTransId="{F1B992B6-7C49-4687-B9EC-BDF2FC6D6950}" sibTransId="{C9076012-D291-4296-A59E-7D386CC03433}"/>
    <dgm:cxn modelId="{6196DB34-7DA4-4338-B4AB-049AAF66B186}" type="presOf" srcId="{4ABBC351-9C09-4464-B9C1-EDA23F8180A9}" destId="{28D50425-91C7-406D-9DD5-0BBE4B145792}" srcOrd="0" destOrd="0" presId="urn:microsoft.com/office/officeart/2005/8/layout/radial6"/>
    <dgm:cxn modelId="{DF9E0F4B-D792-42AF-8732-6CBB0C439AA9}" type="presOf" srcId="{57AA1960-00DF-4604-AF6A-E2166A94C6E1}" destId="{45E3F992-0481-446E-BBD5-5AC42E32AF63}" srcOrd="0" destOrd="0" presId="urn:microsoft.com/office/officeart/2005/8/layout/radial6"/>
    <dgm:cxn modelId="{4967B884-078C-4A21-ADA2-098F6DD2F60A}" type="presOf" srcId="{A81C2D78-4994-41A5-85F5-A17FA9CFEC76}" destId="{7E6DC4A8-DC25-41E2-B448-33F0432E1B5A}" srcOrd="0" destOrd="0" presId="urn:microsoft.com/office/officeart/2005/8/layout/radial6"/>
    <dgm:cxn modelId="{9114358E-F8FB-43C4-813C-B341AF591F56}" srcId="{57AA1960-00DF-4604-AF6A-E2166A94C6E1}" destId="{78433AFF-FE55-4355-B2B9-D5FA19500DC3}" srcOrd="0" destOrd="0" parTransId="{2A76900F-67A9-4DC9-B8FD-A2E54A24545C}" sibTransId="{7E3ADD5B-5E92-4DA9-8F25-23C74FEC6556}"/>
    <dgm:cxn modelId="{2AA2B6B1-6CBB-48D7-B136-934107DAE7DE}" type="presOf" srcId="{22333030-D1D4-479A-B9B0-8EC9AC026834}" destId="{523E07FA-5397-435F-9E75-E852024FC3C0}" srcOrd="0" destOrd="0" presId="urn:microsoft.com/office/officeart/2005/8/layout/radial6"/>
    <dgm:cxn modelId="{FBC03EBD-6AFE-4127-8E2A-A85BC31EF403}" srcId="{78433AFF-FE55-4355-B2B9-D5FA19500DC3}" destId="{176E38D0-D524-4594-8B1D-AD09D1F36758}" srcOrd="3" destOrd="0" parTransId="{C3FD7303-A1E4-448A-8619-F7F49F048272}" sibTransId="{FD25C942-BC9F-4317-8F95-883A3424BED4}"/>
    <dgm:cxn modelId="{3E785DD9-3DF5-4E5F-871D-4F2D0A414A46}" type="presOf" srcId="{F1E4700D-63DA-46E3-9458-4E00DB87B79D}" destId="{A39D31CF-4B03-4449-B75A-E8FC3FEA218B}" srcOrd="0" destOrd="0" presId="urn:microsoft.com/office/officeart/2005/8/layout/radial6"/>
    <dgm:cxn modelId="{201BBFF9-DBB2-438D-9244-8975E9F3F0B0}" type="presOf" srcId="{C9076012-D291-4296-A59E-7D386CC03433}" destId="{A5480C55-9B47-482B-8304-3783A07BB61F}" srcOrd="0" destOrd="0" presId="urn:microsoft.com/office/officeart/2005/8/layout/radial6"/>
    <dgm:cxn modelId="{34A60AFD-7C55-4C3A-8F97-1DC9F0D771C1}" srcId="{78433AFF-FE55-4355-B2B9-D5FA19500DC3}" destId="{4ABBC351-9C09-4464-B9C1-EDA23F8180A9}" srcOrd="2" destOrd="0" parTransId="{6E606D64-4FA0-40C9-B8BB-903F4CB63C38}" sibTransId="{22333030-D1D4-479A-B9B0-8EC9AC026834}"/>
    <dgm:cxn modelId="{672495FE-EFB1-4657-B894-CA881FE8CBF6}" type="presOf" srcId="{F3788C4F-8F0E-40AC-8ADE-CE8E06CB6CD9}" destId="{119BA1A7-FBA7-434D-91B5-2D079B2B5640}" srcOrd="0" destOrd="0" presId="urn:microsoft.com/office/officeart/2005/8/layout/radial6"/>
    <dgm:cxn modelId="{FFB103FF-6798-45B5-AC65-7C97BA41B4AA}" type="presOf" srcId="{176E38D0-D524-4594-8B1D-AD09D1F36758}" destId="{68939F4E-54E7-4518-A780-F6161C43BEB4}" srcOrd="0" destOrd="0" presId="urn:microsoft.com/office/officeart/2005/8/layout/radial6"/>
    <dgm:cxn modelId="{D83DA988-17B5-41E7-892C-B15D20AA081D}" type="presParOf" srcId="{45E3F992-0481-446E-BBD5-5AC42E32AF63}" destId="{EB5C3945-19A4-4F55-9384-8FE738FA77A7}" srcOrd="0" destOrd="0" presId="urn:microsoft.com/office/officeart/2005/8/layout/radial6"/>
    <dgm:cxn modelId="{374BC2AB-8165-4F74-99A5-12719352DB61}" type="presParOf" srcId="{45E3F992-0481-446E-BBD5-5AC42E32AF63}" destId="{7E6DC4A8-DC25-41E2-B448-33F0432E1B5A}" srcOrd="1" destOrd="0" presId="urn:microsoft.com/office/officeart/2005/8/layout/radial6"/>
    <dgm:cxn modelId="{CE78ED56-18A1-405A-9384-56A597AA420A}" type="presParOf" srcId="{45E3F992-0481-446E-BBD5-5AC42E32AF63}" destId="{625CE756-FFAC-4CA1-A3E2-7B2757F40959}" srcOrd="2" destOrd="0" presId="urn:microsoft.com/office/officeart/2005/8/layout/radial6"/>
    <dgm:cxn modelId="{081870E1-4E49-41CA-9622-E4ED0A1472DA}" type="presParOf" srcId="{45E3F992-0481-446E-BBD5-5AC42E32AF63}" destId="{A5480C55-9B47-482B-8304-3783A07BB61F}" srcOrd="3" destOrd="0" presId="urn:microsoft.com/office/officeart/2005/8/layout/radial6"/>
    <dgm:cxn modelId="{59BE7803-A5D2-45A3-B018-D0E6ABEBC4A2}" type="presParOf" srcId="{45E3F992-0481-446E-BBD5-5AC42E32AF63}" destId="{119BA1A7-FBA7-434D-91B5-2D079B2B5640}" srcOrd="4" destOrd="0" presId="urn:microsoft.com/office/officeart/2005/8/layout/radial6"/>
    <dgm:cxn modelId="{64DCB3E4-22BB-41CE-929B-782D484D7146}" type="presParOf" srcId="{45E3F992-0481-446E-BBD5-5AC42E32AF63}" destId="{88FCD7DF-907E-426E-A778-C0E215EBFCBE}" srcOrd="5" destOrd="0" presId="urn:microsoft.com/office/officeart/2005/8/layout/radial6"/>
    <dgm:cxn modelId="{256C0022-D389-4424-A3F2-2C8C6A22E8E9}" type="presParOf" srcId="{45E3F992-0481-446E-BBD5-5AC42E32AF63}" destId="{A39D31CF-4B03-4449-B75A-E8FC3FEA218B}" srcOrd="6" destOrd="0" presId="urn:microsoft.com/office/officeart/2005/8/layout/radial6"/>
    <dgm:cxn modelId="{698E069C-9C11-4E69-A3BF-6B01221FF41B}" type="presParOf" srcId="{45E3F992-0481-446E-BBD5-5AC42E32AF63}" destId="{28D50425-91C7-406D-9DD5-0BBE4B145792}" srcOrd="7" destOrd="0" presId="urn:microsoft.com/office/officeart/2005/8/layout/radial6"/>
    <dgm:cxn modelId="{619143B5-A756-4408-974A-9B238537EF74}" type="presParOf" srcId="{45E3F992-0481-446E-BBD5-5AC42E32AF63}" destId="{8C381205-A594-4AA5-89B8-844F571BA7E1}" srcOrd="8" destOrd="0" presId="urn:microsoft.com/office/officeart/2005/8/layout/radial6"/>
    <dgm:cxn modelId="{F949130E-09A0-4D1A-99F3-6BE80063BC9C}" type="presParOf" srcId="{45E3F992-0481-446E-BBD5-5AC42E32AF63}" destId="{523E07FA-5397-435F-9E75-E852024FC3C0}" srcOrd="9" destOrd="0" presId="urn:microsoft.com/office/officeart/2005/8/layout/radial6"/>
    <dgm:cxn modelId="{2BD21AE5-EF30-4D19-9975-FC58CA18BC61}" type="presParOf" srcId="{45E3F992-0481-446E-BBD5-5AC42E32AF63}" destId="{68939F4E-54E7-4518-A780-F6161C43BEB4}" srcOrd="10" destOrd="0" presId="urn:microsoft.com/office/officeart/2005/8/layout/radial6"/>
    <dgm:cxn modelId="{27657873-0A09-488B-A802-86EB7B83F2FA}" type="presParOf" srcId="{45E3F992-0481-446E-BBD5-5AC42E32AF63}" destId="{0BBD811F-19BA-44F8-901E-8DCBFF919968}" srcOrd="11" destOrd="0" presId="urn:microsoft.com/office/officeart/2005/8/layout/radial6"/>
    <dgm:cxn modelId="{F09F1DC6-E33E-44D5-B800-0AC587DF2E4F}" type="presParOf" srcId="{45E3F992-0481-446E-BBD5-5AC42E32AF63}" destId="{B7D9D41F-4812-4C69-8F68-BC40A8AE293C}"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9D41F-4812-4C69-8F68-BC40A8AE293C}">
      <dsp:nvSpPr>
        <dsp:cNvPr id="0" name=""/>
        <dsp:cNvSpPr/>
      </dsp:nvSpPr>
      <dsp:spPr>
        <a:xfrm>
          <a:off x="901286" y="660721"/>
          <a:ext cx="4395881" cy="4395881"/>
        </a:xfrm>
        <a:prstGeom prst="blockArc">
          <a:avLst>
            <a:gd name="adj1" fmla="val 10800000"/>
            <a:gd name="adj2" fmla="val 16200000"/>
            <a:gd name="adj3" fmla="val 4643"/>
          </a:avLst>
        </a:prstGeom>
        <a:solidFill>
          <a:schemeClr val="accent5">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23E07FA-5397-435F-9E75-E852024FC3C0}">
      <dsp:nvSpPr>
        <dsp:cNvPr id="0" name=""/>
        <dsp:cNvSpPr/>
      </dsp:nvSpPr>
      <dsp:spPr>
        <a:xfrm>
          <a:off x="901286" y="660721"/>
          <a:ext cx="4395881" cy="4395881"/>
        </a:xfrm>
        <a:prstGeom prst="blockArc">
          <a:avLst>
            <a:gd name="adj1" fmla="val 5400000"/>
            <a:gd name="adj2" fmla="val 10800000"/>
            <a:gd name="adj3" fmla="val 4643"/>
          </a:avLst>
        </a:prstGeom>
        <a:solidFill>
          <a:schemeClr val="accent4">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39D31CF-4B03-4449-B75A-E8FC3FEA218B}">
      <dsp:nvSpPr>
        <dsp:cNvPr id="0" name=""/>
        <dsp:cNvSpPr/>
      </dsp:nvSpPr>
      <dsp:spPr>
        <a:xfrm>
          <a:off x="901286" y="660721"/>
          <a:ext cx="4395881" cy="4395881"/>
        </a:xfrm>
        <a:prstGeom prst="blockArc">
          <a:avLst>
            <a:gd name="adj1" fmla="val 0"/>
            <a:gd name="adj2" fmla="val 5400000"/>
            <a:gd name="adj3" fmla="val 4643"/>
          </a:avLst>
        </a:prstGeom>
        <a:solidFill>
          <a:schemeClr val="accent3">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5480C55-9B47-482B-8304-3783A07BB61F}">
      <dsp:nvSpPr>
        <dsp:cNvPr id="0" name=""/>
        <dsp:cNvSpPr/>
      </dsp:nvSpPr>
      <dsp:spPr>
        <a:xfrm>
          <a:off x="901286" y="660721"/>
          <a:ext cx="4395881" cy="4395881"/>
        </a:xfrm>
        <a:prstGeom prst="blockArc">
          <a:avLst>
            <a:gd name="adj1" fmla="val 16200000"/>
            <a:gd name="adj2" fmla="val 0"/>
            <a:gd name="adj3" fmla="val 4643"/>
          </a:avLst>
        </a:prstGeom>
        <a:solidFill>
          <a:schemeClr val="accent2">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B5C3945-19A4-4F55-9384-8FE738FA77A7}">
      <dsp:nvSpPr>
        <dsp:cNvPr id="0" name=""/>
        <dsp:cNvSpPr/>
      </dsp:nvSpPr>
      <dsp:spPr>
        <a:xfrm>
          <a:off x="2086833" y="1846268"/>
          <a:ext cx="2024787" cy="2024787"/>
        </a:xfrm>
        <a:prstGeom prst="ellipse">
          <a:avLst/>
        </a:prstGeom>
        <a:solidFill>
          <a:schemeClr val="accent1">
            <a:lumMod val="75000"/>
          </a:schemeClr>
        </a:solidFill>
        <a:ln>
          <a:solidFill>
            <a:schemeClr val="accent1">
              <a:lumMod val="40000"/>
              <a:lumOff val="6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2222500">
            <a:lnSpc>
              <a:spcPct val="90000"/>
            </a:lnSpc>
            <a:spcBef>
              <a:spcPct val="0"/>
            </a:spcBef>
            <a:spcAft>
              <a:spcPct val="35000"/>
            </a:spcAft>
            <a:buNone/>
          </a:pPr>
          <a:r>
            <a:rPr lang="en-US" sz="5000" kern="1200" dirty="0"/>
            <a:t>LWC</a:t>
          </a:r>
        </a:p>
      </dsp:txBody>
      <dsp:txXfrm>
        <a:off x="2383356" y="2142791"/>
        <a:ext cx="1431741" cy="1431741"/>
      </dsp:txXfrm>
    </dsp:sp>
    <dsp:sp modelId="{7E6DC4A8-DC25-41E2-B448-33F0432E1B5A}">
      <dsp:nvSpPr>
        <dsp:cNvPr id="0" name=""/>
        <dsp:cNvSpPr/>
      </dsp:nvSpPr>
      <dsp:spPr>
        <a:xfrm>
          <a:off x="2390551" y="3070"/>
          <a:ext cx="1417351" cy="1417351"/>
        </a:xfrm>
        <a:prstGeom prst="ellipse">
          <a:avLst/>
        </a:prstGeom>
        <a:solidFill>
          <a:schemeClr val="accent2">
            <a:hueOff val="0"/>
            <a:satOff val="0"/>
            <a:lumOff val="0"/>
            <a:alphaOff val="0"/>
          </a:schemeClr>
        </a:solidFill>
        <a:ln>
          <a:solidFill>
            <a:schemeClr val="accent3">
              <a:lumMod val="60000"/>
              <a:lumOff val="4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lumMod val="75000"/>
                  <a:lumOff val="25000"/>
                </a:schemeClr>
              </a:solidFill>
              <a:latin typeface="+mn-lt"/>
              <a:ea typeface="+mn-ea"/>
              <a:cs typeface="+mn-cs"/>
            </a:rPr>
            <a:t>Performance</a:t>
          </a:r>
          <a:endParaRPr lang="en-US" sz="1100" kern="1200" dirty="0">
            <a:solidFill>
              <a:schemeClr val="tx1"/>
            </a:solidFill>
          </a:endParaRPr>
        </a:p>
      </dsp:txBody>
      <dsp:txXfrm>
        <a:off x="2598117" y="210636"/>
        <a:ext cx="1002219" cy="1002219"/>
      </dsp:txXfrm>
    </dsp:sp>
    <dsp:sp modelId="{119BA1A7-FBA7-434D-91B5-2D079B2B5640}">
      <dsp:nvSpPr>
        <dsp:cNvPr id="0" name=""/>
        <dsp:cNvSpPr/>
      </dsp:nvSpPr>
      <dsp:spPr>
        <a:xfrm>
          <a:off x="4537467" y="2149986"/>
          <a:ext cx="1417351" cy="1417351"/>
        </a:xfrm>
        <a:prstGeom prst="ellipse">
          <a:avLst/>
        </a:prstGeom>
        <a:solidFill>
          <a:schemeClr val="accent3">
            <a:hueOff val="0"/>
            <a:satOff val="0"/>
            <a:lumOff val="0"/>
            <a:alphaOff val="0"/>
          </a:schemeClr>
        </a:solidFill>
        <a:ln>
          <a:solidFill>
            <a:schemeClr val="accent3">
              <a:lumMod val="60000"/>
              <a:lumOff val="4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lumMod val="75000"/>
                  <a:lumOff val="25000"/>
                </a:schemeClr>
              </a:solidFill>
              <a:latin typeface="+mn-lt"/>
              <a:ea typeface="+mn-ea"/>
              <a:cs typeface="+mn-cs"/>
            </a:rPr>
            <a:t>Browser </a:t>
          </a:r>
          <a:r>
            <a:rPr lang="en-US" sz="1000" kern="1200" dirty="0">
              <a:solidFill>
                <a:schemeClr val="tx1">
                  <a:lumMod val="75000"/>
                  <a:lumOff val="25000"/>
                </a:schemeClr>
              </a:solidFill>
            </a:rPr>
            <a:t>Compatibility</a:t>
          </a:r>
          <a:r>
            <a:rPr lang="en-US" sz="1000" kern="1200" dirty="0">
              <a:solidFill>
                <a:schemeClr val="tx1">
                  <a:lumMod val="75000"/>
                  <a:lumOff val="25000"/>
                </a:schemeClr>
              </a:solidFill>
              <a:latin typeface="+mn-lt"/>
              <a:ea typeface="+mn-ea"/>
              <a:cs typeface="+mn-cs"/>
            </a:rPr>
            <a:t> </a:t>
          </a:r>
          <a:endParaRPr lang="en-US" sz="1000" kern="1200" dirty="0">
            <a:solidFill>
              <a:schemeClr val="tx1"/>
            </a:solidFill>
          </a:endParaRPr>
        </a:p>
      </dsp:txBody>
      <dsp:txXfrm>
        <a:off x="4745033" y="2357552"/>
        <a:ext cx="1002219" cy="1002219"/>
      </dsp:txXfrm>
    </dsp:sp>
    <dsp:sp modelId="{28D50425-91C7-406D-9DD5-0BBE4B145792}">
      <dsp:nvSpPr>
        <dsp:cNvPr id="0" name=""/>
        <dsp:cNvSpPr/>
      </dsp:nvSpPr>
      <dsp:spPr>
        <a:xfrm>
          <a:off x="2390551" y="4296902"/>
          <a:ext cx="1417351" cy="1417351"/>
        </a:xfrm>
        <a:prstGeom prst="ellipse">
          <a:avLst/>
        </a:prstGeom>
        <a:solidFill>
          <a:schemeClr val="accent4">
            <a:hueOff val="0"/>
            <a:satOff val="0"/>
            <a:lumOff val="0"/>
            <a:alphaOff val="0"/>
          </a:schemeClr>
        </a:solidFill>
        <a:ln>
          <a:solidFill>
            <a:schemeClr val="accent5">
              <a:lumMod val="60000"/>
              <a:lumOff val="4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Standardization</a:t>
          </a:r>
        </a:p>
      </dsp:txBody>
      <dsp:txXfrm>
        <a:off x="2598117" y="4504468"/>
        <a:ext cx="1002219" cy="1002219"/>
      </dsp:txXfrm>
    </dsp:sp>
    <dsp:sp modelId="{68939F4E-54E7-4518-A780-F6161C43BEB4}">
      <dsp:nvSpPr>
        <dsp:cNvPr id="0" name=""/>
        <dsp:cNvSpPr/>
      </dsp:nvSpPr>
      <dsp:spPr>
        <a:xfrm>
          <a:off x="243635" y="2149986"/>
          <a:ext cx="1417351" cy="1417351"/>
        </a:xfrm>
        <a:prstGeom prst="ellipse">
          <a:avLst/>
        </a:prstGeom>
        <a:solidFill>
          <a:schemeClr val="accent5">
            <a:hueOff val="0"/>
            <a:satOff val="0"/>
            <a:lumOff val="0"/>
            <a:alphaOff val="0"/>
          </a:schemeClr>
        </a:solidFill>
        <a:ln>
          <a:solidFill>
            <a:schemeClr val="accent5">
              <a:lumMod val="60000"/>
              <a:lumOff val="4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Easy Communication</a:t>
          </a:r>
        </a:p>
      </dsp:txBody>
      <dsp:txXfrm>
        <a:off x="451201" y="2357552"/>
        <a:ext cx="1002219" cy="100221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5/17/2019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5/17/2019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78263525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705431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53264277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19" name="object 26"/>
          <p:cNvSpPr>
            <a:spLocks noChangeAspect="1"/>
          </p:cNvSpPr>
          <p:nvPr userDrawn="1"/>
        </p:nvSpPr>
        <p:spPr bwMode="auto">
          <a:xfrm>
            <a:off x="11261724" y="0"/>
            <a:ext cx="857251" cy="6048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290802448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7550730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49473826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07372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683250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442967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9214671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6361624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158226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510704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155803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819302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9794442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09519885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ags" Target="../tags/tag1.xml"/><Relationship Id="rId3" Type="http://schemas.openxmlformats.org/officeDocument/2006/relationships/slideLayout" Target="../slideLayouts/slideLayout12.xml"/><Relationship Id="rId21" Type="http://schemas.openxmlformats.org/officeDocument/2006/relationships/image" Target="../media/image3.jpe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vmlDrawing" Target="../drawings/vmlDrawing1.vml"/><Relationship Id="rId2" Type="http://schemas.openxmlformats.org/officeDocument/2006/relationships/slideLayout" Target="../slideLayouts/slideLayout11.xml"/><Relationship Id="rId16" Type="http://schemas.openxmlformats.org/officeDocument/2006/relationships/theme" Target="../theme/theme2.xml"/><Relationship Id="rId20" Type="http://schemas.openxmlformats.org/officeDocument/2006/relationships/image" Target="../media/image2.emf"/><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oleObject" Target="../embeddings/oleObject1.bin"/><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29" r:id="rId8"/>
    <p:sldLayoutId id="2147483846" r:id="rId9"/>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8"/>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195" name="think-cell Slide" r:id="rId19" imgW="270" imgH="270" progId="TCLayout.ActiveDocument.1">
                  <p:embed/>
                </p:oleObj>
              </mc:Choice>
              <mc:Fallback>
                <p:oleObj name="think-cell Slide" r:id="rId19" imgW="270" imgH="270" progId="TCLayout.ActiveDocument.1">
                  <p:embed/>
                  <p:pic>
                    <p:nvPicPr>
                      <p:cNvPr id="4" name="Object 3" hidden="1"/>
                      <p:cNvPicPr/>
                      <p:nvPr/>
                    </p:nvPicPr>
                    <p:blipFill>
                      <a:blip r:embed="rId2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6335184" y="6657475"/>
            <a:ext cx="489656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Service Delivery Transformation</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11382377" y="6657477"/>
            <a:ext cx="307975"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7" name="object 26"/>
          <p:cNvSpPr>
            <a:spLocks noChangeAspect="1"/>
          </p:cNvSpPr>
          <p:nvPr userDrawn="1"/>
        </p:nvSpPr>
        <p:spPr bwMode="auto">
          <a:xfrm>
            <a:off x="11261724" y="0"/>
            <a:ext cx="857251" cy="604838"/>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166644170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salesforce.com/docs/component-library/documentation/lwc/lwc.migrate_map_aura_lwc_compone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eveloper.salesforce.com/docs/component-library/documentation/lwc/create_components_meta_file.html" TargetMode="External"/><Relationship Id="rId3" Type="http://schemas.openxmlformats.org/officeDocument/2006/relationships/hyperlink" Target="https://developer.salesforce.com/docs/component-library/documentation/lwc/create_components_javascript.html" TargetMode="External"/><Relationship Id="rId7" Type="http://schemas.openxmlformats.org/officeDocument/2006/relationships/hyperlink" Target="https://developer.salesforce.com/docs/atlas.en-us.lightning.meta/lightning/components_documentation.htm" TargetMode="External"/><Relationship Id="rId2" Type="http://schemas.openxmlformats.org/officeDocument/2006/relationships/hyperlink" Target="https://developer.salesforce.com/docs/component-library/documentation/lwc/lwc.create_components_html_file" TargetMode="External"/><Relationship Id="rId1" Type="http://schemas.openxmlformats.org/officeDocument/2006/relationships/slideLayout" Target="../slideLayouts/slideLayout2.xml"/><Relationship Id="rId6" Type="http://schemas.openxmlformats.org/officeDocument/2006/relationships/hyperlink" Target="https://developer.salesforce.com/docs/component-library/documentation/lwc/lwc.create_components_css_file" TargetMode="External"/><Relationship Id="rId5" Type="http://schemas.openxmlformats.org/officeDocument/2006/relationships/hyperlink" Target="https://developer.salesforce.com/docs/atlas.en-us.lightning.meta/lightning/js_dom_modify_framework.htm" TargetMode="External"/><Relationship Id="rId4" Type="http://schemas.openxmlformats.org/officeDocument/2006/relationships/hyperlink" Target="https://developer.salesforce.com/docs/atlas.en-us.lightning.meta/lightning/js_helper.htm" TargetMode="External"/><Relationship Id="rId9" Type="http://schemas.openxmlformats.org/officeDocument/2006/relationships/hyperlink" Target="https://developer.salesforce.com/docs/atlas.en-us.lightning.meta/lightning/components_config_for_app_builder.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w3c/webcomponen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030" y="4825352"/>
            <a:ext cx="4407673" cy="496629"/>
          </a:xfrm>
        </p:spPr>
        <p:txBody>
          <a:bodyPr/>
          <a:lstStyle/>
          <a:p>
            <a:r>
              <a:rPr lang="en-US" dirty="0"/>
              <a:t>LWC Training</a:t>
            </a:r>
          </a:p>
        </p:txBody>
      </p:sp>
      <p:sp>
        <p:nvSpPr>
          <p:cNvPr id="5" name="Text Placeholder 4"/>
          <p:cNvSpPr>
            <a:spLocks noGrp="1"/>
          </p:cNvSpPr>
          <p:nvPr>
            <p:ph type="body" sz="quarter" idx="16"/>
          </p:nvPr>
        </p:nvSpPr>
        <p:spPr>
          <a:xfrm>
            <a:off x="857030" y="5399358"/>
            <a:ext cx="4407673" cy="478209"/>
          </a:xfrm>
        </p:spPr>
        <p:txBody>
          <a:bodyPr/>
          <a:lstStyle/>
          <a:p>
            <a:r>
              <a:rPr lang="en-US"/>
              <a:t>Day 1: </a:t>
            </a:r>
            <a:r>
              <a:rPr lang="en-US" dirty="0"/>
              <a:t>Lightning Web Components</a:t>
            </a:r>
          </a:p>
        </p:txBody>
      </p:sp>
      <p:sp>
        <p:nvSpPr>
          <p:cNvPr id="6" name="Text Placeholder 5"/>
          <p:cNvSpPr>
            <a:spLocks noGrp="1"/>
          </p:cNvSpPr>
          <p:nvPr>
            <p:ph type="body" sz="quarter" idx="17"/>
          </p:nvPr>
        </p:nvSpPr>
        <p:spPr>
          <a:xfrm>
            <a:off x="857030" y="4585210"/>
            <a:ext cx="4407673" cy="348286"/>
          </a:xfrm>
        </p:spPr>
        <p:txBody>
          <a:bodyPr/>
          <a:lstStyle/>
          <a:p>
            <a:r>
              <a:rPr lang="en-US" dirty="0"/>
              <a:t>May 10, 2019</a:t>
            </a:r>
          </a:p>
        </p:txBody>
      </p:sp>
      <p:grpSp>
        <p:nvGrpSpPr>
          <p:cNvPr id="19" name="Group 18">
            <a:extLst>
              <a:ext uri="{FF2B5EF4-FFF2-40B4-BE49-F238E27FC236}">
                <a16:creationId xmlns:a16="http://schemas.microsoft.com/office/drawing/2014/main" id="{6DE80F06-CF7B-4E58-BBD9-FE52AF68F443}"/>
              </a:ext>
            </a:extLst>
          </p:cNvPr>
          <p:cNvGrpSpPr/>
          <p:nvPr/>
        </p:nvGrpSpPr>
        <p:grpSpPr>
          <a:xfrm>
            <a:off x="6240942" y="1362576"/>
            <a:ext cx="4132848" cy="4132847"/>
            <a:chOff x="484188" y="2763442"/>
            <a:chExt cx="3380690" cy="3380689"/>
          </a:xfrm>
          <a:effectLst/>
        </p:grpSpPr>
        <p:sp>
          <p:nvSpPr>
            <p:cNvPr id="20" name="Arc 19">
              <a:extLst>
                <a:ext uri="{FF2B5EF4-FFF2-40B4-BE49-F238E27FC236}">
                  <a16:creationId xmlns:a16="http://schemas.microsoft.com/office/drawing/2014/main" id="{C9BAFD6F-8675-4209-980D-AE91A4A6E27C}"/>
                </a:ext>
              </a:extLst>
            </p:cNvPr>
            <p:cNvSpPr/>
            <p:nvPr/>
          </p:nvSpPr>
          <p:spPr>
            <a:xfrm>
              <a:off x="484188" y="2763442"/>
              <a:ext cx="3380690" cy="3380689"/>
            </a:xfrm>
            <a:prstGeom prst="arc">
              <a:avLst>
                <a:gd name="adj1" fmla="val 16200000"/>
                <a:gd name="adj2" fmla="val 20270432"/>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1" name="Arc 20">
              <a:extLst>
                <a:ext uri="{FF2B5EF4-FFF2-40B4-BE49-F238E27FC236}">
                  <a16:creationId xmlns:a16="http://schemas.microsoft.com/office/drawing/2014/main" id="{21B9FD44-2A21-4A0F-9084-097DAF3C6937}"/>
                </a:ext>
              </a:extLst>
            </p:cNvPr>
            <p:cNvSpPr/>
            <p:nvPr/>
          </p:nvSpPr>
          <p:spPr>
            <a:xfrm>
              <a:off x="636233" y="2915487"/>
              <a:ext cx="3076601" cy="3076600"/>
            </a:xfrm>
            <a:prstGeom prst="arc">
              <a:avLst>
                <a:gd name="adj1" fmla="val 16200000"/>
                <a:gd name="adj2" fmla="val 2037757"/>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2" name="Arc 21">
              <a:extLst>
                <a:ext uri="{FF2B5EF4-FFF2-40B4-BE49-F238E27FC236}">
                  <a16:creationId xmlns:a16="http://schemas.microsoft.com/office/drawing/2014/main" id="{086BE9D0-BD2F-46DD-83E2-99921B935F97}"/>
                </a:ext>
              </a:extLst>
            </p:cNvPr>
            <p:cNvSpPr>
              <a:spLocks noChangeAspect="1"/>
            </p:cNvSpPr>
            <p:nvPr/>
          </p:nvSpPr>
          <p:spPr>
            <a:xfrm>
              <a:off x="813511" y="3092765"/>
              <a:ext cx="2722045" cy="2722044"/>
            </a:xfrm>
            <a:prstGeom prst="arc">
              <a:avLst>
                <a:gd name="adj1" fmla="val 16200000"/>
                <a:gd name="adj2" fmla="val 5330918"/>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3" name="Arc 22">
              <a:extLst>
                <a:ext uri="{FF2B5EF4-FFF2-40B4-BE49-F238E27FC236}">
                  <a16:creationId xmlns:a16="http://schemas.microsoft.com/office/drawing/2014/main" id="{522232D8-3598-4734-89E8-AA17958BF62E}"/>
                </a:ext>
              </a:extLst>
            </p:cNvPr>
            <p:cNvSpPr>
              <a:spLocks noChangeAspect="1"/>
            </p:cNvSpPr>
            <p:nvPr/>
          </p:nvSpPr>
          <p:spPr>
            <a:xfrm>
              <a:off x="974479" y="3253733"/>
              <a:ext cx="2400108" cy="2400108"/>
            </a:xfrm>
            <a:prstGeom prst="arc">
              <a:avLst>
                <a:gd name="adj1" fmla="val 16200000"/>
                <a:gd name="adj2" fmla="val 9479960"/>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4" name="Arc 23">
              <a:extLst>
                <a:ext uri="{FF2B5EF4-FFF2-40B4-BE49-F238E27FC236}">
                  <a16:creationId xmlns:a16="http://schemas.microsoft.com/office/drawing/2014/main" id="{119F148E-9B9C-4294-A2F3-75D675E2AB05}"/>
                </a:ext>
              </a:extLst>
            </p:cNvPr>
            <p:cNvSpPr>
              <a:spLocks noChangeAspect="1"/>
            </p:cNvSpPr>
            <p:nvPr/>
          </p:nvSpPr>
          <p:spPr>
            <a:xfrm>
              <a:off x="1149692" y="3428945"/>
              <a:ext cx="2049684" cy="2049684"/>
            </a:xfrm>
            <a:prstGeom prst="arc">
              <a:avLst>
                <a:gd name="adj1" fmla="val 16200000"/>
                <a:gd name="adj2" fmla="val 12613701"/>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grpSp>
      <p:sp>
        <p:nvSpPr>
          <p:cNvPr id="2" name="TextBox 1">
            <a:extLst>
              <a:ext uri="{FF2B5EF4-FFF2-40B4-BE49-F238E27FC236}">
                <a16:creationId xmlns:a16="http://schemas.microsoft.com/office/drawing/2014/main" id="{745CBD39-5178-4A7B-A6BE-361311D34C65}"/>
              </a:ext>
            </a:extLst>
          </p:cNvPr>
          <p:cNvSpPr txBox="1"/>
          <p:nvPr/>
        </p:nvSpPr>
        <p:spPr>
          <a:xfrm>
            <a:off x="7431632" y="2922309"/>
            <a:ext cx="1882050" cy="923330"/>
          </a:xfrm>
          <a:prstGeom prst="rect">
            <a:avLst/>
          </a:prstGeom>
          <a:noFill/>
        </p:spPr>
        <p:txBody>
          <a:bodyPr wrap="square" rtlCol="0">
            <a:spAutoFit/>
          </a:bodyPr>
          <a:lstStyle/>
          <a:p>
            <a:pPr algn="ctr"/>
            <a:r>
              <a:rPr lang="en-US" b="1" dirty="0"/>
              <a:t>Lightning Web</a:t>
            </a:r>
          </a:p>
          <a:p>
            <a:pPr algn="ctr"/>
            <a:r>
              <a:rPr lang="en-US" b="1" dirty="0"/>
              <a:t>Components</a:t>
            </a:r>
          </a:p>
          <a:p>
            <a:pPr algn="ctr"/>
            <a:r>
              <a:rPr lang="en-US" sz="1600" dirty="0"/>
              <a:t>Be LWC Ready!</a:t>
            </a:r>
          </a:p>
        </p:txBody>
      </p:sp>
    </p:spTree>
    <p:extLst>
      <p:ext uri="{BB962C8B-B14F-4D97-AF65-F5344CB8AC3E}">
        <p14:creationId xmlns:p14="http://schemas.microsoft.com/office/powerpoint/2010/main" val="32932175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Lightning web components</a:t>
            </a:r>
          </a:p>
        </p:txBody>
      </p:sp>
      <p:sp>
        <p:nvSpPr>
          <p:cNvPr id="6" name="Rectangle 5">
            <a:extLst>
              <a:ext uri="{FF2B5EF4-FFF2-40B4-BE49-F238E27FC236}">
                <a16:creationId xmlns:a16="http://schemas.microsoft.com/office/drawing/2014/main" id="{A4C4FC08-1DF0-414A-A543-C62B5FB6FF2B}"/>
              </a:ext>
            </a:extLst>
          </p:cNvPr>
          <p:cNvSpPr/>
          <p:nvPr/>
        </p:nvSpPr>
        <p:spPr>
          <a:xfrm>
            <a:off x="914400" y="912412"/>
            <a:ext cx="4480100" cy="4746620"/>
          </a:xfrm>
          <a:prstGeom prst="rect">
            <a:avLst/>
          </a:prstGeom>
        </p:spPr>
        <p:txBody>
          <a:bodyPr wrap="square">
            <a:spAutoFit/>
          </a:bodyPr>
          <a:lstStyle/>
          <a:p>
            <a:r>
              <a:rPr lang="en-US" sz="1600" spc="-100" dirty="0">
                <a:solidFill>
                  <a:schemeClr val="tx1">
                    <a:lumMod val="75000"/>
                    <a:lumOff val="25000"/>
                  </a:schemeClr>
                </a:solidFill>
              </a:rPr>
              <a:t>Lightning Web Components provides a layer of specialized Salesforce services on top of the core stack, including:</a:t>
            </a:r>
          </a:p>
          <a:p>
            <a:endParaRPr lang="en-US" sz="1600" b="0" i="0" dirty="0">
              <a:solidFill>
                <a:srgbClr val="4A4A4A"/>
              </a:solidFill>
              <a:effectLst/>
            </a:endParaRPr>
          </a:p>
          <a:p>
            <a:pPr marL="342900" indent="-342900" defTabSz="457200">
              <a:lnSpc>
                <a:spcPct val="150000"/>
              </a:lnSpc>
              <a:spcBef>
                <a:spcPts val="1000"/>
              </a:spcBef>
              <a:buClr>
                <a:schemeClr val="tx1"/>
              </a:buClr>
              <a:buSzPct val="80000"/>
              <a:buFont typeface="Arial" panose="020B0604020202020204" pitchFamily="34" charset="0"/>
              <a:buChar char="•"/>
            </a:pPr>
            <a:r>
              <a:rPr lang="en-US" sz="1600" spc="-100" dirty="0">
                <a:solidFill>
                  <a:schemeClr val="tx1">
                    <a:lumMod val="75000"/>
                    <a:lumOff val="25000"/>
                  </a:schemeClr>
                </a:solidFill>
              </a:rPr>
              <a:t>The Base Lightning Components, a set of over 70 UI components all built as custom elements.</a:t>
            </a:r>
          </a:p>
          <a:p>
            <a:pPr marL="342900" indent="-342900" defTabSz="457200">
              <a:lnSpc>
                <a:spcPct val="150000"/>
              </a:lnSpc>
              <a:spcBef>
                <a:spcPts val="1000"/>
              </a:spcBef>
              <a:buClr>
                <a:schemeClr val="tx1"/>
              </a:buClr>
              <a:buSzPct val="80000"/>
              <a:buFont typeface="Arial" panose="020B0604020202020204" pitchFamily="34" charset="0"/>
              <a:buChar char="•"/>
            </a:pPr>
            <a:r>
              <a:rPr lang="en-US" sz="1600" spc="-100" dirty="0">
                <a:solidFill>
                  <a:schemeClr val="tx1">
                    <a:lumMod val="75000"/>
                    <a:lumOff val="25000"/>
                  </a:schemeClr>
                </a:solidFill>
              </a:rPr>
              <a:t>The Lightning Data Service which provides declarative access to Salesforce data and metadata.</a:t>
            </a:r>
          </a:p>
          <a:p>
            <a:pPr marL="342900" indent="-342900" defTabSz="457200">
              <a:lnSpc>
                <a:spcPct val="150000"/>
              </a:lnSpc>
              <a:spcBef>
                <a:spcPts val="1000"/>
              </a:spcBef>
              <a:buClr>
                <a:schemeClr val="tx1"/>
              </a:buClr>
              <a:buSzPct val="80000"/>
              <a:buFont typeface="Arial" panose="020B0604020202020204" pitchFamily="34" charset="0"/>
              <a:buChar char="•"/>
            </a:pPr>
            <a:r>
              <a:rPr lang="en-US" sz="1600" spc="-100" dirty="0">
                <a:solidFill>
                  <a:schemeClr val="tx1">
                    <a:lumMod val="75000"/>
                    <a:lumOff val="25000"/>
                  </a:schemeClr>
                </a:solidFill>
              </a:rPr>
              <a:t>The User Interface API, the underlying service that makes Base Lightning Components and the Lightning Data Service metadata aware, leading to substantial productivity gains.</a:t>
            </a:r>
          </a:p>
        </p:txBody>
      </p:sp>
      <p:grpSp>
        <p:nvGrpSpPr>
          <p:cNvPr id="10" name="Group 3"/>
          <p:cNvGrpSpPr>
            <a:grpSpLocks noChangeAspect="1"/>
          </p:cNvGrpSpPr>
          <p:nvPr/>
        </p:nvGrpSpPr>
        <p:grpSpPr bwMode="auto">
          <a:xfrm>
            <a:off x="6345310" y="1020654"/>
            <a:ext cx="4645656" cy="4638378"/>
            <a:chOff x="561" y="1281"/>
            <a:chExt cx="2287" cy="2108"/>
          </a:xfrm>
          <a:solidFill>
            <a:schemeClr val="accent1"/>
          </a:solidFill>
          <a:effectLst>
            <a:glow rad="63500">
              <a:schemeClr val="accent1">
                <a:satMod val="175000"/>
                <a:alpha val="40000"/>
              </a:schemeClr>
            </a:glow>
            <a:outerShdw blurRad="50800" dist="38100" dir="13500000" algn="br" rotWithShape="0">
              <a:prstClr val="black">
                <a:alpha val="40000"/>
              </a:prstClr>
            </a:outerShdw>
          </a:effectLst>
        </p:grpSpPr>
        <p:sp>
          <p:nvSpPr>
            <p:cNvPr id="12" name="Freeform 4"/>
            <p:cNvSpPr>
              <a:spLocks/>
            </p:cNvSpPr>
            <p:nvPr/>
          </p:nvSpPr>
          <p:spPr bwMode="auto">
            <a:xfrm>
              <a:off x="561" y="1281"/>
              <a:ext cx="1453" cy="1054"/>
            </a:xfrm>
            <a:custGeom>
              <a:avLst/>
              <a:gdLst>
                <a:gd name="T0" fmla="*/ 0 w 2312"/>
                <a:gd name="T1" fmla="*/ 0 h 1823"/>
                <a:gd name="T2" fmla="*/ 178 w 2312"/>
                <a:gd name="T3" fmla="*/ 0 h 1823"/>
                <a:gd name="T4" fmla="*/ 178 w 2312"/>
                <a:gd name="T5" fmla="*/ 43 h 1823"/>
                <a:gd name="T6" fmla="*/ 198 w 2312"/>
                <a:gd name="T7" fmla="*/ 39 h 1823"/>
                <a:gd name="T8" fmla="*/ 226 w 2312"/>
                <a:gd name="T9" fmla="*/ 60 h 1823"/>
                <a:gd name="T10" fmla="*/ 202 w 2312"/>
                <a:gd name="T11" fmla="*/ 77 h 1823"/>
                <a:gd name="T12" fmla="*/ 178 w 2312"/>
                <a:gd name="T13" fmla="*/ 75 h 1823"/>
                <a:gd name="T14" fmla="*/ 178 w 2312"/>
                <a:gd name="T15" fmla="*/ 118 h 1823"/>
                <a:gd name="T16" fmla="*/ 112 w 2312"/>
                <a:gd name="T17" fmla="*/ 118 h 1823"/>
                <a:gd name="T18" fmla="*/ 118 w 2312"/>
                <a:gd name="T19" fmla="*/ 102 h 1823"/>
                <a:gd name="T20" fmla="*/ 90 w 2312"/>
                <a:gd name="T21" fmla="*/ 87 h 1823"/>
                <a:gd name="T22" fmla="*/ 60 w 2312"/>
                <a:gd name="T23" fmla="*/ 105 h 1823"/>
                <a:gd name="T24" fmla="*/ 66 w 2312"/>
                <a:gd name="T25" fmla="*/ 118 h 1823"/>
                <a:gd name="T26" fmla="*/ 0 w 2312"/>
                <a:gd name="T27" fmla="*/ 118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accent1">
                <a:lumMod val="75000"/>
              </a:schemeClr>
            </a:solidFill>
            <a:ln w="12700">
              <a:solidFill>
                <a:srgbClr val="85DFFF"/>
              </a:solidFill>
              <a:round/>
              <a:headEnd/>
              <a:tailEnd/>
            </a:ln>
          </p:spPr>
          <p:txBody>
            <a:bodyPr wrap="none" lIns="88900" tIns="88900" rIns="88900" bIns="88900" anchor="ctr"/>
            <a:lstStyle/>
            <a:p>
              <a:pPr algn="ctr"/>
              <a:endParaRPr lang="en-US" sz="1400" dirty="0">
                <a:solidFill>
                  <a:schemeClr val="bg1"/>
                </a:solidFill>
              </a:endParaRPr>
            </a:p>
          </p:txBody>
        </p:sp>
        <p:sp>
          <p:nvSpPr>
            <p:cNvPr id="13" name="Freeform 12"/>
            <p:cNvSpPr>
              <a:spLocks/>
            </p:cNvSpPr>
            <p:nvPr/>
          </p:nvSpPr>
          <p:spPr bwMode="auto">
            <a:xfrm rot="16200000">
              <a:off x="465" y="2148"/>
              <a:ext cx="1337" cy="1144"/>
            </a:xfrm>
            <a:custGeom>
              <a:avLst/>
              <a:gdLst>
                <a:gd name="T0" fmla="*/ 0 w 2312"/>
                <a:gd name="T1" fmla="*/ 0 h 1823"/>
                <a:gd name="T2" fmla="*/ 1054 w 2312"/>
                <a:gd name="T3" fmla="*/ 0 h 1823"/>
                <a:gd name="T4" fmla="*/ 1054 w 2312"/>
                <a:gd name="T5" fmla="*/ 422 h 1823"/>
                <a:gd name="T6" fmla="*/ 1168 w 2312"/>
                <a:gd name="T7" fmla="*/ 380 h 1823"/>
                <a:gd name="T8" fmla="*/ 1335 w 2312"/>
                <a:gd name="T9" fmla="*/ 578 h 1823"/>
                <a:gd name="T10" fmla="*/ 1190 w 2312"/>
                <a:gd name="T11" fmla="*/ 755 h 1823"/>
                <a:gd name="T12" fmla="*/ 1054 w 2312"/>
                <a:gd name="T13" fmla="*/ 727 h 1823"/>
                <a:gd name="T14" fmla="*/ 1054 w 2312"/>
                <a:gd name="T15" fmla="*/ 1144 h 1823"/>
                <a:gd name="T16" fmla="*/ 666 w 2312"/>
                <a:gd name="T17" fmla="*/ 1144 h 1823"/>
                <a:gd name="T18" fmla="*/ 694 w 2312"/>
                <a:gd name="T19" fmla="*/ 994 h 1823"/>
                <a:gd name="T20" fmla="*/ 530 w 2312"/>
                <a:gd name="T21" fmla="*/ 843 h 1823"/>
                <a:gd name="T22" fmla="*/ 352 w 2312"/>
                <a:gd name="T23" fmla="*/ 1017 h 1823"/>
                <a:gd name="T24" fmla="*/ 388 w 2312"/>
                <a:gd name="T25" fmla="*/ 1144 h 1823"/>
                <a:gd name="T26" fmla="*/ 0 w 2312"/>
                <a:gd name="T27" fmla="*/ 1144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tx2"/>
            </a:solidFill>
            <a:ln w="12700">
              <a:solidFill>
                <a:srgbClr val="85DFFF"/>
              </a:solidFill>
              <a:round/>
              <a:headEnd/>
              <a:tailEnd/>
            </a:ln>
          </p:spPr>
          <p:txBody>
            <a:bodyPr wrap="none" lIns="88900" tIns="88900" rIns="88900" bIns="88900" anchor="ctr"/>
            <a:lstStyle/>
            <a:p>
              <a:pPr algn="ctr">
                <a:defRPr/>
              </a:pPr>
              <a:endParaRPr lang="en-US" sz="1400" dirty="0">
                <a:solidFill>
                  <a:schemeClr val="bg1"/>
                </a:solidFill>
              </a:endParaRPr>
            </a:p>
          </p:txBody>
        </p:sp>
        <p:sp>
          <p:nvSpPr>
            <p:cNvPr id="14" name="Freeform 13"/>
            <p:cNvSpPr>
              <a:spLocks/>
            </p:cNvSpPr>
            <p:nvPr/>
          </p:nvSpPr>
          <p:spPr bwMode="auto">
            <a:xfrm rot="10800000">
              <a:off x="1396" y="2335"/>
              <a:ext cx="1452" cy="1054"/>
            </a:xfrm>
            <a:custGeom>
              <a:avLst/>
              <a:gdLst>
                <a:gd name="T0" fmla="*/ 0 w 2312"/>
                <a:gd name="T1" fmla="*/ 0 h 1823"/>
                <a:gd name="T2" fmla="*/ 1144 w 2312"/>
                <a:gd name="T3" fmla="*/ 0 h 1823"/>
                <a:gd name="T4" fmla="*/ 1144 w 2312"/>
                <a:gd name="T5" fmla="*/ 389 h 1823"/>
                <a:gd name="T6" fmla="*/ 1269 w 2312"/>
                <a:gd name="T7" fmla="*/ 350 h 1823"/>
                <a:gd name="T8" fmla="*/ 1449 w 2312"/>
                <a:gd name="T9" fmla="*/ 532 h 1823"/>
                <a:gd name="T10" fmla="*/ 1292 w 2312"/>
                <a:gd name="T11" fmla="*/ 696 h 1823"/>
                <a:gd name="T12" fmla="*/ 1144 w 2312"/>
                <a:gd name="T13" fmla="*/ 670 h 1823"/>
                <a:gd name="T14" fmla="*/ 1144 w 2312"/>
                <a:gd name="T15" fmla="*/ 1054 h 1823"/>
                <a:gd name="T16" fmla="*/ 723 w 2312"/>
                <a:gd name="T17" fmla="*/ 1054 h 1823"/>
                <a:gd name="T18" fmla="*/ 754 w 2312"/>
                <a:gd name="T19" fmla="*/ 916 h 1823"/>
                <a:gd name="T20" fmla="*/ 575 w 2312"/>
                <a:gd name="T21" fmla="*/ 777 h 1823"/>
                <a:gd name="T22" fmla="*/ 382 w 2312"/>
                <a:gd name="T23" fmla="*/ 937 h 1823"/>
                <a:gd name="T24" fmla="*/ 421 w 2312"/>
                <a:gd name="T25" fmla="*/ 1054 h 1823"/>
                <a:gd name="T26" fmla="*/ 0 w 2312"/>
                <a:gd name="T27" fmla="*/ 1054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chemeClr val="accent3"/>
            </a:solidFill>
            <a:ln w="12700">
              <a:solidFill>
                <a:srgbClr val="85DFFF"/>
              </a:solidFill>
              <a:round/>
              <a:headEnd/>
              <a:tailEnd/>
            </a:ln>
          </p:spPr>
          <p:txBody>
            <a:bodyPr wrap="none" lIns="88900" tIns="88900" rIns="88900" bIns="88900" anchor="ctr"/>
            <a:lstStyle/>
            <a:p>
              <a:pPr algn="ctr">
                <a:defRPr/>
              </a:pPr>
              <a:endParaRPr lang="en-US" sz="1400" dirty="0">
                <a:solidFill>
                  <a:schemeClr val="bg1"/>
                </a:solidFill>
              </a:endParaRPr>
            </a:p>
          </p:txBody>
        </p:sp>
        <p:sp>
          <p:nvSpPr>
            <p:cNvPr id="15" name="Freeform 7"/>
            <p:cNvSpPr>
              <a:spLocks/>
            </p:cNvSpPr>
            <p:nvPr/>
          </p:nvSpPr>
          <p:spPr bwMode="auto">
            <a:xfrm rot="5400000">
              <a:off x="1608" y="1378"/>
              <a:ext cx="1337" cy="1143"/>
            </a:xfrm>
            <a:custGeom>
              <a:avLst/>
              <a:gdLst>
                <a:gd name="T0" fmla="*/ 0 w 2312"/>
                <a:gd name="T1" fmla="*/ 0 h 1823"/>
                <a:gd name="T2" fmla="*/ 118 w 2312"/>
                <a:gd name="T3" fmla="*/ 0 h 1823"/>
                <a:gd name="T4" fmla="*/ 118 w 2312"/>
                <a:gd name="T5" fmla="*/ 65 h 1823"/>
                <a:gd name="T6" fmla="*/ 131 w 2312"/>
                <a:gd name="T7" fmla="*/ 58 h 1823"/>
                <a:gd name="T8" fmla="*/ 149 w 2312"/>
                <a:gd name="T9" fmla="*/ 89 h 1823"/>
                <a:gd name="T10" fmla="*/ 133 w 2312"/>
                <a:gd name="T11" fmla="*/ 117 h 1823"/>
                <a:gd name="T12" fmla="*/ 118 w 2312"/>
                <a:gd name="T13" fmla="*/ 112 h 1823"/>
                <a:gd name="T14" fmla="*/ 118 w 2312"/>
                <a:gd name="T15" fmla="*/ 177 h 1823"/>
                <a:gd name="T16" fmla="*/ 75 w 2312"/>
                <a:gd name="T17" fmla="*/ 177 h 1823"/>
                <a:gd name="T18" fmla="*/ 77 w 2312"/>
                <a:gd name="T19" fmla="*/ 154 h 1823"/>
                <a:gd name="T20" fmla="*/ 59 w 2312"/>
                <a:gd name="T21" fmla="*/ 130 h 1823"/>
                <a:gd name="T22" fmla="*/ 39 w 2312"/>
                <a:gd name="T23" fmla="*/ 157 h 1823"/>
                <a:gd name="T24" fmla="*/ 43 w 2312"/>
                <a:gd name="T25" fmla="*/ 177 h 1823"/>
                <a:gd name="T26" fmla="*/ 0 w 2312"/>
                <a:gd name="T27" fmla="*/ 177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rgbClr val="0070C0"/>
            </a:solidFill>
            <a:ln w="12700">
              <a:solidFill>
                <a:srgbClr val="85DFFF"/>
              </a:solidFill>
              <a:round/>
              <a:headEnd/>
              <a:tailEnd/>
            </a:ln>
          </p:spPr>
          <p:txBody>
            <a:bodyPr wrap="none" lIns="88900" tIns="88900" rIns="88900" bIns="88900" anchor="ctr"/>
            <a:lstStyle/>
            <a:p>
              <a:pPr algn="ctr"/>
              <a:endParaRPr lang="en-US" sz="1400" dirty="0">
                <a:solidFill>
                  <a:schemeClr val="bg1"/>
                </a:solidFill>
              </a:endParaRPr>
            </a:p>
          </p:txBody>
        </p:sp>
      </p:grpSp>
      <p:sp>
        <p:nvSpPr>
          <p:cNvPr id="16" name="TextBox 15"/>
          <p:cNvSpPr txBox="1"/>
          <p:nvPr/>
        </p:nvSpPr>
        <p:spPr>
          <a:xfrm>
            <a:off x="7155596" y="1966660"/>
            <a:ext cx="993345" cy="369332"/>
          </a:xfrm>
          <a:prstGeom prst="rect">
            <a:avLst/>
          </a:prstGeom>
          <a:noFill/>
        </p:spPr>
        <p:txBody>
          <a:bodyPr wrap="square" rtlCol="0">
            <a:spAutoFit/>
          </a:bodyPr>
          <a:lstStyle/>
          <a:p>
            <a:r>
              <a:rPr lang="en-US" b="1" dirty="0">
                <a:solidFill>
                  <a:schemeClr val="bg1"/>
                </a:solidFill>
              </a:rPr>
              <a:t>HTML</a:t>
            </a:r>
          </a:p>
        </p:txBody>
      </p:sp>
      <p:sp>
        <p:nvSpPr>
          <p:cNvPr id="17" name="TextBox 16"/>
          <p:cNvSpPr txBox="1"/>
          <p:nvPr/>
        </p:nvSpPr>
        <p:spPr>
          <a:xfrm>
            <a:off x="7155596" y="4264804"/>
            <a:ext cx="714690" cy="369332"/>
          </a:xfrm>
          <a:prstGeom prst="rect">
            <a:avLst/>
          </a:prstGeom>
          <a:noFill/>
        </p:spPr>
        <p:txBody>
          <a:bodyPr wrap="square" rtlCol="0">
            <a:spAutoFit/>
          </a:bodyPr>
          <a:lstStyle/>
          <a:p>
            <a:r>
              <a:rPr lang="en-US" b="1" dirty="0">
                <a:solidFill>
                  <a:schemeClr val="bg1"/>
                </a:solidFill>
              </a:rPr>
              <a:t>CSS</a:t>
            </a:r>
          </a:p>
        </p:txBody>
      </p:sp>
      <p:sp>
        <p:nvSpPr>
          <p:cNvPr id="18" name="TextBox 17"/>
          <p:cNvSpPr txBox="1"/>
          <p:nvPr/>
        </p:nvSpPr>
        <p:spPr>
          <a:xfrm>
            <a:off x="8967151" y="4264804"/>
            <a:ext cx="2023815" cy="369332"/>
          </a:xfrm>
          <a:prstGeom prst="rect">
            <a:avLst/>
          </a:prstGeom>
          <a:noFill/>
        </p:spPr>
        <p:txBody>
          <a:bodyPr wrap="square" rtlCol="0">
            <a:spAutoFit/>
          </a:bodyPr>
          <a:lstStyle/>
          <a:p>
            <a:r>
              <a:rPr lang="en-US" b="1" dirty="0">
                <a:solidFill>
                  <a:schemeClr val="bg1"/>
                </a:solidFill>
              </a:rPr>
              <a:t>Configuration</a:t>
            </a:r>
          </a:p>
        </p:txBody>
      </p:sp>
      <p:sp>
        <p:nvSpPr>
          <p:cNvPr id="19" name="TextBox 18"/>
          <p:cNvSpPr txBox="1"/>
          <p:nvPr/>
        </p:nvSpPr>
        <p:spPr>
          <a:xfrm>
            <a:off x="9300704" y="1966660"/>
            <a:ext cx="1485895" cy="369332"/>
          </a:xfrm>
          <a:prstGeom prst="rect">
            <a:avLst/>
          </a:prstGeom>
          <a:noFill/>
        </p:spPr>
        <p:txBody>
          <a:bodyPr wrap="square" rtlCol="0">
            <a:spAutoFit/>
          </a:bodyPr>
          <a:lstStyle/>
          <a:p>
            <a:r>
              <a:rPr lang="en-US" b="1" dirty="0" err="1">
                <a:solidFill>
                  <a:schemeClr val="bg1"/>
                </a:solidFill>
              </a:rPr>
              <a:t>Javascript</a:t>
            </a:r>
            <a:endParaRPr lang="en-US" b="1" dirty="0">
              <a:solidFill>
                <a:schemeClr val="bg1"/>
              </a:solidFill>
            </a:endParaRPr>
          </a:p>
        </p:txBody>
      </p:sp>
      <p:sp>
        <p:nvSpPr>
          <p:cNvPr id="20" name="TextBox 19">
            <a:extLst>
              <a:ext uri="{FF2B5EF4-FFF2-40B4-BE49-F238E27FC236}">
                <a16:creationId xmlns:a16="http://schemas.microsoft.com/office/drawing/2014/main" id="{A8718AA3-DD65-40F3-939B-327F73212458}"/>
              </a:ext>
            </a:extLst>
          </p:cNvPr>
          <p:cNvSpPr txBox="1"/>
          <p:nvPr/>
        </p:nvSpPr>
        <p:spPr>
          <a:xfrm>
            <a:off x="10043652" y="6253316"/>
            <a:ext cx="3119284"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Continued..</a:t>
            </a:r>
          </a:p>
        </p:txBody>
      </p:sp>
    </p:spTree>
    <p:extLst>
      <p:ext uri="{BB962C8B-B14F-4D97-AF65-F5344CB8AC3E}">
        <p14:creationId xmlns:p14="http://schemas.microsoft.com/office/powerpoint/2010/main" val="335685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Lightning web components</a:t>
            </a:r>
          </a:p>
        </p:txBody>
      </p:sp>
      <p:sp>
        <p:nvSpPr>
          <p:cNvPr id="21" name="Title 7">
            <a:extLst>
              <a:ext uri="{FF2B5EF4-FFF2-40B4-BE49-F238E27FC236}">
                <a16:creationId xmlns:a16="http://schemas.microsoft.com/office/drawing/2014/main" id="{DDCF2E4D-5096-42E1-8443-B3A7123D9E50}"/>
              </a:ext>
            </a:extLst>
          </p:cNvPr>
          <p:cNvSpPr>
            <a:spLocks noGrp="1"/>
          </p:cNvSpPr>
          <p:nvPr>
            <p:ph type="title"/>
          </p:nvPr>
        </p:nvSpPr>
        <p:spPr>
          <a:xfrm>
            <a:off x="914400" y="694944"/>
            <a:ext cx="10363200" cy="594360"/>
          </a:xfrm>
        </p:spPr>
        <p:txBody>
          <a:bodyPr/>
          <a:lstStyle/>
          <a:p>
            <a:r>
              <a:rPr lang="en-US" dirty="0"/>
              <a:t>Lightning Data Service</a:t>
            </a:r>
          </a:p>
        </p:txBody>
      </p:sp>
      <p:sp>
        <p:nvSpPr>
          <p:cNvPr id="4" name="Rectangle 3"/>
          <p:cNvSpPr/>
          <p:nvPr/>
        </p:nvSpPr>
        <p:spPr>
          <a:xfrm>
            <a:off x="914971" y="1386441"/>
            <a:ext cx="10363200" cy="4616648"/>
          </a:xfrm>
          <a:prstGeom prst="rect">
            <a:avLst/>
          </a:prstGeom>
        </p:spPr>
        <p:txBody>
          <a:bodyPr wrap="square">
            <a:spAutoFit/>
          </a:bodyPr>
          <a:lstStyle/>
          <a:p>
            <a:pPr marL="285750" lvl="0" indent="-285750" defTabSz="457200">
              <a:spcBef>
                <a:spcPts val="1000"/>
              </a:spcBef>
              <a:buClr>
                <a:schemeClr val="tx1"/>
              </a:buClr>
              <a:buSzPct val="80000"/>
              <a:buFont typeface="Arial" panose="020B0604020202020204" pitchFamily="34" charset="0"/>
              <a:buChar char="•"/>
            </a:pPr>
            <a:r>
              <a:rPr lang="en-US" dirty="0">
                <a:solidFill>
                  <a:prstClr val="black">
                    <a:lumMod val="75000"/>
                    <a:lumOff val="25000"/>
                  </a:prstClr>
                </a:solidFill>
              </a:rPr>
              <a:t>Salesforce LWC provides Lightning Data Service which can be used to retrieve data and metadata in Salesforce.</a:t>
            </a:r>
          </a:p>
          <a:p>
            <a:pPr marL="285750" lvl="0" indent="-285750" defTabSz="457200">
              <a:spcBef>
                <a:spcPts val="1000"/>
              </a:spcBef>
              <a:buClr>
                <a:schemeClr val="tx1"/>
              </a:buClr>
              <a:buSzPct val="80000"/>
              <a:buFont typeface="Arial" panose="020B0604020202020204" pitchFamily="34" charset="0"/>
              <a:buChar char="•"/>
            </a:pPr>
            <a:r>
              <a:rPr lang="en-US" dirty="0">
                <a:solidFill>
                  <a:prstClr val="black">
                    <a:lumMod val="75000"/>
                    <a:lumOff val="25000"/>
                  </a:prstClr>
                </a:solidFill>
              </a:rPr>
              <a:t>Records loaded in Lightning Data Service are cached(stored in browser) and shared across the components. This will result in higher performance because no matter how many components are using it, record has already loaded once</a:t>
            </a:r>
          </a:p>
          <a:p>
            <a:pPr marL="285750" lvl="0" indent="-285750" defTabSz="457200">
              <a:spcBef>
                <a:spcPts val="1000"/>
              </a:spcBef>
              <a:buClr>
                <a:schemeClr val="tx1"/>
              </a:buClr>
              <a:buSzPct val="80000"/>
              <a:buFont typeface="Arial" panose="020B0604020202020204" pitchFamily="34" charset="0"/>
              <a:buChar char="•"/>
            </a:pPr>
            <a:r>
              <a:rPr lang="en-US" dirty="0">
                <a:solidFill>
                  <a:prstClr val="black">
                    <a:lumMod val="75000"/>
                    <a:lumOff val="25000"/>
                  </a:prstClr>
                </a:solidFill>
              </a:rPr>
              <a:t>Whenever, data changes in database then on the next load of the component , it fetches updated data from server and displays on the component accordingly.</a:t>
            </a:r>
          </a:p>
          <a:p>
            <a:pPr lvl="0" defTabSz="457200">
              <a:spcBef>
                <a:spcPts val="1000"/>
              </a:spcBef>
              <a:buClr>
                <a:schemeClr val="tx1"/>
              </a:buClr>
              <a:buSzPct val="80000"/>
            </a:pPr>
            <a:endParaRPr lang="en-US" dirty="0">
              <a:solidFill>
                <a:prstClr val="black">
                  <a:lumMod val="75000"/>
                  <a:lumOff val="25000"/>
                </a:prstClr>
              </a:solidFill>
            </a:endParaRPr>
          </a:p>
          <a:p>
            <a:pPr lvl="0" defTabSz="457200">
              <a:spcBef>
                <a:spcPts val="1000"/>
              </a:spcBef>
              <a:buClr>
                <a:schemeClr val="tx1"/>
              </a:buClr>
              <a:buSzPct val="80000"/>
            </a:pPr>
            <a:r>
              <a:rPr lang="en-US" sz="2800" b="1" dirty="0">
                <a:solidFill>
                  <a:prstClr val="black">
                    <a:lumMod val="75000"/>
                    <a:lumOff val="25000"/>
                  </a:prstClr>
                </a:solidFill>
                <a:cs typeface="Calibri" panose="020F0502020204030204" pitchFamily="34" charset="0"/>
              </a:rPr>
              <a:t>Base Lightning Components</a:t>
            </a:r>
          </a:p>
          <a:p>
            <a:pPr marL="285750" indent="-285750" defTabSz="457200">
              <a:spcBef>
                <a:spcPts val="1000"/>
              </a:spcBef>
              <a:buClr>
                <a:schemeClr val="tx1"/>
              </a:buClr>
              <a:buSzPct val="80000"/>
              <a:buFont typeface="Arial" panose="020B0604020202020204" pitchFamily="34" charset="0"/>
              <a:buChar char="•"/>
            </a:pPr>
            <a:r>
              <a:rPr lang="en-US" dirty="0">
                <a:solidFill>
                  <a:prstClr val="black">
                    <a:lumMod val="75000"/>
                    <a:lumOff val="25000"/>
                  </a:prstClr>
                </a:solidFill>
              </a:rPr>
              <a:t>Salesforce LWC comprise of over 70 base UI components all built as custom elements which can be plugged on UI directly and used in custom Component development.</a:t>
            </a:r>
          </a:p>
          <a:p>
            <a:pPr marL="285750" indent="-285750" defTabSz="457200">
              <a:spcBef>
                <a:spcPts val="1000"/>
              </a:spcBef>
              <a:buClr>
                <a:schemeClr val="tx1"/>
              </a:buClr>
              <a:buSzPct val="80000"/>
              <a:buFont typeface="Arial" panose="020B0604020202020204" pitchFamily="34" charset="0"/>
              <a:buChar char="•"/>
            </a:pPr>
            <a:r>
              <a:rPr lang="en-US" dirty="0">
                <a:solidFill>
                  <a:prstClr val="black">
                    <a:lumMod val="75000"/>
                    <a:lumOff val="25000"/>
                  </a:prstClr>
                </a:solidFill>
              </a:rPr>
              <a:t>Link for Base Components: </a:t>
            </a:r>
            <a:r>
              <a:rPr lang="en-US" dirty="0">
                <a:hlinkClick r:id="rId2"/>
              </a:rPr>
              <a:t>https://developer.salesforce.com/docs/component-library/documentation/lwc/lwc.migrate_map_aura_lwc_components</a:t>
            </a:r>
            <a:endParaRPr lang="en-US" dirty="0">
              <a:solidFill>
                <a:prstClr val="black">
                  <a:lumMod val="75000"/>
                  <a:lumOff val="25000"/>
                </a:prstClr>
              </a:solidFill>
            </a:endParaRPr>
          </a:p>
        </p:txBody>
      </p:sp>
    </p:spTree>
    <p:extLst>
      <p:ext uri="{BB962C8B-B14F-4D97-AF65-F5344CB8AC3E}">
        <p14:creationId xmlns:p14="http://schemas.microsoft.com/office/powerpoint/2010/main" val="125701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Lightning web components</a:t>
            </a:r>
          </a:p>
        </p:txBody>
      </p:sp>
      <p:sp>
        <p:nvSpPr>
          <p:cNvPr id="21" name="Title 7">
            <a:extLst>
              <a:ext uri="{FF2B5EF4-FFF2-40B4-BE49-F238E27FC236}">
                <a16:creationId xmlns:a16="http://schemas.microsoft.com/office/drawing/2014/main" id="{DDCF2E4D-5096-42E1-8443-B3A7123D9E50}"/>
              </a:ext>
            </a:extLst>
          </p:cNvPr>
          <p:cNvSpPr>
            <a:spLocks noGrp="1"/>
          </p:cNvSpPr>
          <p:nvPr>
            <p:ph type="title"/>
          </p:nvPr>
        </p:nvSpPr>
        <p:spPr>
          <a:xfrm>
            <a:off x="914400" y="694944"/>
            <a:ext cx="10363200" cy="594360"/>
          </a:xfrm>
        </p:spPr>
        <p:txBody>
          <a:bodyPr/>
          <a:lstStyle/>
          <a:p>
            <a:r>
              <a:rPr lang="en-US" dirty="0"/>
              <a:t>Lightning Web Components Architecture</a:t>
            </a:r>
          </a:p>
        </p:txBody>
      </p:sp>
      <p:sp>
        <p:nvSpPr>
          <p:cNvPr id="41" name="Rectangle: Rounded Corners 2">
            <a:extLst>
              <a:ext uri="{FF2B5EF4-FFF2-40B4-BE49-F238E27FC236}">
                <a16:creationId xmlns:a16="http://schemas.microsoft.com/office/drawing/2014/main" id="{DC9F2F64-B10A-4A2C-AA65-4FB49DE816FA}"/>
              </a:ext>
            </a:extLst>
          </p:cNvPr>
          <p:cNvSpPr/>
          <p:nvPr/>
        </p:nvSpPr>
        <p:spPr>
          <a:xfrm>
            <a:off x="782425" y="1566826"/>
            <a:ext cx="4402317" cy="42609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3">
            <a:extLst>
              <a:ext uri="{FF2B5EF4-FFF2-40B4-BE49-F238E27FC236}">
                <a16:creationId xmlns:a16="http://schemas.microsoft.com/office/drawing/2014/main" id="{5B758432-EB7C-4E43-807C-3805DE39EAD5}"/>
              </a:ext>
            </a:extLst>
          </p:cNvPr>
          <p:cNvSpPr/>
          <p:nvPr/>
        </p:nvSpPr>
        <p:spPr>
          <a:xfrm>
            <a:off x="1564849" y="4162260"/>
            <a:ext cx="3167407" cy="13291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
            <a:extLst>
              <a:ext uri="{FF2B5EF4-FFF2-40B4-BE49-F238E27FC236}">
                <a16:creationId xmlns:a16="http://schemas.microsoft.com/office/drawing/2014/main" id="{151F6CDC-4AEE-4618-B0C4-3B8866E40111}"/>
              </a:ext>
            </a:extLst>
          </p:cNvPr>
          <p:cNvSpPr/>
          <p:nvPr/>
        </p:nvSpPr>
        <p:spPr>
          <a:xfrm>
            <a:off x="1541281" y="2206199"/>
            <a:ext cx="3167407" cy="1560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5">
            <a:extLst>
              <a:ext uri="{FF2B5EF4-FFF2-40B4-BE49-F238E27FC236}">
                <a16:creationId xmlns:a16="http://schemas.microsoft.com/office/drawing/2014/main" id="{E5A4F75E-6FDE-4EC6-A647-D56201A3DE55}"/>
              </a:ext>
            </a:extLst>
          </p:cNvPr>
          <p:cNvSpPr/>
          <p:nvPr/>
        </p:nvSpPr>
        <p:spPr>
          <a:xfrm>
            <a:off x="1881431" y="2384522"/>
            <a:ext cx="2487106" cy="12034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485E7407-58AD-44DC-BBAB-D796CE0C78AF}"/>
              </a:ext>
            </a:extLst>
          </p:cNvPr>
          <p:cNvSpPr txBox="1"/>
          <p:nvPr/>
        </p:nvSpPr>
        <p:spPr>
          <a:xfrm>
            <a:off x="1404595" y="1662186"/>
            <a:ext cx="1696825" cy="307777"/>
          </a:xfrm>
          <a:prstGeom prst="rect">
            <a:avLst/>
          </a:prstGeom>
          <a:noFill/>
        </p:spPr>
        <p:txBody>
          <a:bodyPr wrap="square" rtlCol="0">
            <a:spAutoFit/>
          </a:bodyPr>
          <a:lstStyle/>
          <a:p>
            <a:r>
              <a:rPr lang="en-US" sz="1400" b="1" dirty="0"/>
              <a:t>LWC Application</a:t>
            </a:r>
          </a:p>
        </p:txBody>
      </p:sp>
      <p:sp>
        <p:nvSpPr>
          <p:cNvPr id="46" name="TextBox 45">
            <a:extLst>
              <a:ext uri="{FF2B5EF4-FFF2-40B4-BE49-F238E27FC236}">
                <a16:creationId xmlns:a16="http://schemas.microsoft.com/office/drawing/2014/main" id="{277872A5-394C-488C-A52A-609C0CD550BD}"/>
              </a:ext>
            </a:extLst>
          </p:cNvPr>
          <p:cNvSpPr txBox="1"/>
          <p:nvPr/>
        </p:nvSpPr>
        <p:spPr>
          <a:xfrm>
            <a:off x="1850010" y="2008907"/>
            <a:ext cx="1251410" cy="307777"/>
          </a:xfrm>
          <a:prstGeom prst="rect">
            <a:avLst/>
          </a:prstGeom>
          <a:solidFill>
            <a:schemeClr val="bg1"/>
          </a:solidFill>
        </p:spPr>
        <p:txBody>
          <a:bodyPr wrap="square" rtlCol="0">
            <a:spAutoFit/>
          </a:bodyPr>
          <a:lstStyle/>
          <a:p>
            <a:r>
              <a:rPr lang="en-US" sz="1400" dirty="0"/>
              <a:t>Component</a:t>
            </a:r>
          </a:p>
        </p:txBody>
      </p:sp>
      <p:sp>
        <p:nvSpPr>
          <p:cNvPr id="47" name="TextBox 46">
            <a:extLst>
              <a:ext uri="{FF2B5EF4-FFF2-40B4-BE49-F238E27FC236}">
                <a16:creationId xmlns:a16="http://schemas.microsoft.com/office/drawing/2014/main" id="{69CA8727-9D58-45A0-B05D-D4AAF6C099D6}"/>
              </a:ext>
            </a:extLst>
          </p:cNvPr>
          <p:cNvSpPr txBox="1"/>
          <p:nvPr/>
        </p:nvSpPr>
        <p:spPr>
          <a:xfrm>
            <a:off x="2020086" y="2255320"/>
            <a:ext cx="1251410" cy="307777"/>
          </a:xfrm>
          <a:prstGeom prst="rect">
            <a:avLst/>
          </a:prstGeom>
          <a:solidFill>
            <a:schemeClr val="bg1"/>
          </a:solidFill>
        </p:spPr>
        <p:txBody>
          <a:bodyPr wrap="square" rtlCol="0">
            <a:spAutoFit/>
          </a:bodyPr>
          <a:lstStyle/>
          <a:p>
            <a:r>
              <a:rPr lang="en-US" sz="1400" dirty="0"/>
              <a:t>Component</a:t>
            </a:r>
          </a:p>
        </p:txBody>
      </p:sp>
      <p:sp>
        <p:nvSpPr>
          <p:cNvPr id="48" name="TextBox 47">
            <a:extLst>
              <a:ext uri="{FF2B5EF4-FFF2-40B4-BE49-F238E27FC236}">
                <a16:creationId xmlns:a16="http://schemas.microsoft.com/office/drawing/2014/main" id="{6F76CD33-8C41-409A-A285-9ABDB272DB3B}"/>
              </a:ext>
            </a:extLst>
          </p:cNvPr>
          <p:cNvSpPr txBox="1"/>
          <p:nvPr/>
        </p:nvSpPr>
        <p:spPr>
          <a:xfrm>
            <a:off x="2002410" y="4002569"/>
            <a:ext cx="1251410" cy="307777"/>
          </a:xfrm>
          <a:prstGeom prst="rect">
            <a:avLst/>
          </a:prstGeom>
          <a:solidFill>
            <a:schemeClr val="bg1"/>
          </a:solidFill>
        </p:spPr>
        <p:txBody>
          <a:bodyPr wrap="square" rtlCol="0">
            <a:spAutoFit/>
          </a:bodyPr>
          <a:lstStyle/>
          <a:p>
            <a:r>
              <a:rPr lang="en-US" sz="1400" dirty="0"/>
              <a:t>Component</a:t>
            </a:r>
          </a:p>
        </p:txBody>
      </p:sp>
      <p:cxnSp>
        <p:nvCxnSpPr>
          <p:cNvPr id="49" name="Connector: Elbow 15">
            <a:extLst>
              <a:ext uri="{FF2B5EF4-FFF2-40B4-BE49-F238E27FC236}">
                <a16:creationId xmlns:a16="http://schemas.microsoft.com/office/drawing/2014/main" id="{1A6263DA-E903-4C1D-87B5-B2A597568244}"/>
              </a:ext>
            </a:extLst>
          </p:cNvPr>
          <p:cNvCxnSpPr>
            <a:stCxn id="42" idx="1"/>
            <a:endCxn id="44" idx="1"/>
          </p:cNvCxnSpPr>
          <p:nvPr/>
        </p:nvCxnSpPr>
        <p:spPr>
          <a:xfrm rot="10800000" flipH="1">
            <a:off x="1564849" y="2986267"/>
            <a:ext cx="316582" cy="1840583"/>
          </a:xfrm>
          <a:prstGeom prst="bentConnector3">
            <a:avLst>
              <a:gd name="adj1" fmla="val -72209"/>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16">
            <a:extLst>
              <a:ext uri="{FF2B5EF4-FFF2-40B4-BE49-F238E27FC236}">
                <a16:creationId xmlns:a16="http://schemas.microsoft.com/office/drawing/2014/main" id="{09A765EA-CA5D-476D-AF8E-8927C3433E49}"/>
              </a:ext>
            </a:extLst>
          </p:cNvPr>
          <p:cNvSpPr/>
          <p:nvPr/>
        </p:nvSpPr>
        <p:spPr>
          <a:xfrm>
            <a:off x="8173040" y="1558105"/>
            <a:ext cx="3236536" cy="42609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53166D2B-D784-4D91-B172-EF55702F8C37}"/>
              </a:ext>
            </a:extLst>
          </p:cNvPr>
          <p:cNvSpPr txBox="1"/>
          <p:nvPr/>
        </p:nvSpPr>
        <p:spPr>
          <a:xfrm>
            <a:off x="2097383" y="4622660"/>
            <a:ext cx="820523" cy="307777"/>
          </a:xfrm>
          <a:prstGeom prst="rect">
            <a:avLst/>
          </a:prstGeom>
          <a:noFill/>
        </p:spPr>
        <p:txBody>
          <a:bodyPr wrap="square" rtlCol="0">
            <a:spAutoFit/>
          </a:bodyPr>
          <a:lstStyle/>
          <a:p>
            <a:r>
              <a:rPr lang="en-US" sz="1400" dirty="0"/>
              <a:t>*.html</a:t>
            </a:r>
          </a:p>
        </p:txBody>
      </p:sp>
      <p:sp>
        <p:nvSpPr>
          <p:cNvPr id="52" name="TextBox 51">
            <a:extLst>
              <a:ext uri="{FF2B5EF4-FFF2-40B4-BE49-F238E27FC236}">
                <a16:creationId xmlns:a16="http://schemas.microsoft.com/office/drawing/2014/main" id="{D3C342D5-ADF7-4475-96B5-DFD6784EF5F9}"/>
              </a:ext>
            </a:extLst>
          </p:cNvPr>
          <p:cNvSpPr txBox="1"/>
          <p:nvPr/>
        </p:nvSpPr>
        <p:spPr>
          <a:xfrm>
            <a:off x="2798384" y="4604440"/>
            <a:ext cx="820523" cy="307777"/>
          </a:xfrm>
          <a:prstGeom prst="rect">
            <a:avLst/>
          </a:prstGeom>
          <a:noFill/>
        </p:spPr>
        <p:txBody>
          <a:bodyPr wrap="square" rtlCol="0">
            <a:spAutoFit/>
          </a:bodyPr>
          <a:lstStyle/>
          <a:p>
            <a:r>
              <a:rPr lang="en-US" sz="1400" dirty="0"/>
              <a:t>*.</a:t>
            </a:r>
            <a:r>
              <a:rPr lang="en-US" sz="1400" dirty="0" err="1"/>
              <a:t>css</a:t>
            </a:r>
            <a:endParaRPr lang="en-US" sz="1400" dirty="0"/>
          </a:p>
        </p:txBody>
      </p:sp>
      <p:sp>
        <p:nvSpPr>
          <p:cNvPr id="53" name="TextBox 52">
            <a:extLst>
              <a:ext uri="{FF2B5EF4-FFF2-40B4-BE49-F238E27FC236}">
                <a16:creationId xmlns:a16="http://schemas.microsoft.com/office/drawing/2014/main" id="{D98A2362-534F-4971-BC34-09A2ACDBF7B8}"/>
              </a:ext>
            </a:extLst>
          </p:cNvPr>
          <p:cNvSpPr txBox="1"/>
          <p:nvPr/>
        </p:nvSpPr>
        <p:spPr>
          <a:xfrm>
            <a:off x="3402271" y="4586374"/>
            <a:ext cx="820523" cy="307777"/>
          </a:xfrm>
          <a:prstGeom prst="rect">
            <a:avLst/>
          </a:prstGeom>
          <a:noFill/>
        </p:spPr>
        <p:txBody>
          <a:bodyPr wrap="square" rtlCol="0">
            <a:spAutoFit/>
          </a:bodyPr>
          <a:lstStyle/>
          <a:p>
            <a:r>
              <a:rPr lang="en-US" sz="1400" dirty="0"/>
              <a:t>*.</a:t>
            </a:r>
            <a:r>
              <a:rPr lang="en-US" sz="1400" dirty="0" err="1"/>
              <a:t>js</a:t>
            </a:r>
            <a:endParaRPr lang="en-US" sz="1400" dirty="0"/>
          </a:p>
        </p:txBody>
      </p:sp>
      <p:sp>
        <p:nvSpPr>
          <p:cNvPr id="54" name="TextBox 53">
            <a:extLst>
              <a:ext uri="{FF2B5EF4-FFF2-40B4-BE49-F238E27FC236}">
                <a16:creationId xmlns:a16="http://schemas.microsoft.com/office/drawing/2014/main" id="{02ABAB35-1FDF-44DD-A5FE-CBB57E55090D}"/>
              </a:ext>
            </a:extLst>
          </p:cNvPr>
          <p:cNvSpPr txBox="1"/>
          <p:nvPr/>
        </p:nvSpPr>
        <p:spPr>
          <a:xfrm rot="16200000">
            <a:off x="360576" y="3752668"/>
            <a:ext cx="1560135" cy="307779"/>
          </a:xfrm>
          <a:prstGeom prst="rect">
            <a:avLst/>
          </a:prstGeom>
          <a:noFill/>
        </p:spPr>
        <p:txBody>
          <a:bodyPr wrap="square" rtlCol="0">
            <a:spAutoFit/>
          </a:bodyPr>
          <a:lstStyle/>
          <a:p>
            <a:r>
              <a:rPr lang="en-US" sz="1400" dirty="0"/>
              <a:t>pub-sub pattern</a:t>
            </a:r>
          </a:p>
        </p:txBody>
      </p:sp>
      <p:sp>
        <p:nvSpPr>
          <p:cNvPr id="55" name="Rectangle: Rounded Corners 21">
            <a:extLst>
              <a:ext uri="{FF2B5EF4-FFF2-40B4-BE49-F238E27FC236}">
                <a16:creationId xmlns:a16="http://schemas.microsoft.com/office/drawing/2014/main" id="{0B0282A0-2E74-43CC-85BD-DA7C65B58333}"/>
              </a:ext>
            </a:extLst>
          </p:cNvPr>
          <p:cNvSpPr/>
          <p:nvPr/>
        </p:nvSpPr>
        <p:spPr>
          <a:xfrm>
            <a:off x="5950053" y="1574576"/>
            <a:ext cx="629946" cy="42248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6" name="TextBox 55">
            <a:extLst>
              <a:ext uri="{FF2B5EF4-FFF2-40B4-BE49-F238E27FC236}">
                <a16:creationId xmlns:a16="http://schemas.microsoft.com/office/drawing/2014/main" id="{2E3873B9-D5F3-47FE-8398-EB85CEA43158}"/>
              </a:ext>
            </a:extLst>
          </p:cNvPr>
          <p:cNvSpPr txBox="1"/>
          <p:nvPr/>
        </p:nvSpPr>
        <p:spPr>
          <a:xfrm rot="16200000">
            <a:off x="5144857" y="3260923"/>
            <a:ext cx="2286574" cy="523220"/>
          </a:xfrm>
          <a:prstGeom prst="rect">
            <a:avLst/>
          </a:prstGeom>
          <a:noFill/>
        </p:spPr>
        <p:txBody>
          <a:bodyPr wrap="square" rtlCol="0">
            <a:spAutoFit/>
          </a:bodyPr>
          <a:lstStyle/>
          <a:p>
            <a:pPr algn="ctr"/>
            <a:r>
              <a:rPr lang="en-US" sz="1400" b="1" dirty="0"/>
              <a:t>Lightning Data Services Controller</a:t>
            </a:r>
          </a:p>
        </p:txBody>
      </p:sp>
      <p:sp>
        <p:nvSpPr>
          <p:cNvPr id="57" name="Cylinder 23">
            <a:extLst>
              <a:ext uri="{FF2B5EF4-FFF2-40B4-BE49-F238E27FC236}">
                <a16:creationId xmlns:a16="http://schemas.microsoft.com/office/drawing/2014/main" id="{70C20638-5F20-4884-93E2-A402468EA9B3}"/>
              </a:ext>
            </a:extLst>
          </p:cNvPr>
          <p:cNvSpPr/>
          <p:nvPr/>
        </p:nvSpPr>
        <p:spPr>
          <a:xfrm>
            <a:off x="6848577" y="3079432"/>
            <a:ext cx="1131213" cy="1178916"/>
          </a:xfrm>
          <a:prstGeom prst="can">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9CD3DBF-6264-4B88-BBE4-2ECAACBA4545}"/>
              </a:ext>
            </a:extLst>
          </p:cNvPr>
          <p:cNvSpPr txBox="1"/>
          <p:nvPr/>
        </p:nvSpPr>
        <p:spPr>
          <a:xfrm>
            <a:off x="7011186" y="3423372"/>
            <a:ext cx="879052" cy="738664"/>
          </a:xfrm>
          <a:prstGeom prst="rect">
            <a:avLst/>
          </a:prstGeom>
          <a:noFill/>
        </p:spPr>
        <p:txBody>
          <a:bodyPr wrap="square" rtlCol="0">
            <a:spAutoFit/>
          </a:bodyPr>
          <a:lstStyle/>
          <a:p>
            <a:r>
              <a:rPr lang="en-US" sz="1400" b="1" dirty="0"/>
              <a:t>Shared Record Cache</a:t>
            </a:r>
          </a:p>
        </p:txBody>
      </p:sp>
      <p:sp>
        <p:nvSpPr>
          <p:cNvPr id="59" name="Rectangle: Rounded Corners 25">
            <a:extLst>
              <a:ext uri="{FF2B5EF4-FFF2-40B4-BE49-F238E27FC236}">
                <a16:creationId xmlns:a16="http://schemas.microsoft.com/office/drawing/2014/main" id="{2F00B076-0F93-4175-825F-8E9841158FD6}"/>
              </a:ext>
            </a:extLst>
          </p:cNvPr>
          <p:cNvSpPr/>
          <p:nvPr/>
        </p:nvSpPr>
        <p:spPr>
          <a:xfrm>
            <a:off x="8585669" y="2041720"/>
            <a:ext cx="2301711" cy="15997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6CCC10E1-5D16-4C7B-A19C-C7289438BD93}"/>
              </a:ext>
            </a:extLst>
          </p:cNvPr>
          <p:cNvSpPr txBox="1"/>
          <p:nvPr/>
        </p:nvSpPr>
        <p:spPr>
          <a:xfrm>
            <a:off x="8899275" y="2241570"/>
            <a:ext cx="1696825" cy="738664"/>
          </a:xfrm>
          <a:prstGeom prst="rect">
            <a:avLst/>
          </a:prstGeom>
          <a:noFill/>
        </p:spPr>
        <p:txBody>
          <a:bodyPr wrap="square" rtlCol="0">
            <a:spAutoFit/>
          </a:bodyPr>
          <a:lstStyle/>
          <a:p>
            <a:pPr algn="ctr"/>
            <a:r>
              <a:rPr lang="en-US" sz="1400" b="1" dirty="0"/>
              <a:t>APEX CONTROLLER</a:t>
            </a:r>
          </a:p>
          <a:p>
            <a:pPr algn="ctr"/>
            <a:endParaRPr lang="en-US" sz="1400" b="1" dirty="0"/>
          </a:p>
        </p:txBody>
      </p:sp>
      <p:sp>
        <p:nvSpPr>
          <p:cNvPr id="61" name="Rectangle: Rounded Corners 27">
            <a:extLst>
              <a:ext uri="{FF2B5EF4-FFF2-40B4-BE49-F238E27FC236}">
                <a16:creationId xmlns:a16="http://schemas.microsoft.com/office/drawing/2014/main" id="{187188C3-1E6B-4785-9C97-16163AD15B07}"/>
              </a:ext>
            </a:extLst>
          </p:cNvPr>
          <p:cNvSpPr/>
          <p:nvPr/>
        </p:nvSpPr>
        <p:spPr>
          <a:xfrm>
            <a:off x="8641835" y="4400036"/>
            <a:ext cx="2301711" cy="9445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18F72470-1BB5-48F2-B44D-37BDEBAF30E3}"/>
              </a:ext>
            </a:extLst>
          </p:cNvPr>
          <p:cNvSpPr txBox="1"/>
          <p:nvPr/>
        </p:nvSpPr>
        <p:spPr>
          <a:xfrm>
            <a:off x="8895387" y="4688318"/>
            <a:ext cx="1696825" cy="307777"/>
          </a:xfrm>
          <a:prstGeom prst="rect">
            <a:avLst/>
          </a:prstGeom>
          <a:noFill/>
        </p:spPr>
        <p:txBody>
          <a:bodyPr wrap="square" rtlCol="0">
            <a:spAutoFit/>
          </a:bodyPr>
          <a:lstStyle/>
          <a:p>
            <a:pPr algn="ctr"/>
            <a:r>
              <a:rPr lang="en-US" sz="1400" b="1" dirty="0"/>
              <a:t>METADATA</a:t>
            </a:r>
          </a:p>
        </p:txBody>
      </p:sp>
      <p:cxnSp>
        <p:nvCxnSpPr>
          <p:cNvPr id="63" name="Straight Arrow Connector 62">
            <a:extLst>
              <a:ext uri="{FF2B5EF4-FFF2-40B4-BE49-F238E27FC236}">
                <a16:creationId xmlns:a16="http://schemas.microsoft.com/office/drawing/2014/main" id="{93359960-F285-41E4-8F30-658C741F0455}"/>
              </a:ext>
            </a:extLst>
          </p:cNvPr>
          <p:cNvCxnSpPr>
            <a:stCxn id="41" idx="3"/>
            <a:endCxn id="55" idx="1"/>
          </p:cNvCxnSpPr>
          <p:nvPr/>
        </p:nvCxnSpPr>
        <p:spPr>
          <a:xfrm flipV="1">
            <a:off x="5184742" y="3686990"/>
            <a:ext cx="765311" cy="102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916B26-342C-498F-B1BA-BE5FF009CBA2}"/>
              </a:ext>
            </a:extLst>
          </p:cNvPr>
          <p:cNvCxnSpPr>
            <a:cxnSpLocks/>
            <a:stCxn id="55" idx="3"/>
            <a:endCxn id="57" idx="2"/>
          </p:cNvCxnSpPr>
          <p:nvPr/>
        </p:nvCxnSpPr>
        <p:spPr>
          <a:xfrm flipV="1">
            <a:off x="6579999" y="3668890"/>
            <a:ext cx="268578" cy="181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925C240-89F1-4FE4-AFE8-ED44AAA5F62D}"/>
              </a:ext>
            </a:extLst>
          </p:cNvPr>
          <p:cNvCxnSpPr>
            <a:stCxn id="57" idx="4"/>
            <a:endCxn id="50" idx="1"/>
          </p:cNvCxnSpPr>
          <p:nvPr/>
        </p:nvCxnSpPr>
        <p:spPr>
          <a:xfrm>
            <a:off x="7979790" y="3668890"/>
            <a:ext cx="193250" cy="19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28A7552-60C5-45ED-8F73-88DB486A2F05}"/>
              </a:ext>
            </a:extLst>
          </p:cNvPr>
          <p:cNvSpPr txBox="1"/>
          <p:nvPr/>
        </p:nvSpPr>
        <p:spPr>
          <a:xfrm rot="16200000">
            <a:off x="674178" y="3762551"/>
            <a:ext cx="1560135" cy="307779"/>
          </a:xfrm>
          <a:prstGeom prst="rect">
            <a:avLst/>
          </a:prstGeom>
          <a:noFill/>
        </p:spPr>
        <p:txBody>
          <a:bodyPr wrap="square" rtlCol="0">
            <a:spAutoFit/>
          </a:bodyPr>
          <a:lstStyle/>
          <a:p>
            <a:pPr algn="ctr"/>
            <a:r>
              <a:rPr lang="en-US" sz="1400" dirty="0"/>
              <a:t>Payload</a:t>
            </a:r>
          </a:p>
        </p:txBody>
      </p:sp>
      <p:sp>
        <p:nvSpPr>
          <p:cNvPr id="67" name="TextBox 66">
            <a:extLst>
              <a:ext uri="{FF2B5EF4-FFF2-40B4-BE49-F238E27FC236}">
                <a16:creationId xmlns:a16="http://schemas.microsoft.com/office/drawing/2014/main" id="{AA6C692C-403A-4B72-AE55-C36F3D2F883B}"/>
              </a:ext>
            </a:extLst>
          </p:cNvPr>
          <p:cNvSpPr txBox="1"/>
          <p:nvPr/>
        </p:nvSpPr>
        <p:spPr>
          <a:xfrm>
            <a:off x="2109313" y="2839697"/>
            <a:ext cx="820523" cy="307777"/>
          </a:xfrm>
          <a:prstGeom prst="rect">
            <a:avLst/>
          </a:prstGeom>
          <a:noFill/>
        </p:spPr>
        <p:txBody>
          <a:bodyPr wrap="square" rtlCol="0">
            <a:spAutoFit/>
          </a:bodyPr>
          <a:lstStyle/>
          <a:p>
            <a:r>
              <a:rPr lang="en-US" sz="1400" dirty="0"/>
              <a:t>*.html</a:t>
            </a:r>
          </a:p>
        </p:txBody>
      </p:sp>
      <p:sp>
        <p:nvSpPr>
          <p:cNvPr id="68" name="TextBox 67">
            <a:extLst>
              <a:ext uri="{FF2B5EF4-FFF2-40B4-BE49-F238E27FC236}">
                <a16:creationId xmlns:a16="http://schemas.microsoft.com/office/drawing/2014/main" id="{1E8E601B-5626-4E54-B4C4-E36E38E9081F}"/>
              </a:ext>
            </a:extLst>
          </p:cNvPr>
          <p:cNvSpPr txBox="1"/>
          <p:nvPr/>
        </p:nvSpPr>
        <p:spPr>
          <a:xfrm>
            <a:off x="2810314" y="2821477"/>
            <a:ext cx="820523" cy="307777"/>
          </a:xfrm>
          <a:prstGeom prst="rect">
            <a:avLst/>
          </a:prstGeom>
          <a:noFill/>
        </p:spPr>
        <p:txBody>
          <a:bodyPr wrap="square" rtlCol="0">
            <a:spAutoFit/>
          </a:bodyPr>
          <a:lstStyle/>
          <a:p>
            <a:r>
              <a:rPr lang="en-US" sz="1400" dirty="0"/>
              <a:t>*.</a:t>
            </a:r>
            <a:r>
              <a:rPr lang="en-US" sz="1400" dirty="0" err="1"/>
              <a:t>css</a:t>
            </a:r>
            <a:endParaRPr lang="en-US" sz="1400" dirty="0"/>
          </a:p>
        </p:txBody>
      </p:sp>
      <p:sp>
        <p:nvSpPr>
          <p:cNvPr id="69" name="TextBox 68">
            <a:extLst>
              <a:ext uri="{FF2B5EF4-FFF2-40B4-BE49-F238E27FC236}">
                <a16:creationId xmlns:a16="http://schemas.microsoft.com/office/drawing/2014/main" id="{9221F6A1-D4CB-4E09-9E1D-772F515B924B}"/>
              </a:ext>
            </a:extLst>
          </p:cNvPr>
          <p:cNvSpPr txBox="1"/>
          <p:nvPr/>
        </p:nvSpPr>
        <p:spPr>
          <a:xfrm>
            <a:off x="3414201" y="2803411"/>
            <a:ext cx="820523" cy="307777"/>
          </a:xfrm>
          <a:prstGeom prst="rect">
            <a:avLst/>
          </a:prstGeom>
          <a:noFill/>
        </p:spPr>
        <p:txBody>
          <a:bodyPr wrap="square" rtlCol="0">
            <a:spAutoFit/>
          </a:bodyPr>
          <a:lstStyle/>
          <a:p>
            <a:r>
              <a:rPr lang="en-US" sz="1400" dirty="0"/>
              <a:t>*.</a:t>
            </a:r>
            <a:r>
              <a:rPr lang="en-US" sz="1400" dirty="0" err="1"/>
              <a:t>js</a:t>
            </a:r>
            <a:endParaRPr lang="en-US" sz="1400" dirty="0"/>
          </a:p>
        </p:txBody>
      </p:sp>
      <p:sp>
        <p:nvSpPr>
          <p:cNvPr id="70" name="Rectangle: Rounded Corners 39">
            <a:extLst>
              <a:ext uri="{FF2B5EF4-FFF2-40B4-BE49-F238E27FC236}">
                <a16:creationId xmlns:a16="http://schemas.microsoft.com/office/drawing/2014/main" id="{88F72802-F64F-4762-8508-67B74CDF3114}"/>
              </a:ext>
            </a:extLst>
          </p:cNvPr>
          <p:cNvSpPr/>
          <p:nvPr/>
        </p:nvSpPr>
        <p:spPr>
          <a:xfrm>
            <a:off x="597225" y="1379780"/>
            <a:ext cx="4766257" cy="4648986"/>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E2116D31-126A-4682-94A4-620ADEB11A17}"/>
              </a:ext>
            </a:extLst>
          </p:cNvPr>
          <p:cNvSpPr txBox="1"/>
          <p:nvPr/>
        </p:nvSpPr>
        <p:spPr>
          <a:xfrm>
            <a:off x="2379428" y="5887968"/>
            <a:ext cx="874392" cy="307777"/>
          </a:xfrm>
          <a:prstGeom prst="rect">
            <a:avLst/>
          </a:prstGeom>
          <a:solidFill>
            <a:schemeClr val="bg1"/>
          </a:solidFill>
        </p:spPr>
        <p:txBody>
          <a:bodyPr wrap="square" rtlCol="0">
            <a:spAutoFit/>
          </a:bodyPr>
          <a:lstStyle/>
          <a:p>
            <a:r>
              <a:rPr lang="en-US" sz="1400" dirty="0"/>
              <a:t>Browser</a:t>
            </a:r>
          </a:p>
        </p:txBody>
      </p:sp>
      <p:sp>
        <p:nvSpPr>
          <p:cNvPr id="72" name="Rectangle: Rounded Corners 41">
            <a:extLst>
              <a:ext uri="{FF2B5EF4-FFF2-40B4-BE49-F238E27FC236}">
                <a16:creationId xmlns:a16="http://schemas.microsoft.com/office/drawing/2014/main" id="{F12C49D1-0A99-41DB-9311-260BEF81528D}"/>
              </a:ext>
            </a:extLst>
          </p:cNvPr>
          <p:cNvSpPr/>
          <p:nvPr/>
        </p:nvSpPr>
        <p:spPr>
          <a:xfrm>
            <a:off x="5669107" y="1362497"/>
            <a:ext cx="5955110" cy="4648986"/>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86EBF26B-8742-431D-BF14-CAEB36FF5C6C}"/>
              </a:ext>
            </a:extLst>
          </p:cNvPr>
          <p:cNvSpPr txBox="1"/>
          <p:nvPr/>
        </p:nvSpPr>
        <p:spPr>
          <a:xfrm>
            <a:off x="8170066" y="5868260"/>
            <a:ext cx="725321" cy="307777"/>
          </a:xfrm>
          <a:prstGeom prst="rect">
            <a:avLst/>
          </a:prstGeom>
          <a:solidFill>
            <a:schemeClr val="bg1"/>
          </a:solidFill>
        </p:spPr>
        <p:txBody>
          <a:bodyPr wrap="square" rtlCol="0">
            <a:spAutoFit/>
          </a:bodyPr>
          <a:lstStyle/>
          <a:p>
            <a:r>
              <a:rPr lang="en-US" sz="1400" dirty="0"/>
              <a:t>Server</a:t>
            </a:r>
          </a:p>
        </p:txBody>
      </p:sp>
      <p:sp>
        <p:nvSpPr>
          <p:cNvPr id="74" name="TextBox 73">
            <a:extLst>
              <a:ext uri="{FF2B5EF4-FFF2-40B4-BE49-F238E27FC236}">
                <a16:creationId xmlns:a16="http://schemas.microsoft.com/office/drawing/2014/main" id="{2E91215D-B421-4CD5-83BA-AA91AD70419D}"/>
              </a:ext>
            </a:extLst>
          </p:cNvPr>
          <p:cNvSpPr txBox="1"/>
          <p:nvPr/>
        </p:nvSpPr>
        <p:spPr>
          <a:xfrm>
            <a:off x="8848266" y="2949899"/>
            <a:ext cx="1696825" cy="430887"/>
          </a:xfrm>
          <a:prstGeom prst="rect">
            <a:avLst/>
          </a:prstGeom>
          <a:noFill/>
        </p:spPr>
        <p:txBody>
          <a:bodyPr wrap="square" rtlCol="0">
            <a:spAutoFit/>
          </a:bodyPr>
          <a:lstStyle/>
          <a:p>
            <a:pPr algn="ctr"/>
            <a:r>
              <a:rPr lang="en-US" sz="1100" dirty="0"/>
              <a:t>Methods: </a:t>
            </a:r>
            <a:r>
              <a:rPr lang="en-US" sz="1100" dirty="0" err="1"/>
              <a:t>Auraenabled</a:t>
            </a:r>
            <a:r>
              <a:rPr lang="en-US" sz="1100" dirty="0"/>
              <a:t> and Cacheable</a:t>
            </a:r>
          </a:p>
        </p:txBody>
      </p:sp>
    </p:spTree>
    <p:extLst>
      <p:ext uri="{BB962C8B-B14F-4D97-AF65-F5344CB8AC3E}">
        <p14:creationId xmlns:p14="http://schemas.microsoft.com/office/powerpoint/2010/main" val="257144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501651" y="2379925"/>
            <a:ext cx="10541000" cy="1592403"/>
          </a:xfrm>
        </p:spPr>
        <p:txBody>
          <a:bodyPr/>
          <a:lstStyle/>
          <a:p>
            <a:r>
              <a:rPr lang="en-US" sz="4000" dirty="0"/>
              <a:t>LWC and Aura –</a:t>
            </a:r>
            <a:br>
              <a:rPr lang="en-US" sz="4000" dirty="0"/>
            </a:br>
            <a:r>
              <a:rPr lang="en-US" sz="4000" dirty="0"/>
              <a:t>What’s Changing</a:t>
            </a:r>
          </a:p>
        </p:txBody>
      </p:sp>
    </p:spTree>
    <p:extLst>
      <p:ext uri="{BB962C8B-B14F-4D97-AF65-F5344CB8AC3E}">
        <p14:creationId xmlns:p14="http://schemas.microsoft.com/office/powerpoint/2010/main" val="8030929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00448" y="567944"/>
            <a:ext cx="10363200" cy="1059965"/>
          </a:xfrm>
        </p:spPr>
        <p:txBody>
          <a:bodyPr/>
          <a:lstStyle/>
          <a:p>
            <a:pPr defTabSz="457200">
              <a:spcBef>
                <a:spcPts val="1000"/>
              </a:spcBef>
              <a:buClr>
                <a:schemeClr val="tx1"/>
              </a:buClr>
              <a:buSzPct val="80000"/>
            </a:pPr>
            <a:r>
              <a:rPr lang="en-US" dirty="0">
                <a:solidFill>
                  <a:schemeClr val="tx1">
                    <a:lumMod val="75000"/>
                    <a:lumOff val="25000"/>
                  </a:schemeClr>
                </a:solidFill>
              </a:rPr>
              <a:t>LWC and Aura – What’s changing and What’s remaining same</a:t>
            </a:r>
          </a:p>
        </p:txBody>
      </p:sp>
      <p:sp>
        <p:nvSpPr>
          <p:cNvPr id="2" name="Text Placeholder 1"/>
          <p:cNvSpPr>
            <a:spLocks noGrp="1"/>
          </p:cNvSpPr>
          <p:nvPr>
            <p:ph type="body" sz="quarter" idx="15"/>
          </p:nvPr>
        </p:nvSpPr>
        <p:spPr/>
        <p:txBody>
          <a:bodyPr/>
          <a:lstStyle/>
          <a:p>
            <a:r>
              <a:rPr lang="en-US" dirty="0"/>
              <a:t>Lwc and aura – what’s changing</a:t>
            </a:r>
          </a:p>
        </p:txBody>
      </p:sp>
      <p:graphicFrame>
        <p:nvGraphicFramePr>
          <p:cNvPr id="6" name="Content Placeholder 4">
            <a:extLst>
              <a:ext uri="{FF2B5EF4-FFF2-40B4-BE49-F238E27FC236}">
                <a16:creationId xmlns:a16="http://schemas.microsoft.com/office/drawing/2014/main" id="{B3CA6968-814A-497E-BD65-7A24ABD87DA4}"/>
              </a:ext>
            </a:extLst>
          </p:cNvPr>
          <p:cNvGraphicFramePr>
            <a:graphicFrameLocks/>
          </p:cNvGraphicFramePr>
          <p:nvPr>
            <p:extLst>
              <p:ext uri="{D42A27DB-BD31-4B8C-83A1-F6EECF244321}">
                <p14:modId xmlns:p14="http://schemas.microsoft.com/office/powerpoint/2010/main" val="578950725"/>
              </p:ext>
            </p:extLst>
          </p:nvPr>
        </p:nvGraphicFramePr>
        <p:xfrm>
          <a:off x="596236" y="1269338"/>
          <a:ext cx="10971624" cy="5304142"/>
        </p:xfrm>
        <a:graphic>
          <a:graphicData uri="http://schemas.openxmlformats.org/drawingml/2006/table">
            <a:tbl>
              <a:tblPr firstRow="1" bandRow="1"/>
              <a:tblGrid>
                <a:gridCol w="5485812">
                  <a:extLst>
                    <a:ext uri="{9D8B030D-6E8A-4147-A177-3AD203B41FA5}">
                      <a16:colId xmlns:a16="http://schemas.microsoft.com/office/drawing/2014/main" val="1291944884"/>
                    </a:ext>
                  </a:extLst>
                </a:gridCol>
                <a:gridCol w="5485812">
                  <a:extLst>
                    <a:ext uri="{9D8B030D-6E8A-4147-A177-3AD203B41FA5}">
                      <a16:colId xmlns:a16="http://schemas.microsoft.com/office/drawing/2014/main" val="678975405"/>
                    </a:ext>
                  </a:extLst>
                </a:gridCol>
              </a:tblGrid>
              <a:tr h="230042">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r"/>
                      <a:r>
                        <a:rPr lang="en-US" sz="900" b="1" dirty="0"/>
                        <a:t>Aura Programming Model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r>
                        <a:rPr lang="en-US" sz="900" b="1" dirty="0"/>
                        <a:t>Lightning Web Components Programming Model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extLst>
                  <a:ext uri="{0D108BD9-81ED-4DB2-BD59-A6C34878D82A}">
                    <a16:rowId xmlns:a16="http://schemas.microsoft.com/office/drawing/2014/main" val="3313062085"/>
                  </a:ext>
                </a:extLst>
              </a:tr>
              <a:tr h="31738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Custom Component Model</a:t>
                      </a:r>
                    </a:p>
                    <a:p>
                      <a:pPr algn="r"/>
                      <a:r>
                        <a:rPr lang="en-US" sz="700" b="0" dirty="0"/>
                        <a:t>(Definition of properties that components must satisfy, methods and mechanisms for the composition of components)</a:t>
                      </a:r>
                      <a:endParaRPr lang="en-US" sz="800" b="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Web Components</a:t>
                      </a:r>
                    </a:p>
                    <a:p>
                      <a:r>
                        <a:rPr lang="en-US" sz="700" b="0" dirty="0"/>
                        <a:t>(Reusable custom elements,</a:t>
                      </a:r>
                      <a:r>
                        <a:rPr lang="en-US" sz="700" b="0" baseline="0" dirty="0"/>
                        <a:t> </a:t>
                      </a:r>
                      <a:r>
                        <a:rPr lang="en-US" sz="700" b="0" dirty="0"/>
                        <a:t>with their functionality encapsulated away from the rest of your code)</a:t>
                      </a:r>
                      <a:endParaRPr lang="en-US" sz="900" b="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2069270743"/>
                  </a:ext>
                </a:extLst>
              </a:tr>
              <a:tr h="31738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Facets</a:t>
                      </a:r>
                    </a:p>
                    <a:p>
                      <a:pPr algn="r"/>
                      <a:r>
                        <a:rPr lang="en-US" sz="700" b="0" dirty="0"/>
                        <a:t>(Facet is defined as an attribute of the component that has a type of </a:t>
                      </a:r>
                      <a:r>
                        <a:rPr lang="en-US" sz="700" b="0" dirty="0" err="1"/>
                        <a:t>Aura.Component</a:t>
                      </a:r>
                      <a:r>
                        <a:rPr lang="en-US" sz="700" b="0" dirty="0"/>
                        <a:t>[])</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Slots</a:t>
                      </a:r>
                    </a:p>
                    <a:p>
                      <a:r>
                        <a:rPr lang="en-US" sz="700" b="0" dirty="0"/>
                        <a:t>(A slot is a placeholder for markup that a parent component passes into a component’s body)</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607281395"/>
                  </a:ext>
                </a:extLst>
              </a:tr>
              <a:tr h="23004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Custom Template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Templates and Modules</a:t>
                      </a:r>
                    </a:p>
                    <a:p>
                      <a:r>
                        <a:rPr lang="en-US" sz="700" b="0" dirty="0"/>
                        <a:t>(Template holds HTML code which is rendered by </a:t>
                      </a:r>
                      <a:r>
                        <a:rPr lang="en-US" sz="700" b="0" dirty="0" err="1"/>
                        <a:t>javascript</a:t>
                      </a:r>
                      <a:r>
                        <a:rPr lang="en-US" sz="700" b="0" dirty="0"/>
                        <a:t> while Module is </a:t>
                      </a:r>
                      <a:r>
                        <a:rPr lang="en-US" sz="700" b="0" dirty="0" err="1"/>
                        <a:t>javascript</a:t>
                      </a:r>
                      <a:r>
                        <a:rPr lang="en-US" sz="700" b="0" dirty="0"/>
                        <a:t> file which is imported in another </a:t>
                      </a:r>
                      <a:r>
                        <a:rPr lang="en-US" sz="700" b="0" dirty="0" err="1"/>
                        <a:t>js</a:t>
                      </a:r>
                      <a:r>
                        <a:rPr lang="en-US" sz="700" b="0" dirty="0"/>
                        <a:t> file to use)</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2671836628"/>
                  </a:ext>
                </a:extLst>
              </a:tr>
              <a:tr h="23004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Custom Components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Custom DOM Elements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2593065521"/>
                  </a:ext>
                </a:extLst>
              </a:tr>
              <a:tr h="31738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Rendering</a:t>
                      </a:r>
                      <a:r>
                        <a:rPr lang="en-US" sz="900" b="0" baseline="0" dirty="0"/>
                        <a:t> Optimization</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Shadow DOM </a:t>
                      </a:r>
                    </a:p>
                    <a:p>
                      <a:r>
                        <a:rPr lang="en-US" sz="700" b="0" dirty="0"/>
                        <a:t>(Encapsulation of DOM)</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605745770"/>
                  </a:ext>
                </a:extLst>
              </a:tr>
              <a:tr h="23004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Custom</a:t>
                      </a:r>
                      <a:r>
                        <a:rPr lang="en-US" sz="900" b="0" baseline="0" dirty="0"/>
                        <a:t> Modules</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Modules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3305873932"/>
                  </a:ext>
                </a:extLst>
              </a:tr>
              <a:tr h="33180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ECMAScript 5</a:t>
                      </a:r>
                    </a:p>
                    <a:p>
                      <a:pPr algn="r"/>
                      <a:r>
                        <a:rPr lang="en-US" sz="800" b="0" baseline="0" dirty="0"/>
                        <a:t>(Released 2009)</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ECMAScript</a:t>
                      </a:r>
                      <a:r>
                        <a:rPr lang="en-US" sz="900" b="0" baseline="0" dirty="0"/>
                        <a:t> 7</a:t>
                      </a:r>
                    </a:p>
                    <a:p>
                      <a:r>
                        <a:rPr lang="en-US" sz="700" b="0" baseline="0" dirty="0"/>
                        <a:t>(Released 2016)</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3662386582"/>
                  </a:ext>
                </a:extLst>
              </a:tr>
              <a:tr h="23004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Two-way</a:t>
                      </a:r>
                      <a:r>
                        <a:rPr lang="en-US" sz="900" b="0" baseline="0" dirty="0"/>
                        <a:t> Binding</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Restricted</a:t>
                      </a:r>
                      <a:r>
                        <a:rPr lang="en-US" sz="900" b="0" baseline="0" dirty="0"/>
                        <a:t> Parent to Child Binding</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3309268160"/>
                  </a:ext>
                </a:extLst>
              </a:tr>
              <a:tr h="23004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Single Apex Controller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Methods from multiple Classes can be imported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3842639969"/>
                  </a:ext>
                </a:extLst>
              </a:tr>
              <a:tr h="23004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Supported in Salesforce Developer Console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Not Supported in Salesforce Developer Console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1742576424"/>
                  </a:ext>
                </a:extLst>
              </a:tr>
              <a:tr h="31738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Custom Events</a:t>
                      </a:r>
                    </a:p>
                    <a:p>
                      <a:pPr algn="r"/>
                      <a:r>
                        <a:rPr lang="en-US" sz="700" b="0" dirty="0"/>
                        <a:t>(Component</a:t>
                      </a:r>
                      <a:r>
                        <a:rPr lang="en-US" sz="700" b="0" baseline="0" dirty="0"/>
                        <a:t> and Application Event</a:t>
                      </a:r>
                      <a:r>
                        <a:rPr lang="en-US" sz="700" b="0" dirty="0"/>
                        <a:t>)</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Custom Events</a:t>
                      </a:r>
                    </a:p>
                    <a:p>
                      <a:r>
                        <a:rPr lang="en-US" sz="600" b="0" dirty="0"/>
                        <a:t>(Standard </a:t>
                      </a:r>
                      <a:r>
                        <a:rPr lang="en-US" sz="600" b="0" dirty="0" err="1"/>
                        <a:t>CustomEvent</a:t>
                      </a:r>
                      <a:r>
                        <a:rPr lang="en-US" sz="600" b="0" baseline="0" dirty="0"/>
                        <a:t> DOM Object and </a:t>
                      </a:r>
                      <a:r>
                        <a:rPr lang="en-US" sz="600" b="0" baseline="0" dirty="0" err="1"/>
                        <a:t>PubSub</a:t>
                      </a:r>
                      <a:r>
                        <a:rPr lang="en-US" sz="600" b="0" baseline="0" dirty="0"/>
                        <a:t> Module</a:t>
                      </a:r>
                      <a:r>
                        <a:rPr lang="en-US" sz="600" b="0" dirty="0"/>
                        <a:t>)</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4128011407"/>
                  </a:ext>
                </a:extLst>
              </a:tr>
              <a:tr h="316265">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Naming Convention</a:t>
                      </a:r>
                    </a:p>
                    <a:p>
                      <a:pPr algn="r"/>
                      <a:r>
                        <a:rPr lang="en-US" sz="600" b="0" dirty="0"/>
                        <a:t>(Components and Attributes are referred as it is in the markup)</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Naming Convention</a:t>
                      </a:r>
                    </a:p>
                    <a:p>
                      <a:r>
                        <a:rPr lang="en-US" sz="600" b="0" dirty="0"/>
                        <a:t>(Camel</a:t>
                      </a:r>
                      <a:r>
                        <a:rPr lang="en-US" sz="600" b="0" baseline="0" dirty="0"/>
                        <a:t> case components and attributes map to kebab case in the markup</a:t>
                      </a:r>
                      <a:r>
                        <a:rPr lang="en-US" sz="600" b="0" dirty="0"/>
                        <a:t>)</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3619356140"/>
                  </a:ext>
                </a:extLst>
              </a:tr>
              <a:tr h="302956">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r"/>
                      <a:r>
                        <a:rPr lang="en-US" sz="900" b="0" dirty="0"/>
                        <a:t>Rendering</a:t>
                      </a:r>
                    </a:p>
                    <a:p>
                      <a:pPr algn="r"/>
                      <a:r>
                        <a:rPr lang="en-US" sz="600" b="0" dirty="0"/>
                        <a:t>(</a:t>
                      </a:r>
                      <a:r>
                        <a:rPr lang="en-US" sz="600" b="0" dirty="0" err="1"/>
                        <a:t>init</a:t>
                      </a:r>
                      <a:r>
                        <a:rPr lang="en-US" sz="600" b="0" dirty="0"/>
                        <a:t>, render, destroy)</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r>
                        <a:rPr lang="en-US" sz="900" b="0" dirty="0"/>
                        <a:t>Rendering</a:t>
                      </a:r>
                    </a:p>
                    <a:p>
                      <a:r>
                        <a:rPr lang="en-US" sz="600" b="0" dirty="0"/>
                        <a:t>(</a:t>
                      </a:r>
                      <a:r>
                        <a:rPr lang="en-US" sz="600" b="0" dirty="0" err="1"/>
                        <a:t>connectedCallback</a:t>
                      </a:r>
                      <a:r>
                        <a:rPr lang="en-US" sz="600" b="0" dirty="0"/>
                        <a:t>, </a:t>
                      </a:r>
                      <a:r>
                        <a:rPr lang="en-US" sz="600" b="0" dirty="0" err="1"/>
                        <a:t>renderedCallback</a:t>
                      </a:r>
                      <a:r>
                        <a:rPr lang="en-US" sz="600" b="0" dirty="0"/>
                        <a:t>, </a:t>
                      </a:r>
                      <a:r>
                        <a:rPr lang="en-US" sz="600" b="0" dirty="0" err="1"/>
                        <a:t>disconnectedCallback</a:t>
                      </a:r>
                      <a:r>
                        <a:rPr lang="en-US" sz="600" b="0" dirty="0"/>
                        <a:t>)</a:t>
                      </a:r>
                      <a:endParaRPr lang="en-US" sz="900" b="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4291862690"/>
                  </a:ext>
                </a:extLst>
              </a:tr>
              <a:tr h="230042">
                <a:tc gridSpan="2">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900" b="0" dirty="0"/>
                        <a:t>Standard Events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solidFill>
                  </a:tcPr>
                </a:tc>
                <a:tc hMerge="1">
                  <a:txBody>
                    <a:bodyPr/>
                    <a:lstStyle/>
                    <a:p>
                      <a:endParaRPr lang="en-US" sz="1100" dirty="0"/>
                    </a:p>
                  </a:txBody>
                  <a:tcPr/>
                </a:tc>
                <a:extLst>
                  <a:ext uri="{0D108BD9-81ED-4DB2-BD59-A6C34878D82A}">
                    <a16:rowId xmlns:a16="http://schemas.microsoft.com/office/drawing/2014/main" val="3072951113"/>
                  </a:ext>
                </a:extLst>
              </a:tr>
              <a:tr h="230042">
                <a:tc gridSpan="2">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900" b="0" dirty="0"/>
                        <a:t>Standard Elements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solidFill>
                  </a:tcPr>
                </a:tc>
                <a:tc hMerge="1">
                  <a:txBody>
                    <a:bodyPr/>
                    <a:lstStyle/>
                    <a:p>
                      <a:endParaRPr lang="en-US" sz="1100" dirty="0"/>
                    </a:p>
                  </a:txBody>
                  <a:tcPr/>
                </a:tc>
                <a:extLst>
                  <a:ext uri="{0D108BD9-81ED-4DB2-BD59-A6C34878D82A}">
                    <a16:rowId xmlns:a16="http://schemas.microsoft.com/office/drawing/2014/main" val="3842042136"/>
                  </a:ext>
                </a:extLst>
              </a:tr>
              <a:tr h="230042">
                <a:tc gridSpan="2">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900" b="0" dirty="0"/>
                        <a:t>Security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solidFill>
                  </a:tcPr>
                </a:tc>
                <a:tc hMerge="1">
                  <a:txBody>
                    <a:bodyPr/>
                    <a:lstStyle/>
                    <a:p>
                      <a:endParaRPr lang="en-US" sz="1100" dirty="0"/>
                    </a:p>
                  </a:txBody>
                  <a:tcPr/>
                </a:tc>
                <a:extLst>
                  <a:ext uri="{0D108BD9-81ED-4DB2-BD59-A6C34878D82A}">
                    <a16:rowId xmlns:a16="http://schemas.microsoft.com/office/drawing/2014/main" val="123787912"/>
                  </a:ext>
                </a:extLst>
              </a:tr>
              <a:tr h="230042">
                <a:tc gridSpan="2">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900" b="0" dirty="0"/>
                        <a:t>Lightning Data Services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solidFill>
                  </a:tcPr>
                </a:tc>
                <a:tc hMerge="1">
                  <a:txBody>
                    <a:bodyPr/>
                    <a:lstStyle/>
                    <a:p>
                      <a:endParaRPr lang="en-US" sz="1100" dirty="0"/>
                    </a:p>
                  </a:txBody>
                  <a:tcPr/>
                </a:tc>
                <a:extLst>
                  <a:ext uri="{0D108BD9-81ED-4DB2-BD59-A6C34878D82A}">
                    <a16:rowId xmlns:a16="http://schemas.microsoft.com/office/drawing/2014/main" val="3915158371"/>
                  </a:ext>
                </a:extLst>
              </a:tr>
              <a:tr h="230042">
                <a:tc gridSpan="2">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900" b="0" dirty="0"/>
                        <a:t>Base Lightning Components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solidFill>
                  </a:tcPr>
                </a:tc>
                <a:tc hMerge="1">
                  <a:txBody>
                    <a:bodyPr/>
                    <a:lstStyle/>
                    <a:p>
                      <a:endParaRPr lang="en-US" sz="1100" dirty="0"/>
                    </a:p>
                  </a:txBody>
                  <a:tcPr/>
                </a:tc>
                <a:extLst>
                  <a:ext uri="{0D108BD9-81ED-4DB2-BD59-A6C34878D82A}">
                    <a16:rowId xmlns:a16="http://schemas.microsoft.com/office/drawing/2014/main" val="3576410380"/>
                  </a:ext>
                </a:extLst>
              </a:tr>
            </a:tbl>
          </a:graphicData>
        </a:graphic>
      </p:graphicFrame>
      <p:sp>
        <p:nvSpPr>
          <p:cNvPr id="7" name="Rectangle 6">
            <a:extLst>
              <a:ext uri="{FF2B5EF4-FFF2-40B4-BE49-F238E27FC236}">
                <a16:creationId xmlns:a16="http://schemas.microsoft.com/office/drawing/2014/main" id="{476141D7-71A7-4529-8EAF-4E0B28631035}"/>
              </a:ext>
            </a:extLst>
          </p:cNvPr>
          <p:cNvSpPr/>
          <p:nvPr/>
        </p:nvSpPr>
        <p:spPr>
          <a:xfrm>
            <a:off x="596235" y="5400877"/>
            <a:ext cx="2489865" cy="230832"/>
          </a:xfrm>
          <a:prstGeom prst="rect">
            <a:avLst/>
          </a:prstGeom>
        </p:spPr>
        <p:txBody>
          <a:bodyPr wrap="square">
            <a:spAutoFit/>
          </a:bodyPr>
          <a:lstStyle/>
          <a:p>
            <a:r>
              <a:rPr lang="en-US" sz="900" b="1" dirty="0"/>
              <a:t>Remaining Same</a:t>
            </a:r>
          </a:p>
        </p:txBody>
      </p:sp>
    </p:spTree>
    <p:extLst>
      <p:ext uri="{BB962C8B-B14F-4D97-AF65-F5344CB8AC3E}">
        <p14:creationId xmlns:p14="http://schemas.microsoft.com/office/powerpoint/2010/main" val="693075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14399" y="694943"/>
            <a:ext cx="10621819" cy="1059965"/>
          </a:xfrm>
        </p:spPr>
        <p:txBody>
          <a:bodyPr/>
          <a:lstStyle/>
          <a:p>
            <a:pPr defTabSz="457200">
              <a:spcBef>
                <a:spcPts val="1000"/>
              </a:spcBef>
              <a:buClr>
                <a:schemeClr val="tx1"/>
              </a:buClr>
              <a:buSzPct val="80000"/>
            </a:pPr>
            <a:r>
              <a:rPr lang="en-US" dirty="0">
                <a:solidFill>
                  <a:schemeClr val="tx1">
                    <a:lumMod val="75000"/>
                    <a:lumOff val="25000"/>
                  </a:schemeClr>
                </a:solidFill>
              </a:rPr>
              <a:t>LWC and Aura – Syntax differences of common building blocks</a:t>
            </a:r>
          </a:p>
        </p:txBody>
      </p:sp>
      <p:sp>
        <p:nvSpPr>
          <p:cNvPr id="2" name="Text Placeholder 1"/>
          <p:cNvSpPr>
            <a:spLocks noGrp="1"/>
          </p:cNvSpPr>
          <p:nvPr>
            <p:ph type="body" sz="quarter" idx="15"/>
          </p:nvPr>
        </p:nvSpPr>
        <p:spPr/>
        <p:txBody>
          <a:bodyPr/>
          <a:lstStyle/>
          <a:p>
            <a:r>
              <a:rPr lang="en-US" dirty="0"/>
              <a:t>Lwc and aura – what’s changing</a:t>
            </a:r>
          </a:p>
        </p:txBody>
      </p:sp>
      <p:graphicFrame>
        <p:nvGraphicFramePr>
          <p:cNvPr id="10" name="Group 3">
            <a:extLst>
              <a:ext uri="{FF2B5EF4-FFF2-40B4-BE49-F238E27FC236}">
                <a16:creationId xmlns:a16="http://schemas.microsoft.com/office/drawing/2014/main" id="{251DB33A-9EE0-4B40-BD2F-473E9E8FCC81}"/>
              </a:ext>
            </a:extLst>
          </p:cNvPr>
          <p:cNvGraphicFramePr>
            <a:graphicFrameLocks noGrp="1"/>
          </p:cNvGraphicFramePr>
          <p:nvPr>
            <p:extLst>
              <p:ext uri="{D42A27DB-BD31-4B8C-83A1-F6EECF244321}">
                <p14:modId xmlns:p14="http://schemas.microsoft.com/office/powerpoint/2010/main" val="1684843804"/>
              </p:ext>
            </p:extLst>
          </p:nvPr>
        </p:nvGraphicFramePr>
        <p:xfrm>
          <a:off x="469900" y="1806765"/>
          <a:ext cx="11112500" cy="3986440"/>
        </p:xfrm>
        <a:graphic>
          <a:graphicData uri="http://schemas.openxmlformats.org/drawingml/2006/table">
            <a:tbl>
              <a:tblPr/>
              <a:tblGrid>
                <a:gridCol w="3434206">
                  <a:extLst>
                    <a:ext uri="{9D8B030D-6E8A-4147-A177-3AD203B41FA5}">
                      <a16:colId xmlns:a16="http://schemas.microsoft.com/office/drawing/2014/main" val="20000"/>
                    </a:ext>
                  </a:extLst>
                </a:gridCol>
                <a:gridCol w="4049404">
                  <a:extLst>
                    <a:ext uri="{9D8B030D-6E8A-4147-A177-3AD203B41FA5}">
                      <a16:colId xmlns:a16="http://schemas.microsoft.com/office/drawing/2014/main" val="20001"/>
                    </a:ext>
                  </a:extLst>
                </a:gridCol>
                <a:gridCol w="3628890">
                  <a:extLst>
                    <a:ext uri="{9D8B030D-6E8A-4147-A177-3AD203B41FA5}">
                      <a16:colId xmlns:a16="http://schemas.microsoft.com/office/drawing/2014/main" val="20002"/>
                    </a:ext>
                  </a:extLst>
                </a:gridCol>
              </a:tblGrid>
              <a:tr h="587869">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defRPr/>
                      </a:pPr>
                      <a:r>
                        <a:rPr lang="en-US" sz="1200" b="0" u="none" strike="noStrike" dirty="0">
                          <a:solidFill>
                            <a:schemeClr val="accent1"/>
                          </a:solidFill>
                          <a:effectLst/>
                        </a:rPr>
                        <a:t>Building Blocks</a:t>
                      </a:r>
                      <a:endParaRPr lang="en-US" sz="1200" b="0"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T="91440" marB="91440" anchor="ctr" horzOverflow="overflow">
                    <a:lnL w="12700" cmpd="sng">
                      <a:noFill/>
                      <a:prstDash val="solid"/>
                    </a:lnL>
                    <a:lnR w="6350" cap="flat" cmpd="sng" algn="ctr">
                      <a:no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200" b="0" u="none" strike="noStrike" dirty="0">
                          <a:solidFill>
                            <a:schemeClr val="accent1"/>
                          </a:solidFill>
                          <a:effectLst/>
                        </a:rPr>
                        <a:t>Aura Components</a:t>
                      </a:r>
                      <a:endParaRPr lang="en-US" sz="1200" b="0" i="0" u="none" strike="noStrike"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marT="91440" marB="91440" anchor="ctr" horzOverflow="overflow">
                    <a:lnL w="6350" cap="flat" cmpd="sng" algn="ctr">
                      <a:no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lang="en-US" sz="1200" b="0" u="none" strike="noStrike" dirty="0">
                          <a:solidFill>
                            <a:schemeClr val="accent1"/>
                          </a:solidFill>
                          <a:effectLst/>
                        </a:rPr>
                        <a:t>Lighting Web Components</a:t>
                      </a:r>
                      <a:endParaRPr kumimoji="0" lang="en-US" sz="1200" b="0" i="0" u="none" strike="noStrike" cap="none" normalizeH="0" baseline="0" dirty="0">
                        <a:ln>
                          <a:noFill/>
                        </a:ln>
                        <a:solidFill>
                          <a:schemeClr val="accent1"/>
                        </a:solidFill>
                        <a:effectLst/>
                        <a:latin typeface="+mn-lt"/>
                      </a:endParaRPr>
                    </a:p>
                  </a:txBody>
                  <a:tcPr marT="91440" marB="9144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55576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fontAlgn="b"/>
                      <a:r>
                        <a:rPr lang="en-US" sz="1000" b="0" u="none" strike="noStrike" dirty="0">
                          <a:solidFill>
                            <a:schemeClr val="dk1"/>
                          </a:solidFill>
                          <a:effectLst/>
                        </a:rPr>
                        <a:t>Attributes and properties</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T="91440" marB="91440" anchor="ctr" horzOverflow="overflow">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a:solidFill>
                            <a:schemeClr val="dk1"/>
                          </a:solidFill>
                          <a:effectLst/>
                        </a:rPr>
                        <a:t>&lt;</a:t>
                      </a:r>
                      <a:r>
                        <a:rPr lang="en-US" sz="1000" u="none" strike="noStrike" dirty="0" err="1">
                          <a:solidFill>
                            <a:schemeClr val="dk1"/>
                          </a:solidFill>
                          <a:effectLst/>
                        </a:rPr>
                        <a:t>aura:attribute</a:t>
                      </a:r>
                      <a:r>
                        <a:rPr lang="en-US" sz="1000" u="none" strike="noStrike" dirty="0">
                          <a:solidFill>
                            <a:schemeClr val="dk1"/>
                          </a:solidFill>
                          <a:effectLst/>
                        </a:rPr>
                        <a:t> name=”</a:t>
                      </a:r>
                      <a:r>
                        <a:rPr lang="en-US" sz="1000" u="none" strike="noStrike" dirty="0" err="1">
                          <a:solidFill>
                            <a:schemeClr val="dk1"/>
                          </a:solidFill>
                          <a:effectLst/>
                        </a:rPr>
                        <a:t>myproperty</a:t>
                      </a:r>
                      <a:r>
                        <a:rPr lang="en-US" sz="1000" u="none" strike="noStrike" dirty="0">
                          <a:solidFill>
                            <a:schemeClr val="dk1"/>
                          </a:solidFill>
                          <a:effectLst/>
                        </a:rPr>
                        <a:t>”&gt;</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a:solidFill>
                            <a:schemeClr val="dk1"/>
                          </a:solidFill>
                          <a:effectLst/>
                        </a:rPr>
                        <a:t>@</a:t>
                      </a:r>
                      <a:r>
                        <a:rPr lang="en-US" sz="1000" u="none" strike="noStrike" dirty="0" err="1">
                          <a:solidFill>
                            <a:schemeClr val="dk1"/>
                          </a:solidFill>
                          <a:effectLst/>
                        </a:rPr>
                        <a:t>api</a:t>
                      </a:r>
                      <a:r>
                        <a:rPr lang="en-US" sz="1000" u="none" strike="noStrike" dirty="0">
                          <a:solidFill>
                            <a:schemeClr val="dk1"/>
                          </a:solidFill>
                          <a:effectLst/>
                        </a:rPr>
                        <a:t> </a:t>
                      </a:r>
                      <a:r>
                        <a:rPr lang="en-US" sz="1000" u="none" strike="noStrike" dirty="0" err="1">
                          <a:solidFill>
                            <a:schemeClr val="dk1"/>
                          </a:solidFill>
                          <a:effectLst/>
                        </a:rPr>
                        <a:t>myproperty</a:t>
                      </a:r>
                      <a:r>
                        <a:rPr lang="en-US" sz="1000" u="none" strike="noStrike" dirty="0">
                          <a:solidFill>
                            <a:schemeClr val="dk1"/>
                          </a:solidFill>
                          <a:effectLst/>
                        </a:rPr>
                        <a:t> @track properties</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576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fontAlgn="b"/>
                      <a:r>
                        <a:rPr lang="en-US" sz="1000" b="0" u="none" strike="noStrike" dirty="0">
                          <a:solidFill>
                            <a:schemeClr val="dk1"/>
                          </a:solidFill>
                          <a:effectLst/>
                        </a:rPr>
                        <a:t>Expression Syntax</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T="91440" marB="91440" anchor="ctr" horzOverflow="overflow">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a:solidFill>
                            <a:schemeClr val="dk1"/>
                          </a:solidFill>
                          <a:effectLst/>
                        </a:rPr>
                        <a:t>{!</a:t>
                      </a:r>
                      <a:r>
                        <a:rPr lang="en-US" sz="1000" u="none" strike="noStrike" dirty="0" err="1">
                          <a:solidFill>
                            <a:schemeClr val="dk1"/>
                          </a:solidFill>
                          <a:effectLst/>
                        </a:rPr>
                        <a:t>v.myattribute</a:t>
                      </a:r>
                      <a:r>
                        <a:rPr lang="en-US" sz="1000" u="none" strike="noStrike" dirty="0">
                          <a:solidFill>
                            <a:schemeClr val="dk1"/>
                          </a:solidFill>
                          <a:effectLst/>
                        </a:rPr>
                        <a:t>}</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a:solidFill>
                            <a:schemeClr val="dk1"/>
                          </a:solidFill>
                          <a:effectLst/>
                        </a:rPr>
                        <a:t>{</a:t>
                      </a:r>
                      <a:r>
                        <a:rPr lang="en-US" sz="1000" u="none" strike="noStrike" dirty="0" err="1">
                          <a:solidFill>
                            <a:schemeClr val="dk1"/>
                          </a:solidFill>
                          <a:effectLst/>
                        </a:rPr>
                        <a:t>myattribute</a:t>
                      </a:r>
                      <a:r>
                        <a:rPr lang="en-US" sz="1000" u="none" strike="noStrike" dirty="0">
                          <a:solidFill>
                            <a:schemeClr val="dk1"/>
                          </a:solidFill>
                          <a:effectLst/>
                        </a:rPr>
                        <a:t>}</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5576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fontAlgn="b"/>
                      <a:r>
                        <a:rPr lang="en-US" sz="1000" b="0" u="none" strike="noStrike" dirty="0">
                          <a:solidFill>
                            <a:schemeClr val="dk1"/>
                          </a:solidFill>
                          <a:effectLst/>
                        </a:rPr>
                        <a:t>Event Handling</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T="91440" marB="91440" anchor="ctr" horzOverflow="overflow">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a:solidFill>
                            <a:schemeClr val="dk1"/>
                          </a:solidFill>
                          <a:effectLst/>
                        </a:rPr>
                        <a:t>Markup tags like </a:t>
                      </a:r>
                      <a:br>
                        <a:rPr lang="en-US" sz="1000" u="none" strike="noStrike" dirty="0">
                          <a:solidFill>
                            <a:schemeClr val="dk1"/>
                          </a:solidFill>
                          <a:effectLst/>
                        </a:rPr>
                      </a:br>
                      <a:r>
                        <a:rPr lang="en-US" sz="1000" u="none" strike="noStrike" dirty="0">
                          <a:solidFill>
                            <a:schemeClr val="dk1"/>
                          </a:solidFill>
                          <a:effectLst/>
                        </a:rPr>
                        <a:t>&lt;</a:t>
                      </a:r>
                      <a:r>
                        <a:rPr lang="en-US" sz="1000" u="none" strike="noStrike" dirty="0" err="1">
                          <a:solidFill>
                            <a:schemeClr val="dk1"/>
                          </a:solidFill>
                          <a:effectLst/>
                        </a:rPr>
                        <a:t>aura:handler</a:t>
                      </a:r>
                      <a:r>
                        <a:rPr lang="en-US" sz="1000" u="none" strike="noStrike" dirty="0">
                          <a:solidFill>
                            <a:schemeClr val="dk1"/>
                          </a:solidFill>
                          <a:effectLst/>
                        </a:rPr>
                        <a:t>&gt; and &lt;</a:t>
                      </a:r>
                      <a:r>
                        <a:rPr lang="en-US" sz="1000" u="none" strike="noStrike" dirty="0" err="1">
                          <a:solidFill>
                            <a:schemeClr val="dk1"/>
                          </a:solidFill>
                          <a:effectLst/>
                        </a:rPr>
                        <a:t>aura:register</a:t>
                      </a:r>
                      <a:r>
                        <a:rPr lang="en-US" sz="1000" u="none" strike="noStrike" dirty="0">
                          <a:solidFill>
                            <a:schemeClr val="dk1"/>
                          </a:solidFill>
                          <a:effectLst/>
                        </a:rPr>
                        <a:t>&gt; required</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err="1">
                          <a:solidFill>
                            <a:schemeClr val="dk1"/>
                          </a:solidFill>
                          <a:effectLst/>
                        </a:rPr>
                        <a:t>Const</a:t>
                      </a:r>
                      <a:r>
                        <a:rPr lang="en-US" sz="1000" u="none" strike="noStrike" dirty="0">
                          <a:solidFill>
                            <a:schemeClr val="dk1"/>
                          </a:solidFill>
                          <a:effectLst/>
                        </a:rPr>
                        <a:t> </a:t>
                      </a:r>
                      <a:r>
                        <a:rPr lang="en-US" sz="1000" u="none" strike="noStrike" dirty="0" err="1">
                          <a:solidFill>
                            <a:schemeClr val="dk1"/>
                          </a:solidFill>
                          <a:effectLst/>
                        </a:rPr>
                        <a:t>customEvt</a:t>
                      </a:r>
                      <a:r>
                        <a:rPr lang="en-US" sz="1000" u="none" strike="noStrike" dirty="0">
                          <a:solidFill>
                            <a:schemeClr val="dk1"/>
                          </a:solidFill>
                          <a:effectLst/>
                        </a:rPr>
                        <a:t> = new </a:t>
                      </a:r>
                      <a:r>
                        <a:rPr lang="en-US" sz="1000" u="none" strike="noStrike" dirty="0" err="1">
                          <a:solidFill>
                            <a:schemeClr val="dk1"/>
                          </a:solidFill>
                          <a:effectLst/>
                        </a:rPr>
                        <a:t>CustomEvent</a:t>
                      </a:r>
                      <a:r>
                        <a:rPr lang="en-US" sz="1000" u="none" strike="noStrike" dirty="0">
                          <a:solidFill>
                            <a:schemeClr val="dk1"/>
                          </a:solidFill>
                          <a:effectLst/>
                        </a:rPr>
                        <a:t>(); </a:t>
                      </a:r>
                      <a:r>
                        <a:rPr lang="en-US" sz="1000" u="none" strike="noStrike" dirty="0" err="1">
                          <a:solidFill>
                            <a:schemeClr val="dk1"/>
                          </a:solidFill>
                          <a:effectLst/>
                        </a:rPr>
                        <a:t>this.dispatchEvent</a:t>
                      </a:r>
                      <a:r>
                        <a:rPr lang="en-US" sz="1000" u="none" strike="noStrike" dirty="0">
                          <a:solidFill>
                            <a:schemeClr val="dk1"/>
                          </a:solidFill>
                          <a:effectLst/>
                        </a:rPr>
                        <a:t>(</a:t>
                      </a:r>
                      <a:r>
                        <a:rPr lang="en-US" sz="1000" u="none" strike="noStrike" dirty="0" err="1">
                          <a:solidFill>
                            <a:schemeClr val="dk1"/>
                          </a:solidFill>
                          <a:effectLst/>
                        </a:rPr>
                        <a:t>customEvt</a:t>
                      </a:r>
                      <a:r>
                        <a:rPr lang="en-US" sz="1000" u="none" strike="noStrike" dirty="0">
                          <a:solidFill>
                            <a:schemeClr val="dk1"/>
                          </a:solidFill>
                          <a:effectLst/>
                        </a:rPr>
                        <a:t>);</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5576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fontAlgn="b"/>
                      <a:r>
                        <a:rPr lang="en-US" sz="1000" b="0" u="none" strike="noStrike" dirty="0">
                          <a:solidFill>
                            <a:schemeClr val="dk1"/>
                          </a:solidFill>
                          <a:effectLst/>
                        </a:rPr>
                        <a:t>CSS Syntax</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T="91440" marB="91440" anchor="ctr" horzOverflow="overflow">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a:solidFill>
                            <a:schemeClr val="dk1"/>
                          </a:solidFill>
                          <a:effectLst/>
                        </a:rPr>
                        <a:t>.</a:t>
                      </a:r>
                      <a:r>
                        <a:rPr lang="en-US" sz="1000" u="none" strike="noStrike" dirty="0" err="1">
                          <a:solidFill>
                            <a:schemeClr val="dk1"/>
                          </a:solidFill>
                          <a:effectLst/>
                        </a:rPr>
                        <a:t>THIS.myclass</a:t>
                      </a:r>
                      <a:r>
                        <a:rPr lang="en-US" sz="1000" u="none" strike="noStrike" dirty="0">
                          <a:solidFill>
                            <a:schemeClr val="dk1"/>
                          </a:solidFill>
                          <a:effectLst/>
                        </a:rPr>
                        <a:t> {}</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a:solidFill>
                            <a:schemeClr val="dk1"/>
                          </a:solidFill>
                          <a:effectLst/>
                        </a:rPr>
                        <a:t>.</a:t>
                      </a:r>
                      <a:r>
                        <a:rPr lang="en-US" sz="1000" u="none" strike="noStrike" dirty="0" err="1">
                          <a:solidFill>
                            <a:schemeClr val="dk1"/>
                          </a:solidFill>
                          <a:effectLst/>
                        </a:rPr>
                        <a:t>myclass</a:t>
                      </a:r>
                      <a:r>
                        <a:rPr lang="en-US" sz="1000" u="none" strike="noStrike" dirty="0">
                          <a:solidFill>
                            <a:schemeClr val="dk1"/>
                          </a:solidFill>
                          <a:effectLst/>
                        </a:rPr>
                        <a:t>()</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5576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fontAlgn="b"/>
                      <a:r>
                        <a:rPr lang="en-US" sz="1000" b="0" u="none" strike="noStrike" dirty="0">
                          <a:solidFill>
                            <a:schemeClr val="dk1"/>
                          </a:solidFill>
                          <a:effectLst/>
                        </a:rPr>
                        <a:t>Facets</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T="91440" marB="91440" anchor="ctr" horzOverflow="overflow">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err="1">
                          <a:solidFill>
                            <a:schemeClr val="dk1"/>
                          </a:solidFill>
                          <a:effectLst/>
                        </a:rPr>
                        <a:t>aura:facet</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a:solidFill>
                            <a:schemeClr val="dk1"/>
                          </a:solidFill>
                          <a:effectLst/>
                        </a:rPr>
                        <a:t>slot</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619771">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defRPr/>
                      </a:pPr>
                      <a:r>
                        <a:rPr lang="en-US" sz="1000" b="0" u="none" strike="noStrike" dirty="0">
                          <a:solidFill>
                            <a:schemeClr val="dk1"/>
                          </a:solidFill>
                          <a:effectLst/>
                        </a:rPr>
                        <a:t>Base Components Syntax</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endParaRPr kumimoji="0" lang="en-US" sz="10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a:solidFill>
                            <a:schemeClr val="dk1"/>
                          </a:solidFill>
                          <a:effectLst/>
                        </a:rPr>
                        <a:t>Components are referred as it is in the markup and namespace is separated by colon :</a:t>
                      </a:r>
                    </a:p>
                    <a:p>
                      <a:pPr algn="ctr" fontAlgn="b"/>
                      <a:r>
                        <a:rPr lang="en-US" sz="1000" u="none" strike="noStrike" dirty="0">
                          <a:solidFill>
                            <a:schemeClr val="dk1"/>
                          </a:solidFill>
                          <a:effectLst/>
                        </a:rPr>
                        <a:t>For ex - </a:t>
                      </a:r>
                      <a:r>
                        <a:rPr lang="en-US" sz="1000" u="none" strike="noStrike" dirty="0" err="1">
                          <a:solidFill>
                            <a:schemeClr val="dk1"/>
                          </a:solidFill>
                          <a:effectLst/>
                        </a:rPr>
                        <a:t>lightning:layoutItem</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fontAlgn="b"/>
                      <a:r>
                        <a:rPr lang="en-US" sz="1000" u="none" strike="noStrike" dirty="0">
                          <a:solidFill>
                            <a:schemeClr val="dk1"/>
                          </a:solidFill>
                          <a:effectLst/>
                        </a:rPr>
                        <a:t>Camel case components map to kebab-case and namespace is separated by hyphen -</a:t>
                      </a:r>
                    </a:p>
                    <a:p>
                      <a:pPr algn="ctr" fontAlgn="b"/>
                      <a:r>
                        <a:rPr lang="en-US" sz="1000" u="none" strike="noStrike" dirty="0">
                          <a:solidFill>
                            <a:schemeClr val="dk1"/>
                          </a:solidFill>
                          <a:effectLst/>
                        </a:rPr>
                        <a:t>For Ex -lightning-layout-item</a:t>
                      </a:r>
                      <a:endParaRPr lang="en-US" sz="1000" b="0" i="0" u="none" strike="noStrik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00453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14399" y="694943"/>
            <a:ext cx="10621819" cy="616621"/>
          </a:xfrm>
        </p:spPr>
        <p:txBody>
          <a:bodyPr/>
          <a:lstStyle/>
          <a:p>
            <a:pPr defTabSz="457200">
              <a:spcBef>
                <a:spcPts val="1000"/>
              </a:spcBef>
              <a:buClr>
                <a:schemeClr val="tx1"/>
              </a:buClr>
              <a:buSzPct val="80000"/>
            </a:pPr>
            <a:r>
              <a:rPr lang="en-US" dirty="0">
                <a:solidFill>
                  <a:schemeClr val="tx1">
                    <a:lumMod val="75000"/>
                    <a:lumOff val="25000"/>
                  </a:schemeClr>
                </a:solidFill>
              </a:rPr>
              <a:t>LWC and Aura – File structure differences</a:t>
            </a:r>
          </a:p>
        </p:txBody>
      </p:sp>
      <p:sp>
        <p:nvSpPr>
          <p:cNvPr id="2" name="Text Placeholder 1"/>
          <p:cNvSpPr>
            <a:spLocks noGrp="1"/>
          </p:cNvSpPr>
          <p:nvPr>
            <p:ph type="body" sz="quarter" idx="15"/>
          </p:nvPr>
        </p:nvSpPr>
        <p:spPr/>
        <p:txBody>
          <a:bodyPr/>
          <a:lstStyle/>
          <a:p>
            <a:r>
              <a:rPr lang="en-US" dirty="0"/>
              <a:t>Lwc and aura – what’s changing</a:t>
            </a:r>
          </a:p>
        </p:txBody>
      </p:sp>
      <p:graphicFrame>
        <p:nvGraphicFramePr>
          <p:cNvPr id="6" name="Group 3">
            <a:extLst>
              <a:ext uri="{FF2B5EF4-FFF2-40B4-BE49-F238E27FC236}">
                <a16:creationId xmlns:a16="http://schemas.microsoft.com/office/drawing/2014/main" id="{84F98CEE-BA26-4C52-A9C3-41D286D7E523}"/>
              </a:ext>
            </a:extLst>
          </p:cNvPr>
          <p:cNvGraphicFramePr>
            <a:graphicFrameLocks noGrp="1"/>
          </p:cNvGraphicFramePr>
          <p:nvPr>
            <p:extLst>
              <p:ext uri="{D42A27DB-BD31-4B8C-83A1-F6EECF244321}">
                <p14:modId xmlns:p14="http://schemas.microsoft.com/office/powerpoint/2010/main" val="3047865278"/>
              </p:ext>
            </p:extLst>
          </p:nvPr>
        </p:nvGraphicFramePr>
        <p:xfrm>
          <a:off x="624840" y="1379220"/>
          <a:ext cx="10949940" cy="4866163"/>
        </p:xfrm>
        <a:graphic>
          <a:graphicData uri="http://schemas.openxmlformats.org/drawingml/2006/table">
            <a:tbl>
              <a:tblPr/>
              <a:tblGrid>
                <a:gridCol w="3522591">
                  <a:extLst>
                    <a:ext uri="{9D8B030D-6E8A-4147-A177-3AD203B41FA5}">
                      <a16:colId xmlns:a16="http://schemas.microsoft.com/office/drawing/2014/main" val="20000"/>
                    </a:ext>
                  </a:extLst>
                </a:gridCol>
                <a:gridCol w="2475783">
                  <a:extLst>
                    <a:ext uri="{9D8B030D-6E8A-4147-A177-3AD203B41FA5}">
                      <a16:colId xmlns:a16="http://schemas.microsoft.com/office/drawing/2014/main" val="20001"/>
                    </a:ext>
                  </a:extLst>
                </a:gridCol>
                <a:gridCol w="2475783">
                  <a:extLst>
                    <a:ext uri="{9D8B030D-6E8A-4147-A177-3AD203B41FA5}">
                      <a16:colId xmlns:a16="http://schemas.microsoft.com/office/drawing/2014/main" val="20002"/>
                    </a:ext>
                  </a:extLst>
                </a:gridCol>
                <a:gridCol w="2475783">
                  <a:extLst>
                    <a:ext uri="{9D8B030D-6E8A-4147-A177-3AD203B41FA5}">
                      <a16:colId xmlns:a16="http://schemas.microsoft.com/office/drawing/2014/main" val="20003"/>
                    </a:ext>
                  </a:extLst>
                </a:gridCol>
              </a:tblGrid>
              <a:tr h="568275">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l" defTabSz="914400" rtl="0" eaLnBrk="1" fontAlgn="b" latinLnBrk="0" hangingPunct="1">
                        <a:lnSpc>
                          <a:spcPct val="107000"/>
                        </a:lnSpc>
                        <a:spcBef>
                          <a:spcPts val="0"/>
                        </a:spcBef>
                        <a:spcAft>
                          <a:spcPts val="800"/>
                        </a:spcAft>
                      </a:pPr>
                      <a:r>
                        <a:rPr lang="en-US" sz="1200" b="0" u="none" strike="noStrike" kern="1200" dirty="0">
                          <a:solidFill>
                            <a:schemeClr val="accent1"/>
                          </a:solidFill>
                          <a:effectLst/>
                        </a:rPr>
                        <a:t>Resource</a:t>
                      </a:r>
                      <a:endParaRPr lang="en-US" sz="12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6350" cap="flat" cmpd="sng" algn="ctr">
                      <a:no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200" b="0" u="none" strike="noStrike" kern="1200" dirty="0">
                          <a:solidFill>
                            <a:schemeClr val="accent1"/>
                          </a:solidFill>
                          <a:effectLst/>
                        </a:rPr>
                        <a:t>Aura File</a:t>
                      </a:r>
                      <a:endParaRPr lang="en-US" sz="12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6350" cap="flat" cmpd="sng" algn="ctr">
                      <a:no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200" b="0" u="none" strike="noStrike" kern="1200" dirty="0">
                          <a:solidFill>
                            <a:schemeClr val="accent1"/>
                          </a:solidFill>
                          <a:effectLst/>
                        </a:rPr>
                        <a:t>LWC File</a:t>
                      </a:r>
                      <a:endParaRPr lang="en-US" sz="12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200" b="0" u="none" strike="noStrike" kern="1200" dirty="0">
                          <a:solidFill>
                            <a:schemeClr val="accent1"/>
                          </a:solidFill>
                          <a:effectLst/>
                        </a:rPr>
                        <a:t>Useful Links</a:t>
                      </a:r>
                      <a:endParaRPr lang="en-US" sz="1200" b="0" i="0" u="none" strike="noStrike" kern="120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537236">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l" defTabSz="914400" rtl="0" eaLnBrk="1" fontAlgn="b" latinLnBrk="0" hangingPunct="1">
                        <a:lnSpc>
                          <a:spcPct val="107000"/>
                        </a:lnSpc>
                        <a:spcBef>
                          <a:spcPts val="0"/>
                        </a:spcBef>
                        <a:spcAft>
                          <a:spcPts val="0"/>
                        </a:spcAft>
                      </a:pPr>
                      <a:r>
                        <a:rPr lang="en-US" sz="1000" b="0" u="none" strike="noStrike" kern="1200" dirty="0">
                          <a:solidFill>
                            <a:schemeClr val="dk1"/>
                          </a:solidFill>
                          <a:effectLst/>
                        </a:rPr>
                        <a:t>Markup</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err="1">
                          <a:solidFill>
                            <a:schemeClr val="dk1"/>
                          </a:solidFill>
                          <a:effectLst/>
                        </a:rPr>
                        <a:t>sample.cmp</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a:solidFill>
                            <a:schemeClr val="dk1"/>
                          </a:solidFill>
                          <a:effectLst/>
                        </a:rPr>
                        <a:t>sample.html</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000" u="none" strike="noStrike" kern="1200" dirty="0">
                          <a:solidFill>
                            <a:schemeClr val="dk1"/>
                          </a:solidFill>
                          <a:effectLst/>
                          <a:hlinkClick r:id="rId2"/>
                        </a:rPr>
                        <a:t>LWC HTML File</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7236">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l" defTabSz="914400" rtl="0" eaLnBrk="1" fontAlgn="b" latinLnBrk="0" hangingPunct="1">
                        <a:lnSpc>
                          <a:spcPct val="107000"/>
                        </a:lnSpc>
                        <a:spcBef>
                          <a:spcPts val="0"/>
                        </a:spcBef>
                        <a:spcAft>
                          <a:spcPts val="0"/>
                        </a:spcAft>
                      </a:pPr>
                      <a:r>
                        <a:rPr lang="en-US" sz="1000" b="0" u="none" strike="noStrike" kern="1200" dirty="0">
                          <a:solidFill>
                            <a:schemeClr val="dk1"/>
                          </a:solidFill>
                          <a:effectLst/>
                        </a:rPr>
                        <a:t>Controller</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a:solidFill>
                            <a:schemeClr val="dk1"/>
                          </a:solidFill>
                          <a:effectLst/>
                        </a:rPr>
                        <a:t>sampleController.js</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3175" cap="flat" cmpd="sng" algn="ctr">
                      <a:solidFill>
                        <a:sysClr val="windowText" lastClr="000000"/>
                      </a:solid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a:solidFill>
                            <a:schemeClr val="dk1"/>
                          </a:solidFill>
                          <a:effectLst/>
                        </a:rPr>
                        <a:t>sample.js</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000" u="none" strike="noStrike" kern="1200" dirty="0">
                          <a:solidFill>
                            <a:schemeClr val="dk1"/>
                          </a:solidFill>
                          <a:effectLst/>
                          <a:hlinkClick r:id="rId3"/>
                        </a:rPr>
                        <a:t>LWC JavaScript File</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3175" cap="flat" cmpd="sng" algn="ctr">
                      <a:solidFill>
                        <a:sysClr val="windowText" lastClr="000000"/>
                      </a:solidFill>
                      <a:prstDash val="solid"/>
                      <a:round/>
                      <a:headEnd type="none" w="med" len="med"/>
                      <a:tailEnd type="none" w="med" len="me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37236">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l" defTabSz="914400" rtl="0" eaLnBrk="1" fontAlgn="b" latinLnBrk="0" hangingPunct="1">
                        <a:lnSpc>
                          <a:spcPct val="107000"/>
                        </a:lnSpc>
                        <a:spcBef>
                          <a:spcPts val="0"/>
                        </a:spcBef>
                        <a:spcAft>
                          <a:spcPts val="0"/>
                        </a:spcAft>
                      </a:pPr>
                      <a:r>
                        <a:rPr lang="en-US" sz="1000" b="0" u="none" strike="noStrike" kern="1200" dirty="0">
                          <a:solidFill>
                            <a:schemeClr val="dk1"/>
                          </a:solidFill>
                          <a:effectLst/>
                        </a:rPr>
                        <a:t>Helper</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a:solidFill>
                            <a:schemeClr val="dk1"/>
                          </a:solidFill>
                          <a:effectLst/>
                        </a:rPr>
                        <a:t>sampleHelper.js</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000" u="none" strike="noStrike" kern="1200" dirty="0">
                          <a:solidFill>
                            <a:schemeClr val="dk1"/>
                          </a:solidFill>
                          <a:effectLst/>
                          <a:hlinkClick r:id="rId4"/>
                        </a:rPr>
                        <a:t>Lightning Component Helpers</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3175" cap="flat" cmpd="sng" algn="ctr">
                      <a:solidFill>
                        <a:sysClr val="windowText" lastClr="000000"/>
                      </a:solidFill>
                      <a:prstDash val="solid"/>
                      <a:round/>
                      <a:headEnd type="none" w="med" len="med"/>
                      <a:tailEnd type="none" w="med" len="me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7236">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l" defTabSz="914400" rtl="0" eaLnBrk="1" fontAlgn="b" latinLnBrk="0" hangingPunct="1">
                        <a:lnSpc>
                          <a:spcPct val="107000"/>
                        </a:lnSpc>
                        <a:spcBef>
                          <a:spcPts val="0"/>
                        </a:spcBef>
                        <a:spcAft>
                          <a:spcPts val="0"/>
                        </a:spcAft>
                      </a:pPr>
                      <a:r>
                        <a:rPr lang="en-US" sz="1000" b="0" u="none" strike="noStrike" kern="1200" dirty="0">
                          <a:solidFill>
                            <a:schemeClr val="dk1"/>
                          </a:solidFill>
                          <a:effectLst/>
                        </a:rPr>
                        <a:t>Renderer</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a:solidFill>
                            <a:schemeClr val="dk1"/>
                          </a:solidFill>
                          <a:effectLst/>
                        </a:rPr>
                        <a:t>sampleRenderer.js</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000" u="none" strike="noStrike" kern="1200" dirty="0">
                          <a:solidFill>
                            <a:schemeClr val="dk1"/>
                          </a:solidFill>
                          <a:effectLst/>
                          <a:hlinkClick r:id="rId5"/>
                        </a:rPr>
                        <a:t>Lightning Component Renderers</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3175" cap="flat" cmpd="sng" algn="ctr">
                      <a:solidFill>
                        <a:sysClr val="windowText" lastClr="000000"/>
                      </a:solidFill>
                      <a:prstDash val="solid"/>
                      <a:round/>
                      <a:headEnd type="none" w="med" len="med"/>
                      <a:tailEnd type="none" w="med" len="me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37236">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l" defTabSz="914400" rtl="0" eaLnBrk="1" fontAlgn="b" latinLnBrk="0" hangingPunct="1">
                        <a:lnSpc>
                          <a:spcPct val="107000"/>
                        </a:lnSpc>
                        <a:spcBef>
                          <a:spcPts val="0"/>
                        </a:spcBef>
                        <a:spcAft>
                          <a:spcPts val="0"/>
                        </a:spcAft>
                      </a:pPr>
                      <a:r>
                        <a:rPr lang="en-US" sz="1000" b="0" u="none" strike="noStrike" kern="1200" dirty="0">
                          <a:solidFill>
                            <a:schemeClr val="dk1"/>
                          </a:solidFill>
                          <a:effectLst/>
                        </a:rPr>
                        <a:t>CSS</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a:solidFill>
                            <a:schemeClr val="dk1"/>
                          </a:solidFill>
                          <a:effectLst/>
                        </a:rPr>
                        <a:t>sample.css</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a:solidFill>
                            <a:schemeClr val="dk1"/>
                          </a:solidFill>
                          <a:effectLst/>
                        </a:rPr>
                        <a:t>sample.css</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000" u="none" strike="noStrike" kern="1200" dirty="0">
                          <a:solidFill>
                            <a:schemeClr val="dk1"/>
                          </a:solidFill>
                          <a:effectLst/>
                          <a:hlinkClick r:id="rId6"/>
                        </a:rPr>
                        <a:t>LWC CSS File</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rgbClr val="75787B"/>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37236">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l" defTabSz="914400" rtl="0" eaLnBrk="1" fontAlgn="b" latinLnBrk="0" hangingPunct="1">
                        <a:lnSpc>
                          <a:spcPct val="107000"/>
                        </a:lnSpc>
                        <a:spcBef>
                          <a:spcPts val="0"/>
                        </a:spcBef>
                        <a:spcAft>
                          <a:spcPts val="0"/>
                        </a:spcAft>
                      </a:pPr>
                      <a:r>
                        <a:rPr lang="en-US" sz="1000" b="0" u="none" strike="noStrike" kern="1200" dirty="0">
                          <a:solidFill>
                            <a:schemeClr val="dk1"/>
                          </a:solidFill>
                          <a:effectLst/>
                        </a:rPr>
                        <a:t>Documentation</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err="1">
                          <a:solidFill>
                            <a:schemeClr val="dk1"/>
                          </a:solidFill>
                          <a:effectLst/>
                        </a:rPr>
                        <a:t>sample.auradoc</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a:solidFill>
                            <a:schemeClr val="dk1"/>
                          </a:solidFill>
                          <a:effectLst/>
                        </a:rPr>
                        <a:t>Not currently available</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000" u="none" strike="noStrike" kern="1200" dirty="0">
                          <a:solidFill>
                            <a:schemeClr val="dk1"/>
                          </a:solidFill>
                          <a:effectLst/>
                          <a:hlinkClick r:id="rId7"/>
                        </a:rPr>
                        <a:t>Lightning Component Documentation</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37236">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l" defTabSz="914400" rtl="0" eaLnBrk="1" fontAlgn="b" latinLnBrk="0" hangingPunct="1">
                        <a:lnSpc>
                          <a:spcPct val="107000"/>
                        </a:lnSpc>
                        <a:spcBef>
                          <a:spcPts val="0"/>
                        </a:spcBef>
                        <a:spcAft>
                          <a:spcPts val="0"/>
                        </a:spcAft>
                      </a:pPr>
                      <a:r>
                        <a:rPr lang="en-US" sz="1000" b="0" u="none" strike="noStrike" kern="1200" dirty="0">
                          <a:solidFill>
                            <a:schemeClr val="dk1"/>
                          </a:solidFill>
                          <a:effectLst/>
                        </a:rPr>
                        <a:t>Design</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err="1">
                          <a:solidFill>
                            <a:schemeClr val="dk1"/>
                          </a:solidFill>
                          <a:effectLst/>
                        </a:rPr>
                        <a:t>sample.design</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a:solidFill>
                            <a:schemeClr val="dk1"/>
                          </a:solidFill>
                          <a:effectLst/>
                        </a:rPr>
                        <a:t>sample.js-meta.xml</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000" u="none" strike="noStrike" kern="1200" dirty="0">
                          <a:solidFill>
                            <a:schemeClr val="dk1"/>
                          </a:solidFill>
                          <a:effectLst/>
                          <a:hlinkClick r:id="rId8"/>
                        </a:rPr>
                        <a:t>LWC Config File</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537236">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l" defTabSz="914400" rtl="0" eaLnBrk="1" fontAlgn="b" latinLnBrk="0" hangingPunct="1">
                        <a:lnSpc>
                          <a:spcPct val="107000"/>
                        </a:lnSpc>
                        <a:spcBef>
                          <a:spcPts val="0"/>
                        </a:spcBef>
                        <a:spcAft>
                          <a:spcPts val="0"/>
                        </a:spcAft>
                      </a:pPr>
                      <a:r>
                        <a:rPr lang="en-US" sz="1000" b="0" u="none" strike="noStrike" kern="1200" dirty="0">
                          <a:solidFill>
                            <a:schemeClr val="dk1"/>
                          </a:solidFill>
                          <a:effectLst/>
                        </a:rPr>
                        <a:t>SVG</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err="1">
                          <a:solidFill>
                            <a:schemeClr val="dk1"/>
                          </a:solidFill>
                          <a:effectLst/>
                        </a:rPr>
                        <a:t>sample.svg</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0"/>
                        </a:spcAft>
                      </a:pPr>
                      <a:r>
                        <a:rPr lang="en-US" sz="1000" u="none" strike="noStrike" kern="1200" dirty="0">
                          <a:solidFill>
                            <a:schemeClr val="dk1"/>
                          </a:solidFill>
                          <a:effectLst/>
                        </a:rPr>
                        <a:t>Not currently available </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algn="ctr" defTabSz="914400" rtl="0" eaLnBrk="1" fontAlgn="b" latinLnBrk="0" hangingPunct="1">
                        <a:lnSpc>
                          <a:spcPct val="107000"/>
                        </a:lnSpc>
                        <a:spcBef>
                          <a:spcPts val="0"/>
                        </a:spcBef>
                        <a:spcAft>
                          <a:spcPts val="800"/>
                        </a:spcAft>
                      </a:pPr>
                      <a:r>
                        <a:rPr lang="en-US" sz="1000" u="none" strike="noStrike" kern="1200" dirty="0">
                          <a:solidFill>
                            <a:schemeClr val="dk1"/>
                          </a:solidFill>
                          <a:effectLst/>
                          <a:hlinkClick r:id="rId9"/>
                        </a:rPr>
                        <a:t>Lightning Component Custom Icons</a:t>
                      </a:r>
                      <a:endParaRPr lang="en-US" sz="1000" b="0" i="0" u="none" strike="noStrike"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prstDash val="solid"/>
                    </a:lnL>
                    <a:lnR w="12700" cmpd="sng">
                      <a:noFill/>
                      <a:prstDash val="soli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207310"/>
                  </a:ext>
                </a:extLst>
              </a:tr>
            </a:tbl>
          </a:graphicData>
        </a:graphic>
      </p:graphicFrame>
    </p:spTree>
    <p:extLst>
      <p:ext uri="{BB962C8B-B14F-4D97-AF65-F5344CB8AC3E}">
        <p14:creationId xmlns:p14="http://schemas.microsoft.com/office/powerpoint/2010/main" val="1075312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785089" y="466344"/>
            <a:ext cx="10621819" cy="616621"/>
          </a:xfrm>
        </p:spPr>
        <p:txBody>
          <a:bodyPr/>
          <a:lstStyle/>
          <a:p>
            <a:pPr defTabSz="457200">
              <a:spcBef>
                <a:spcPts val="1000"/>
              </a:spcBef>
              <a:buClr>
                <a:schemeClr val="tx1"/>
              </a:buClr>
              <a:buSzPct val="80000"/>
            </a:pPr>
            <a:r>
              <a:rPr lang="en-US" sz="3200" dirty="0">
                <a:solidFill>
                  <a:schemeClr val="tx1">
                    <a:lumMod val="75000"/>
                    <a:lumOff val="25000"/>
                  </a:schemeClr>
                </a:solidFill>
              </a:rPr>
              <a:t>LWC Supported Experiences and Tools</a:t>
            </a:r>
          </a:p>
        </p:txBody>
      </p:sp>
      <p:sp>
        <p:nvSpPr>
          <p:cNvPr id="2" name="Text Placeholder 1"/>
          <p:cNvSpPr>
            <a:spLocks noGrp="1"/>
          </p:cNvSpPr>
          <p:nvPr>
            <p:ph type="body" sz="quarter" idx="15"/>
          </p:nvPr>
        </p:nvSpPr>
        <p:spPr/>
        <p:txBody>
          <a:bodyPr/>
          <a:lstStyle/>
          <a:p>
            <a:r>
              <a:rPr lang="en-US" dirty="0"/>
              <a:t>Lwc and aura – what’s changing</a:t>
            </a:r>
          </a:p>
        </p:txBody>
      </p:sp>
      <p:graphicFrame>
        <p:nvGraphicFramePr>
          <p:cNvPr id="6" name="Group 3">
            <a:extLst>
              <a:ext uri="{FF2B5EF4-FFF2-40B4-BE49-F238E27FC236}">
                <a16:creationId xmlns:a16="http://schemas.microsoft.com/office/drawing/2014/main" id="{49DE7A55-2FC4-4612-B155-18C949B57DD1}"/>
              </a:ext>
            </a:extLst>
          </p:cNvPr>
          <p:cNvGraphicFramePr>
            <a:graphicFrameLocks noGrp="1"/>
          </p:cNvGraphicFramePr>
          <p:nvPr>
            <p:extLst>
              <p:ext uri="{D42A27DB-BD31-4B8C-83A1-F6EECF244321}">
                <p14:modId xmlns:p14="http://schemas.microsoft.com/office/powerpoint/2010/main" val="1208485451"/>
              </p:ext>
            </p:extLst>
          </p:nvPr>
        </p:nvGraphicFramePr>
        <p:xfrm>
          <a:off x="601877" y="1217585"/>
          <a:ext cx="11152605" cy="5475768"/>
        </p:xfrm>
        <a:graphic>
          <a:graphicData uri="http://schemas.openxmlformats.org/drawingml/2006/table">
            <a:tbl>
              <a:tblPr/>
              <a:tblGrid>
                <a:gridCol w="1897229">
                  <a:extLst>
                    <a:ext uri="{9D8B030D-6E8A-4147-A177-3AD203B41FA5}">
                      <a16:colId xmlns:a16="http://schemas.microsoft.com/office/drawing/2014/main" val="20000"/>
                    </a:ext>
                  </a:extLst>
                </a:gridCol>
                <a:gridCol w="5447381">
                  <a:extLst>
                    <a:ext uri="{9D8B030D-6E8A-4147-A177-3AD203B41FA5}">
                      <a16:colId xmlns:a16="http://schemas.microsoft.com/office/drawing/2014/main" val="20004"/>
                    </a:ext>
                  </a:extLst>
                </a:gridCol>
                <a:gridCol w="3807995">
                  <a:extLst>
                    <a:ext uri="{9D8B030D-6E8A-4147-A177-3AD203B41FA5}">
                      <a16:colId xmlns:a16="http://schemas.microsoft.com/office/drawing/2014/main" val="1560835277"/>
                    </a:ext>
                  </a:extLst>
                </a:gridCol>
              </a:tblGrid>
              <a:tr h="0">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defRPr/>
                      </a:pPr>
                      <a:r>
                        <a:rPr lang="en-US" sz="1050" b="0" dirty="0">
                          <a:solidFill>
                            <a:schemeClr val="accent1"/>
                          </a:solidFill>
                        </a:rPr>
                        <a:t>Name</a:t>
                      </a:r>
                    </a:p>
                  </a:txBody>
                  <a:tcPr marT="91440" marB="91440" anchor="ctr" horzOverflow="overflow">
                    <a:lnL w="12700" cmpd="sng">
                      <a:noFill/>
                      <a:prstDash val="soli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050" b="0" u="none" strike="noStrike" cap="none" normalizeH="0" baseline="0" dirty="0">
                          <a:ln>
                            <a:noFill/>
                          </a:ln>
                          <a:solidFill>
                            <a:schemeClr val="accent1"/>
                          </a:solidFill>
                          <a:effectLst/>
                          <a:latin typeface="+mn-lt"/>
                        </a:rPr>
                        <a:t>Definition</a:t>
                      </a:r>
                      <a:endParaRPr kumimoji="0" lang="en-US" sz="1050" b="0" i="0" u="none" strike="noStrike" cap="none" normalizeH="0" baseline="0" dirty="0">
                        <a:ln>
                          <a:noFill/>
                        </a:ln>
                        <a:solidFill>
                          <a:schemeClr val="accent1"/>
                        </a:solidFill>
                        <a:effectLst/>
                        <a:latin typeface="+mn-lt"/>
                      </a:endParaRPr>
                    </a:p>
                  </a:txBody>
                  <a:tcPr marT="91440" marB="91440" anchor="ctr" horzOverflow="overflow">
                    <a:lnL w="6350" cap="flat" cmpd="sng" algn="ctr">
                      <a:noFill/>
                      <a:prstDash val="solid"/>
                      <a:round/>
                      <a:headEnd type="none" w="med" len="med"/>
                      <a:tailEnd type="none" w="med" len="med"/>
                    </a:lnL>
                    <a:lnR w="12700" cmpd="sng">
                      <a:noFill/>
                      <a:prstDash val="soli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050" b="0" i="0" u="none" strike="noStrike" cap="none" normalizeH="0" baseline="0" dirty="0">
                          <a:ln>
                            <a:noFill/>
                          </a:ln>
                          <a:solidFill>
                            <a:schemeClr val="accent1"/>
                          </a:solidFill>
                          <a:effectLst/>
                          <a:latin typeface="+mn-lt"/>
                        </a:rPr>
                        <a:t>LWC Support</a:t>
                      </a:r>
                    </a:p>
                  </a:txBody>
                  <a:tcPr marT="91440" marB="91440" anchor="ctr" horzOverflow="overflow">
                    <a:lnL w="6350" cap="flat" cmpd="sng" algn="ctr">
                      <a:noFill/>
                      <a:prstDash val="solid"/>
                      <a:round/>
                      <a:headEnd type="none" w="med" len="med"/>
                      <a:tailEnd type="none" w="med" len="med"/>
                    </a:lnL>
                    <a:lnR w="12700" cmpd="sng">
                      <a:solidFill>
                        <a:srgbClr val="FFFFFF"/>
                      </a:solidFill>
                      <a:prstDash val="soli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95958">
                <a:tc>
                  <a:txBody>
                    <a:bodyPr/>
                    <a:lstStyle/>
                    <a:p>
                      <a:pPr marL="0" indent="0" algn="l">
                        <a:lnSpc>
                          <a:spcPct val="110000"/>
                        </a:lnSpc>
                        <a:spcBef>
                          <a:spcPts val="300"/>
                        </a:spcBef>
                        <a:spcAft>
                          <a:spcPts val="600"/>
                        </a:spcAft>
                        <a:buFont typeface="Arial" panose="020B0604020202020204" pitchFamily="34" charset="0"/>
                        <a:buNone/>
                      </a:pPr>
                      <a:r>
                        <a:rPr lang="en-US" sz="800" b="0" dirty="0">
                          <a:solidFill>
                            <a:schemeClr val="tx1"/>
                          </a:solidFill>
                          <a:latin typeface="+mn-lt"/>
                        </a:rPr>
                        <a:t>Lightning Experience</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Lightning Experience is a modern user interface that helps your sales reps sell faster and your service reps support customers more productively</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Lightning Experience supports Lightning Web Components</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5923">
                <a:tc>
                  <a:txBody>
                    <a:bodyPr/>
                    <a:lstStyle/>
                    <a:p>
                      <a:pPr marL="0" indent="0" algn="l">
                        <a:lnSpc>
                          <a:spcPct val="110000"/>
                        </a:lnSpc>
                        <a:spcBef>
                          <a:spcPts val="300"/>
                        </a:spcBef>
                        <a:spcAft>
                          <a:spcPts val="600"/>
                        </a:spcAft>
                        <a:buFont typeface="Arial" panose="020B0604020202020204" pitchFamily="34" charset="0"/>
                        <a:buNone/>
                      </a:pPr>
                      <a:r>
                        <a:rPr lang="en-US" sz="800" b="0" dirty="0">
                          <a:solidFill>
                            <a:schemeClr val="tx1"/>
                          </a:solidFill>
                          <a:latin typeface="+mn-lt"/>
                        </a:rPr>
                        <a:t>Salesforce App</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A salesforce application is a group of tabs that work as a unit to provide functionality</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Lightning Web Components can be accessible through </a:t>
                      </a:r>
                      <a:r>
                        <a:rPr kumimoji="0" lang="en-US" sz="800" b="0" i="0" u="none" strike="noStrike" kern="1200" cap="none" normalizeH="0" baseline="0" dirty="0" err="1">
                          <a:ln>
                            <a:noFill/>
                          </a:ln>
                          <a:solidFill>
                            <a:schemeClr val="tx1"/>
                          </a:solidFill>
                          <a:effectLst/>
                          <a:latin typeface="+mn-lt"/>
                          <a:ea typeface="+mn-ea"/>
                          <a:cs typeface="+mn-cs"/>
                        </a:rPr>
                        <a:t>Saleforce</a:t>
                      </a:r>
                      <a:r>
                        <a:rPr kumimoji="0" lang="en-US" sz="800" b="0" i="0" u="none" strike="noStrike" kern="1200" cap="none" normalizeH="0" baseline="0" dirty="0">
                          <a:ln>
                            <a:noFill/>
                          </a:ln>
                          <a:solidFill>
                            <a:schemeClr val="tx1"/>
                          </a:solidFill>
                          <a:effectLst/>
                          <a:latin typeface="+mn-lt"/>
                          <a:ea typeface="+mn-ea"/>
                          <a:cs typeface="+mn-cs"/>
                        </a:rPr>
                        <a:t> Apps</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95958">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u="none" strike="noStrike" cap="none" normalizeH="0" baseline="0" dirty="0">
                          <a:ln>
                            <a:noFill/>
                          </a:ln>
                          <a:solidFill>
                            <a:schemeClr val="tx1"/>
                          </a:solidFill>
                          <a:effectLst/>
                          <a:latin typeface="+mn-lt"/>
                        </a:rPr>
                        <a:t>Lightning Communities</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It gives a way to leverage the power CRM, enabling customers, partners, and employees to access your Salesforce data and business processes, in an engaging, branded experience</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defRPr/>
                      </a:pPr>
                      <a:r>
                        <a:rPr kumimoji="0" lang="en-US" sz="800" b="0" u="none" strike="noStrike" cap="none" normalizeH="0" baseline="0" dirty="0">
                          <a:ln>
                            <a:noFill/>
                          </a:ln>
                          <a:solidFill>
                            <a:schemeClr val="tx1"/>
                          </a:solidFill>
                          <a:effectLst/>
                          <a:latin typeface="+mn-lt"/>
                        </a:rPr>
                        <a:t>Lightning Communities</a:t>
                      </a:r>
                      <a:r>
                        <a:rPr kumimoji="0" lang="en-US" sz="800" b="0" i="0" u="none" strike="noStrike" kern="1200" cap="none" normalizeH="0" baseline="0" dirty="0">
                          <a:ln>
                            <a:noFill/>
                          </a:ln>
                          <a:solidFill>
                            <a:schemeClr val="tx1"/>
                          </a:solidFill>
                          <a:effectLst/>
                          <a:latin typeface="+mn-lt"/>
                          <a:ea typeface="+mn-ea"/>
                          <a:cs typeface="+mn-cs"/>
                        </a:rPr>
                        <a:t> support Lightning Web Components to be added via drag-drop or as a stand-alone</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2827">
                <a:tc>
                  <a:txBody>
                    <a:bodyPr/>
                    <a:lstStyle/>
                    <a:p>
                      <a:pPr marL="0" indent="0" algn="l">
                        <a:lnSpc>
                          <a:spcPct val="110000"/>
                        </a:lnSpc>
                        <a:spcBef>
                          <a:spcPts val="300"/>
                        </a:spcBef>
                        <a:spcAft>
                          <a:spcPts val="600"/>
                        </a:spcAft>
                        <a:buFont typeface="Arial" panose="020B0604020202020204" pitchFamily="34" charset="0"/>
                        <a:buNone/>
                      </a:pPr>
                      <a:r>
                        <a:rPr lang="en-US" sz="800" b="0" dirty="0">
                          <a:solidFill>
                            <a:schemeClr val="tx1"/>
                          </a:solidFill>
                          <a:latin typeface="+mn-lt"/>
                        </a:rPr>
                        <a:t>Lightning App Builder</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The Lightning App Builder is a one-stop shop for configuring Lightning apps</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Lightning Web Components can be accessed through Apps built leveraging Lightning App Builder</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95958">
                <a:tc>
                  <a:txBody>
                    <a:bodyPr/>
                    <a:lstStyle/>
                    <a:p>
                      <a:pPr marL="0" indent="0" algn="l">
                        <a:lnSpc>
                          <a:spcPct val="110000"/>
                        </a:lnSpc>
                        <a:spcBef>
                          <a:spcPts val="300"/>
                        </a:spcBef>
                        <a:spcAft>
                          <a:spcPts val="600"/>
                        </a:spcAft>
                        <a:buFont typeface="Arial" panose="020B0604020202020204" pitchFamily="34" charset="0"/>
                        <a:buNone/>
                      </a:pPr>
                      <a:r>
                        <a:rPr lang="en-US" sz="800" b="0" dirty="0">
                          <a:solidFill>
                            <a:schemeClr val="tx1"/>
                          </a:solidFill>
                          <a:latin typeface="+mn-lt"/>
                        </a:rPr>
                        <a:t>Community Builder</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Community Builder lets you quickly create and style your custom community to match your organization's branding</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defRPr/>
                      </a:pPr>
                      <a:r>
                        <a:rPr kumimoji="0" lang="en-US" sz="800" b="0" u="none" strike="noStrike" cap="none" normalizeH="0" baseline="0" dirty="0">
                          <a:ln>
                            <a:noFill/>
                          </a:ln>
                          <a:solidFill>
                            <a:schemeClr val="tx1"/>
                          </a:solidFill>
                          <a:effectLst/>
                          <a:latin typeface="+mn-lt"/>
                        </a:rPr>
                        <a:t>Lightning Communities</a:t>
                      </a:r>
                      <a:r>
                        <a:rPr kumimoji="0" lang="en-US" sz="800" b="0" i="0" u="none" strike="noStrike" kern="1200" cap="none" normalizeH="0" baseline="0" dirty="0">
                          <a:ln>
                            <a:noFill/>
                          </a:ln>
                          <a:solidFill>
                            <a:schemeClr val="tx1"/>
                          </a:solidFill>
                          <a:effectLst/>
                          <a:latin typeface="+mn-lt"/>
                          <a:ea typeface="+mn-ea"/>
                          <a:cs typeface="+mn-cs"/>
                        </a:rPr>
                        <a:t> support Lightning Web Components to be added via drag-drop</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95958">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u="none" strike="noStrike" cap="none" normalizeH="0" baseline="0" dirty="0">
                          <a:ln>
                            <a:noFill/>
                          </a:ln>
                          <a:solidFill>
                            <a:schemeClr val="tx1"/>
                          </a:solidFill>
                          <a:effectLst/>
                          <a:latin typeface="+mn-lt"/>
                        </a:rPr>
                        <a:t>First-Generation Managed Packages</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A managed package is a bundle of components that make up an application or piece of functionality</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defRPr/>
                      </a:pPr>
                      <a:r>
                        <a:rPr kumimoji="0" lang="en-US" sz="800" b="0" i="0" u="none" strike="noStrike" kern="1200" cap="none" normalizeH="0" baseline="0" dirty="0">
                          <a:ln>
                            <a:noFill/>
                          </a:ln>
                          <a:solidFill>
                            <a:schemeClr val="tx1"/>
                          </a:solidFill>
                          <a:effectLst/>
                          <a:latin typeface="+mn-lt"/>
                          <a:ea typeface="+mn-ea"/>
                          <a:cs typeface="+mn-cs"/>
                        </a:rPr>
                        <a:t>It can be added to packages to be used in other orgs</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5958">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u="none" strike="noStrike" cap="none" normalizeH="0" baseline="0" dirty="0">
                          <a:ln>
                            <a:noFill/>
                          </a:ln>
                          <a:solidFill>
                            <a:schemeClr val="tx1"/>
                          </a:solidFill>
                          <a:effectLst/>
                          <a:latin typeface="+mn-lt"/>
                        </a:rPr>
                        <a:t>Second-Generation Managed Packages</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It allows customers and system integrators to create packages in a source-driven development environment</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defRPr/>
                      </a:pPr>
                      <a:endParaRPr kumimoji="0" lang="en-US" sz="800" b="0" i="0" u="none" strike="noStrike" kern="1200" cap="none" normalizeH="0" baseline="0" dirty="0">
                        <a:ln>
                          <a:noFill/>
                        </a:ln>
                        <a:solidFill>
                          <a:schemeClr val="tx1"/>
                        </a:solidFill>
                        <a:effectLst/>
                        <a:latin typeface="+mn-lt"/>
                        <a:ea typeface="+mn-ea"/>
                        <a:cs typeface="+mn-cs"/>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95958">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cap="none" normalizeH="0" baseline="0" dirty="0">
                          <a:ln>
                            <a:noFill/>
                          </a:ln>
                          <a:solidFill>
                            <a:schemeClr val="tx1"/>
                          </a:solidFill>
                          <a:effectLst/>
                          <a:latin typeface="+mn-lt"/>
                        </a:rPr>
                        <a:t>Unlocked Packages</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Unlocked packages give customers and system integrators a means to organize their metadata into a package and then deploy the metadata (via packages) to different orgs</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endParaRPr kumimoji="0" lang="en-US" sz="800" b="0" i="0" u="none" strike="noStrike" kern="1200" cap="none" normalizeH="0" baseline="0" dirty="0">
                        <a:ln>
                          <a:noFill/>
                        </a:ln>
                        <a:solidFill>
                          <a:schemeClr val="tx1"/>
                        </a:solidFill>
                        <a:effectLst/>
                        <a:latin typeface="+mn-lt"/>
                        <a:ea typeface="+mn-ea"/>
                        <a:cs typeface="+mn-cs"/>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1994905"/>
                  </a:ext>
                </a:extLst>
              </a:tr>
              <a:tr h="395958">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cap="none" normalizeH="0" baseline="0" dirty="0">
                          <a:ln>
                            <a:noFill/>
                          </a:ln>
                          <a:solidFill>
                            <a:schemeClr val="tx1"/>
                          </a:solidFill>
                          <a:effectLst/>
                          <a:latin typeface="+mn-lt"/>
                        </a:rPr>
                        <a:t>Unmanaged Packages</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Unmanaged packages are typically used to distribute open-source projects or application templates to provide developers with the basic building blocks for an application</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defRPr/>
                      </a:pPr>
                      <a:endParaRPr kumimoji="0" lang="en-US" sz="800" b="0" i="0" u="none" strike="noStrike" kern="1200" cap="none" normalizeH="0" baseline="0" dirty="0">
                        <a:ln>
                          <a:noFill/>
                        </a:ln>
                        <a:solidFill>
                          <a:schemeClr val="tx1"/>
                        </a:solidFill>
                        <a:effectLst/>
                        <a:latin typeface="+mn-lt"/>
                        <a:ea typeface="+mn-ea"/>
                        <a:cs typeface="+mn-cs"/>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9305681"/>
                  </a:ext>
                </a:extLst>
              </a:tr>
              <a:tr h="282827">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cap="none" normalizeH="0" baseline="0" dirty="0">
                          <a:ln>
                            <a:noFill/>
                          </a:ln>
                          <a:solidFill>
                            <a:schemeClr val="tx1"/>
                          </a:solidFill>
                          <a:effectLst/>
                          <a:latin typeface="+mn-lt"/>
                        </a:rPr>
                        <a:t>Change Sets</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Change sets are used to send customizations from one Salesforce org to another</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defRPr/>
                      </a:pPr>
                      <a:r>
                        <a:rPr kumimoji="0" lang="en-US" sz="800" b="0" i="0" u="none" strike="noStrike" kern="1200" cap="none" normalizeH="0" baseline="0" dirty="0">
                          <a:ln>
                            <a:noFill/>
                          </a:ln>
                          <a:solidFill>
                            <a:schemeClr val="tx1"/>
                          </a:solidFill>
                          <a:effectLst/>
                          <a:latin typeface="+mn-lt"/>
                          <a:ea typeface="+mn-ea"/>
                          <a:cs typeface="+mn-cs"/>
                        </a:rPr>
                        <a:t>It can be deployed through change-set to other orgs</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3658685"/>
                  </a:ext>
                </a:extLst>
              </a:tr>
              <a:tr h="395958">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cap="none" normalizeH="0" baseline="0" dirty="0">
                          <a:ln>
                            <a:noFill/>
                          </a:ln>
                          <a:solidFill>
                            <a:schemeClr val="tx1"/>
                          </a:solidFill>
                          <a:effectLst/>
                          <a:latin typeface="+mn-lt"/>
                        </a:rPr>
                        <a:t>Metadata API - </a:t>
                      </a:r>
                      <a:r>
                        <a:rPr kumimoji="0" lang="en-US" sz="800" b="0" i="0" u="none" strike="noStrike" cap="none" normalizeH="0" baseline="0" dirty="0" err="1">
                          <a:ln>
                            <a:noFill/>
                          </a:ln>
                          <a:solidFill>
                            <a:schemeClr val="tx1"/>
                          </a:solidFill>
                          <a:effectLst/>
                          <a:latin typeface="+mn-lt"/>
                        </a:rPr>
                        <a:t>LightningComponentBundle</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Represents a Lightning web component bundle. A bundle contains Lightning web component resources</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Metadata API supports deployments of Lightning Web Components using </a:t>
                      </a:r>
                      <a:r>
                        <a:rPr kumimoji="0" lang="en-US" sz="800" b="0" i="0" u="none" strike="noStrike" cap="none" normalizeH="0" baseline="0" dirty="0" err="1">
                          <a:ln>
                            <a:noFill/>
                          </a:ln>
                          <a:solidFill>
                            <a:schemeClr val="tx1"/>
                          </a:solidFill>
                          <a:effectLst/>
                          <a:latin typeface="+mn-lt"/>
                        </a:rPr>
                        <a:t>LightningComponentBundle</a:t>
                      </a:r>
                      <a:endParaRPr kumimoji="0" lang="en-US" sz="800" b="0" i="0" u="none" strike="noStrike" kern="1200" cap="none" normalizeH="0" baseline="0" dirty="0">
                        <a:ln>
                          <a:noFill/>
                        </a:ln>
                        <a:solidFill>
                          <a:schemeClr val="tx1"/>
                        </a:solidFill>
                        <a:effectLst/>
                        <a:latin typeface="+mn-lt"/>
                        <a:ea typeface="+mn-ea"/>
                        <a:cs typeface="+mn-cs"/>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5963227"/>
                  </a:ext>
                </a:extLst>
              </a:tr>
              <a:tr h="657573">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cap="none" normalizeH="0" baseline="0" dirty="0">
                          <a:ln>
                            <a:noFill/>
                          </a:ln>
                          <a:solidFill>
                            <a:schemeClr val="tx1"/>
                          </a:solidFill>
                          <a:effectLst/>
                          <a:latin typeface="+mn-lt"/>
                        </a:rPr>
                        <a:t>Tooling API - </a:t>
                      </a:r>
                      <a:r>
                        <a:rPr kumimoji="0" lang="en-US" sz="800" b="0" i="0" u="none" strike="noStrike" cap="none" normalizeH="0" baseline="0" dirty="0" err="1">
                          <a:ln>
                            <a:noFill/>
                          </a:ln>
                          <a:solidFill>
                            <a:schemeClr val="tx1"/>
                          </a:solidFill>
                          <a:effectLst/>
                          <a:latin typeface="+mn-lt"/>
                        </a:rPr>
                        <a:t>LightningComponentBundle</a:t>
                      </a:r>
                      <a:r>
                        <a:rPr kumimoji="0" lang="en-US" sz="800" b="0" i="0" u="none" strike="noStrike" cap="none" normalizeH="0" baseline="0" dirty="0">
                          <a:ln>
                            <a:noFill/>
                          </a:ln>
                          <a:solidFill>
                            <a:schemeClr val="tx1"/>
                          </a:solidFill>
                          <a:effectLst/>
                          <a:latin typeface="+mn-lt"/>
                        </a:rPr>
                        <a:t>, </a:t>
                      </a:r>
                      <a:r>
                        <a:rPr kumimoji="0" lang="en-US" sz="800" b="0" i="0" u="none" strike="noStrike" cap="none" normalizeH="0" baseline="0" dirty="0" err="1">
                          <a:ln>
                            <a:noFill/>
                          </a:ln>
                          <a:solidFill>
                            <a:schemeClr val="tx1"/>
                          </a:solidFill>
                          <a:effectLst/>
                          <a:latin typeface="+mn-lt"/>
                        </a:rPr>
                        <a:t>LightningComponentResource</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Represents a Lightning web component bundle. A bundle contains a Lightning web component and its related resources</a:t>
                      </a:r>
                    </a:p>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Represents a Lightning web component resource, such as HTML markup, JavaScript code, a CSS file, an SVG resource, or an XML configuration file</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defRPr/>
                      </a:pPr>
                      <a:r>
                        <a:rPr kumimoji="0" lang="en-US" sz="800" b="0" i="0" u="none" strike="noStrike" kern="1200" cap="none" normalizeH="0" baseline="0" dirty="0">
                          <a:ln>
                            <a:noFill/>
                          </a:ln>
                          <a:solidFill>
                            <a:schemeClr val="tx1"/>
                          </a:solidFill>
                          <a:effectLst/>
                          <a:latin typeface="+mn-lt"/>
                          <a:ea typeface="+mn-ea"/>
                          <a:cs typeface="+mn-cs"/>
                        </a:rPr>
                        <a:t>Metadata API supports deployments of Lightning Web Components using </a:t>
                      </a:r>
                      <a:r>
                        <a:rPr kumimoji="0" lang="en-US" sz="800" b="0" i="0" u="none" strike="noStrike" cap="none" normalizeH="0" baseline="0" dirty="0" err="1">
                          <a:ln>
                            <a:noFill/>
                          </a:ln>
                          <a:solidFill>
                            <a:schemeClr val="tx1"/>
                          </a:solidFill>
                          <a:effectLst/>
                          <a:latin typeface="+mn-lt"/>
                        </a:rPr>
                        <a:t>LightningComponentBundle</a:t>
                      </a:r>
                      <a:r>
                        <a:rPr kumimoji="0" lang="en-US" sz="800" b="0" i="0" u="none" strike="noStrike" kern="1200" cap="none" normalizeH="0" baseline="0" dirty="0">
                          <a:ln>
                            <a:noFill/>
                          </a:ln>
                          <a:solidFill>
                            <a:schemeClr val="tx1"/>
                          </a:solidFill>
                          <a:effectLst/>
                          <a:latin typeface="+mn-lt"/>
                          <a:ea typeface="+mn-ea"/>
                          <a:cs typeface="+mn-cs"/>
                        </a:rPr>
                        <a:t> or </a:t>
                      </a:r>
                      <a:r>
                        <a:rPr kumimoji="0" lang="en-US" sz="800" b="0" i="0" u="none" strike="noStrike" cap="none" normalizeH="0" baseline="0" dirty="0" err="1">
                          <a:ln>
                            <a:noFill/>
                          </a:ln>
                          <a:solidFill>
                            <a:schemeClr val="tx1"/>
                          </a:solidFill>
                          <a:effectLst/>
                          <a:latin typeface="+mn-lt"/>
                        </a:rPr>
                        <a:t>LightningComponentResource</a:t>
                      </a:r>
                      <a:endParaRPr kumimoji="0" lang="en-US" sz="800" b="0" i="0" u="none" strike="noStrike" kern="1200" cap="none" normalizeH="0" baseline="0" dirty="0">
                        <a:ln>
                          <a:noFill/>
                        </a:ln>
                        <a:solidFill>
                          <a:schemeClr val="tx1"/>
                        </a:solidFill>
                        <a:effectLst/>
                        <a:latin typeface="+mn-lt"/>
                        <a:ea typeface="+mn-ea"/>
                        <a:cs typeface="+mn-cs"/>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5571778"/>
                  </a:ext>
                </a:extLst>
              </a:tr>
            </a:tbl>
          </a:graphicData>
        </a:graphic>
      </p:graphicFrame>
    </p:spTree>
    <p:extLst>
      <p:ext uri="{BB962C8B-B14F-4D97-AF65-F5344CB8AC3E}">
        <p14:creationId xmlns:p14="http://schemas.microsoft.com/office/powerpoint/2010/main" val="2150678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814420" y="444850"/>
            <a:ext cx="10704946" cy="616621"/>
          </a:xfrm>
        </p:spPr>
        <p:txBody>
          <a:bodyPr/>
          <a:lstStyle/>
          <a:p>
            <a:pPr defTabSz="457200">
              <a:spcBef>
                <a:spcPts val="1000"/>
              </a:spcBef>
              <a:buClr>
                <a:schemeClr val="tx1"/>
              </a:buClr>
              <a:buSzPct val="80000"/>
            </a:pPr>
            <a:r>
              <a:rPr lang="en-US" sz="3200" dirty="0">
                <a:solidFill>
                  <a:schemeClr val="tx1">
                    <a:lumMod val="75000"/>
                    <a:lumOff val="25000"/>
                  </a:schemeClr>
                </a:solidFill>
              </a:rPr>
              <a:t>LWC Unsupported Experiences and Tools</a:t>
            </a:r>
          </a:p>
        </p:txBody>
      </p:sp>
      <p:sp>
        <p:nvSpPr>
          <p:cNvPr id="2" name="Text Placeholder 1"/>
          <p:cNvSpPr>
            <a:spLocks noGrp="1"/>
          </p:cNvSpPr>
          <p:nvPr>
            <p:ph type="body" sz="quarter" idx="15"/>
          </p:nvPr>
        </p:nvSpPr>
        <p:spPr>
          <a:xfrm>
            <a:off x="841080" y="466344"/>
            <a:ext cx="3355848" cy="203200"/>
          </a:xfrm>
        </p:spPr>
        <p:txBody>
          <a:bodyPr/>
          <a:lstStyle/>
          <a:p>
            <a:r>
              <a:rPr lang="en-US" dirty="0"/>
              <a:t>Lwc and aura – what’s changing</a:t>
            </a:r>
          </a:p>
        </p:txBody>
      </p:sp>
      <p:graphicFrame>
        <p:nvGraphicFramePr>
          <p:cNvPr id="5" name="Group 3">
            <a:extLst>
              <a:ext uri="{FF2B5EF4-FFF2-40B4-BE49-F238E27FC236}">
                <a16:creationId xmlns:a16="http://schemas.microsoft.com/office/drawing/2014/main" id="{AF8522D7-0108-4556-A206-533C1499747C}"/>
              </a:ext>
            </a:extLst>
          </p:cNvPr>
          <p:cNvGraphicFramePr>
            <a:graphicFrameLocks noGrp="1"/>
          </p:cNvGraphicFramePr>
          <p:nvPr>
            <p:extLst>
              <p:ext uri="{D42A27DB-BD31-4B8C-83A1-F6EECF244321}">
                <p14:modId xmlns:p14="http://schemas.microsoft.com/office/powerpoint/2010/main" val="3649564696"/>
              </p:ext>
            </p:extLst>
          </p:nvPr>
        </p:nvGraphicFramePr>
        <p:xfrm>
          <a:off x="469900" y="1257382"/>
          <a:ext cx="11252200" cy="5134274"/>
        </p:xfrm>
        <a:graphic>
          <a:graphicData uri="http://schemas.openxmlformats.org/drawingml/2006/table">
            <a:tbl>
              <a:tblPr/>
              <a:tblGrid>
                <a:gridCol w="3492058">
                  <a:extLst>
                    <a:ext uri="{9D8B030D-6E8A-4147-A177-3AD203B41FA5}">
                      <a16:colId xmlns:a16="http://schemas.microsoft.com/office/drawing/2014/main" val="20000"/>
                    </a:ext>
                  </a:extLst>
                </a:gridCol>
                <a:gridCol w="7760142">
                  <a:extLst>
                    <a:ext uri="{9D8B030D-6E8A-4147-A177-3AD203B41FA5}">
                      <a16:colId xmlns:a16="http://schemas.microsoft.com/office/drawing/2014/main" val="20004"/>
                    </a:ext>
                  </a:extLst>
                </a:gridCol>
              </a:tblGrid>
              <a:tr h="367114">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defRPr/>
                      </a:pPr>
                      <a:r>
                        <a:rPr lang="en-US" sz="1050" b="0" dirty="0">
                          <a:solidFill>
                            <a:schemeClr val="accent1"/>
                          </a:solidFill>
                        </a:rPr>
                        <a:t>Name</a:t>
                      </a:r>
                    </a:p>
                  </a:txBody>
                  <a:tcPr marT="91440" marB="91440" anchor="ctr" horzOverflow="overflow">
                    <a:lnL w="12700" cmpd="sng">
                      <a:noFill/>
                      <a:prstDash val="soli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050" b="0" u="none" strike="noStrike" cap="none" normalizeH="0" baseline="0" dirty="0">
                          <a:ln>
                            <a:noFill/>
                          </a:ln>
                          <a:solidFill>
                            <a:schemeClr val="accent1"/>
                          </a:solidFill>
                          <a:effectLst/>
                          <a:latin typeface="+mn-lt"/>
                        </a:rPr>
                        <a:t>Description</a:t>
                      </a:r>
                      <a:endParaRPr kumimoji="0" lang="en-US" sz="1050" b="0" i="0" u="none" strike="noStrike" cap="none" normalizeH="0" baseline="0" dirty="0">
                        <a:ln>
                          <a:noFill/>
                        </a:ln>
                        <a:solidFill>
                          <a:schemeClr val="accent1"/>
                        </a:solidFill>
                        <a:effectLst/>
                        <a:latin typeface="+mn-lt"/>
                      </a:endParaRPr>
                    </a:p>
                  </a:txBody>
                  <a:tcPr marT="91440" marB="91440" anchor="ctr" horzOverflow="overflow">
                    <a:lnL w="6350" cap="flat" cmpd="sng" algn="ctr">
                      <a:noFill/>
                      <a:prstDash val="solid"/>
                      <a:round/>
                      <a:headEnd type="none" w="med" len="med"/>
                      <a:tailEnd type="none" w="med" len="med"/>
                    </a:lnL>
                    <a:lnR w="12700" cmpd="sng">
                      <a:solidFill>
                        <a:srgbClr val="FFFFFF"/>
                      </a:solidFill>
                      <a:prstDash val="soli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94422">
                <a:tc>
                  <a:txBody>
                    <a:bodyPr/>
                    <a:lstStyle/>
                    <a:p>
                      <a:r>
                        <a:rPr lang="en-US" sz="800" dirty="0"/>
                        <a:t>Lightning Out</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lang="en-US" sz="800" b="0" i="0" kern="1200" dirty="0">
                          <a:solidFill>
                            <a:schemeClr val="tx1"/>
                          </a:solidFill>
                          <a:effectLst/>
                          <a:latin typeface="+mn-lt"/>
                          <a:ea typeface="+mn-ea"/>
                          <a:cs typeface="+mn-cs"/>
                        </a:rPr>
                        <a:t>Lightning Out is a feature that extends Lightning Apps and acts as a bridge to surface Lightning Components in any remote web container</a:t>
                      </a:r>
                      <a:endParaRPr kumimoji="0" lang="en-US" sz="800" b="0" i="0" u="none" strike="noStrike" kern="1200" cap="none" normalizeH="0" baseline="0" dirty="0">
                        <a:ln>
                          <a:noFill/>
                        </a:ln>
                        <a:solidFill>
                          <a:schemeClr val="tx1"/>
                        </a:solidFill>
                        <a:effectLst/>
                        <a:latin typeface="+mn-lt"/>
                        <a:ea typeface="+mn-ea"/>
                        <a:cs typeface="+mn-cs"/>
                      </a:endParaRP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56853">
                <a:tc>
                  <a:txBody>
                    <a:bodyPr/>
                    <a:lstStyle/>
                    <a:p>
                      <a:r>
                        <a:rPr lang="en-US" sz="800" dirty="0"/>
                        <a:t>Lightning Components for Visualforce</a:t>
                      </a:r>
                      <a:endParaRPr lang="en-US" sz="800" b="0" dirty="0">
                        <a:solidFill>
                          <a:schemeClr val="tx1"/>
                        </a:solidFill>
                        <a:latin typeface="+mn-lt"/>
                      </a:endParaRP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lang="en-US" sz="800" b="0" i="0" kern="1200" dirty="0">
                          <a:solidFill>
                            <a:schemeClr val="tx1"/>
                          </a:solidFill>
                          <a:effectLst/>
                          <a:latin typeface="+mn-lt"/>
                          <a:ea typeface="+mn-ea"/>
                          <a:cs typeface="+mn-cs"/>
                        </a:rPr>
                        <a:t>Lightning Components for Visualforce is based on Lightning Out, a powerful and flexible feature that lets you embed Aura components into almost any web page</a:t>
                      </a:r>
                      <a:endParaRPr kumimoji="0" lang="en-US" sz="800" b="0" i="0" u="none" strike="noStrike" kern="1200" cap="none" normalizeH="0" baseline="0" dirty="0">
                        <a:ln>
                          <a:noFill/>
                        </a:ln>
                        <a:solidFill>
                          <a:schemeClr val="tx1"/>
                        </a:solidFill>
                        <a:effectLst/>
                        <a:latin typeface="+mn-lt"/>
                        <a:ea typeface="+mn-ea"/>
                        <a:cs typeface="+mn-cs"/>
                      </a:endParaRP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6324">
                <a:tc>
                  <a:txBody>
                    <a:bodyPr/>
                    <a:lstStyle/>
                    <a:p>
                      <a:r>
                        <a:rPr lang="en-US" sz="800" dirty="0"/>
                        <a:t>Standalone Apps</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An app is a special top-level component whose markup is in a .app resource</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56853">
                <a:tc>
                  <a:txBody>
                    <a:bodyPr/>
                    <a:lstStyle/>
                    <a:p>
                      <a:r>
                        <a:rPr lang="en-US" sz="800" dirty="0"/>
                        <a:t>Salesforce Console (Navigation Item API, Workspace API, </a:t>
                      </a:r>
                      <a:r>
                        <a:rPr lang="en-US" sz="800" dirty="0" err="1"/>
                        <a:t>UtilityBar</a:t>
                      </a:r>
                      <a:r>
                        <a:rPr lang="en-US" sz="800" dirty="0"/>
                        <a:t> API)</a:t>
                      </a:r>
                      <a:endParaRPr lang="en-US" sz="800" b="0" dirty="0">
                        <a:solidFill>
                          <a:schemeClr val="tx1"/>
                        </a:solidFill>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lang="en-US" sz="800" b="0" i="0" kern="1200" dirty="0">
                          <a:solidFill>
                            <a:schemeClr val="tx1"/>
                          </a:solidFill>
                          <a:effectLst/>
                          <a:latin typeface="+mn-lt"/>
                          <a:ea typeface="+mn-ea"/>
                          <a:cs typeface="+mn-cs"/>
                        </a:rPr>
                        <a:t>Salesforce Console apps are a tab-based workspace suited for fast-paced work environments. Manage multiple records on a single screen and reduce time spent clicking and scrolling to quickly find, update, and create records</a:t>
                      </a:r>
                      <a:endParaRPr kumimoji="0" lang="en-US" sz="800" b="0" i="0" u="none" strike="noStrike" kern="1200" cap="none" normalizeH="0" baseline="0" dirty="0">
                        <a:ln>
                          <a:noFill/>
                        </a:ln>
                        <a:solidFill>
                          <a:schemeClr val="tx1"/>
                        </a:solidFill>
                        <a:effectLst/>
                        <a:latin typeface="+mn-lt"/>
                        <a:ea typeface="+mn-ea"/>
                        <a:cs typeface="+mn-cs"/>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56853">
                <a:tc>
                  <a:txBody>
                    <a:bodyPr/>
                    <a:lstStyle/>
                    <a:p>
                      <a:r>
                        <a:rPr lang="en-US" sz="800" dirty="0"/>
                        <a:t>Utility Bars</a:t>
                      </a:r>
                      <a:endParaRPr lang="en-US" sz="800" b="0" dirty="0">
                        <a:solidFill>
                          <a:schemeClr val="tx1"/>
                        </a:solidFill>
                        <a:latin typeface="+mn-lt"/>
                      </a:endParaRP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A utility is broadly defined as a single-column Lightning page. Salesforce provides you with several ready-to-use utilities, such as Recent Items, History, and Notes</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6324">
                <a:tc>
                  <a:txBody>
                    <a:bodyPr/>
                    <a:lstStyle/>
                    <a:p>
                      <a:r>
                        <a:rPr lang="en-US" sz="800" dirty="0"/>
                        <a:t>URL Addressable Tabs</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This interface is used to indicate that a component can be directly navigated to through a URL</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56853">
                <a:tc>
                  <a:txBody>
                    <a:bodyPr/>
                    <a:lstStyle/>
                    <a:p>
                      <a:r>
                        <a:rPr lang="en-US" sz="800" dirty="0"/>
                        <a:t>Flows</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A flow is an application that can execute logic, interact with the Salesforce database, call Apex classes, and collect data from users. You can build flows by using the Cloud Flow Designer.</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6324">
                <a:tc>
                  <a:txBody>
                    <a:bodyPr/>
                    <a:lstStyle/>
                    <a:p>
                      <a:r>
                        <a:rPr lang="en-US" sz="800" dirty="0"/>
                        <a:t>Snap-ins Chat</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The Snap-ins Chat component allows users to request a chat with a support agent.</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1994905"/>
                  </a:ext>
                </a:extLst>
              </a:tr>
              <a:tr h="326324">
                <a:tc>
                  <a:txBody>
                    <a:bodyPr/>
                    <a:lstStyle/>
                    <a:p>
                      <a:r>
                        <a:rPr lang="en-US" sz="800" dirty="0"/>
                        <a:t>Lightning for Gmail, Outlook Integration</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 One can work directly from Microsoft or Google applications like Microsoft Outlook®, Gmail™, or Google Calendar™</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9305681"/>
                  </a:ext>
                </a:extLst>
              </a:tr>
              <a:tr h="456853">
                <a:tc>
                  <a:txBody>
                    <a:bodyPr/>
                    <a:lstStyle/>
                    <a:p>
                      <a:r>
                        <a:rPr lang="en-US" sz="800" dirty="0"/>
                        <a:t>EMP API, Conversation Toolkit API, Omni Toolkit API, Quick Action API</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Some APIs provided by Salesforce for interaction like Streaming, Console integration APIs for Live Agent etc.</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5963227"/>
                  </a:ext>
                </a:extLst>
              </a:tr>
              <a:tr h="456853">
                <a:tc>
                  <a:txBody>
                    <a:bodyPr/>
                    <a:lstStyle/>
                    <a:p>
                      <a:r>
                        <a:rPr lang="en-US" sz="800" dirty="0"/>
                        <a:t>Standard Action Overrides, Custom Actions, Global Actions, List View Actions, Related List View Actions</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Action overrides are used when your business model requires a more customized user experience than the Salesforce standard page provides</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5571778"/>
                  </a:ext>
                </a:extLst>
              </a:tr>
              <a:tr h="32632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800" dirty="0"/>
                        <a:t>Chatter Extensions</a:t>
                      </a:r>
                      <a:endParaRPr kumimoji="0" lang="en-US" sz="800" b="0" i="0" u="none" strike="noStrike" cap="none" normalizeH="0" baseline="0" dirty="0">
                        <a:ln>
                          <a:noFill/>
                        </a:ln>
                        <a:solidFill>
                          <a:schemeClr val="tx1"/>
                        </a:solidFill>
                        <a:effectLst/>
                        <a:latin typeface="+mn-lt"/>
                      </a:endParaRP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100000"/>
                        <a:buFont typeface="Arial" panose="020B0604020202020204" pitchFamily="34" charset="0"/>
                        <a:buNone/>
                        <a:tabLst/>
                      </a:pPr>
                      <a:r>
                        <a:rPr kumimoji="0" lang="en-US" sz="800" b="0" i="0" u="none" strike="noStrike" kern="1200" cap="none" normalizeH="0" baseline="0" dirty="0">
                          <a:ln>
                            <a:noFill/>
                          </a:ln>
                          <a:solidFill>
                            <a:schemeClr val="tx1"/>
                          </a:solidFill>
                          <a:effectLst/>
                          <a:latin typeface="+mn-lt"/>
                          <a:ea typeface="+mn-ea"/>
                          <a:cs typeface="+mn-cs"/>
                        </a:rPr>
                        <a:t>Represents the metadata used to describe a Rich Publisher App that’s integrated with the Chatter publisher</a:t>
                      </a:r>
                    </a:p>
                  </a:txBody>
                  <a:tcPr marT="91440" marB="91440"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941885"/>
                  </a:ext>
                </a:extLst>
              </a:tr>
            </a:tbl>
          </a:graphicData>
        </a:graphic>
      </p:graphicFrame>
    </p:spTree>
    <p:extLst>
      <p:ext uri="{BB962C8B-B14F-4D97-AF65-F5344CB8AC3E}">
        <p14:creationId xmlns:p14="http://schemas.microsoft.com/office/powerpoint/2010/main" val="146769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418524" y="2799309"/>
            <a:ext cx="10541000" cy="739600"/>
          </a:xfrm>
        </p:spPr>
        <p:txBody>
          <a:bodyPr/>
          <a:lstStyle/>
          <a:p>
            <a:r>
              <a:rPr lang="en-US" sz="4000" dirty="0"/>
              <a:t>Advantages of LWC</a:t>
            </a:r>
          </a:p>
        </p:txBody>
      </p:sp>
    </p:spTree>
    <p:extLst>
      <p:ext uri="{BB962C8B-B14F-4D97-AF65-F5344CB8AC3E}">
        <p14:creationId xmlns:p14="http://schemas.microsoft.com/office/powerpoint/2010/main" val="15517594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3A25-BEB1-407D-8F37-53843F832CE2}"/>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p:txBody>
          <a:bodyPr/>
          <a:lstStyle/>
          <a:p>
            <a:r>
              <a:rPr lang="en-US" dirty="0"/>
              <a:t>agenda</a:t>
            </a:r>
          </a:p>
        </p:txBody>
      </p:sp>
      <p:sp>
        <p:nvSpPr>
          <p:cNvPr id="5" name="TextBox 4">
            <a:extLst>
              <a:ext uri="{FF2B5EF4-FFF2-40B4-BE49-F238E27FC236}">
                <a16:creationId xmlns:a16="http://schemas.microsoft.com/office/drawing/2014/main" id="{EFB26AB3-1BE4-4F63-A37A-2FD1ECC3EF2D}"/>
              </a:ext>
            </a:extLst>
          </p:cNvPr>
          <p:cNvSpPr txBox="1"/>
          <p:nvPr/>
        </p:nvSpPr>
        <p:spPr>
          <a:xfrm>
            <a:off x="967741" y="1988820"/>
            <a:ext cx="10309860" cy="5109091"/>
          </a:xfrm>
          <a:prstGeom prst="rect">
            <a:avLst/>
          </a:prstGeom>
          <a:noFill/>
        </p:spPr>
        <p:txBody>
          <a:bodyPr wrap="square" rtlCol="0">
            <a:spAutoFit/>
          </a:bodyPr>
          <a:lstStyle/>
          <a:p>
            <a:pPr marL="457200" indent="-457200" fontAlgn="t">
              <a:buFont typeface="+mj-lt"/>
              <a:buAutoNum type="arabicPeriod"/>
            </a:pPr>
            <a:r>
              <a:rPr lang="en-US" sz="2000" dirty="0">
                <a:cs typeface="Times New Roman" panose="02020603050405020304" pitchFamily="18" charset="0"/>
              </a:rPr>
              <a:t>Lightning Aura Components </a:t>
            </a:r>
          </a:p>
          <a:p>
            <a:pPr marL="457200" indent="-457200" fontAlgn="t">
              <a:buFont typeface="+mj-lt"/>
              <a:buAutoNum type="arabicPeriod"/>
            </a:pPr>
            <a:endParaRPr lang="en-US" sz="2000" dirty="0">
              <a:cs typeface="Times New Roman" panose="02020603050405020304" pitchFamily="18" charset="0"/>
            </a:endParaRPr>
          </a:p>
          <a:p>
            <a:pPr marL="457200" indent="-457200" fontAlgn="t">
              <a:buFont typeface="+mj-lt"/>
              <a:buAutoNum type="arabicPeriod"/>
            </a:pPr>
            <a:r>
              <a:rPr lang="en-US" sz="2000" dirty="0">
                <a:cs typeface="Times New Roman" panose="02020603050405020304" pitchFamily="18" charset="0"/>
              </a:rPr>
              <a:t>Disadvantages of Aura Components</a:t>
            </a:r>
          </a:p>
          <a:p>
            <a:pPr marL="457200" indent="-457200" fontAlgn="t">
              <a:buFont typeface="+mj-lt"/>
              <a:buAutoNum type="arabicPeriod"/>
            </a:pPr>
            <a:endParaRPr lang="en-US" sz="2000" dirty="0">
              <a:cs typeface="Times New Roman" panose="02020603050405020304" pitchFamily="18" charset="0"/>
            </a:endParaRPr>
          </a:p>
          <a:p>
            <a:pPr marL="457200" indent="-457200" fontAlgn="t">
              <a:buFont typeface="+mj-lt"/>
              <a:buAutoNum type="arabicPeriod"/>
            </a:pPr>
            <a:r>
              <a:rPr lang="en-US" sz="2000" dirty="0">
                <a:cs typeface="Times New Roman" panose="02020603050405020304" pitchFamily="18" charset="0"/>
              </a:rPr>
              <a:t>Evolution of Lightning Web Components</a:t>
            </a:r>
          </a:p>
          <a:p>
            <a:pPr marL="457200" indent="-457200" fontAlgn="t">
              <a:buFont typeface="+mj-lt"/>
              <a:buAutoNum type="arabicPeriod"/>
            </a:pPr>
            <a:endParaRPr lang="en-US" sz="2000" dirty="0">
              <a:cs typeface="Times New Roman" panose="02020603050405020304" pitchFamily="18" charset="0"/>
            </a:endParaRPr>
          </a:p>
          <a:p>
            <a:pPr marL="457200" indent="-457200" fontAlgn="t">
              <a:buFont typeface="+mj-lt"/>
              <a:buAutoNum type="arabicPeriod"/>
            </a:pPr>
            <a:r>
              <a:rPr lang="en-US" sz="2000" dirty="0">
                <a:cs typeface="Times New Roman" panose="02020603050405020304" pitchFamily="18" charset="0"/>
              </a:rPr>
              <a:t>Basics of Lightning Web Components design</a:t>
            </a:r>
          </a:p>
          <a:p>
            <a:pPr marL="457200" indent="-457200" fontAlgn="t">
              <a:buFont typeface="+mj-lt"/>
              <a:buAutoNum type="arabicPeriod"/>
            </a:pPr>
            <a:endParaRPr lang="en-US" sz="2000" dirty="0">
              <a:cs typeface="Times New Roman" panose="02020603050405020304" pitchFamily="18" charset="0"/>
            </a:endParaRPr>
          </a:p>
          <a:p>
            <a:pPr marL="457200" indent="-457200" fontAlgn="t">
              <a:buFont typeface="+mj-lt"/>
              <a:buAutoNum type="arabicPeriod"/>
            </a:pPr>
            <a:r>
              <a:rPr lang="en-US" sz="2000" dirty="0">
                <a:cs typeface="Times New Roman" panose="02020603050405020304" pitchFamily="18" charset="0"/>
              </a:rPr>
              <a:t>LWC and Aura – What’s Changing</a:t>
            </a:r>
          </a:p>
          <a:p>
            <a:pPr marL="457200" indent="-457200" fontAlgn="t">
              <a:buFont typeface="+mj-lt"/>
              <a:buAutoNum type="arabicPeriod"/>
            </a:pPr>
            <a:endParaRPr lang="en-US" sz="2000" dirty="0">
              <a:cs typeface="Times New Roman" panose="02020603050405020304" pitchFamily="18" charset="0"/>
            </a:endParaRPr>
          </a:p>
          <a:p>
            <a:pPr marL="457200" indent="-457200">
              <a:buFont typeface="+mj-lt"/>
              <a:buAutoNum type="arabicPeriod"/>
            </a:pPr>
            <a:r>
              <a:rPr lang="en-US" sz="2000" dirty="0">
                <a:cs typeface="Times New Roman" panose="02020603050405020304" pitchFamily="18" charset="0"/>
              </a:rPr>
              <a:t>Advantages of Lightning Web Components over Aura framework</a:t>
            </a:r>
          </a:p>
          <a:p>
            <a:endParaRPr lang="en-US" sz="2000" dirty="0"/>
          </a:p>
          <a:p>
            <a:pPr marL="457200" indent="-457200">
              <a:buFontTx/>
              <a:buAutoNum type="arabicPeriod"/>
            </a:pPr>
            <a:endParaRPr lang="en-US" sz="20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000" dirty="0"/>
          </a:p>
          <a:p>
            <a:pPr marL="457200" indent="-457200">
              <a:spcAft>
                <a:spcPts val="1800"/>
              </a:spcAft>
              <a:buFontTx/>
              <a:buAutoNum type="arabicPeriod"/>
            </a:pPr>
            <a:endParaRPr lang="en-US" sz="2200" dirty="0"/>
          </a:p>
        </p:txBody>
      </p:sp>
    </p:spTree>
    <p:extLst>
      <p:ext uri="{BB962C8B-B14F-4D97-AF65-F5344CB8AC3E}">
        <p14:creationId xmlns:p14="http://schemas.microsoft.com/office/powerpoint/2010/main" val="154708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831273" y="694943"/>
            <a:ext cx="10704946" cy="616621"/>
          </a:xfrm>
        </p:spPr>
        <p:txBody>
          <a:bodyPr/>
          <a:lstStyle/>
          <a:p>
            <a:pPr defTabSz="457200">
              <a:spcBef>
                <a:spcPts val="1000"/>
              </a:spcBef>
              <a:buClr>
                <a:schemeClr val="tx1"/>
              </a:buClr>
              <a:buSzPct val="80000"/>
            </a:pPr>
            <a:r>
              <a:rPr lang="en-US" dirty="0">
                <a:solidFill>
                  <a:schemeClr val="tx1">
                    <a:lumMod val="75000"/>
                    <a:lumOff val="25000"/>
                  </a:schemeClr>
                </a:solidFill>
              </a:rPr>
              <a:t>Advantages of Lightning Web Components</a:t>
            </a:r>
          </a:p>
        </p:txBody>
      </p:sp>
      <p:sp>
        <p:nvSpPr>
          <p:cNvPr id="2" name="Text Placeholder 1"/>
          <p:cNvSpPr>
            <a:spLocks noGrp="1"/>
          </p:cNvSpPr>
          <p:nvPr>
            <p:ph type="body" sz="quarter" idx="15"/>
          </p:nvPr>
        </p:nvSpPr>
        <p:spPr>
          <a:xfrm>
            <a:off x="841080" y="466344"/>
            <a:ext cx="4091138" cy="103863"/>
          </a:xfrm>
        </p:spPr>
        <p:txBody>
          <a:bodyPr/>
          <a:lstStyle/>
          <a:p>
            <a:r>
              <a:rPr lang="en-US" dirty="0"/>
              <a:t>Advantages of lightning web components</a:t>
            </a:r>
          </a:p>
        </p:txBody>
      </p:sp>
      <p:sp>
        <p:nvSpPr>
          <p:cNvPr id="4" name="Rectangle 3"/>
          <p:cNvSpPr/>
          <p:nvPr/>
        </p:nvSpPr>
        <p:spPr>
          <a:xfrm>
            <a:off x="831273" y="1436300"/>
            <a:ext cx="6096000" cy="4909036"/>
          </a:xfrm>
          <a:prstGeom prst="rect">
            <a:avLst/>
          </a:prstGeom>
        </p:spPr>
        <p:txBody>
          <a:bodyPr>
            <a:spAutoFit/>
          </a:bodyPr>
          <a:lstStyle/>
          <a:p>
            <a:pPr marL="285750" indent="-285750" defTabSz="457200">
              <a:lnSpc>
                <a:spcPct val="100000"/>
              </a:lnSpc>
              <a:spcBef>
                <a:spcPts val="1000"/>
              </a:spcBef>
              <a:buClr>
                <a:schemeClr val="tx1"/>
              </a:buClr>
              <a:buSzPct val="80000"/>
              <a:buFont typeface="Wingdings" panose="05000000000000000000" pitchFamily="2" charset="2"/>
              <a:buChar char="§"/>
            </a:pPr>
            <a:r>
              <a:rPr lang="en-US" dirty="0">
                <a:solidFill>
                  <a:schemeClr val="tx1">
                    <a:lumMod val="75000"/>
                    <a:lumOff val="25000"/>
                  </a:schemeClr>
                </a:solidFill>
              </a:rPr>
              <a:t>Enhanced Performance – Lightning web components will run on the browser without any complex abstractions thus providing better performance to end users.</a:t>
            </a:r>
          </a:p>
          <a:p>
            <a:pPr marL="285750" indent="-285750" defTabSz="457200">
              <a:lnSpc>
                <a:spcPct val="100000"/>
              </a:lnSpc>
              <a:spcBef>
                <a:spcPts val="1000"/>
              </a:spcBef>
              <a:buClr>
                <a:schemeClr val="tx1"/>
              </a:buClr>
              <a:buSzPct val="80000"/>
              <a:buFont typeface="Wingdings" panose="05000000000000000000" pitchFamily="2" charset="2"/>
              <a:buChar char="§"/>
            </a:pPr>
            <a:r>
              <a:rPr lang="en-US" dirty="0">
                <a:solidFill>
                  <a:schemeClr val="tx1">
                    <a:lumMod val="75000"/>
                    <a:lumOff val="25000"/>
                  </a:schemeClr>
                </a:solidFill>
              </a:rPr>
              <a:t>More Standard Less </a:t>
            </a:r>
            <a:r>
              <a:rPr lang="en-US" dirty="0" err="1">
                <a:solidFill>
                  <a:schemeClr val="tx1">
                    <a:lumMod val="75000"/>
                    <a:lumOff val="25000"/>
                  </a:schemeClr>
                </a:solidFill>
              </a:rPr>
              <a:t>proprietory</a:t>
            </a:r>
            <a:r>
              <a:rPr lang="en-US" dirty="0">
                <a:solidFill>
                  <a:schemeClr val="tx1">
                    <a:lumMod val="75000"/>
                    <a:lumOff val="25000"/>
                  </a:schemeClr>
                </a:solidFill>
              </a:rPr>
              <a:t>– Lightning Web Components is built on current standards which exposed developers with the modern and advanced JavaScript features . Example : ES8 (ECMAScript 2017),ES9  	(ECMAScript 2018) etc.</a:t>
            </a:r>
          </a:p>
          <a:p>
            <a:pPr marL="285750" indent="-285750" defTabSz="457200">
              <a:lnSpc>
                <a:spcPct val="100000"/>
              </a:lnSpc>
              <a:spcBef>
                <a:spcPts val="1000"/>
              </a:spcBef>
              <a:buClr>
                <a:schemeClr val="tx1"/>
              </a:buClr>
              <a:buSzPct val="80000"/>
              <a:buFont typeface="Wingdings" panose="05000000000000000000" pitchFamily="2" charset="2"/>
              <a:buChar char="§"/>
            </a:pPr>
            <a:r>
              <a:rPr lang="en-US" dirty="0">
                <a:solidFill>
                  <a:schemeClr val="tx1">
                    <a:lumMod val="75000"/>
                    <a:lumOff val="25000"/>
                  </a:schemeClr>
                </a:solidFill>
              </a:rPr>
              <a:t>Browser  Compatibility- LWC will be compatible with all the existing web browsers supported by Salesforce. Example: IE11, Microsoft Edge (latest versions) 	etc. </a:t>
            </a:r>
          </a:p>
          <a:p>
            <a:pPr marL="285750" indent="-285750" defTabSz="457200">
              <a:lnSpc>
                <a:spcPct val="100000"/>
              </a:lnSpc>
              <a:spcBef>
                <a:spcPts val="1000"/>
              </a:spcBef>
              <a:buClr>
                <a:schemeClr val="tx1"/>
              </a:buClr>
              <a:buSzPct val="80000"/>
              <a:buFont typeface="Wingdings" panose="05000000000000000000" pitchFamily="2" charset="2"/>
              <a:buChar char="§"/>
            </a:pPr>
            <a:r>
              <a:rPr lang="en-US" dirty="0">
                <a:solidFill>
                  <a:schemeClr val="tx1">
                    <a:lumMod val="75000"/>
                    <a:lumOff val="25000"/>
                  </a:schemeClr>
                </a:solidFill>
              </a:rPr>
              <a:t>Communication between components is much more simplified and enhanced in LWC as compared to Aura framework.</a:t>
            </a:r>
          </a:p>
        </p:txBody>
      </p:sp>
      <p:graphicFrame>
        <p:nvGraphicFramePr>
          <p:cNvPr id="7" name="Diagram 6">
            <a:extLst>
              <a:ext uri="{FF2B5EF4-FFF2-40B4-BE49-F238E27FC236}">
                <a16:creationId xmlns:a16="http://schemas.microsoft.com/office/drawing/2014/main" id="{60718DF0-FD4D-4563-9350-1518F5A7826C}"/>
              </a:ext>
            </a:extLst>
          </p:cNvPr>
          <p:cNvGraphicFramePr/>
          <p:nvPr>
            <p:extLst>
              <p:ext uri="{D42A27DB-BD31-4B8C-83A1-F6EECF244321}">
                <p14:modId xmlns:p14="http://schemas.microsoft.com/office/powerpoint/2010/main" val="1759059138"/>
              </p:ext>
            </p:extLst>
          </p:nvPr>
        </p:nvGraphicFramePr>
        <p:xfrm>
          <a:off x="6183746" y="1140676"/>
          <a:ext cx="6198454" cy="571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E8B22B9-5D84-4096-9332-AC25265B70FA}"/>
              </a:ext>
            </a:extLst>
          </p:cNvPr>
          <p:cNvSpPr txBox="1"/>
          <p:nvPr/>
        </p:nvSpPr>
        <p:spPr>
          <a:xfrm>
            <a:off x="10228379" y="6298132"/>
            <a:ext cx="3119284"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Continued..</a:t>
            </a:r>
          </a:p>
        </p:txBody>
      </p:sp>
    </p:spTree>
    <p:extLst>
      <p:ext uri="{BB962C8B-B14F-4D97-AF65-F5344CB8AC3E}">
        <p14:creationId xmlns:p14="http://schemas.microsoft.com/office/powerpoint/2010/main" val="402936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831273" y="694943"/>
            <a:ext cx="10704946" cy="616621"/>
          </a:xfrm>
        </p:spPr>
        <p:txBody>
          <a:bodyPr/>
          <a:lstStyle/>
          <a:p>
            <a:pPr defTabSz="457200">
              <a:spcBef>
                <a:spcPts val="1000"/>
              </a:spcBef>
              <a:buClr>
                <a:schemeClr val="tx1"/>
              </a:buClr>
              <a:buSzPct val="80000"/>
            </a:pPr>
            <a:r>
              <a:rPr lang="en-US" dirty="0">
                <a:solidFill>
                  <a:schemeClr val="tx1">
                    <a:lumMod val="75000"/>
                    <a:lumOff val="25000"/>
                  </a:schemeClr>
                </a:solidFill>
              </a:rPr>
              <a:t>Advantages of Lightning Web Components</a:t>
            </a:r>
          </a:p>
        </p:txBody>
      </p:sp>
      <p:sp>
        <p:nvSpPr>
          <p:cNvPr id="2" name="Text Placeholder 1"/>
          <p:cNvSpPr>
            <a:spLocks noGrp="1"/>
          </p:cNvSpPr>
          <p:nvPr>
            <p:ph type="body" sz="quarter" idx="15"/>
          </p:nvPr>
        </p:nvSpPr>
        <p:spPr>
          <a:xfrm>
            <a:off x="841080" y="477124"/>
            <a:ext cx="4128084" cy="192419"/>
          </a:xfrm>
        </p:spPr>
        <p:txBody>
          <a:bodyPr/>
          <a:lstStyle/>
          <a:p>
            <a:r>
              <a:rPr lang="en-US" dirty="0"/>
              <a:t>Advantages of lightning web components</a:t>
            </a:r>
          </a:p>
        </p:txBody>
      </p:sp>
      <p:sp>
        <p:nvSpPr>
          <p:cNvPr id="3" name="Rectangle 2"/>
          <p:cNvSpPr/>
          <p:nvPr/>
        </p:nvSpPr>
        <p:spPr>
          <a:xfrm>
            <a:off x="831272" y="1529382"/>
            <a:ext cx="10547927" cy="3652282"/>
          </a:xfrm>
          <a:prstGeom prst="rect">
            <a:avLst/>
          </a:prstGeom>
        </p:spPr>
        <p:txBody>
          <a:bodyPr wrap="square">
            <a:spAutoFit/>
          </a:bodyPr>
          <a:lstStyle/>
          <a:p>
            <a:pPr marL="285750" indent="-285750" defTabSz="457200">
              <a:lnSpc>
                <a:spcPct val="100000"/>
              </a:lnSpc>
              <a:spcBef>
                <a:spcPts val="1000"/>
              </a:spcBef>
              <a:buClr>
                <a:schemeClr val="tx1"/>
              </a:buClr>
              <a:buSzPct val="80000"/>
              <a:buFont typeface="Wingdings" panose="05000000000000000000" pitchFamily="2" charset="2"/>
              <a:buChar char="§"/>
            </a:pPr>
            <a:r>
              <a:rPr lang="en-US" dirty="0">
                <a:solidFill>
                  <a:schemeClr val="tx1">
                    <a:lumMod val="75000"/>
                    <a:lumOff val="25000"/>
                  </a:schemeClr>
                </a:solidFill>
              </a:rPr>
              <a:t>Security - Lightning Web Components demonstrate better security as they add CSS isolation, script isolation, DOM isolation, and a more limited event scope. </a:t>
            </a:r>
          </a:p>
          <a:p>
            <a:pPr marL="285750" indent="-285750" defTabSz="457200">
              <a:lnSpc>
                <a:spcPct val="100000"/>
              </a:lnSpc>
              <a:spcBef>
                <a:spcPts val="1000"/>
              </a:spcBef>
              <a:buClr>
                <a:schemeClr val="tx1"/>
              </a:buClr>
              <a:buSzPct val="80000"/>
              <a:buFont typeface="Wingdings" panose="05000000000000000000" pitchFamily="2" charset="2"/>
              <a:buChar char="§"/>
            </a:pPr>
            <a:r>
              <a:rPr lang="en-US" dirty="0">
                <a:solidFill>
                  <a:schemeClr val="tx1">
                    <a:lumMod val="75000"/>
                    <a:lumOff val="25000"/>
                  </a:schemeClr>
                </a:solidFill>
              </a:rPr>
              <a:t>Components without UI: One can write lightning web component that doesn't have its own UI and can work as a service for other component and can have reusable functions/methods. You don’t need to upload them in static resources which makes it more efficient.</a:t>
            </a:r>
          </a:p>
          <a:p>
            <a:pPr marL="285750" indent="-285750" defTabSz="457200">
              <a:lnSpc>
                <a:spcPct val="100000"/>
              </a:lnSpc>
              <a:spcBef>
                <a:spcPts val="1000"/>
              </a:spcBef>
              <a:buClr>
                <a:schemeClr val="tx1"/>
              </a:buClr>
              <a:buSzPct val="80000"/>
              <a:buFont typeface="Wingdings" panose="05000000000000000000" pitchFamily="2" charset="2"/>
              <a:buChar char="§"/>
            </a:pPr>
            <a:r>
              <a:rPr lang="en-US" dirty="0">
                <a:solidFill>
                  <a:schemeClr val="tx1">
                    <a:lumMod val="75000"/>
                    <a:lumOff val="25000"/>
                  </a:schemeClr>
                </a:solidFill>
              </a:rPr>
              <a:t>Easy to learn: One does not need much salesforce knowledge to work on Lightning Web Components. If you are familiar with Web Standards, you can easily create your own components.</a:t>
            </a:r>
          </a:p>
          <a:p>
            <a:pPr marL="285750" indent="-285750" defTabSz="457200">
              <a:lnSpc>
                <a:spcPct val="100000"/>
              </a:lnSpc>
              <a:spcBef>
                <a:spcPts val="1000"/>
              </a:spcBef>
              <a:buClr>
                <a:schemeClr val="tx1"/>
              </a:buClr>
              <a:buSzPct val="80000"/>
              <a:buFont typeface="Wingdings" panose="05000000000000000000" pitchFamily="2" charset="2"/>
              <a:buChar char="§"/>
            </a:pPr>
            <a:r>
              <a:rPr lang="en-US" dirty="0">
                <a:solidFill>
                  <a:schemeClr val="tx1">
                    <a:lumMod val="75000"/>
                    <a:lumOff val="25000"/>
                  </a:schemeClr>
                </a:solidFill>
              </a:rPr>
              <a:t>Extensible: Any JS library built on web standards can be easily integrated with LWC.</a:t>
            </a:r>
          </a:p>
          <a:p>
            <a:pPr marL="285750" indent="-285750" defTabSz="457200">
              <a:lnSpc>
                <a:spcPct val="100000"/>
              </a:lnSpc>
              <a:spcBef>
                <a:spcPts val="1000"/>
              </a:spcBef>
              <a:buClr>
                <a:schemeClr val="tx1"/>
              </a:buClr>
              <a:buSzPct val="80000"/>
              <a:buFont typeface="Wingdings" panose="05000000000000000000" pitchFamily="2" charset="2"/>
              <a:buChar char="§"/>
            </a:pPr>
            <a:r>
              <a:rPr lang="en-US" dirty="0">
                <a:solidFill>
                  <a:schemeClr val="tx1">
                    <a:lumMod val="75000"/>
                    <a:lumOff val="25000"/>
                  </a:schemeClr>
                </a:solidFill>
              </a:rPr>
              <a:t>Better support: For legacy browsers LWC automatically provides </a:t>
            </a:r>
            <a:r>
              <a:rPr lang="en-US" dirty="0" err="1">
                <a:solidFill>
                  <a:schemeClr val="tx1">
                    <a:lumMod val="75000"/>
                    <a:lumOff val="25000"/>
                  </a:schemeClr>
                </a:solidFill>
              </a:rPr>
              <a:t>polyfills</a:t>
            </a:r>
            <a:r>
              <a:rPr lang="en-US" dirty="0">
                <a:solidFill>
                  <a:schemeClr val="tx1">
                    <a:lumMod val="75000"/>
                    <a:lumOff val="25000"/>
                  </a:schemeClr>
                </a:solidFill>
              </a:rPr>
              <a:t> - piece of code that allows a feature to work in a web browser for older browsers.</a:t>
            </a:r>
          </a:p>
        </p:txBody>
      </p:sp>
    </p:spTree>
    <p:extLst>
      <p:ext uri="{BB962C8B-B14F-4D97-AF65-F5344CB8AC3E}">
        <p14:creationId xmlns:p14="http://schemas.microsoft.com/office/powerpoint/2010/main" val="2518212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831273" y="694943"/>
            <a:ext cx="10704946" cy="616621"/>
          </a:xfrm>
        </p:spPr>
        <p:txBody>
          <a:bodyPr/>
          <a:lstStyle/>
          <a:p>
            <a:pPr defTabSz="457200">
              <a:spcBef>
                <a:spcPts val="1000"/>
              </a:spcBef>
              <a:buClr>
                <a:schemeClr val="tx1"/>
              </a:buClr>
              <a:buSzPct val="80000"/>
            </a:pPr>
            <a:r>
              <a:rPr lang="en-US" dirty="0">
                <a:solidFill>
                  <a:schemeClr val="tx1">
                    <a:lumMod val="75000"/>
                    <a:lumOff val="25000"/>
                  </a:schemeClr>
                </a:solidFill>
              </a:rPr>
              <a:t>Sample Case Study – LWC and Aura</a:t>
            </a:r>
          </a:p>
        </p:txBody>
      </p:sp>
      <p:sp>
        <p:nvSpPr>
          <p:cNvPr id="2" name="Text Placeholder 1"/>
          <p:cNvSpPr>
            <a:spLocks noGrp="1"/>
          </p:cNvSpPr>
          <p:nvPr>
            <p:ph type="body" sz="quarter" idx="15"/>
          </p:nvPr>
        </p:nvSpPr>
        <p:spPr>
          <a:xfrm>
            <a:off x="841080" y="466344"/>
            <a:ext cx="3355848" cy="203200"/>
          </a:xfrm>
        </p:spPr>
        <p:txBody>
          <a:bodyPr/>
          <a:lstStyle/>
          <a:p>
            <a:r>
              <a:rPr lang="en-US" dirty="0"/>
              <a:t>Lwc and aura – what’s changing</a:t>
            </a:r>
          </a:p>
        </p:txBody>
      </p:sp>
      <p:sp>
        <p:nvSpPr>
          <p:cNvPr id="3" name="Rectangle 2"/>
          <p:cNvSpPr/>
          <p:nvPr/>
        </p:nvSpPr>
        <p:spPr>
          <a:xfrm>
            <a:off x="831273" y="1489609"/>
            <a:ext cx="10372436" cy="1200329"/>
          </a:xfrm>
          <a:prstGeom prst="rect">
            <a:avLst/>
          </a:prstGeom>
        </p:spPr>
        <p:txBody>
          <a:bodyPr wrap="square">
            <a:spAutoFit/>
          </a:bodyPr>
          <a:lstStyle/>
          <a:p>
            <a:r>
              <a:rPr lang="en-US" dirty="0"/>
              <a:t>Attached document shows same application of contact search implemented in AURA and LWC. It shows the common differences while implementing the same application with the two approaches.</a:t>
            </a:r>
          </a:p>
          <a:p>
            <a:endParaRPr lang="en-US" dirty="0"/>
          </a:p>
        </p:txBody>
      </p:sp>
      <p:graphicFrame>
        <p:nvGraphicFramePr>
          <p:cNvPr id="6" name="Object 5">
            <a:extLst>
              <a:ext uri="{FF2B5EF4-FFF2-40B4-BE49-F238E27FC236}">
                <a16:creationId xmlns:a16="http://schemas.microsoft.com/office/drawing/2014/main" id="{30F2535B-350A-47A3-8B53-519C86080B9C}"/>
              </a:ext>
            </a:extLst>
          </p:cNvPr>
          <p:cNvGraphicFramePr>
            <a:graphicFrameLocks noChangeAspect="1"/>
          </p:cNvGraphicFramePr>
          <p:nvPr>
            <p:extLst>
              <p:ext uri="{D42A27DB-BD31-4B8C-83A1-F6EECF244321}">
                <p14:modId xmlns:p14="http://schemas.microsoft.com/office/powerpoint/2010/main" val="170739110"/>
              </p:ext>
            </p:extLst>
          </p:nvPr>
        </p:nvGraphicFramePr>
        <p:xfrm>
          <a:off x="5297589" y="3267418"/>
          <a:ext cx="914400" cy="806450"/>
        </p:xfrm>
        <a:graphic>
          <a:graphicData uri="http://schemas.openxmlformats.org/presentationml/2006/ole">
            <mc:AlternateContent xmlns:mc="http://schemas.openxmlformats.org/markup-compatibility/2006">
              <mc:Choice xmlns:v="urn:schemas-microsoft-com:vml" Requires="v">
                <p:oleObj spid="_x0000_s3102" name="Document" showAsIcon="1" r:id="rId3" imgW="914400" imgH="806400" progId="Word.Document.12">
                  <p:embed/>
                </p:oleObj>
              </mc:Choice>
              <mc:Fallback>
                <p:oleObj name="Document" showAsIcon="1" r:id="rId3" imgW="914400" imgH="806400" progId="Word.Document.12">
                  <p:embed/>
                  <p:pic>
                    <p:nvPicPr>
                      <p:cNvPr id="4" name="Object 3">
                        <a:extLst>
                          <a:ext uri="{FF2B5EF4-FFF2-40B4-BE49-F238E27FC236}">
                            <a16:creationId xmlns:a16="http://schemas.microsoft.com/office/drawing/2014/main" id="{30F2535B-350A-47A3-8B53-519C86080B9C}"/>
                          </a:ext>
                        </a:extLst>
                      </p:cNvPr>
                      <p:cNvPicPr/>
                      <p:nvPr/>
                    </p:nvPicPr>
                    <p:blipFill>
                      <a:blip r:embed="rId4"/>
                      <a:stretch>
                        <a:fillRect/>
                      </a:stretch>
                    </p:blipFill>
                    <p:spPr>
                      <a:xfrm>
                        <a:off x="5297589" y="3267418"/>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882773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24560" y="1936579"/>
            <a:ext cx="10541000" cy="1592403"/>
          </a:xfrm>
        </p:spPr>
        <p:txBody>
          <a:bodyPr/>
          <a:lstStyle/>
          <a:p>
            <a:r>
              <a:rPr lang="en-US" sz="4000" dirty="0"/>
              <a:t>Questions</a:t>
            </a:r>
          </a:p>
        </p:txBody>
      </p:sp>
    </p:spTree>
    <p:extLst>
      <p:ext uri="{BB962C8B-B14F-4D97-AF65-F5344CB8AC3E}">
        <p14:creationId xmlns:p14="http://schemas.microsoft.com/office/powerpoint/2010/main" val="21498185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F6EBC6-F08B-4F25-805B-71D83E2EED77}"/>
              </a:ext>
            </a:extLst>
          </p:cNvPr>
          <p:cNvSpPr/>
          <p:nvPr/>
        </p:nvSpPr>
        <p:spPr>
          <a:xfrm>
            <a:off x="1093509" y="6036548"/>
            <a:ext cx="1970202" cy="263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9291E8-6F5C-420C-9EAB-75BAB751C421}"/>
              </a:ext>
            </a:extLst>
          </p:cNvPr>
          <p:cNvSpPr/>
          <p:nvPr/>
        </p:nvSpPr>
        <p:spPr>
          <a:xfrm>
            <a:off x="1036949" y="3846136"/>
            <a:ext cx="414779" cy="34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DF1BC98-D98F-460A-9A6D-1E3AB580FBF5}"/>
              </a:ext>
            </a:extLst>
          </p:cNvPr>
          <p:cNvSpPr/>
          <p:nvPr/>
        </p:nvSpPr>
        <p:spPr>
          <a:xfrm>
            <a:off x="1093509" y="2045616"/>
            <a:ext cx="2205872" cy="320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F19B5C6-3B6A-4719-85BF-1D030229AEAF}"/>
              </a:ext>
            </a:extLst>
          </p:cNvPr>
          <p:cNvSpPr/>
          <p:nvPr/>
        </p:nvSpPr>
        <p:spPr>
          <a:xfrm>
            <a:off x="980388" y="956820"/>
            <a:ext cx="942680" cy="254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5">
            <a:extLst>
              <a:ext uri="{FF2B5EF4-FFF2-40B4-BE49-F238E27FC236}">
                <a16:creationId xmlns:a16="http://schemas.microsoft.com/office/drawing/2014/main" id="{CD0D1CF5-2B78-41E3-BB9E-466CF1CF7250}"/>
              </a:ext>
            </a:extLst>
          </p:cNvPr>
          <p:cNvSpPr txBox="1">
            <a:spLocks/>
          </p:cNvSpPr>
          <p:nvPr/>
        </p:nvSpPr>
        <p:spPr>
          <a:xfrm>
            <a:off x="253205" y="548075"/>
            <a:ext cx="11709409" cy="6078968"/>
          </a:xfrm>
          <a:prstGeom prst="rect">
            <a:avLst/>
          </a:prstGeom>
        </p:spPr>
        <p:txBody>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342900" indent="-342900" defTabSz="457200">
              <a:lnSpc>
                <a:spcPct val="100000"/>
              </a:lnSpc>
              <a:spcBef>
                <a:spcPts val="1000"/>
              </a:spcBef>
              <a:buClr>
                <a:schemeClr val="tx1"/>
              </a:buClr>
              <a:buSzPct val="80000"/>
              <a:buAutoNum type="arabicPeriod"/>
            </a:pPr>
            <a:r>
              <a:rPr lang="en-US" sz="1600" dirty="0">
                <a:solidFill>
                  <a:schemeClr val="tx1">
                    <a:lumMod val="75000"/>
                    <a:lumOff val="25000"/>
                  </a:schemeClr>
                </a:solidFill>
                <a:latin typeface="+mn-lt"/>
                <a:ea typeface="+mn-ea"/>
                <a:cs typeface="+mn-cs"/>
              </a:rPr>
              <a:t>We can create Lightning Web components without any User Interface.</a:t>
            </a:r>
          </a:p>
          <a:p>
            <a:pPr marL="800100" lvl="1" indent="-342900" defTabSz="457200">
              <a:spcBef>
                <a:spcPts val="1000"/>
              </a:spcBef>
              <a:buClr>
                <a:schemeClr val="tx1"/>
              </a:buClr>
              <a:buSzPct val="80000"/>
              <a:buAutoNum type="arabicPeriod"/>
            </a:pPr>
            <a:r>
              <a:rPr lang="en-US" sz="1600" dirty="0">
                <a:solidFill>
                  <a:schemeClr val="tx1">
                    <a:lumMod val="75000"/>
                    <a:lumOff val="25000"/>
                  </a:schemeClr>
                </a:solidFill>
                <a:latin typeface="+mn-lt"/>
                <a:ea typeface="+mn-ea"/>
                <a:cs typeface="+mn-cs"/>
              </a:rPr>
              <a:t>True</a:t>
            </a:r>
          </a:p>
          <a:p>
            <a:pPr marL="800100" lvl="1" indent="-342900" defTabSz="457200">
              <a:spcBef>
                <a:spcPts val="1000"/>
              </a:spcBef>
              <a:buClr>
                <a:schemeClr val="tx1"/>
              </a:buClr>
              <a:buSzPct val="80000"/>
              <a:buAutoNum type="arabicPeriod"/>
            </a:pPr>
            <a:r>
              <a:rPr lang="en-US" sz="1600" dirty="0">
                <a:solidFill>
                  <a:schemeClr val="tx1">
                    <a:lumMod val="75000"/>
                    <a:lumOff val="25000"/>
                  </a:schemeClr>
                </a:solidFill>
                <a:latin typeface="+mn-lt"/>
                <a:ea typeface="+mn-ea"/>
                <a:cs typeface="+mn-cs"/>
              </a:rPr>
              <a:t>False</a:t>
            </a:r>
          </a:p>
          <a:p>
            <a:pPr marL="342900" indent="-342900" defTabSz="457200">
              <a:lnSpc>
                <a:spcPct val="100000"/>
              </a:lnSpc>
              <a:spcBef>
                <a:spcPts val="1000"/>
              </a:spcBef>
              <a:buClr>
                <a:schemeClr val="tx1"/>
              </a:buClr>
              <a:buSzPct val="80000"/>
              <a:buAutoNum type="arabicPeriod"/>
            </a:pPr>
            <a:r>
              <a:rPr lang="en-US" sz="1600" dirty="0">
                <a:solidFill>
                  <a:schemeClr val="tx1">
                    <a:lumMod val="75000"/>
                    <a:lumOff val="25000"/>
                  </a:schemeClr>
                </a:solidFill>
                <a:latin typeface="+mn-lt"/>
                <a:ea typeface="+mn-ea"/>
                <a:cs typeface="+mn-cs"/>
              </a:rPr>
              <a:t>Which are the three decorators used in the Lightning Web Components programming model?</a:t>
            </a:r>
          </a:p>
          <a:p>
            <a:pPr marL="800100" lvl="1" indent="-342900" defTabSz="457200">
              <a:spcBef>
                <a:spcPts val="1000"/>
              </a:spcBef>
              <a:buClr>
                <a:schemeClr val="tx1"/>
              </a:buClr>
              <a:buSzPct val="80000"/>
              <a:buAutoNum type="arabicPeriod"/>
            </a:pPr>
            <a:r>
              <a:rPr lang="en-US" sz="1600" dirty="0">
                <a:solidFill>
                  <a:schemeClr val="tx1">
                    <a:lumMod val="75000"/>
                    <a:lumOff val="25000"/>
                  </a:schemeClr>
                </a:solidFill>
              </a:rPr>
              <a:t>@</a:t>
            </a:r>
            <a:r>
              <a:rPr lang="en-US" sz="1600" dirty="0" err="1">
                <a:solidFill>
                  <a:schemeClr val="tx1">
                    <a:lumMod val="75000"/>
                    <a:lumOff val="25000"/>
                  </a:schemeClr>
                </a:solidFill>
              </a:rPr>
              <a:t>api</a:t>
            </a:r>
            <a:r>
              <a:rPr lang="en-US" sz="1600" dirty="0">
                <a:solidFill>
                  <a:schemeClr val="tx1">
                    <a:lumMod val="75000"/>
                    <a:lumOff val="25000"/>
                  </a:schemeClr>
                </a:solidFill>
              </a:rPr>
              <a:t>, @track, @wire</a:t>
            </a:r>
          </a:p>
          <a:p>
            <a:pPr marL="800100" lvl="1" indent="-342900" defTabSz="457200">
              <a:spcBef>
                <a:spcPts val="1000"/>
              </a:spcBef>
              <a:buClr>
                <a:schemeClr val="tx1"/>
              </a:buClr>
              <a:buSzPct val="80000"/>
              <a:buAutoNum type="arabicPeriod"/>
            </a:pPr>
            <a:r>
              <a:rPr lang="en-US" sz="1600" dirty="0">
                <a:solidFill>
                  <a:schemeClr val="tx1">
                    <a:lumMod val="75000"/>
                    <a:lumOff val="25000"/>
                  </a:schemeClr>
                </a:solidFill>
              </a:rPr>
              <a:t>@</a:t>
            </a:r>
            <a:r>
              <a:rPr lang="en-US" sz="1600" dirty="0" err="1">
                <a:solidFill>
                  <a:schemeClr val="tx1">
                    <a:lumMod val="75000"/>
                    <a:lumOff val="25000"/>
                  </a:schemeClr>
                </a:solidFill>
              </a:rPr>
              <a:t>api</a:t>
            </a:r>
            <a:r>
              <a:rPr lang="en-US" sz="1600" dirty="0">
                <a:solidFill>
                  <a:schemeClr val="tx1">
                    <a:lumMod val="75000"/>
                    <a:lumOff val="25000"/>
                  </a:schemeClr>
                </a:solidFill>
              </a:rPr>
              <a:t>, @track, @public</a:t>
            </a:r>
          </a:p>
          <a:p>
            <a:pPr marL="800100" lvl="1" indent="-342900" defTabSz="457200">
              <a:spcBef>
                <a:spcPts val="1000"/>
              </a:spcBef>
              <a:buClr>
                <a:schemeClr val="tx1"/>
              </a:buClr>
              <a:buSzPct val="80000"/>
              <a:buAutoNum type="arabicPeriod"/>
            </a:pPr>
            <a:r>
              <a:rPr lang="en-US" sz="1600" dirty="0">
                <a:solidFill>
                  <a:schemeClr val="tx1">
                    <a:lumMod val="75000"/>
                    <a:lumOff val="25000"/>
                  </a:schemeClr>
                </a:solidFill>
              </a:rPr>
              <a:t>@</a:t>
            </a:r>
            <a:r>
              <a:rPr lang="en-US" sz="1600" dirty="0" err="1">
                <a:solidFill>
                  <a:schemeClr val="tx1">
                    <a:lumMod val="75000"/>
                    <a:lumOff val="25000"/>
                  </a:schemeClr>
                </a:solidFill>
              </a:rPr>
              <a:t>api</a:t>
            </a:r>
            <a:r>
              <a:rPr lang="en-US" sz="1600" dirty="0">
                <a:solidFill>
                  <a:schemeClr val="tx1">
                    <a:lumMod val="75000"/>
                    <a:lumOff val="25000"/>
                  </a:schemeClr>
                </a:solidFill>
              </a:rPr>
              <a:t>, @private, @public</a:t>
            </a:r>
          </a:p>
          <a:p>
            <a:pPr marL="800100" lvl="1" indent="-342900" defTabSz="457200">
              <a:spcBef>
                <a:spcPts val="1000"/>
              </a:spcBef>
              <a:buClr>
                <a:schemeClr val="tx1"/>
              </a:buClr>
              <a:buSzPct val="80000"/>
              <a:buAutoNum type="arabicPeriod"/>
            </a:pPr>
            <a:r>
              <a:rPr lang="en-US" sz="1600" dirty="0">
                <a:solidFill>
                  <a:schemeClr val="tx1">
                    <a:lumMod val="75000"/>
                    <a:lumOff val="25000"/>
                  </a:schemeClr>
                </a:solidFill>
              </a:rPr>
              <a:t>@default, @private, @public</a:t>
            </a:r>
          </a:p>
          <a:p>
            <a:pPr marL="342900" indent="-342900" defTabSz="457200">
              <a:lnSpc>
                <a:spcPct val="100000"/>
              </a:lnSpc>
              <a:spcBef>
                <a:spcPts val="1000"/>
              </a:spcBef>
              <a:buClr>
                <a:schemeClr val="tx1"/>
              </a:buClr>
              <a:buSzPct val="80000"/>
              <a:buAutoNum type="arabicPeriod"/>
            </a:pPr>
            <a:r>
              <a:rPr lang="en-US" sz="1600" dirty="0">
                <a:solidFill>
                  <a:schemeClr val="tx1">
                    <a:lumMod val="75000"/>
                    <a:lumOff val="25000"/>
                  </a:schemeClr>
                </a:solidFill>
                <a:latin typeface="+mn-lt"/>
                <a:ea typeface="+mn-ea"/>
                <a:cs typeface="+mn-cs"/>
              </a:rPr>
              <a:t>How many JS files does a LWC include?</a:t>
            </a:r>
          </a:p>
          <a:p>
            <a:pPr marL="800100" lvl="1" indent="-342900" defTabSz="457200">
              <a:spcBef>
                <a:spcPts val="1000"/>
              </a:spcBef>
              <a:buClr>
                <a:schemeClr val="tx1"/>
              </a:buClr>
              <a:buSzPct val="80000"/>
              <a:buAutoNum type="arabicPeriod"/>
            </a:pPr>
            <a:r>
              <a:rPr lang="en-US" sz="1600" dirty="0">
                <a:solidFill>
                  <a:schemeClr val="tx1">
                    <a:lumMod val="75000"/>
                    <a:lumOff val="25000"/>
                  </a:schemeClr>
                </a:solidFill>
              </a:rPr>
              <a:t>1     2. 2       3. 3      4. 0</a:t>
            </a:r>
          </a:p>
          <a:p>
            <a:pPr marL="342900" indent="-342900" defTabSz="457200">
              <a:lnSpc>
                <a:spcPct val="100000"/>
              </a:lnSpc>
              <a:spcBef>
                <a:spcPts val="1000"/>
              </a:spcBef>
              <a:buClr>
                <a:schemeClr val="tx1"/>
              </a:buClr>
              <a:buSzPct val="80000"/>
              <a:buAutoNum type="arabicPeriod"/>
            </a:pPr>
            <a:r>
              <a:rPr lang="en-US" sz="1600" dirty="0">
                <a:solidFill>
                  <a:schemeClr val="tx1">
                    <a:lumMod val="75000"/>
                    <a:lumOff val="25000"/>
                  </a:schemeClr>
                </a:solidFill>
                <a:latin typeface="+mn-lt"/>
                <a:ea typeface="+mn-ea"/>
                <a:cs typeface="+mn-cs"/>
              </a:rPr>
              <a:t>What is Lightning Data Service?</a:t>
            </a:r>
          </a:p>
          <a:p>
            <a:pPr marL="800100" lvl="1" indent="-342900" defTabSz="457200">
              <a:spcBef>
                <a:spcPts val="1000"/>
              </a:spcBef>
              <a:buClr>
                <a:schemeClr val="tx1"/>
              </a:buClr>
              <a:buSzPct val="80000"/>
              <a:buFontTx/>
              <a:buAutoNum type="arabicPeriod"/>
            </a:pPr>
            <a:r>
              <a:rPr lang="en-US" sz="1600" dirty="0">
                <a:solidFill>
                  <a:prstClr val="black">
                    <a:lumMod val="75000"/>
                    <a:lumOff val="25000"/>
                  </a:prstClr>
                </a:solidFill>
              </a:rPr>
              <a:t>LWC along with Lightning Data Service can be used to retrieve data and metadata in Salesforce.</a:t>
            </a:r>
          </a:p>
          <a:p>
            <a:pPr marL="800100" lvl="1" indent="-342900" defTabSz="457200">
              <a:spcBef>
                <a:spcPts val="1000"/>
              </a:spcBef>
              <a:buClr>
                <a:schemeClr val="tx1"/>
              </a:buClr>
              <a:buSzPct val="80000"/>
              <a:buFontTx/>
              <a:buAutoNum type="arabicPeriod"/>
            </a:pPr>
            <a:r>
              <a:rPr lang="en-US" sz="1600" dirty="0">
                <a:solidFill>
                  <a:prstClr val="black">
                    <a:lumMod val="75000"/>
                    <a:lumOff val="25000"/>
                  </a:prstClr>
                </a:solidFill>
              </a:rPr>
              <a:t>Records loaded in Lightning Data Service are cached(stored in browser) and shared across the components.</a:t>
            </a:r>
          </a:p>
          <a:p>
            <a:pPr marL="800100" lvl="1" indent="-342900" defTabSz="457200">
              <a:spcBef>
                <a:spcPts val="1000"/>
              </a:spcBef>
              <a:buClr>
                <a:schemeClr val="tx1"/>
              </a:buClr>
              <a:buSzPct val="80000"/>
              <a:buFontTx/>
              <a:buAutoNum type="arabicPeriod"/>
            </a:pPr>
            <a:r>
              <a:rPr lang="en-US" sz="1600" dirty="0">
                <a:solidFill>
                  <a:prstClr val="black">
                    <a:lumMod val="75000"/>
                    <a:lumOff val="25000"/>
                  </a:prstClr>
                </a:solidFill>
              </a:rPr>
              <a:t>Whenever, data changes in database then on the next load of the component , it fetches updated data from server and displays on the component accordingly.</a:t>
            </a:r>
          </a:p>
          <a:p>
            <a:pPr marL="800100" lvl="1" indent="-342900" defTabSz="457200">
              <a:spcBef>
                <a:spcPts val="1000"/>
              </a:spcBef>
              <a:buClr>
                <a:schemeClr val="tx1"/>
              </a:buClr>
              <a:buSzPct val="80000"/>
              <a:buFontTx/>
              <a:buAutoNum type="arabicPeriod"/>
            </a:pPr>
            <a:r>
              <a:rPr lang="en-US" sz="1600" dirty="0">
                <a:solidFill>
                  <a:prstClr val="black">
                    <a:lumMod val="75000"/>
                    <a:lumOff val="25000"/>
                  </a:prstClr>
                </a:solidFill>
              </a:rPr>
              <a:t>All of the above.</a:t>
            </a:r>
          </a:p>
          <a:p>
            <a:pPr marL="800100" lvl="1" indent="-342900" defTabSz="457200">
              <a:spcBef>
                <a:spcPts val="1000"/>
              </a:spcBef>
              <a:buClr>
                <a:schemeClr val="tx1"/>
              </a:buClr>
              <a:buSzPct val="80000"/>
              <a:buFontTx/>
              <a:buAutoNum type="arabicPeriod"/>
            </a:pPr>
            <a:endParaRPr lang="en-US" sz="1600" dirty="0">
              <a:solidFill>
                <a:prstClr val="black">
                  <a:lumMod val="75000"/>
                  <a:lumOff val="25000"/>
                </a:prstClr>
              </a:solidFill>
            </a:endParaRPr>
          </a:p>
          <a:p>
            <a:pPr marL="800100" lvl="1" indent="-342900" defTabSz="457200">
              <a:spcBef>
                <a:spcPts val="1000"/>
              </a:spcBef>
              <a:buClr>
                <a:schemeClr val="tx1"/>
              </a:buClr>
              <a:buSzPct val="80000"/>
              <a:buAutoNum type="arabicPeriod"/>
            </a:pPr>
            <a:endParaRPr lang="en-US" sz="1600" dirty="0">
              <a:solidFill>
                <a:schemeClr val="tx1">
                  <a:lumMod val="75000"/>
                  <a:lumOff val="25000"/>
                </a:schemeClr>
              </a:solidFill>
              <a:latin typeface="+mn-lt"/>
              <a:ea typeface="+mn-ea"/>
              <a:cs typeface="+mn-cs"/>
            </a:endParaRPr>
          </a:p>
          <a:p>
            <a:pPr marL="342900" indent="-342900" defTabSz="457200">
              <a:lnSpc>
                <a:spcPct val="100000"/>
              </a:lnSpc>
              <a:spcBef>
                <a:spcPts val="1000"/>
              </a:spcBef>
              <a:buClr>
                <a:schemeClr val="tx1"/>
              </a:buClr>
              <a:buSzPct val="80000"/>
              <a:buAutoNum type="arabicPeriod"/>
            </a:pPr>
            <a:endParaRPr lang="en-US" sz="1600" dirty="0">
              <a:solidFill>
                <a:schemeClr val="tx1">
                  <a:lumMod val="75000"/>
                  <a:lumOff val="25000"/>
                </a:schemeClr>
              </a:solidFill>
              <a:latin typeface="+mn-lt"/>
              <a:ea typeface="+mn-ea"/>
              <a:cs typeface="+mn-cs"/>
            </a:endParaRPr>
          </a:p>
          <a:p>
            <a:pPr marL="342900" indent="-342900" defTabSz="457200">
              <a:lnSpc>
                <a:spcPct val="100000"/>
              </a:lnSpc>
              <a:spcBef>
                <a:spcPts val="1000"/>
              </a:spcBef>
              <a:buClr>
                <a:schemeClr val="tx1"/>
              </a:buClr>
              <a:buSzPct val="80000"/>
              <a:buAutoNum type="arabicPeriod"/>
            </a:pPr>
            <a:endParaRPr lang="en-US" sz="1600" dirty="0">
              <a:solidFill>
                <a:schemeClr val="tx1">
                  <a:lumMod val="75000"/>
                  <a:lumOff val="25000"/>
                </a:schemeClr>
              </a:solidFill>
              <a:latin typeface="+mn-lt"/>
              <a:ea typeface="+mn-ea"/>
              <a:cs typeface="+mn-cs"/>
            </a:endParaRPr>
          </a:p>
          <a:p>
            <a:pPr marL="342900" indent="-342900" defTabSz="457200">
              <a:lnSpc>
                <a:spcPct val="100000"/>
              </a:lnSpc>
              <a:spcBef>
                <a:spcPts val="1000"/>
              </a:spcBef>
              <a:buClr>
                <a:schemeClr val="tx1"/>
              </a:buClr>
              <a:buSzPct val="80000"/>
              <a:buAutoNum type="arabicPeriod"/>
            </a:pPr>
            <a:endParaRPr lang="en-US" sz="1600" dirty="0">
              <a:solidFill>
                <a:schemeClr val="tx1">
                  <a:lumMod val="75000"/>
                  <a:lumOff val="25000"/>
                </a:schemeClr>
              </a:solidFill>
              <a:latin typeface="+mn-lt"/>
              <a:ea typeface="+mn-ea"/>
              <a:cs typeface="+mn-cs"/>
            </a:endParaRPr>
          </a:p>
          <a:p>
            <a:pPr marL="342900" indent="-342900" defTabSz="457200">
              <a:lnSpc>
                <a:spcPct val="100000"/>
              </a:lnSpc>
              <a:spcBef>
                <a:spcPts val="1000"/>
              </a:spcBef>
              <a:buClr>
                <a:schemeClr val="tx1"/>
              </a:buClr>
              <a:buSzPct val="80000"/>
              <a:buAutoNum type="arabicPeriod"/>
            </a:pPr>
            <a:endParaRPr lang="en-US" sz="1600" dirty="0">
              <a:solidFill>
                <a:schemeClr val="tx1">
                  <a:lumMod val="75000"/>
                  <a:lumOff val="25000"/>
                </a:schemeClr>
              </a:solidFill>
              <a:latin typeface="+mn-lt"/>
              <a:ea typeface="+mn-ea"/>
              <a:cs typeface="+mn-cs"/>
            </a:endParaRPr>
          </a:p>
          <a:p>
            <a:pPr marL="342900" indent="-342900" defTabSz="457200">
              <a:lnSpc>
                <a:spcPct val="100000"/>
              </a:lnSpc>
              <a:spcBef>
                <a:spcPts val="1000"/>
              </a:spcBef>
              <a:buClr>
                <a:schemeClr val="tx1"/>
              </a:buClr>
              <a:buSzPct val="80000"/>
              <a:buAutoNum type="arabicPeriod"/>
            </a:pPr>
            <a:endParaRPr lang="en-US" sz="1600" dirty="0">
              <a:solidFill>
                <a:schemeClr val="tx1">
                  <a:lumMod val="75000"/>
                  <a:lumOff val="25000"/>
                </a:schemeClr>
              </a:solidFill>
              <a:latin typeface="+mn-lt"/>
              <a:ea typeface="+mn-ea"/>
              <a:cs typeface="+mn-cs"/>
            </a:endParaRPr>
          </a:p>
        </p:txBody>
      </p:sp>
      <p:sp>
        <p:nvSpPr>
          <p:cNvPr id="4" name="Title 5">
            <a:extLst>
              <a:ext uri="{FF2B5EF4-FFF2-40B4-BE49-F238E27FC236}">
                <a16:creationId xmlns:a16="http://schemas.microsoft.com/office/drawing/2014/main" id="{68210CD3-43ED-4F51-9220-CC1982D8D030}"/>
              </a:ext>
            </a:extLst>
          </p:cNvPr>
          <p:cNvSpPr txBox="1">
            <a:spLocks/>
          </p:cNvSpPr>
          <p:nvPr/>
        </p:nvSpPr>
        <p:spPr>
          <a:xfrm>
            <a:off x="0" y="32993"/>
            <a:ext cx="12085163" cy="428920"/>
          </a:xfrm>
          <a:prstGeom prst="rect">
            <a:avLst/>
          </a:prstGeom>
        </p:spPr>
        <p:txBody>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algn="ctr" defTabSz="457200">
              <a:spcBef>
                <a:spcPts val="1000"/>
              </a:spcBef>
              <a:buClr>
                <a:schemeClr val="tx1"/>
              </a:buClr>
              <a:buSzPct val="80000"/>
            </a:pP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375287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501651" y="2269088"/>
            <a:ext cx="10541000" cy="1592403"/>
          </a:xfrm>
        </p:spPr>
        <p:txBody>
          <a:bodyPr/>
          <a:lstStyle/>
          <a:p>
            <a:r>
              <a:rPr lang="en-US" sz="4000" dirty="0"/>
              <a:t>Lightning Aura Components</a:t>
            </a:r>
            <a:br>
              <a:rPr lang="en-US" sz="4000" dirty="0"/>
            </a:br>
            <a:endParaRPr lang="en-US" dirty="0"/>
          </a:p>
        </p:txBody>
      </p:sp>
    </p:spTree>
    <p:extLst>
      <p:ext uri="{BB962C8B-B14F-4D97-AF65-F5344CB8AC3E}">
        <p14:creationId xmlns:p14="http://schemas.microsoft.com/office/powerpoint/2010/main" val="30699430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Lightning Aura Components</a:t>
            </a:r>
          </a:p>
        </p:txBody>
      </p:sp>
      <p:sp>
        <p:nvSpPr>
          <p:cNvPr id="2" name="Text Placeholder 1"/>
          <p:cNvSpPr>
            <a:spLocks noGrp="1"/>
          </p:cNvSpPr>
          <p:nvPr>
            <p:ph type="body" sz="quarter" idx="15"/>
          </p:nvPr>
        </p:nvSpPr>
        <p:spPr/>
        <p:txBody>
          <a:bodyPr/>
          <a:lstStyle/>
          <a:p>
            <a:r>
              <a:rPr lang="en-US" dirty="0"/>
              <a:t>Lightning aura components</a:t>
            </a:r>
          </a:p>
        </p:txBody>
      </p:sp>
      <p:sp>
        <p:nvSpPr>
          <p:cNvPr id="4" name="Rectangle 3"/>
          <p:cNvSpPr/>
          <p:nvPr/>
        </p:nvSpPr>
        <p:spPr>
          <a:xfrm>
            <a:off x="914399" y="1439476"/>
            <a:ext cx="10492509"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The Aura Component framework is a dedicated salesforce UI framework for developing single page responsive applications for mobile and desktop devices.</a:t>
            </a:r>
          </a:p>
          <a:p>
            <a:pPr marL="285750" indent="-285750">
              <a:lnSpc>
                <a:spcPct val="150000"/>
              </a:lnSpc>
              <a:buFont typeface="Arial" panose="020B0604020202020204" pitchFamily="34" charset="0"/>
              <a:buChar char="•"/>
            </a:pPr>
            <a:r>
              <a:rPr lang="en-US" dirty="0"/>
              <a:t>Aura Components can be used as reusable building blocks to customize Communities, Salesforce mobile app, and Lightning Experience.</a:t>
            </a:r>
          </a:p>
          <a:p>
            <a:pPr marL="285750" indent="-285750">
              <a:lnSpc>
                <a:spcPct val="150000"/>
              </a:lnSpc>
              <a:buFont typeface="Arial" panose="020B0604020202020204" pitchFamily="34" charset="0"/>
              <a:buChar char="•"/>
            </a:pPr>
            <a:r>
              <a:rPr lang="en-US" dirty="0"/>
              <a:t>Lightning App builder and Community Builder empower Developer to build Lightning  and community pages respectively. Make your components available in App builder or Community Builder  so developers can build respective pages without writing any code.</a:t>
            </a:r>
          </a:p>
        </p:txBody>
      </p:sp>
    </p:spTree>
    <p:extLst>
      <p:ext uri="{BB962C8B-B14F-4D97-AF65-F5344CB8AC3E}">
        <p14:creationId xmlns:p14="http://schemas.microsoft.com/office/powerpoint/2010/main" val="138794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Disadvantages of Aura Components</a:t>
            </a:r>
          </a:p>
        </p:txBody>
      </p:sp>
      <p:sp>
        <p:nvSpPr>
          <p:cNvPr id="2" name="Text Placeholder 1"/>
          <p:cNvSpPr>
            <a:spLocks noGrp="1"/>
          </p:cNvSpPr>
          <p:nvPr>
            <p:ph type="body" sz="quarter" idx="15"/>
          </p:nvPr>
        </p:nvSpPr>
        <p:spPr/>
        <p:txBody>
          <a:bodyPr/>
          <a:lstStyle/>
          <a:p>
            <a:r>
              <a:rPr lang="en-US" dirty="0"/>
              <a:t>Lightning aura components</a:t>
            </a:r>
          </a:p>
        </p:txBody>
      </p:sp>
      <p:sp>
        <p:nvSpPr>
          <p:cNvPr id="4" name="Rectangle 3"/>
          <p:cNvSpPr/>
          <p:nvPr/>
        </p:nvSpPr>
        <p:spPr>
          <a:xfrm>
            <a:off x="914399" y="1439476"/>
            <a:ext cx="10492509" cy="2956579"/>
          </a:xfrm>
          <a:prstGeom prst="rect">
            <a:avLst/>
          </a:prstGeom>
        </p:spPr>
        <p:txBody>
          <a:bodyPr wrap="square">
            <a:spAutoFit/>
          </a:bodyPr>
          <a:lstStyle/>
          <a:p>
            <a:pPr marL="285750" indent="-285750" defTabSz="457200">
              <a:lnSpc>
                <a:spcPct val="150000"/>
              </a:lnSpc>
              <a:buClr>
                <a:schemeClr val="tx1"/>
              </a:buClr>
              <a:buSzPct val="80000"/>
              <a:buFont typeface="Arial" panose="020B0604020202020204" pitchFamily="34" charset="0"/>
              <a:buChar char="•"/>
            </a:pPr>
            <a:r>
              <a:rPr lang="en-US" dirty="0"/>
              <a:t>Rendering wasn’t optimized for continuous UI transformation</a:t>
            </a:r>
          </a:p>
          <a:p>
            <a:pPr marL="285750" indent="-285750" defTabSz="457200">
              <a:lnSpc>
                <a:spcPct val="150000"/>
              </a:lnSpc>
              <a:buClr>
                <a:schemeClr val="tx1"/>
              </a:buClr>
              <a:buSzPct val="80000"/>
              <a:buFont typeface="Arial" panose="020B0604020202020204" pitchFamily="34" charset="0"/>
              <a:buChar char="•"/>
            </a:pPr>
            <a:r>
              <a:rPr lang="en-US" dirty="0"/>
              <a:t>Aura components do not follow the modern W3C standards</a:t>
            </a:r>
          </a:p>
          <a:p>
            <a:pPr marL="285750" indent="-285750" defTabSz="457200">
              <a:lnSpc>
                <a:spcPct val="150000"/>
              </a:lnSpc>
              <a:buClr>
                <a:schemeClr val="tx1"/>
              </a:buClr>
              <a:buSzPct val="80000"/>
              <a:buFont typeface="Arial" panose="020B0604020202020204" pitchFamily="34" charset="0"/>
              <a:buChar char="•"/>
            </a:pPr>
            <a:r>
              <a:rPr lang="en-US" dirty="0"/>
              <a:t>JavaScript developers should be trained explicitly on lightning components</a:t>
            </a:r>
          </a:p>
          <a:p>
            <a:pPr marL="285750" indent="-285750" defTabSz="457200">
              <a:lnSpc>
                <a:spcPct val="150000"/>
              </a:lnSpc>
              <a:buClr>
                <a:schemeClr val="tx1"/>
              </a:buClr>
              <a:buSzPct val="80000"/>
              <a:buFont typeface="Arial" panose="020B0604020202020204" pitchFamily="34" charset="0"/>
              <a:buChar char="•"/>
            </a:pPr>
            <a:r>
              <a:rPr lang="en-US" dirty="0"/>
              <a:t>Standard UI elements were scarce and the framework didn’t support all the modern JavaScript tags</a:t>
            </a:r>
          </a:p>
          <a:p>
            <a:pPr marL="285750" indent="-285750" defTabSz="457200">
              <a:lnSpc>
                <a:spcPct val="150000"/>
              </a:lnSpc>
              <a:buClr>
                <a:schemeClr val="tx1"/>
              </a:buClr>
              <a:buSzPct val="80000"/>
              <a:buFont typeface="Arial" panose="020B0604020202020204" pitchFamily="34" charset="0"/>
              <a:buChar char="•"/>
            </a:pPr>
            <a:r>
              <a:rPr lang="en-US" dirty="0"/>
              <a:t>Components built with Lightning Aura framework had compatibility issues with browsers like Internet Explorer etc.</a:t>
            </a:r>
          </a:p>
        </p:txBody>
      </p:sp>
    </p:spTree>
    <p:extLst>
      <p:ext uri="{BB962C8B-B14F-4D97-AF65-F5344CB8AC3E}">
        <p14:creationId xmlns:p14="http://schemas.microsoft.com/office/powerpoint/2010/main" val="124943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501651" y="2352216"/>
            <a:ext cx="10541000" cy="1592403"/>
          </a:xfrm>
        </p:spPr>
        <p:txBody>
          <a:bodyPr/>
          <a:lstStyle/>
          <a:p>
            <a:r>
              <a:rPr lang="en-US" sz="4000" dirty="0"/>
              <a:t>Lightning Web Components</a:t>
            </a:r>
            <a:br>
              <a:rPr lang="en-US" sz="4000" dirty="0"/>
            </a:br>
            <a:endParaRPr lang="en-US" dirty="0"/>
          </a:p>
        </p:txBody>
      </p:sp>
    </p:spTree>
    <p:extLst>
      <p:ext uri="{BB962C8B-B14F-4D97-AF65-F5344CB8AC3E}">
        <p14:creationId xmlns:p14="http://schemas.microsoft.com/office/powerpoint/2010/main" val="9985196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Evolution of Lightning Web Components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Lightning web components</a:t>
            </a:r>
          </a:p>
        </p:txBody>
      </p:sp>
      <p:sp>
        <p:nvSpPr>
          <p:cNvPr id="2" name="Rectangle 1"/>
          <p:cNvSpPr/>
          <p:nvPr/>
        </p:nvSpPr>
        <p:spPr>
          <a:xfrm>
            <a:off x="914400" y="1353312"/>
            <a:ext cx="10621818" cy="4031873"/>
          </a:xfrm>
          <a:prstGeom prst="rect">
            <a:avLst/>
          </a:prstGeom>
        </p:spPr>
        <p:txBody>
          <a:bodyPr wrap="square">
            <a:spAutoFit/>
          </a:bodyPr>
          <a:lstStyle/>
          <a:p>
            <a:pPr marL="342900" indent="-342900" defTabSz="457200">
              <a:spcBef>
                <a:spcPts val="600"/>
              </a:spcBef>
              <a:spcAft>
                <a:spcPts val="600"/>
              </a:spcAft>
              <a:buClr>
                <a:schemeClr val="tx1"/>
              </a:buClr>
              <a:buSzPct val="80000"/>
              <a:buFont typeface="Arial" panose="020B0604020202020204" pitchFamily="34" charset="0"/>
              <a:buChar char="•"/>
            </a:pPr>
            <a:r>
              <a:rPr lang="en-US" dirty="0">
                <a:solidFill>
                  <a:schemeClr val="tx1">
                    <a:lumMod val="75000"/>
                    <a:lumOff val="25000"/>
                  </a:schemeClr>
                </a:solidFill>
                <a:cs typeface="Calibri" panose="020F0502020204030204" pitchFamily="34" charset="0"/>
              </a:rPr>
              <a:t>Lightning Aura </a:t>
            </a:r>
            <a:r>
              <a:rPr lang="en-US" dirty="0"/>
              <a:t>Framework is </a:t>
            </a:r>
            <a:r>
              <a:rPr lang="en-US" dirty="0">
                <a:solidFill>
                  <a:schemeClr val="tx1">
                    <a:lumMod val="75000"/>
                    <a:lumOff val="25000"/>
                  </a:schemeClr>
                </a:solidFill>
                <a:cs typeface="Calibri" panose="020F0502020204030204" pitchFamily="34" charset="0"/>
              </a:rPr>
              <a:t>currently used as robust application development framework that makes it easier for our customers, admins, and developers to do more and faster.</a:t>
            </a:r>
          </a:p>
          <a:p>
            <a:pPr marL="342900" indent="-342900" defTabSz="457200">
              <a:spcBef>
                <a:spcPts val="600"/>
              </a:spcBef>
              <a:spcAft>
                <a:spcPts val="600"/>
              </a:spcAft>
              <a:buClr>
                <a:schemeClr val="tx1"/>
              </a:buClr>
              <a:buSzPct val="80000"/>
              <a:buFont typeface="Arial" panose="020B0604020202020204" pitchFamily="34" charset="0"/>
              <a:buChar char="•"/>
            </a:pPr>
            <a:r>
              <a:rPr lang="en-US" dirty="0">
                <a:solidFill>
                  <a:schemeClr val="tx1">
                    <a:lumMod val="75000"/>
                    <a:lumOff val="25000"/>
                  </a:schemeClr>
                </a:solidFill>
                <a:cs typeface="Calibri" panose="020F0502020204030204" pitchFamily="34" charset="0"/>
              </a:rPr>
              <a:t>Back in time, when Aura was introduced, there were multiple competing models and in the absence of a standard, Salesforce extended aura to create Lightning framework</a:t>
            </a:r>
          </a:p>
          <a:p>
            <a:pPr marL="342900" indent="-342900" defTabSz="457200">
              <a:spcBef>
                <a:spcPts val="600"/>
              </a:spcBef>
              <a:spcAft>
                <a:spcPts val="600"/>
              </a:spcAft>
              <a:buClr>
                <a:schemeClr val="tx1"/>
              </a:buClr>
              <a:buSzPct val="80000"/>
              <a:buFont typeface="Arial" panose="020B0604020202020204" pitchFamily="34" charset="0"/>
              <a:buChar char="•"/>
            </a:pPr>
            <a:r>
              <a:rPr lang="en-US" dirty="0">
                <a:solidFill>
                  <a:schemeClr val="tx1">
                    <a:lumMod val="75000"/>
                    <a:lumOff val="25000"/>
                  </a:schemeClr>
                </a:solidFill>
                <a:cs typeface="Calibri" panose="020F0502020204030204" pitchFamily="34" charset="0"/>
              </a:rPr>
              <a:t>Fast forward to today, there's an ever-increasing demand for developers to create and build new apps faster. Thus salesforce introduced modern JavaScript based development model with Lightning Web Components. Put simply, now every JavaScript developer can build on Salesforce.</a:t>
            </a:r>
          </a:p>
          <a:p>
            <a:pPr marL="342900" indent="-342900" defTabSz="457200">
              <a:spcBef>
                <a:spcPts val="600"/>
              </a:spcBef>
              <a:spcAft>
                <a:spcPts val="600"/>
              </a:spcAft>
              <a:buClr>
                <a:schemeClr val="tx1"/>
              </a:buClr>
              <a:buSzPct val="80000"/>
              <a:buFont typeface="Arial" panose="020B0604020202020204" pitchFamily="34" charset="0"/>
              <a:buChar char="•"/>
            </a:pPr>
            <a:r>
              <a:rPr lang="en-US" dirty="0">
                <a:solidFill>
                  <a:schemeClr val="tx1">
                    <a:lumMod val="75000"/>
                    <a:lumOff val="25000"/>
                  </a:schemeClr>
                </a:solidFill>
                <a:cs typeface="Calibri" panose="020F0502020204030204" pitchFamily="34" charset="0"/>
              </a:rPr>
              <a:t>For our existing developers, it means their existing Lightning Components built with Aura will work side by side with Lightning Web Components.</a:t>
            </a:r>
          </a:p>
          <a:p>
            <a:pPr marL="342900" indent="-342900" defTabSz="457200">
              <a:spcBef>
                <a:spcPts val="600"/>
              </a:spcBef>
              <a:spcAft>
                <a:spcPts val="600"/>
              </a:spcAft>
              <a:buClr>
                <a:schemeClr val="tx1"/>
              </a:buClr>
              <a:buSzPct val="80000"/>
              <a:buFont typeface="Arial" panose="020B0604020202020204" pitchFamily="34" charset="0"/>
              <a:buChar char="•"/>
            </a:pPr>
            <a:r>
              <a:rPr lang="en-US" dirty="0">
                <a:solidFill>
                  <a:schemeClr val="tx1">
                    <a:lumMod val="75000"/>
                    <a:lumOff val="25000"/>
                  </a:schemeClr>
                </a:solidFill>
                <a:cs typeface="Calibri" panose="020F0502020204030204" pitchFamily="34" charset="0"/>
              </a:rPr>
              <a:t>As web component standards mature, this development model will seek alignment with those standards to provide progressive enhancements in the model.</a:t>
            </a:r>
          </a:p>
        </p:txBody>
      </p:sp>
    </p:spTree>
    <p:extLst>
      <p:ext uri="{BB962C8B-B14F-4D97-AF65-F5344CB8AC3E}">
        <p14:creationId xmlns:p14="http://schemas.microsoft.com/office/powerpoint/2010/main" val="346458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UX Journey</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Lightning web components</a:t>
            </a:r>
          </a:p>
        </p:txBody>
      </p:sp>
      <p:sp>
        <p:nvSpPr>
          <p:cNvPr id="6" name="Text Placeholder 1"/>
          <p:cNvSpPr txBox="1">
            <a:spLocks/>
          </p:cNvSpPr>
          <p:nvPr/>
        </p:nvSpPr>
        <p:spPr>
          <a:xfrm>
            <a:off x="914971" y="1460735"/>
            <a:ext cx="11252200" cy="49397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a:t>User Experience Journey in Salesforce</a:t>
            </a:r>
            <a:endParaRPr lang="en-GB" dirty="0"/>
          </a:p>
        </p:txBody>
      </p:sp>
      <p:cxnSp>
        <p:nvCxnSpPr>
          <p:cNvPr id="33" name="Straight Connector 32">
            <a:extLst>
              <a:ext uri="{FF2B5EF4-FFF2-40B4-BE49-F238E27FC236}">
                <a16:creationId xmlns:a16="http://schemas.microsoft.com/office/drawing/2014/main" id="{E9458384-AD0C-4BAA-84D9-142714206702}"/>
              </a:ext>
            </a:extLst>
          </p:cNvPr>
          <p:cNvCxnSpPr/>
          <p:nvPr/>
        </p:nvCxnSpPr>
        <p:spPr>
          <a:xfrm>
            <a:off x="603624" y="2516094"/>
            <a:ext cx="10984752" cy="5977"/>
          </a:xfrm>
          <a:prstGeom prst="line">
            <a:avLst/>
          </a:prstGeom>
          <a:ln/>
        </p:spPr>
        <p:style>
          <a:lnRef idx="3">
            <a:schemeClr val="accent6"/>
          </a:lnRef>
          <a:fillRef idx="0">
            <a:schemeClr val="accent6"/>
          </a:fillRef>
          <a:effectRef idx="2">
            <a:schemeClr val="accent6"/>
          </a:effectRef>
          <a:fontRef idx="minor">
            <a:schemeClr val="tx1"/>
          </a:fontRef>
        </p:style>
      </p:cxnSp>
      <p:sp>
        <p:nvSpPr>
          <p:cNvPr id="34" name="TextBox 33">
            <a:extLst>
              <a:ext uri="{FF2B5EF4-FFF2-40B4-BE49-F238E27FC236}">
                <a16:creationId xmlns:a16="http://schemas.microsoft.com/office/drawing/2014/main" id="{428318EE-CA68-477E-A11E-65E74EC0EA1D}"/>
              </a:ext>
            </a:extLst>
          </p:cNvPr>
          <p:cNvSpPr txBox="1"/>
          <p:nvPr/>
        </p:nvSpPr>
        <p:spPr>
          <a:xfrm>
            <a:off x="589198" y="4012020"/>
            <a:ext cx="1745293" cy="1786111"/>
          </a:xfrm>
          <a:prstGeom prst="rect">
            <a:avLst/>
          </a:prstGeom>
          <a:noFill/>
        </p:spPr>
        <p:txBody>
          <a:bodyPr wrap="square" lIns="0" tIns="0" rIns="0" bIns="0" rtlCol="0">
            <a:noAutofit/>
          </a:bodyPr>
          <a:lstStyle/>
          <a:p>
            <a:r>
              <a:rPr lang="en-GB" sz="1100" b="1" dirty="0">
                <a:solidFill>
                  <a:schemeClr val="accent3"/>
                </a:solidFill>
              </a:rPr>
              <a:t>S-Controls</a:t>
            </a:r>
          </a:p>
          <a:p>
            <a:r>
              <a:rPr lang="en-US" sz="1100" dirty="0"/>
              <a:t>Custom s-controls contains any type of content that you can display in a browser, for example a Java applet, an Active-X control, an Excel file, or a custom HTML Web form.</a:t>
            </a:r>
            <a:endParaRPr lang="en-GB" sz="1100" dirty="0"/>
          </a:p>
        </p:txBody>
      </p:sp>
      <p:sp>
        <p:nvSpPr>
          <p:cNvPr id="35" name="TextBox 34">
            <a:extLst>
              <a:ext uri="{FF2B5EF4-FFF2-40B4-BE49-F238E27FC236}">
                <a16:creationId xmlns:a16="http://schemas.microsoft.com/office/drawing/2014/main" id="{D7C06797-333D-4817-A685-340A26630E4D}"/>
              </a:ext>
            </a:extLst>
          </p:cNvPr>
          <p:cNvSpPr txBox="1"/>
          <p:nvPr/>
        </p:nvSpPr>
        <p:spPr>
          <a:xfrm>
            <a:off x="2083255" y="3201203"/>
            <a:ext cx="2153518" cy="553998"/>
          </a:xfrm>
          <a:prstGeom prst="rect">
            <a:avLst/>
          </a:prstGeom>
          <a:noFill/>
        </p:spPr>
        <p:txBody>
          <a:bodyPr wrap="square" lIns="0" tIns="0" rIns="0" bIns="0" rtlCol="0">
            <a:spAutoFit/>
          </a:bodyPr>
          <a:lstStyle/>
          <a:p>
            <a:pPr algn="ctr">
              <a:spcBef>
                <a:spcPts val="600"/>
              </a:spcBef>
              <a:buSzPct val="100000"/>
            </a:pPr>
            <a:r>
              <a:rPr lang="en-GB" sz="3600" dirty="0">
                <a:solidFill>
                  <a:srgbClr val="0070C0"/>
                </a:solidFill>
              </a:rPr>
              <a:t>2008</a:t>
            </a:r>
          </a:p>
        </p:txBody>
      </p:sp>
      <p:sp>
        <p:nvSpPr>
          <p:cNvPr id="36" name="TextBox 35">
            <a:extLst>
              <a:ext uri="{FF2B5EF4-FFF2-40B4-BE49-F238E27FC236}">
                <a16:creationId xmlns:a16="http://schemas.microsoft.com/office/drawing/2014/main" id="{D2682648-41B0-4A7F-B54F-302DABA3B20A}"/>
              </a:ext>
            </a:extLst>
          </p:cNvPr>
          <p:cNvSpPr txBox="1"/>
          <p:nvPr/>
        </p:nvSpPr>
        <p:spPr>
          <a:xfrm>
            <a:off x="159327" y="3212647"/>
            <a:ext cx="1743890" cy="553998"/>
          </a:xfrm>
          <a:prstGeom prst="rect">
            <a:avLst/>
          </a:prstGeom>
          <a:noFill/>
        </p:spPr>
        <p:txBody>
          <a:bodyPr wrap="square" lIns="0" tIns="0" rIns="0" bIns="0" rtlCol="0">
            <a:spAutoFit/>
          </a:bodyPr>
          <a:lstStyle/>
          <a:p>
            <a:pPr algn="ctr">
              <a:spcBef>
                <a:spcPts val="600"/>
              </a:spcBef>
              <a:buSzPct val="100000"/>
            </a:pPr>
            <a:r>
              <a:rPr lang="en-GB" sz="3600" dirty="0">
                <a:solidFill>
                  <a:schemeClr val="accent3"/>
                </a:solidFill>
              </a:rPr>
              <a:t>2006</a:t>
            </a:r>
          </a:p>
        </p:txBody>
      </p:sp>
      <p:sp>
        <p:nvSpPr>
          <p:cNvPr id="37" name="TextBox 36">
            <a:extLst>
              <a:ext uri="{FF2B5EF4-FFF2-40B4-BE49-F238E27FC236}">
                <a16:creationId xmlns:a16="http://schemas.microsoft.com/office/drawing/2014/main" id="{E87A2E2C-7712-4636-BA45-FD4CB8EEDBF4}"/>
              </a:ext>
            </a:extLst>
          </p:cNvPr>
          <p:cNvSpPr txBox="1"/>
          <p:nvPr/>
        </p:nvSpPr>
        <p:spPr>
          <a:xfrm>
            <a:off x="9806168" y="4006050"/>
            <a:ext cx="2166916" cy="2017826"/>
          </a:xfrm>
          <a:prstGeom prst="rect">
            <a:avLst/>
          </a:prstGeom>
          <a:noFill/>
        </p:spPr>
        <p:txBody>
          <a:bodyPr wrap="square" lIns="0" tIns="0" rIns="0" bIns="0" rtlCol="0">
            <a:noAutofit/>
          </a:bodyPr>
          <a:lstStyle/>
          <a:p>
            <a:r>
              <a:rPr lang="en-GB" sz="1100" b="1" dirty="0"/>
              <a:t>Lightning Components (Lightning Web Components)</a:t>
            </a:r>
          </a:p>
          <a:p>
            <a:r>
              <a:rPr lang="en-US" sz="1100" dirty="0"/>
              <a:t>Lightning web components are custom HTML elements built using HTML and modern JavaScript. Lightning Web Components uses core </a:t>
            </a:r>
            <a:r>
              <a:rPr lang="en-US" sz="1100" dirty="0">
                <a:hlinkClick r:id="rId2"/>
              </a:rPr>
              <a:t>Web Components</a:t>
            </a:r>
            <a:r>
              <a:rPr lang="en-US" sz="1100" dirty="0"/>
              <a:t> standards and provides only what’s necessary to perform well in browsers supported by Salesforce.</a:t>
            </a:r>
            <a:endParaRPr lang="en-GB" sz="1100" dirty="0"/>
          </a:p>
        </p:txBody>
      </p:sp>
      <p:sp>
        <p:nvSpPr>
          <p:cNvPr id="38" name="TextBox 37">
            <a:extLst>
              <a:ext uri="{FF2B5EF4-FFF2-40B4-BE49-F238E27FC236}">
                <a16:creationId xmlns:a16="http://schemas.microsoft.com/office/drawing/2014/main" id="{2ABCDE0C-EBEC-40DF-B3A6-5479D406A782}"/>
              </a:ext>
            </a:extLst>
          </p:cNvPr>
          <p:cNvSpPr txBox="1"/>
          <p:nvPr/>
        </p:nvSpPr>
        <p:spPr>
          <a:xfrm>
            <a:off x="8908594" y="3206683"/>
            <a:ext cx="2153518" cy="553998"/>
          </a:xfrm>
          <a:prstGeom prst="rect">
            <a:avLst/>
          </a:prstGeom>
          <a:noFill/>
        </p:spPr>
        <p:txBody>
          <a:bodyPr wrap="square" lIns="0" tIns="0" rIns="0" bIns="0" rtlCol="0">
            <a:spAutoFit/>
          </a:bodyPr>
          <a:lstStyle/>
          <a:p>
            <a:pPr algn="ctr">
              <a:spcBef>
                <a:spcPts val="600"/>
              </a:spcBef>
              <a:buSzPct val="100000"/>
            </a:pPr>
            <a:r>
              <a:rPr lang="en-GB" sz="3600" dirty="0"/>
              <a:t>2019</a:t>
            </a:r>
          </a:p>
        </p:txBody>
      </p:sp>
      <p:sp>
        <p:nvSpPr>
          <p:cNvPr id="39" name="TextBox 38">
            <a:extLst>
              <a:ext uri="{FF2B5EF4-FFF2-40B4-BE49-F238E27FC236}">
                <a16:creationId xmlns:a16="http://schemas.microsoft.com/office/drawing/2014/main" id="{64F9DF30-BEDA-4E97-9082-FF6213F8F073}"/>
              </a:ext>
            </a:extLst>
          </p:cNvPr>
          <p:cNvSpPr txBox="1"/>
          <p:nvPr/>
        </p:nvSpPr>
        <p:spPr>
          <a:xfrm>
            <a:off x="6558284" y="3206401"/>
            <a:ext cx="2153518" cy="553998"/>
          </a:xfrm>
          <a:prstGeom prst="rect">
            <a:avLst/>
          </a:prstGeom>
          <a:noFill/>
        </p:spPr>
        <p:txBody>
          <a:bodyPr wrap="square" lIns="0" tIns="0" rIns="0" bIns="0" rtlCol="0">
            <a:spAutoFit/>
          </a:bodyPr>
          <a:lstStyle/>
          <a:p>
            <a:pPr algn="ctr">
              <a:spcBef>
                <a:spcPts val="600"/>
              </a:spcBef>
              <a:buSzPct val="100000"/>
            </a:pPr>
            <a:r>
              <a:rPr lang="en-GB" sz="3600" dirty="0">
                <a:solidFill>
                  <a:srgbClr val="92D050"/>
                </a:solidFill>
              </a:rPr>
              <a:t>2015</a:t>
            </a:r>
          </a:p>
        </p:txBody>
      </p:sp>
      <p:sp>
        <p:nvSpPr>
          <p:cNvPr id="40" name="TextBox 39">
            <a:extLst>
              <a:ext uri="{FF2B5EF4-FFF2-40B4-BE49-F238E27FC236}">
                <a16:creationId xmlns:a16="http://schemas.microsoft.com/office/drawing/2014/main" id="{111F938C-0BA3-4BCD-BEC2-A755348F3700}"/>
              </a:ext>
            </a:extLst>
          </p:cNvPr>
          <p:cNvSpPr txBox="1"/>
          <p:nvPr/>
        </p:nvSpPr>
        <p:spPr>
          <a:xfrm>
            <a:off x="2889333" y="4006290"/>
            <a:ext cx="1841994" cy="2017586"/>
          </a:xfrm>
          <a:prstGeom prst="rect">
            <a:avLst/>
          </a:prstGeom>
          <a:noFill/>
        </p:spPr>
        <p:txBody>
          <a:bodyPr wrap="square" lIns="0" tIns="0" rIns="0" bIns="0" rtlCol="0">
            <a:noAutofit/>
          </a:bodyPr>
          <a:lstStyle/>
          <a:p>
            <a:r>
              <a:rPr lang="en-GB" sz="1100" b="1" dirty="0">
                <a:solidFill>
                  <a:srgbClr val="0070C0"/>
                </a:solidFill>
              </a:rPr>
              <a:t>Visualforce</a:t>
            </a:r>
          </a:p>
          <a:p>
            <a:r>
              <a:rPr lang="en-US" sz="1100" dirty="0"/>
              <a:t>The Visualforce framework is a tag-based markup language, similar to HTML, and a set of server-side “standard controllers” that made basic database operations, such as queries and saves, very simple to perform.</a:t>
            </a:r>
            <a:endParaRPr lang="en-GB" sz="1100" dirty="0"/>
          </a:p>
        </p:txBody>
      </p:sp>
      <p:sp>
        <p:nvSpPr>
          <p:cNvPr id="41" name="TextBox 40">
            <a:extLst>
              <a:ext uri="{FF2B5EF4-FFF2-40B4-BE49-F238E27FC236}">
                <a16:creationId xmlns:a16="http://schemas.microsoft.com/office/drawing/2014/main" id="{DC1FE194-E4EF-4C40-9452-3D47362BF178}"/>
              </a:ext>
            </a:extLst>
          </p:cNvPr>
          <p:cNvSpPr txBox="1"/>
          <p:nvPr/>
        </p:nvSpPr>
        <p:spPr>
          <a:xfrm>
            <a:off x="7489037" y="4012361"/>
            <a:ext cx="1862781" cy="2242970"/>
          </a:xfrm>
          <a:prstGeom prst="rect">
            <a:avLst/>
          </a:prstGeom>
          <a:noFill/>
        </p:spPr>
        <p:txBody>
          <a:bodyPr wrap="square" lIns="0" tIns="0" rIns="0" bIns="0" rtlCol="0">
            <a:noAutofit/>
          </a:bodyPr>
          <a:lstStyle/>
          <a:p>
            <a:r>
              <a:rPr lang="en-GB" sz="1100" b="1" dirty="0">
                <a:solidFill>
                  <a:srgbClr val="92D050"/>
                </a:solidFill>
              </a:rPr>
              <a:t>Lightning Components (Aura)</a:t>
            </a:r>
          </a:p>
          <a:p>
            <a:r>
              <a:rPr lang="en-US" sz="1100" dirty="0"/>
              <a:t>Lightning makes it easier to build responsive applications for any device. The benefits include an out-of-the-box set of components, event-driven architecture, and a framework optimized for performance.</a:t>
            </a:r>
            <a:endParaRPr lang="en-GB" sz="1100" dirty="0"/>
          </a:p>
        </p:txBody>
      </p:sp>
      <p:sp>
        <p:nvSpPr>
          <p:cNvPr id="42" name="Oval 41">
            <a:extLst>
              <a:ext uri="{FF2B5EF4-FFF2-40B4-BE49-F238E27FC236}">
                <a16:creationId xmlns:a16="http://schemas.microsoft.com/office/drawing/2014/main" id="{32B61E4E-3C7A-4D2E-8CA6-7DBF4CAE7AD3}"/>
              </a:ext>
            </a:extLst>
          </p:cNvPr>
          <p:cNvSpPr/>
          <p:nvPr/>
        </p:nvSpPr>
        <p:spPr bwMode="gray">
          <a:xfrm>
            <a:off x="643285" y="2317759"/>
            <a:ext cx="418353" cy="418353"/>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3" name="Oval 42">
            <a:extLst>
              <a:ext uri="{FF2B5EF4-FFF2-40B4-BE49-F238E27FC236}">
                <a16:creationId xmlns:a16="http://schemas.microsoft.com/office/drawing/2014/main" id="{0018E66E-2D18-4374-9A91-09B4A7B2B3C3}"/>
              </a:ext>
            </a:extLst>
          </p:cNvPr>
          <p:cNvSpPr/>
          <p:nvPr/>
        </p:nvSpPr>
        <p:spPr bwMode="gray">
          <a:xfrm>
            <a:off x="2982671" y="2315885"/>
            <a:ext cx="418353" cy="418353"/>
          </a:xfrm>
          <a:prstGeom prst="ellipse">
            <a:avLst/>
          </a:prstGeom>
          <a:solidFill>
            <a:srgbClr val="2544F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4" name="Oval 43">
            <a:extLst>
              <a:ext uri="{FF2B5EF4-FFF2-40B4-BE49-F238E27FC236}">
                <a16:creationId xmlns:a16="http://schemas.microsoft.com/office/drawing/2014/main" id="{73D756AA-C256-4340-916E-28F5B2B14658}"/>
              </a:ext>
            </a:extLst>
          </p:cNvPr>
          <p:cNvSpPr/>
          <p:nvPr/>
        </p:nvSpPr>
        <p:spPr bwMode="gray">
          <a:xfrm>
            <a:off x="7460669" y="2306922"/>
            <a:ext cx="418353" cy="418353"/>
          </a:xfrm>
          <a:prstGeom prst="ellipse">
            <a:avLst/>
          </a:prstGeom>
          <a:solidFill>
            <a:srgbClr val="92D050"/>
          </a:solidFill>
          <a:ln w="19050" algn="ctr">
            <a:solidFill>
              <a:srgbClr val="92D05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5" name="Oval 44">
            <a:extLst>
              <a:ext uri="{FF2B5EF4-FFF2-40B4-BE49-F238E27FC236}">
                <a16:creationId xmlns:a16="http://schemas.microsoft.com/office/drawing/2014/main" id="{1FD5124B-8058-4099-969E-B5FD75BFF487}"/>
              </a:ext>
            </a:extLst>
          </p:cNvPr>
          <p:cNvSpPr/>
          <p:nvPr/>
        </p:nvSpPr>
        <p:spPr bwMode="gray">
          <a:xfrm>
            <a:off x="9843785" y="2309911"/>
            <a:ext cx="418353" cy="418353"/>
          </a:xfrm>
          <a:prstGeom prst="ellips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nvGrpSpPr>
          <p:cNvPr id="46" name="General_Border_38">
            <a:extLst>
              <a:ext uri="{FF2B5EF4-FFF2-40B4-BE49-F238E27FC236}">
                <a16:creationId xmlns:a16="http://schemas.microsoft.com/office/drawing/2014/main" id="{E5B65EBF-82A5-45E7-B499-38CF04958F22}"/>
              </a:ext>
            </a:extLst>
          </p:cNvPr>
          <p:cNvGrpSpPr>
            <a:grpSpLocks noChangeAspect="1"/>
          </p:cNvGrpSpPr>
          <p:nvPr/>
        </p:nvGrpSpPr>
        <p:grpSpPr bwMode="auto">
          <a:xfrm>
            <a:off x="9809874" y="2281865"/>
            <a:ext cx="480828" cy="480828"/>
            <a:chOff x="378" y="713"/>
            <a:chExt cx="340" cy="340"/>
          </a:xfrm>
          <a:solidFill>
            <a:schemeClr val="bg1"/>
          </a:solidFill>
        </p:grpSpPr>
        <p:sp>
          <p:nvSpPr>
            <p:cNvPr id="47" name="Freeform 193">
              <a:extLst>
                <a:ext uri="{FF2B5EF4-FFF2-40B4-BE49-F238E27FC236}">
                  <a16:creationId xmlns:a16="http://schemas.microsoft.com/office/drawing/2014/main" id="{D35C3F00-3F16-46CE-BFE6-90C43F151BC6}"/>
                </a:ext>
              </a:extLst>
            </p:cNvPr>
            <p:cNvSpPr>
              <a:spLocks noEditPoints="1"/>
            </p:cNvSpPr>
            <p:nvPr/>
          </p:nvSpPr>
          <p:spPr bwMode="auto">
            <a:xfrm>
              <a:off x="378" y="71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48" name="Freeform 194">
              <a:extLst>
                <a:ext uri="{FF2B5EF4-FFF2-40B4-BE49-F238E27FC236}">
                  <a16:creationId xmlns:a16="http://schemas.microsoft.com/office/drawing/2014/main" id="{81E1AF0F-E589-4919-908E-8620B5F82648}"/>
                </a:ext>
              </a:extLst>
            </p:cNvPr>
            <p:cNvSpPr>
              <a:spLocks noEditPoints="1"/>
            </p:cNvSpPr>
            <p:nvPr/>
          </p:nvSpPr>
          <p:spPr bwMode="auto">
            <a:xfrm>
              <a:off x="442" y="812"/>
              <a:ext cx="212" cy="157"/>
            </a:xfrm>
            <a:custGeom>
              <a:avLst/>
              <a:gdLst>
                <a:gd name="T0" fmla="*/ 309 w 320"/>
                <a:gd name="T1" fmla="*/ 21 h 236"/>
                <a:gd name="T2" fmla="*/ 309 w 320"/>
                <a:gd name="T3" fmla="*/ 0 h 236"/>
                <a:gd name="T4" fmla="*/ 288 w 320"/>
                <a:gd name="T5" fmla="*/ 11 h 236"/>
                <a:gd name="T6" fmla="*/ 247 w 320"/>
                <a:gd name="T7" fmla="*/ 32 h 236"/>
                <a:gd name="T8" fmla="*/ 165 w 320"/>
                <a:gd name="T9" fmla="*/ 12 h 236"/>
                <a:gd name="T10" fmla="*/ 128 w 320"/>
                <a:gd name="T11" fmla="*/ 32 h 236"/>
                <a:gd name="T12" fmla="*/ 32 w 320"/>
                <a:gd name="T13" fmla="*/ 11 h 236"/>
                <a:gd name="T14" fmla="*/ 10 w 320"/>
                <a:gd name="T15" fmla="*/ 0 h 236"/>
                <a:gd name="T16" fmla="*/ 10 w 320"/>
                <a:gd name="T17" fmla="*/ 21 h 236"/>
                <a:gd name="T18" fmla="*/ 0 w 320"/>
                <a:gd name="T19" fmla="*/ 181 h 236"/>
                <a:gd name="T20" fmla="*/ 21 w 320"/>
                <a:gd name="T21" fmla="*/ 192 h 236"/>
                <a:gd name="T22" fmla="*/ 32 w 320"/>
                <a:gd name="T23" fmla="*/ 171 h 236"/>
                <a:gd name="T24" fmla="*/ 76 w 320"/>
                <a:gd name="T25" fmla="*/ 219 h 236"/>
                <a:gd name="T26" fmla="*/ 121 w 320"/>
                <a:gd name="T27" fmla="*/ 232 h 236"/>
                <a:gd name="T28" fmla="*/ 154 w 320"/>
                <a:gd name="T29" fmla="*/ 235 h 236"/>
                <a:gd name="T30" fmla="*/ 181 w 320"/>
                <a:gd name="T31" fmla="*/ 221 h 236"/>
                <a:gd name="T32" fmla="*/ 222 w 320"/>
                <a:gd name="T33" fmla="*/ 227 h 236"/>
                <a:gd name="T34" fmla="*/ 242 w 320"/>
                <a:gd name="T35" fmla="*/ 210 h 236"/>
                <a:gd name="T36" fmla="*/ 275 w 320"/>
                <a:gd name="T37" fmla="*/ 185 h 236"/>
                <a:gd name="T38" fmla="*/ 288 w 320"/>
                <a:gd name="T39" fmla="*/ 171 h 236"/>
                <a:gd name="T40" fmla="*/ 298 w 320"/>
                <a:gd name="T41" fmla="*/ 192 h 236"/>
                <a:gd name="T42" fmla="*/ 320 w 320"/>
                <a:gd name="T43" fmla="*/ 181 h 236"/>
                <a:gd name="T44" fmla="*/ 254 w 320"/>
                <a:gd name="T45" fmla="*/ 179 h 236"/>
                <a:gd name="T46" fmla="*/ 239 w 320"/>
                <a:gd name="T47" fmla="*/ 188 h 236"/>
                <a:gd name="T48" fmla="*/ 232 w 320"/>
                <a:gd name="T49" fmla="*/ 183 h 236"/>
                <a:gd name="T50" fmla="*/ 198 w 320"/>
                <a:gd name="T51" fmla="*/ 125 h 236"/>
                <a:gd name="T52" fmla="*/ 179 w 320"/>
                <a:gd name="T53" fmla="*/ 135 h 236"/>
                <a:gd name="T54" fmla="*/ 214 w 320"/>
                <a:gd name="T55" fmla="*/ 194 h 236"/>
                <a:gd name="T56" fmla="*/ 194 w 320"/>
                <a:gd name="T57" fmla="*/ 204 h 236"/>
                <a:gd name="T58" fmla="*/ 147 w 320"/>
                <a:gd name="T59" fmla="*/ 147 h 236"/>
                <a:gd name="T60" fmla="*/ 164 w 320"/>
                <a:gd name="T61" fmla="*/ 196 h 236"/>
                <a:gd name="T62" fmla="*/ 160 w 320"/>
                <a:gd name="T63" fmla="*/ 212 h 236"/>
                <a:gd name="T64" fmla="*/ 143 w 320"/>
                <a:gd name="T65" fmla="*/ 208 h 236"/>
                <a:gd name="T66" fmla="*/ 132 w 320"/>
                <a:gd name="T67" fmla="*/ 188 h 236"/>
                <a:gd name="T68" fmla="*/ 124 w 320"/>
                <a:gd name="T69" fmla="*/ 176 h 236"/>
                <a:gd name="T70" fmla="*/ 106 w 320"/>
                <a:gd name="T71" fmla="*/ 188 h 236"/>
                <a:gd name="T72" fmla="*/ 111 w 320"/>
                <a:gd name="T73" fmla="*/ 214 h 236"/>
                <a:gd name="T74" fmla="*/ 62 w 320"/>
                <a:gd name="T75" fmla="*/ 155 h 236"/>
                <a:gd name="T76" fmla="*/ 32 w 320"/>
                <a:gd name="T77" fmla="*/ 149 h 236"/>
                <a:gd name="T78" fmla="*/ 88 w 320"/>
                <a:gd name="T79" fmla="*/ 53 h 236"/>
                <a:gd name="T80" fmla="*/ 64 w 320"/>
                <a:gd name="T81" fmla="*/ 85 h 236"/>
                <a:gd name="T82" fmla="*/ 97 w 320"/>
                <a:gd name="T83" fmla="*/ 117 h 236"/>
                <a:gd name="T84" fmla="*/ 253 w 320"/>
                <a:gd name="T85" fmla="*/ 170 h 236"/>
                <a:gd name="T86" fmla="*/ 288 w 320"/>
                <a:gd name="T87" fmla="*/ 149 h 236"/>
                <a:gd name="T88" fmla="*/ 265 w 320"/>
                <a:gd name="T89" fmla="*/ 150 h 236"/>
                <a:gd name="T90" fmla="*/ 215 w 320"/>
                <a:gd name="T91" fmla="*/ 76 h 236"/>
                <a:gd name="T92" fmla="*/ 88 w 320"/>
                <a:gd name="T93" fmla="*/ 95 h 236"/>
                <a:gd name="T94" fmla="*/ 90 w 320"/>
                <a:gd name="T95" fmla="*/ 77 h 236"/>
                <a:gd name="T96" fmla="*/ 242 w 320"/>
                <a:gd name="T97" fmla="*/ 53 h 236"/>
                <a:gd name="T98" fmla="*/ 288 w 320"/>
                <a:gd name="T99" fmla="*/ 5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0" h="236">
                  <a:moveTo>
                    <a:pt x="309" y="171"/>
                  </a:moveTo>
                  <a:cubicBezTo>
                    <a:pt x="309" y="21"/>
                    <a:pt x="309" y="21"/>
                    <a:pt x="309" y="21"/>
                  </a:cubicBezTo>
                  <a:cubicBezTo>
                    <a:pt x="315" y="21"/>
                    <a:pt x="320" y="17"/>
                    <a:pt x="320" y="11"/>
                  </a:cubicBezTo>
                  <a:cubicBezTo>
                    <a:pt x="320" y="5"/>
                    <a:pt x="315" y="0"/>
                    <a:pt x="309" y="0"/>
                  </a:cubicBezTo>
                  <a:cubicBezTo>
                    <a:pt x="298" y="0"/>
                    <a:pt x="298" y="0"/>
                    <a:pt x="298" y="0"/>
                  </a:cubicBezTo>
                  <a:cubicBezTo>
                    <a:pt x="292" y="0"/>
                    <a:pt x="288" y="5"/>
                    <a:pt x="288" y="11"/>
                  </a:cubicBezTo>
                  <a:cubicBezTo>
                    <a:pt x="288" y="32"/>
                    <a:pt x="288" y="32"/>
                    <a:pt x="288" y="32"/>
                  </a:cubicBezTo>
                  <a:cubicBezTo>
                    <a:pt x="247" y="32"/>
                    <a:pt x="247" y="32"/>
                    <a:pt x="247" y="32"/>
                  </a:cubicBezTo>
                  <a:cubicBezTo>
                    <a:pt x="173" y="11"/>
                    <a:pt x="173" y="11"/>
                    <a:pt x="173" y="11"/>
                  </a:cubicBezTo>
                  <a:cubicBezTo>
                    <a:pt x="171" y="10"/>
                    <a:pt x="168" y="11"/>
                    <a:pt x="165" y="12"/>
                  </a:cubicBezTo>
                  <a:cubicBezTo>
                    <a:pt x="128" y="32"/>
                    <a:pt x="128" y="32"/>
                    <a:pt x="128" y="32"/>
                  </a:cubicBezTo>
                  <a:cubicBezTo>
                    <a:pt x="128" y="32"/>
                    <a:pt x="128" y="32"/>
                    <a:pt x="128" y="32"/>
                  </a:cubicBezTo>
                  <a:cubicBezTo>
                    <a:pt x="32" y="32"/>
                    <a:pt x="32" y="32"/>
                    <a:pt x="32" y="32"/>
                  </a:cubicBezTo>
                  <a:cubicBezTo>
                    <a:pt x="32" y="11"/>
                    <a:pt x="32" y="11"/>
                    <a:pt x="32" y="11"/>
                  </a:cubicBezTo>
                  <a:cubicBezTo>
                    <a:pt x="32" y="5"/>
                    <a:pt x="27" y="0"/>
                    <a:pt x="21" y="0"/>
                  </a:cubicBezTo>
                  <a:cubicBezTo>
                    <a:pt x="10" y="0"/>
                    <a:pt x="10" y="0"/>
                    <a:pt x="10" y="0"/>
                  </a:cubicBezTo>
                  <a:cubicBezTo>
                    <a:pt x="4" y="0"/>
                    <a:pt x="0" y="5"/>
                    <a:pt x="0" y="11"/>
                  </a:cubicBezTo>
                  <a:cubicBezTo>
                    <a:pt x="0" y="17"/>
                    <a:pt x="4" y="21"/>
                    <a:pt x="10" y="21"/>
                  </a:cubicBezTo>
                  <a:cubicBezTo>
                    <a:pt x="10" y="171"/>
                    <a:pt x="10" y="171"/>
                    <a:pt x="10" y="171"/>
                  </a:cubicBezTo>
                  <a:cubicBezTo>
                    <a:pt x="4" y="171"/>
                    <a:pt x="0" y="175"/>
                    <a:pt x="0" y="181"/>
                  </a:cubicBezTo>
                  <a:cubicBezTo>
                    <a:pt x="0" y="187"/>
                    <a:pt x="4" y="192"/>
                    <a:pt x="10" y="192"/>
                  </a:cubicBezTo>
                  <a:cubicBezTo>
                    <a:pt x="21" y="192"/>
                    <a:pt x="21" y="192"/>
                    <a:pt x="21" y="192"/>
                  </a:cubicBezTo>
                  <a:cubicBezTo>
                    <a:pt x="27" y="192"/>
                    <a:pt x="32" y="187"/>
                    <a:pt x="32" y="181"/>
                  </a:cubicBezTo>
                  <a:cubicBezTo>
                    <a:pt x="32" y="171"/>
                    <a:pt x="32" y="171"/>
                    <a:pt x="32" y="171"/>
                  </a:cubicBezTo>
                  <a:cubicBezTo>
                    <a:pt x="47" y="171"/>
                    <a:pt x="47" y="171"/>
                    <a:pt x="47" y="171"/>
                  </a:cubicBezTo>
                  <a:cubicBezTo>
                    <a:pt x="76" y="219"/>
                    <a:pt x="76" y="219"/>
                    <a:pt x="76" y="219"/>
                  </a:cubicBezTo>
                  <a:cubicBezTo>
                    <a:pt x="82" y="230"/>
                    <a:pt x="94" y="236"/>
                    <a:pt x="106" y="236"/>
                  </a:cubicBezTo>
                  <a:cubicBezTo>
                    <a:pt x="111" y="236"/>
                    <a:pt x="116" y="235"/>
                    <a:pt x="121" y="232"/>
                  </a:cubicBezTo>
                  <a:cubicBezTo>
                    <a:pt x="125" y="230"/>
                    <a:pt x="128" y="227"/>
                    <a:pt x="130" y="225"/>
                  </a:cubicBezTo>
                  <a:cubicBezTo>
                    <a:pt x="136" y="231"/>
                    <a:pt x="145" y="235"/>
                    <a:pt x="154" y="235"/>
                  </a:cubicBezTo>
                  <a:cubicBezTo>
                    <a:pt x="160" y="235"/>
                    <a:pt x="165" y="233"/>
                    <a:pt x="171" y="230"/>
                  </a:cubicBezTo>
                  <a:cubicBezTo>
                    <a:pt x="175" y="228"/>
                    <a:pt x="178" y="225"/>
                    <a:pt x="181" y="221"/>
                  </a:cubicBezTo>
                  <a:cubicBezTo>
                    <a:pt x="187" y="228"/>
                    <a:pt x="196" y="232"/>
                    <a:pt x="205" y="232"/>
                  </a:cubicBezTo>
                  <a:cubicBezTo>
                    <a:pt x="211" y="232"/>
                    <a:pt x="217" y="231"/>
                    <a:pt x="222" y="227"/>
                  </a:cubicBezTo>
                  <a:cubicBezTo>
                    <a:pt x="229" y="223"/>
                    <a:pt x="234" y="216"/>
                    <a:pt x="236" y="209"/>
                  </a:cubicBezTo>
                  <a:cubicBezTo>
                    <a:pt x="238" y="209"/>
                    <a:pt x="240" y="210"/>
                    <a:pt x="242" y="210"/>
                  </a:cubicBezTo>
                  <a:cubicBezTo>
                    <a:pt x="248" y="210"/>
                    <a:pt x="254" y="208"/>
                    <a:pt x="259" y="205"/>
                  </a:cubicBezTo>
                  <a:cubicBezTo>
                    <a:pt x="267" y="201"/>
                    <a:pt x="272" y="193"/>
                    <a:pt x="275" y="185"/>
                  </a:cubicBezTo>
                  <a:cubicBezTo>
                    <a:pt x="276" y="180"/>
                    <a:pt x="276" y="175"/>
                    <a:pt x="275" y="171"/>
                  </a:cubicBezTo>
                  <a:cubicBezTo>
                    <a:pt x="288" y="171"/>
                    <a:pt x="288" y="171"/>
                    <a:pt x="288" y="171"/>
                  </a:cubicBezTo>
                  <a:cubicBezTo>
                    <a:pt x="288" y="181"/>
                    <a:pt x="288" y="181"/>
                    <a:pt x="288" y="181"/>
                  </a:cubicBezTo>
                  <a:cubicBezTo>
                    <a:pt x="288" y="187"/>
                    <a:pt x="292" y="192"/>
                    <a:pt x="298" y="192"/>
                  </a:cubicBezTo>
                  <a:cubicBezTo>
                    <a:pt x="309" y="192"/>
                    <a:pt x="309" y="192"/>
                    <a:pt x="309" y="192"/>
                  </a:cubicBezTo>
                  <a:cubicBezTo>
                    <a:pt x="315" y="192"/>
                    <a:pt x="320" y="187"/>
                    <a:pt x="320" y="181"/>
                  </a:cubicBezTo>
                  <a:cubicBezTo>
                    <a:pt x="320" y="175"/>
                    <a:pt x="315" y="171"/>
                    <a:pt x="309" y="171"/>
                  </a:cubicBezTo>
                  <a:close/>
                  <a:moveTo>
                    <a:pt x="254" y="179"/>
                  </a:moveTo>
                  <a:cubicBezTo>
                    <a:pt x="253" y="183"/>
                    <a:pt x="251" y="185"/>
                    <a:pt x="248" y="187"/>
                  </a:cubicBezTo>
                  <a:cubicBezTo>
                    <a:pt x="246" y="188"/>
                    <a:pt x="242" y="189"/>
                    <a:pt x="239" y="188"/>
                  </a:cubicBezTo>
                  <a:cubicBezTo>
                    <a:pt x="236" y="187"/>
                    <a:pt x="234" y="185"/>
                    <a:pt x="232" y="183"/>
                  </a:cubicBezTo>
                  <a:cubicBezTo>
                    <a:pt x="232" y="183"/>
                    <a:pt x="232" y="183"/>
                    <a:pt x="232" y="183"/>
                  </a:cubicBezTo>
                  <a:cubicBezTo>
                    <a:pt x="232" y="183"/>
                    <a:pt x="232" y="183"/>
                    <a:pt x="232" y="182"/>
                  </a:cubicBezTo>
                  <a:cubicBezTo>
                    <a:pt x="198" y="125"/>
                    <a:pt x="198" y="125"/>
                    <a:pt x="198" y="125"/>
                  </a:cubicBezTo>
                  <a:cubicBezTo>
                    <a:pt x="195" y="119"/>
                    <a:pt x="188" y="118"/>
                    <a:pt x="183" y="121"/>
                  </a:cubicBezTo>
                  <a:cubicBezTo>
                    <a:pt x="178" y="124"/>
                    <a:pt x="176" y="130"/>
                    <a:pt x="179" y="135"/>
                  </a:cubicBezTo>
                  <a:cubicBezTo>
                    <a:pt x="214" y="194"/>
                    <a:pt x="214" y="194"/>
                    <a:pt x="214" y="194"/>
                  </a:cubicBezTo>
                  <a:cubicBezTo>
                    <a:pt x="214" y="194"/>
                    <a:pt x="214" y="194"/>
                    <a:pt x="214" y="194"/>
                  </a:cubicBezTo>
                  <a:cubicBezTo>
                    <a:pt x="217" y="199"/>
                    <a:pt x="217" y="206"/>
                    <a:pt x="211" y="209"/>
                  </a:cubicBezTo>
                  <a:cubicBezTo>
                    <a:pt x="205" y="212"/>
                    <a:pt x="198" y="210"/>
                    <a:pt x="194" y="204"/>
                  </a:cubicBezTo>
                  <a:cubicBezTo>
                    <a:pt x="162" y="151"/>
                    <a:pt x="162" y="151"/>
                    <a:pt x="162" y="151"/>
                  </a:cubicBezTo>
                  <a:cubicBezTo>
                    <a:pt x="159" y="146"/>
                    <a:pt x="153" y="144"/>
                    <a:pt x="147" y="147"/>
                  </a:cubicBezTo>
                  <a:cubicBezTo>
                    <a:pt x="142" y="150"/>
                    <a:pt x="141" y="157"/>
                    <a:pt x="144" y="162"/>
                  </a:cubicBezTo>
                  <a:cubicBezTo>
                    <a:pt x="164" y="196"/>
                    <a:pt x="164" y="196"/>
                    <a:pt x="164" y="196"/>
                  </a:cubicBezTo>
                  <a:cubicBezTo>
                    <a:pt x="166" y="198"/>
                    <a:pt x="166" y="201"/>
                    <a:pt x="165" y="204"/>
                  </a:cubicBezTo>
                  <a:cubicBezTo>
                    <a:pt x="165" y="207"/>
                    <a:pt x="163" y="210"/>
                    <a:pt x="160" y="212"/>
                  </a:cubicBezTo>
                  <a:cubicBezTo>
                    <a:pt x="154" y="215"/>
                    <a:pt x="147" y="213"/>
                    <a:pt x="143" y="208"/>
                  </a:cubicBezTo>
                  <a:cubicBezTo>
                    <a:pt x="143" y="208"/>
                    <a:pt x="143" y="208"/>
                    <a:pt x="143" y="208"/>
                  </a:cubicBezTo>
                  <a:cubicBezTo>
                    <a:pt x="132" y="188"/>
                    <a:pt x="132" y="188"/>
                    <a:pt x="132" y="188"/>
                  </a:cubicBezTo>
                  <a:cubicBezTo>
                    <a:pt x="132" y="188"/>
                    <a:pt x="132" y="188"/>
                    <a:pt x="132" y="188"/>
                  </a:cubicBezTo>
                  <a:cubicBezTo>
                    <a:pt x="132" y="188"/>
                    <a:pt x="132" y="188"/>
                    <a:pt x="132" y="188"/>
                  </a:cubicBezTo>
                  <a:cubicBezTo>
                    <a:pt x="124" y="176"/>
                    <a:pt x="124" y="176"/>
                    <a:pt x="124" y="176"/>
                  </a:cubicBezTo>
                  <a:cubicBezTo>
                    <a:pt x="121" y="171"/>
                    <a:pt x="114" y="170"/>
                    <a:pt x="110" y="173"/>
                  </a:cubicBezTo>
                  <a:cubicBezTo>
                    <a:pt x="105" y="176"/>
                    <a:pt x="103" y="183"/>
                    <a:pt x="106" y="188"/>
                  </a:cubicBezTo>
                  <a:cubicBezTo>
                    <a:pt x="114" y="199"/>
                    <a:pt x="114" y="199"/>
                    <a:pt x="114" y="199"/>
                  </a:cubicBezTo>
                  <a:cubicBezTo>
                    <a:pt x="115" y="201"/>
                    <a:pt x="118" y="209"/>
                    <a:pt x="111" y="214"/>
                  </a:cubicBezTo>
                  <a:cubicBezTo>
                    <a:pt x="105" y="217"/>
                    <a:pt x="97" y="213"/>
                    <a:pt x="94" y="208"/>
                  </a:cubicBezTo>
                  <a:cubicBezTo>
                    <a:pt x="62" y="155"/>
                    <a:pt x="62" y="155"/>
                    <a:pt x="62" y="155"/>
                  </a:cubicBezTo>
                  <a:cubicBezTo>
                    <a:pt x="60" y="151"/>
                    <a:pt x="57" y="149"/>
                    <a:pt x="53" y="149"/>
                  </a:cubicBezTo>
                  <a:cubicBezTo>
                    <a:pt x="32" y="149"/>
                    <a:pt x="32" y="149"/>
                    <a:pt x="32" y="149"/>
                  </a:cubicBezTo>
                  <a:cubicBezTo>
                    <a:pt x="32" y="53"/>
                    <a:pt x="32" y="53"/>
                    <a:pt x="32" y="53"/>
                  </a:cubicBezTo>
                  <a:cubicBezTo>
                    <a:pt x="88" y="53"/>
                    <a:pt x="88" y="53"/>
                    <a:pt x="88" y="53"/>
                  </a:cubicBezTo>
                  <a:cubicBezTo>
                    <a:pt x="80" y="58"/>
                    <a:pt x="80" y="58"/>
                    <a:pt x="80" y="58"/>
                  </a:cubicBezTo>
                  <a:cubicBezTo>
                    <a:pt x="70" y="64"/>
                    <a:pt x="64" y="74"/>
                    <a:pt x="64" y="85"/>
                  </a:cubicBezTo>
                  <a:cubicBezTo>
                    <a:pt x="64" y="95"/>
                    <a:pt x="68" y="105"/>
                    <a:pt x="74" y="111"/>
                  </a:cubicBezTo>
                  <a:cubicBezTo>
                    <a:pt x="81" y="116"/>
                    <a:pt x="89" y="118"/>
                    <a:pt x="97" y="117"/>
                  </a:cubicBezTo>
                  <a:cubicBezTo>
                    <a:pt x="211" y="98"/>
                    <a:pt x="211" y="98"/>
                    <a:pt x="211" y="98"/>
                  </a:cubicBezTo>
                  <a:cubicBezTo>
                    <a:pt x="253" y="170"/>
                    <a:pt x="253" y="170"/>
                    <a:pt x="253" y="170"/>
                  </a:cubicBezTo>
                  <a:cubicBezTo>
                    <a:pt x="254" y="173"/>
                    <a:pt x="255" y="176"/>
                    <a:pt x="254" y="179"/>
                  </a:cubicBezTo>
                  <a:close/>
                  <a:moveTo>
                    <a:pt x="288" y="149"/>
                  </a:moveTo>
                  <a:cubicBezTo>
                    <a:pt x="266" y="149"/>
                    <a:pt x="266" y="149"/>
                    <a:pt x="266" y="149"/>
                  </a:cubicBezTo>
                  <a:cubicBezTo>
                    <a:pt x="266" y="149"/>
                    <a:pt x="266" y="150"/>
                    <a:pt x="265" y="150"/>
                  </a:cubicBezTo>
                  <a:cubicBezTo>
                    <a:pt x="226" y="81"/>
                    <a:pt x="226" y="81"/>
                    <a:pt x="226" y="81"/>
                  </a:cubicBezTo>
                  <a:cubicBezTo>
                    <a:pt x="224" y="77"/>
                    <a:pt x="220" y="75"/>
                    <a:pt x="215" y="76"/>
                  </a:cubicBezTo>
                  <a:cubicBezTo>
                    <a:pt x="94" y="96"/>
                    <a:pt x="94" y="96"/>
                    <a:pt x="94" y="96"/>
                  </a:cubicBezTo>
                  <a:cubicBezTo>
                    <a:pt x="91" y="97"/>
                    <a:pt x="89" y="96"/>
                    <a:pt x="88" y="95"/>
                  </a:cubicBezTo>
                  <a:cubicBezTo>
                    <a:pt x="86" y="93"/>
                    <a:pt x="85" y="89"/>
                    <a:pt x="85" y="85"/>
                  </a:cubicBezTo>
                  <a:cubicBezTo>
                    <a:pt x="85" y="80"/>
                    <a:pt x="88" y="78"/>
                    <a:pt x="90" y="77"/>
                  </a:cubicBezTo>
                  <a:cubicBezTo>
                    <a:pt x="172" y="33"/>
                    <a:pt x="172" y="33"/>
                    <a:pt x="172" y="33"/>
                  </a:cubicBezTo>
                  <a:cubicBezTo>
                    <a:pt x="242" y="53"/>
                    <a:pt x="242" y="53"/>
                    <a:pt x="242" y="53"/>
                  </a:cubicBezTo>
                  <a:cubicBezTo>
                    <a:pt x="243" y="53"/>
                    <a:pt x="244" y="53"/>
                    <a:pt x="245" y="53"/>
                  </a:cubicBezTo>
                  <a:cubicBezTo>
                    <a:pt x="288" y="53"/>
                    <a:pt x="288" y="53"/>
                    <a:pt x="288" y="53"/>
                  </a:cubicBezTo>
                  <a:lnTo>
                    <a:pt x="288" y="1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49" name="General_Border_104">
            <a:extLst>
              <a:ext uri="{FF2B5EF4-FFF2-40B4-BE49-F238E27FC236}">
                <a16:creationId xmlns:a16="http://schemas.microsoft.com/office/drawing/2014/main" id="{7F7558B4-1196-4864-8EA0-6863AC6F1C5A}"/>
              </a:ext>
            </a:extLst>
          </p:cNvPr>
          <p:cNvGrpSpPr>
            <a:grpSpLocks noChangeAspect="1"/>
          </p:cNvGrpSpPr>
          <p:nvPr/>
        </p:nvGrpSpPr>
        <p:grpSpPr bwMode="auto">
          <a:xfrm rot="5400000">
            <a:off x="603051" y="2276549"/>
            <a:ext cx="487916" cy="487916"/>
            <a:chOff x="1878" y="3998"/>
            <a:chExt cx="340" cy="340"/>
          </a:xfrm>
          <a:solidFill>
            <a:schemeClr val="bg1"/>
          </a:solidFill>
        </p:grpSpPr>
        <p:sp>
          <p:nvSpPr>
            <p:cNvPr id="50" name="Freeform 1013">
              <a:extLst>
                <a:ext uri="{FF2B5EF4-FFF2-40B4-BE49-F238E27FC236}">
                  <a16:creationId xmlns:a16="http://schemas.microsoft.com/office/drawing/2014/main" id="{DC0EE758-0DEE-42DF-84C2-F0AE6757A046}"/>
                </a:ext>
              </a:extLst>
            </p:cNvPr>
            <p:cNvSpPr>
              <a:spLocks noEditPoints="1"/>
            </p:cNvSpPr>
            <p:nvPr/>
          </p:nvSpPr>
          <p:spPr bwMode="auto">
            <a:xfrm>
              <a:off x="1955" y="4068"/>
              <a:ext cx="186" cy="192"/>
            </a:xfrm>
            <a:custGeom>
              <a:avLst/>
              <a:gdLst>
                <a:gd name="T0" fmla="*/ 212 w 280"/>
                <a:gd name="T1" fmla="*/ 0 h 288"/>
                <a:gd name="T2" fmla="*/ 178 w 280"/>
                <a:gd name="T3" fmla="*/ 14 h 288"/>
                <a:gd name="T4" fmla="*/ 162 w 280"/>
                <a:gd name="T5" fmla="*/ 101 h 288"/>
                <a:gd name="T6" fmla="*/ 188 w 280"/>
                <a:gd name="T7" fmla="*/ 178 h 288"/>
                <a:gd name="T8" fmla="*/ 261 w 280"/>
                <a:gd name="T9" fmla="*/ 196 h 288"/>
                <a:gd name="T10" fmla="*/ 271 w 280"/>
                <a:gd name="T11" fmla="*/ 189 h 288"/>
                <a:gd name="T12" fmla="*/ 280 w 280"/>
                <a:gd name="T13" fmla="*/ 83 h 288"/>
                <a:gd name="T14" fmla="*/ 196 w 280"/>
                <a:gd name="T15" fmla="*/ 157 h 288"/>
                <a:gd name="T16" fmla="*/ 194 w 280"/>
                <a:gd name="T17" fmla="*/ 29 h 288"/>
                <a:gd name="T18" fmla="*/ 212 w 280"/>
                <a:gd name="T19" fmla="*/ 22 h 288"/>
                <a:gd name="T20" fmla="*/ 253 w 280"/>
                <a:gd name="T21" fmla="*/ 171 h 288"/>
                <a:gd name="T22" fmla="*/ 177 w 280"/>
                <a:gd name="T23" fmla="*/ 208 h 288"/>
                <a:gd name="T24" fmla="*/ 209 w 280"/>
                <a:gd name="T25" fmla="*/ 288 h 288"/>
                <a:gd name="T26" fmla="*/ 241 w 280"/>
                <a:gd name="T27" fmla="*/ 280 h 288"/>
                <a:gd name="T28" fmla="*/ 260 w 280"/>
                <a:gd name="T29" fmla="*/ 231 h 288"/>
                <a:gd name="T30" fmla="*/ 188 w 280"/>
                <a:gd name="T31" fmla="*/ 199 h 288"/>
                <a:gd name="T32" fmla="*/ 228 w 280"/>
                <a:gd name="T33" fmla="*/ 263 h 288"/>
                <a:gd name="T34" fmla="*/ 194 w 280"/>
                <a:gd name="T35" fmla="*/ 243 h 288"/>
                <a:gd name="T36" fmla="*/ 238 w 280"/>
                <a:gd name="T37" fmla="*/ 232 h 288"/>
                <a:gd name="T38" fmla="*/ 69 w 280"/>
                <a:gd name="T39" fmla="*/ 0 h 288"/>
                <a:gd name="T40" fmla="*/ 0 w 280"/>
                <a:gd name="T41" fmla="*/ 83 h 288"/>
                <a:gd name="T42" fmla="*/ 9 w 280"/>
                <a:gd name="T43" fmla="*/ 188 h 288"/>
                <a:gd name="T44" fmla="*/ 20 w 280"/>
                <a:gd name="T45" fmla="*/ 196 h 288"/>
                <a:gd name="T46" fmla="*/ 92 w 280"/>
                <a:gd name="T47" fmla="*/ 178 h 288"/>
                <a:gd name="T48" fmla="*/ 119 w 280"/>
                <a:gd name="T49" fmla="*/ 101 h 288"/>
                <a:gd name="T50" fmla="*/ 102 w 280"/>
                <a:gd name="T51" fmla="*/ 14 h 288"/>
                <a:gd name="T52" fmla="*/ 98 w 280"/>
                <a:gd name="T53" fmla="*/ 96 h 288"/>
                <a:gd name="T54" fmla="*/ 28 w 280"/>
                <a:gd name="T55" fmla="*/ 171 h 288"/>
                <a:gd name="T56" fmla="*/ 69 w 280"/>
                <a:gd name="T57" fmla="*/ 22 h 288"/>
                <a:gd name="T58" fmla="*/ 86 w 280"/>
                <a:gd name="T59" fmla="*/ 29 h 288"/>
                <a:gd name="T60" fmla="*/ 103 w 280"/>
                <a:gd name="T61" fmla="*/ 208 h 288"/>
                <a:gd name="T62" fmla="*/ 22 w 280"/>
                <a:gd name="T63" fmla="*/ 223 h 288"/>
                <a:gd name="T64" fmla="*/ 23 w 280"/>
                <a:gd name="T65" fmla="*/ 252 h 288"/>
                <a:gd name="T66" fmla="*/ 66 w 280"/>
                <a:gd name="T67" fmla="*/ 288 h 288"/>
                <a:gd name="T68" fmla="*/ 100 w 280"/>
                <a:gd name="T69" fmla="*/ 271 h 288"/>
                <a:gd name="T70" fmla="*/ 103 w 280"/>
                <a:gd name="T71" fmla="*/ 208 h 288"/>
                <a:gd name="T72" fmla="*/ 69 w 280"/>
                <a:gd name="T73" fmla="*/ 267 h 288"/>
                <a:gd name="T74" fmla="*/ 45 w 280"/>
                <a:gd name="T75" fmla="*/ 249 h 288"/>
                <a:gd name="T76" fmla="*/ 84 w 280"/>
                <a:gd name="T77" fmla="*/ 220 h 288"/>
                <a:gd name="T78" fmla="*/ 83 w 280"/>
                <a:gd name="T79" fmla="*/ 2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288">
                  <a:moveTo>
                    <a:pt x="280" y="83"/>
                  </a:moveTo>
                  <a:cubicBezTo>
                    <a:pt x="280" y="79"/>
                    <a:pt x="271" y="0"/>
                    <a:pt x="212" y="0"/>
                  </a:cubicBezTo>
                  <a:cubicBezTo>
                    <a:pt x="212" y="0"/>
                    <a:pt x="212" y="0"/>
                    <a:pt x="212" y="0"/>
                  </a:cubicBezTo>
                  <a:cubicBezTo>
                    <a:pt x="198" y="0"/>
                    <a:pt x="187" y="5"/>
                    <a:pt x="178" y="14"/>
                  </a:cubicBezTo>
                  <a:cubicBezTo>
                    <a:pt x="155" y="41"/>
                    <a:pt x="161" y="93"/>
                    <a:pt x="161" y="99"/>
                  </a:cubicBezTo>
                  <a:cubicBezTo>
                    <a:pt x="161" y="100"/>
                    <a:pt x="162" y="100"/>
                    <a:pt x="162" y="101"/>
                  </a:cubicBezTo>
                  <a:cubicBezTo>
                    <a:pt x="165" y="115"/>
                    <a:pt x="177" y="169"/>
                    <a:pt x="177" y="170"/>
                  </a:cubicBezTo>
                  <a:cubicBezTo>
                    <a:pt x="178" y="175"/>
                    <a:pt x="183" y="179"/>
                    <a:pt x="188" y="178"/>
                  </a:cubicBezTo>
                  <a:cubicBezTo>
                    <a:pt x="206" y="177"/>
                    <a:pt x="244" y="190"/>
                    <a:pt x="257" y="195"/>
                  </a:cubicBezTo>
                  <a:cubicBezTo>
                    <a:pt x="258" y="196"/>
                    <a:pt x="260" y="196"/>
                    <a:pt x="261" y="196"/>
                  </a:cubicBezTo>
                  <a:cubicBezTo>
                    <a:pt x="263" y="196"/>
                    <a:pt x="264" y="196"/>
                    <a:pt x="266" y="195"/>
                  </a:cubicBezTo>
                  <a:cubicBezTo>
                    <a:pt x="268" y="194"/>
                    <a:pt x="270" y="191"/>
                    <a:pt x="271" y="189"/>
                  </a:cubicBezTo>
                  <a:cubicBezTo>
                    <a:pt x="280" y="159"/>
                    <a:pt x="280" y="87"/>
                    <a:pt x="280" y="84"/>
                  </a:cubicBezTo>
                  <a:cubicBezTo>
                    <a:pt x="280" y="83"/>
                    <a:pt x="280" y="83"/>
                    <a:pt x="280" y="83"/>
                  </a:cubicBezTo>
                  <a:close/>
                  <a:moveTo>
                    <a:pt x="253" y="171"/>
                  </a:moveTo>
                  <a:cubicBezTo>
                    <a:pt x="239" y="166"/>
                    <a:pt x="215" y="159"/>
                    <a:pt x="196" y="157"/>
                  </a:cubicBezTo>
                  <a:cubicBezTo>
                    <a:pt x="193" y="141"/>
                    <a:pt x="185" y="108"/>
                    <a:pt x="183" y="96"/>
                  </a:cubicBezTo>
                  <a:cubicBezTo>
                    <a:pt x="181" y="82"/>
                    <a:pt x="180" y="45"/>
                    <a:pt x="194" y="29"/>
                  </a:cubicBezTo>
                  <a:cubicBezTo>
                    <a:pt x="199" y="24"/>
                    <a:pt x="204" y="22"/>
                    <a:pt x="212" y="22"/>
                  </a:cubicBezTo>
                  <a:cubicBezTo>
                    <a:pt x="212" y="22"/>
                    <a:pt x="212" y="22"/>
                    <a:pt x="212" y="22"/>
                  </a:cubicBezTo>
                  <a:cubicBezTo>
                    <a:pt x="250" y="22"/>
                    <a:pt x="258" y="78"/>
                    <a:pt x="259" y="85"/>
                  </a:cubicBezTo>
                  <a:cubicBezTo>
                    <a:pt x="259" y="91"/>
                    <a:pt x="258" y="141"/>
                    <a:pt x="253" y="171"/>
                  </a:cubicBezTo>
                  <a:close/>
                  <a:moveTo>
                    <a:pt x="188" y="199"/>
                  </a:moveTo>
                  <a:cubicBezTo>
                    <a:pt x="182" y="199"/>
                    <a:pt x="178" y="203"/>
                    <a:pt x="177" y="208"/>
                  </a:cubicBezTo>
                  <a:cubicBezTo>
                    <a:pt x="173" y="240"/>
                    <a:pt x="173" y="240"/>
                    <a:pt x="173" y="240"/>
                  </a:cubicBezTo>
                  <a:cubicBezTo>
                    <a:pt x="169" y="263"/>
                    <a:pt x="186" y="285"/>
                    <a:pt x="209" y="288"/>
                  </a:cubicBezTo>
                  <a:cubicBezTo>
                    <a:pt x="211" y="288"/>
                    <a:pt x="213" y="288"/>
                    <a:pt x="215" y="288"/>
                  </a:cubicBezTo>
                  <a:cubicBezTo>
                    <a:pt x="224" y="288"/>
                    <a:pt x="233" y="285"/>
                    <a:pt x="241" y="280"/>
                  </a:cubicBezTo>
                  <a:cubicBezTo>
                    <a:pt x="250" y="273"/>
                    <a:pt x="256" y="263"/>
                    <a:pt x="257" y="252"/>
                  </a:cubicBezTo>
                  <a:cubicBezTo>
                    <a:pt x="260" y="231"/>
                    <a:pt x="260" y="231"/>
                    <a:pt x="260" y="231"/>
                  </a:cubicBezTo>
                  <a:cubicBezTo>
                    <a:pt x="261" y="228"/>
                    <a:pt x="260" y="225"/>
                    <a:pt x="258" y="223"/>
                  </a:cubicBezTo>
                  <a:cubicBezTo>
                    <a:pt x="246" y="206"/>
                    <a:pt x="223" y="199"/>
                    <a:pt x="188" y="199"/>
                  </a:cubicBezTo>
                  <a:close/>
                  <a:moveTo>
                    <a:pt x="236" y="249"/>
                  </a:moveTo>
                  <a:cubicBezTo>
                    <a:pt x="235" y="254"/>
                    <a:pt x="232" y="259"/>
                    <a:pt x="228" y="263"/>
                  </a:cubicBezTo>
                  <a:cubicBezTo>
                    <a:pt x="223" y="266"/>
                    <a:pt x="218" y="268"/>
                    <a:pt x="212" y="267"/>
                  </a:cubicBezTo>
                  <a:cubicBezTo>
                    <a:pt x="200" y="265"/>
                    <a:pt x="192" y="254"/>
                    <a:pt x="194" y="243"/>
                  </a:cubicBezTo>
                  <a:cubicBezTo>
                    <a:pt x="197" y="220"/>
                    <a:pt x="197" y="220"/>
                    <a:pt x="197" y="220"/>
                  </a:cubicBezTo>
                  <a:cubicBezTo>
                    <a:pt x="217" y="221"/>
                    <a:pt x="231" y="225"/>
                    <a:pt x="238" y="232"/>
                  </a:cubicBezTo>
                  <a:lnTo>
                    <a:pt x="236" y="249"/>
                  </a:lnTo>
                  <a:close/>
                  <a:moveTo>
                    <a:pt x="69" y="0"/>
                  </a:moveTo>
                  <a:cubicBezTo>
                    <a:pt x="69" y="0"/>
                    <a:pt x="69" y="0"/>
                    <a:pt x="69" y="0"/>
                  </a:cubicBezTo>
                  <a:cubicBezTo>
                    <a:pt x="10" y="0"/>
                    <a:pt x="1" y="79"/>
                    <a:pt x="0" y="83"/>
                  </a:cubicBezTo>
                  <a:cubicBezTo>
                    <a:pt x="0" y="83"/>
                    <a:pt x="0" y="83"/>
                    <a:pt x="0" y="84"/>
                  </a:cubicBezTo>
                  <a:cubicBezTo>
                    <a:pt x="0" y="87"/>
                    <a:pt x="1" y="159"/>
                    <a:pt x="9" y="188"/>
                  </a:cubicBezTo>
                  <a:cubicBezTo>
                    <a:pt x="10" y="191"/>
                    <a:pt x="12" y="194"/>
                    <a:pt x="15" y="195"/>
                  </a:cubicBezTo>
                  <a:cubicBezTo>
                    <a:pt x="17" y="196"/>
                    <a:pt x="18" y="196"/>
                    <a:pt x="20" y="196"/>
                  </a:cubicBezTo>
                  <a:cubicBezTo>
                    <a:pt x="21" y="196"/>
                    <a:pt x="22" y="196"/>
                    <a:pt x="24" y="195"/>
                  </a:cubicBezTo>
                  <a:cubicBezTo>
                    <a:pt x="37" y="190"/>
                    <a:pt x="75" y="177"/>
                    <a:pt x="92" y="178"/>
                  </a:cubicBezTo>
                  <a:cubicBezTo>
                    <a:pt x="98" y="179"/>
                    <a:pt x="102" y="175"/>
                    <a:pt x="104" y="170"/>
                  </a:cubicBezTo>
                  <a:cubicBezTo>
                    <a:pt x="104" y="170"/>
                    <a:pt x="115" y="115"/>
                    <a:pt x="119" y="101"/>
                  </a:cubicBezTo>
                  <a:cubicBezTo>
                    <a:pt x="119" y="100"/>
                    <a:pt x="119" y="100"/>
                    <a:pt x="119" y="100"/>
                  </a:cubicBezTo>
                  <a:cubicBezTo>
                    <a:pt x="120" y="94"/>
                    <a:pt x="126" y="41"/>
                    <a:pt x="102" y="14"/>
                  </a:cubicBezTo>
                  <a:cubicBezTo>
                    <a:pt x="94" y="5"/>
                    <a:pt x="82" y="0"/>
                    <a:pt x="69" y="0"/>
                  </a:cubicBezTo>
                  <a:close/>
                  <a:moveTo>
                    <a:pt x="98" y="96"/>
                  </a:moveTo>
                  <a:cubicBezTo>
                    <a:pt x="95" y="108"/>
                    <a:pt x="88" y="142"/>
                    <a:pt x="85" y="157"/>
                  </a:cubicBezTo>
                  <a:cubicBezTo>
                    <a:pt x="66" y="159"/>
                    <a:pt x="42" y="166"/>
                    <a:pt x="28" y="171"/>
                  </a:cubicBezTo>
                  <a:cubicBezTo>
                    <a:pt x="22" y="142"/>
                    <a:pt x="22" y="91"/>
                    <a:pt x="22" y="85"/>
                  </a:cubicBezTo>
                  <a:cubicBezTo>
                    <a:pt x="22" y="78"/>
                    <a:pt x="31" y="22"/>
                    <a:pt x="69" y="22"/>
                  </a:cubicBezTo>
                  <a:cubicBezTo>
                    <a:pt x="69" y="22"/>
                    <a:pt x="69" y="22"/>
                    <a:pt x="69" y="22"/>
                  </a:cubicBezTo>
                  <a:cubicBezTo>
                    <a:pt x="76" y="22"/>
                    <a:pt x="82" y="24"/>
                    <a:pt x="86" y="29"/>
                  </a:cubicBezTo>
                  <a:cubicBezTo>
                    <a:pt x="101" y="45"/>
                    <a:pt x="100" y="82"/>
                    <a:pt x="98" y="96"/>
                  </a:cubicBezTo>
                  <a:close/>
                  <a:moveTo>
                    <a:pt x="103" y="208"/>
                  </a:moveTo>
                  <a:cubicBezTo>
                    <a:pt x="103" y="203"/>
                    <a:pt x="98" y="199"/>
                    <a:pt x="93" y="199"/>
                  </a:cubicBezTo>
                  <a:cubicBezTo>
                    <a:pt x="58" y="199"/>
                    <a:pt x="34" y="206"/>
                    <a:pt x="22" y="223"/>
                  </a:cubicBezTo>
                  <a:cubicBezTo>
                    <a:pt x="21" y="225"/>
                    <a:pt x="20" y="228"/>
                    <a:pt x="20" y="231"/>
                  </a:cubicBezTo>
                  <a:cubicBezTo>
                    <a:pt x="23" y="252"/>
                    <a:pt x="23" y="252"/>
                    <a:pt x="23" y="252"/>
                  </a:cubicBezTo>
                  <a:cubicBezTo>
                    <a:pt x="25" y="263"/>
                    <a:pt x="31" y="273"/>
                    <a:pt x="40" y="280"/>
                  </a:cubicBezTo>
                  <a:cubicBezTo>
                    <a:pt x="47" y="285"/>
                    <a:pt x="56" y="288"/>
                    <a:pt x="66" y="288"/>
                  </a:cubicBezTo>
                  <a:cubicBezTo>
                    <a:pt x="68" y="288"/>
                    <a:pt x="70" y="288"/>
                    <a:pt x="72" y="288"/>
                  </a:cubicBezTo>
                  <a:cubicBezTo>
                    <a:pt x="83" y="286"/>
                    <a:pt x="93" y="280"/>
                    <a:pt x="100" y="271"/>
                  </a:cubicBezTo>
                  <a:cubicBezTo>
                    <a:pt x="107" y="262"/>
                    <a:pt x="109" y="251"/>
                    <a:pt x="108" y="240"/>
                  </a:cubicBezTo>
                  <a:lnTo>
                    <a:pt x="103" y="208"/>
                  </a:lnTo>
                  <a:close/>
                  <a:moveTo>
                    <a:pt x="83" y="258"/>
                  </a:moveTo>
                  <a:cubicBezTo>
                    <a:pt x="79" y="263"/>
                    <a:pt x="74" y="266"/>
                    <a:pt x="69" y="267"/>
                  </a:cubicBezTo>
                  <a:cubicBezTo>
                    <a:pt x="63" y="268"/>
                    <a:pt x="57" y="266"/>
                    <a:pt x="53" y="263"/>
                  </a:cubicBezTo>
                  <a:cubicBezTo>
                    <a:pt x="48" y="259"/>
                    <a:pt x="45" y="254"/>
                    <a:pt x="45" y="249"/>
                  </a:cubicBezTo>
                  <a:cubicBezTo>
                    <a:pt x="42" y="232"/>
                    <a:pt x="42" y="232"/>
                    <a:pt x="42" y="232"/>
                  </a:cubicBezTo>
                  <a:cubicBezTo>
                    <a:pt x="50" y="225"/>
                    <a:pt x="64" y="221"/>
                    <a:pt x="84" y="220"/>
                  </a:cubicBezTo>
                  <a:cubicBezTo>
                    <a:pt x="87" y="243"/>
                    <a:pt x="87" y="243"/>
                    <a:pt x="87" y="243"/>
                  </a:cubicBezTo>
                  <a:cubicBezTo>
                    <a:pt x="88" y="248"/>
                    <a:pt x="86" y="254"/>
                    <a:pt x="83" y="25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51" name="Freeform 1014">
              <a:extLst>
                <a:ext uri="{FF2B5EF4-FFF2-40B4-BE49-F238E27FC236}">
                  <a16:creationId xmlns:a16="http://schemas.microsoft.com/office/drawing/2014/main" id="{8CFFB1CB-898D-43C0-8636-301C0A674D9A}"/>
                </a:ext>
              </a:extLst>
            </p:cNvPr>
            <p:cNvSpPr>
              <a:spLocks noEditPoints="1"/>
            </p:cNvSpPr>
            <p:nvPr/>
          </p:nvSpPr>
          <p:spPr bwMode="auto">
            <a:xfrm>
              <a:off x="1878" y="39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52" name="General_Border_18">
            <a:extLst>
              <a:ext uri="{FF2B5EF4-FFF2-40B4-BE49-F238E27FC236}">
                <a16:creationId xmlns:a16="http://schemas.microsoft.com/office/drawing/2014/main" id="{CEBEB966-C352-4F3F-8767-6A5AF2D08D70}"/>
              </a:ext>
            </a:extLst>
          </p:cNvPr>
          <p:cNvGrpSpPr>
            <a:grpSpLocks noChangeAspect="1"/>
          </p:cNvGrpSpPr>
          <p:nvPr/>
        </p:nvGrpSpPr>
        <p:grpSpPr bwMode="auto">
          <a:xfrm>
            <a:off x="2965579" y="2283637"/>
            <a:ext cx="487916" cy="487916"/>
            <a:chOff x="5414" y="3704"/>
            <a:chExt cx="340" cy="341"/>
          </a:xfrm>
          <a:solidFill>
            <a:schemeClr val="bg1"/>
          </a:solidFill>
        </p:grpSpPr>
        <p:sp>
          <p:nvSpPr>
            <p:cNvPr id="53" name="Freeform 476">
              <a:extLst>
                <a:ext uri="{FF2B5EF4-FFF2-40B4-BE49-F238E27FC236}">
                  <a16:creationId xmlns:a16="http://schemas.microsoft.com/office/drawing/2014/main" id="{637CABE7-4CEE-47B2-8C31-F83F2E2363DE}"/>
                </a:ext>
              </a:extLst>
            </p:cNvPr>
            <p:cNvSpPr>
              <a:spLocks noEditPoints="1"/>
            </p:cNvSpPr>
            <p:nvPr/>
          </p:nvSpPr>
          <p:spPr bwMode="auto">
            <a:xfrm>
              <a:off x="5506" y="3768"/>
              <a:ext cx="184" cy="213"/>
            </a:xfrm>
            <a:custGeom>
              <a:avLst/>
              <a:gdLst>
                <a:gd name="T0" fmla="*/ 182 w 278"/>
                <a:gd name="T1" fmla="*/ 213 h 320"/>
                <a:gd name="T2" fmla="*/ 182 w 278"/>
                <a:gd name="T3" fmla="*/ 309 h 320"/>
                <a:gd name="T4" fmla="*/ 171 w 278"/>
                <a:gd name="T5" fmla="*/ 320 h 320"/>
                <a:gd name="T6" fmla="*/ 11 w 278"/>
                <a:gd name="T7" fmla="*/ 320 h 320"/>
                <a:gd name="T8" fmla="*/ 0 w 278"/>
                <a:gd name="T9" fmla="*/ 309 h 320"/>
                <a:gd name="T10" fmla="*/ 0 w 278"/>
                <a:gd name="T11" fmla="*/ 10 h 320"/>
                <a:gd name="T12" fmla="*/ 11 w 278"/>
                <a:gd name="T13" fmla="*/ 0 h 320"/>
                <a:gd name="T14" fmla="*/ 171 w 278"/>
                <a:gd name="T15" fmla="*/ 0 h 320"/>
                <a:gd name="T16" fmla="*/ 182 w 278"/>
                <a:gd name="T17" fmla="*/ 10 h 320"/>
                <a:gd name="T18" fmla="*/ 182 w 278"/>
                <a:gd name="T19" fmla="*/ 106 h 320"/>
                <a:gd name="T20" fmla="*/ 171 w 278"/>
                <a:gd name="T21" fmla="*/ 117 h 320"/>
                <a:gd name="T22" fmla="*/ 160 w 278"/>
                <a:gd name="T23" fmla="*/ 106 h 320"/>
                <a:gd name="T24" fmla="*/ 160 w 278"/>
                <a:gd name="T25" fmla="*/ 21 h 320"/>
                <a:gd name="T26" fmla="*/ 22 w 278"/>
                <a:gd name="T27" fmla="*/ 21 h 320"/>
                <a:gd name="T28" fmla="*/ 22 w 278"/>
                <a:gd name="T29" fmla="*/ 298 h 320"/>
                <a:gd name="T30" fmla="*/ 160 w 278"/>
                <a:gd name="T31" fmla="*/ 298 h 320"/>
                <a:gd name="T32" fmla="*/ 160 w 278"/>
                <a:gd name="T33" fmla="*/ 213 h 320"/>
                <a:gd name="T34" fmla="*/ 171 w 278"/>
                <a:gd name="T35" fmla="*/ 202 h 320"/>
                <a:gd name="T36" fmla="*/ 182 w 278"/>
                <a:gd name="T37" fmla="*/ 213 h 320"/>
                <a:gd name="T38" fmla="*/ 277 w 278"/>
                <a:gd name="T39" fmla="*/ 156 h 320"/>
                <a:gd name="T40" fmla="*/ 275 w 278"/>
                <a:gd name="T41" fmla="*/ 152 h 320"/>
                <a:gd name="T42" fmla="*/ 232 w 278"/>
                <a:gd name="T43" fmla="*/ 109 h 320"/>
                <a:gd name="T44" fmla="*/ 217 w 278"/>
                <a:gd name="T45" fmla="*/ 109 h 320"/>
                <a:gd name="T46" fmla="*/ 217 w 278"/>
                <a:gd name="T47" fmla="*/ 125 h 320"/>
                <a:gd name="T48" fmla="*/ 241 w 278"/>
                <a:gd name="T49" fmla="*/ 149 h 320"/>
                <a:gd name="T50" fmla="*/ 86 w 278"/>
                <a:gd name="T51" fmla="*/ 149 h 320"/>
                <a:gd name="T52" fmla="*/ 75 w 278"/>
                <a:gd name="T53" fmla="*/ 160 h 320"/>
                <a:gd name="T54" fmla="*/ 86 w 278"/>
                <a:gd name="T55" fmla="*/ 170 h 320"/>
                <a:gd name="T56" fmla="*/ 241 w 278"/>
                <a:gd name="T57" fmla="*/ 170 h 320"/>
                <a:gd name="T58" fmla="*/ 217 w 278"/>
                <a:gd name="T59" fmla="*/ 195 h 320"/>
                <a:gd name="T60" fmla="*/ 217 w 278"/>
                <a:gd name="T61" fmla="*/ 210 h 320"/>
                <a:gd name="T62" fmla="*/ 224 w 278"/>
                <a:gd name="T63" fmla="*/ 213 h 320"/>
                <a:gd name="T64" fmla="*/ 232 w 278"/>
                <a:gd name="T65" fmla="*/ 210 h 320"/>
                <a:gd name="T66" fmla="*/ 275 w 278"/>
                <a:gd name="T67" fmla="*/ 167 h 320"/>
                <a:gd name="T68" fmla="*/ 277 w 278"/>
                <a:gd name="T69" fmla="*/ 164 h 320"/>
                <a:gd name="T70" fmla="*/ 277 w 278"/>
                <a:gd name="T71" fmla="*/ 1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8" h="320">
                  <a:moveTo>
                    <a:pt x="182" y="213"/>
                  </a:moveTo>
                  <a:cubicBezTo>
                    <a:pt x="182" y="309"/>
                    <a:pt x="182" y="309"/>
                    <a:pt x="182" y="309"/>
                  </a:cubicBezTo>
                  <a:cubicBezTo>
                    <a:pt x="182" y="315"/>
                    <a:pt x="177" y="320"/>
                    <a:pt x="171" y="320"/>
                  </a:cubicBezTo>
                  <a:cubicBezTo>
                    <a:pt x="11" y="320"/>
                    <a:pt x="11" y="320"/>
                    <a:pt x="11" y="320"/>
                  </a:cubicBezTo>
                  <a:cubicBezTo>
                    <a:pt x="5" y="320"/>
                    <a:pt x="0" y="315"/>
                    <a:pt x="0" y="309"/>
                  </a:cubicBezTo>
                  <a:cubicBezTo>
                    <a:pt x="0" y="10"/>
                    <a:pt x="0" y="10"/>
                    <a:pt x="0" y="10"/>
                  </a:cubicBezTo>
                  <a:cubicBezTo>
                    <a:pt x="0" y="4"/>
                    <a:pt x="5" y="0"/>
                    <a:pt x="11" y="0"/>
                  </a:cubicBezTo>
                  <a:cubicBezTo>
                    <a:pt x="171" y="0"/>
                    <a:pt x="171" y="0"/>
                    <a:pt x="171" y="0"/>
                  </a:cubicBezTo>
                  <a:cubicBezTo>
                    <a:pt x="177" y="0"/>
                    <a:pt x="182" y="4"/>
                    <a:pt x="182" y="10"/>
                  </a:cubicBezTo>
                  <a:cubicBezTo>
                    <a:pt x="182" y="106"/>
                    <a:pt x="182" y="106"/>
                    <a:pt x="182" y="106"/>
                  </a:cubicBezTo>
                  <a:cubicBezTo>
                    <a:pt x="182" y="112"/>
                    <a:pt x="177" y="117"/>
                    <a:pt x="171" y="117"/>
                  </a:cubicBezTo>
                  <a:cubicBezTo>
                    <a:pt x="165" y="117"/>
                    <a:pt x="160" y="112"/>
                    <a:pt x="160" y="106"/>
                  </a:cubicBezTo>
                  <a:cubicBezTo>
                    <a:pt x="160" y="21"/>
                    <a:pt x="160" y="21"/>
                    <a:pt x="160" y="21"/>
                  </a:cubicBezTo>
                  <a:cubicBezTo>
                    <a:pt x="22" y="21"/>
                    <a:pt x="22" y="21"/>
                    <a:pt x="22" y="21"/>
                  </a:cubicBezTo>
                  <a:cubicBezTo>
                    <a:pt x="22" y="298"/>
                    <a:pt x="22" y="298"/>
                    <a:pt x="22" y="298"/>
                  </a:cubicBezTo>
                  <a:cubicBezTo>
                    <a:pt x="160" y="298"/>
                    <a:pt x="160" y="298"/>
                    <a:pt x="160" y="298"/>
                  </a:cubicBezTo>
                  <a:cubicBezTo>
                    <a:pt x="160" y="213"/>
                    <a:pt x="160" y="213"/>
                    <a:pt x="160" y="213"/>
                  </a:cubicBezTo>
                  <a:cubicBezTo>
                    <a:pt x="160" y="207"/>
                    <a:pt x="165" y="202"/>
                    <a:pt x="171" y="202"/>
                  </a:cubicBezTo>
                  <a:cubicBezTo>
                    <a:pt x="177" y="202"/>
                    <a:pt x="182" y="207"/>
                    <a:pt x="182" y="213"/>
                  </a:cubicBezTo>
                  <a:close/>
                  <a:moveTo>
                    <a:pt x="277" y="156"/>
                  </a:moveTo>
                  <a:cubicBezTo>
                    <a:pt x="276" y="154"/>
                    <a:pt x="276" y="153"/>
                    <a:pt x="275" y="152"/>
                  </a:cubicBezTo>
                  <a:cubicBezTo>
                    <a:pt x="232" y="109"/>
                    <a:pt x="232" y="109"/>
                    <a:pt x="232" y="109"/>
                  </a:cubicBezTo>
                  <a:cubicBezTo>
                    <a:pt x="228" y="105"/>
                    <a:pt x="221" y="105"/>
                    <a:pt x="217" y="109"/>
                  </a:cubicBezTo>
                  <a:cubicBezTo>
                    <a:pt x="213" y="114"/>
                    <a:pt x="213" y="120"/>
                    <a:pt x="217" y="125"/>
                  </a:cubicBezTo>
                  <a:cubicBezTo>
                    <a:pt x="241" y="149"/>
                    <a:pt x="241" y="149"/>
                    <a:pt x="241" y="149"/>
                  </a:cubicBezTo>
                  <a:cubicBezTo>
                    <a:pt x="86" y="149"/>
                    <a:pt x="86" y="149"/>
                    <a:pt x="86" y="149"/>
                  </a:cubicBezTo>
                  <a:cubicBezTo>
                    <a:pt x="80" y="149"/>
                    <a:pt x="75" y="154"/>
                    <a:pt x="75" y="160"/>
                  </a:cubicBezTo>
                  <a:cubicBezTo>
                    <a:pt x="75" y="166"/>
                    <a:pt x="80" y="170"/>
                    <a:pt x="86" y="170"/>
                  </a:cubicBezTo>
                  <a:cubicBezTo>
                    <a:pt x="241" y="170"/>
                    <a:pt x="241" y="170"/>
                    <a:pt x="241" y="170"/>
                  </a:cubicBezTo>
                  <a:cubicBezTo>
                    <a:pt x="217" y="195"/>
                    <a:pt x="217" y="195"/>
                    <a:pt x="217" y="195"/>
                  </a:cubicBezTo>
                  <a:cubicBezTo>
                    <a:pt x="213" y="199"/>
                    <a:pt x="213" y="206"/>
                    <a:pt x="217" y="210"/>
                  </a:cubicBezTo>
                  <a:cubicBezTo>
                    <a:pt x="219" y="212"/>
                    <a:pt x="222" y="213"/>
                    <a:pt x="224" y="213"/>
                  </a:cubicBezTo>
                  <a:cubicBezTo>
                    <a:pt x="227" y="213"/>
                    <a:pt x="230" y="212"/>
                    <a:pt x="232" y="210"/>
                  </a:cubicBezTo>
                  <a:cubicBezTo>
                    <a:pt x="275" y="167"/>
                    <a:pt x="275" y="167"/>
                    <a:pt x="275" y="167"/>
                  </a:cubicBezTo>
                  <a:cubicBezTo>
                    <a:pt x="276" y="166"/>
                    <a:pt x="276" y="165"/>
                    <a:pt x="277" y="164"/>
                  </a:cubicBezTo>
                  <a:cubicBezTo>
                    <a:pt x="278" y="161"/>
                    <a:pt x="278" y="158"/>
                    <a:pt x="277" y="15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54" name="Freeform 477">
              <a:extLst>
                <a:ext uri="{FF2B5EF4-FFF2-40B4-BE49-F238E27FC236}">
                  <a16:creationId xmlns:a16="http://schemas.microsoft.com/office/drawing/2014/main" id="{BE2A88CF-53A6-4E2D-93B9-94F2DDD995FC}"/>
                </a:ext>
              </a:extLst>
            </p:cNvPr>
            <p:cNvSpPr>
              <a:spLocks noEditPoints="1"/>
            </p:cNvSpPr>
            <p:nvPr/>
          </p:nvSpPr>
          <p:spPr bwMode="auto">
            <a:xfrm>
              <a:off x="5414" y="3704"/>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55" name="General_Border_55">
            <a:extLst>
              <a:ext uri="{FF2B5EF4-FFF2-40B4-BE49-F238E27FC236}">
                <a16:creationId xmlns:a16="http://schemas.microsoft.com/office/drawing/2014/main" id="{34FDB071-002C-4E15-9DAD-EC935E836588}"/>
              </a:ext>
            </a:extLst>
          </p:cNvPr>
          <p:cNvSpPr>
            <a:spLocks noChangeAspect="1" noEditPoints="1"/>
          </p:cNvSpPr>
          <p:nvPr/>
        </p:nvSpPr>
        <p:spPr bwMode="auto">
          <a:xfrm>
            <a:off x="7412232" y="2248192"/>
            <a:ext cx="523359" cy="523359"/>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362 w 512"/>
              <a:gd name="T21" fmla="*/ 405 h 512"/>
              <a:gd name="T22" fmla="*/ 356 w 512"/>
              <a:gd name="T23" fmla="*/ 403 h 512"/>
              <a:gd name="T24" fmla="*/ 256 w 512"/>
              <a:gd name="T25" fmla="*/ 323 h 512"/>
              <a:gd name="T26" fmla="*/ 156 w 512"/>
              <a:gd name="T27" fmla="*/ 403 h 512"/>
              <a:gd name="T28" fmla="*/ 144 w 512"/>
              <a:gd name="T29" fmla="*/ 404 h 512"/>
              <a:gd name="T30" fmla="*/ 138 w 512"/>
              <a:gd name="T31" fmla="*/ 394 h 512"/>
              <a:gd name="T32" fmla="*/ 138 w 512"/>
              <a:gd name="T33" fmla="*/ 117 h 512"/>
              <a:gd name="T34" fmla="*/ 149 w 512"/>
              <a:gd name="T35" fmla="*/ 106 h 512"/>
              <a:gd name="T36" fmla="*/ 362 w 512"/>
              <a:gd name="T37" fmla="*/ 106 h 512"/>
              <a:gd name="T38" fmla="*/ 373 w 512"/>
              <a:gd name="T39" fmla="*/ 117 h 512"/>
              <a:gd name="T40" fmla="*/ 373 w 512"/>
              <a:gd name="T41" fmla="*/ 394 h 512"/>
              <a:gd name="T42" fmla="*/ 367 w 512"/>
              <a:gd name="T43" fmla="*/ 404 h 512"/>
              <a:gd name="T44" fmla="*/ 362 w 512"/>
              <a:gd name="T45" fmla="*/ 405 h 512"/>
              <a:gd name="T46" fmla="*/ 256 w 512"/>
              <a:gd name="T47" fmla="*/ 298 h 512"/>
              <a:gd name="T48" fmla="*/ 262 w 512"/>
              <a:gd name="T49" fmla="*/ 301 h 512"/>
              <a:gd name="T50" fmla="*/ 352 w 512"/>
              <a:gd name="T51" fmla="*/ 372 h 512"/>
              <a:gd name="T52" fmla="*/ 352 w 512"/>
              <a:gd name="T53" fmla="*/ 128 h 512"/>
              <a:gd name="T54" fmla="*/ 160 w 512"/>
              <a:gd name="T55" fmla="*/ 128 h 512"/>
              <a:gd name="T56" fmla="*/ 160 w 512"/>
              <a:gd name="T57" fmla="*/ 372 h 512"/>
              <a:gd name="T58" fmla="*/ 249 w 512"/>
              <a:gd name="T59" fmla="*/ 301 h 512"/>
              <a:gd name="T60" fmla="*/ 256 w 512"/>
              <a:gd name="T61" fmla="*/ 29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405"/>
                </a:moveTo>
                <a:cubicBezTo>
                  <a:pt x="360" y="405"/>
                  <a:pt x="358" y="404"/>
                  <a:pt x="356" y="403"/>
                </a:cubicBezTo>
                <a:cubicBezTo>
                  <a:pt x="256" y="323"/>
                  <a:pt x="256" y="323"/>
                  <a:pt x="256" y="323"/>
                </a:cubicBezTo>
                <a:cubicBezTo>
                  <a:pt x="156" y="403"/>
                  <a:pt x="156" y="403"/>
                  <a:pt x="156" y="403"/>
                </a:cubicBezTo>
                <a:cubicBezTo>
                  <a:pt x="152" y="405"/>
                  <a:pt x="148" y="406"/>
                  <a:pt x="144" y="404"/>
                </a:cubicBezTo>
                <a:cubicBezTo>
                  <a:pt x="141" y="402"/>
                  <a:pt x="138" y="398"/>
                  <a:pt x="138" y="394"/>
                </a:cubicBezTo>
                <a:cubicBezTo>
                  <a:pt x="138" y="117"/>
                  <a:pt x="138" y="117"/>
                  <a:pt x="138" y="117"/>
                </a:cubicBezTo>
                <a:cubicBezTo>
                  <a:pt x="138" y="111"/>
                  <a:pt x="143" y="106"/>
                  <a:pt x="149" y="106"/>
                </a:cubicBezTo>
                <a:cubicBezTo>
                  <a:pt x="362" y="106"/>
                  <a:pt x="362" y="106"/>
                  <a:pt x="362" y="106"/>
                </a:cubicBezTo>
                <a:cubicBezTo>
                  <a:pt x="368" y="106"/>
                  <a:pt x="373" y="111"/>
                  <a:pt x="373" y="117"/>
                </a:cubicBezTo>
                <a:cubicBezTo>
                  <a:pt x="373" y="394"/>
                  <a:pt x="373" y="394"/>
                  <a:pt x="373" y="394"/>
                </a:cubicBezTo>
                <a:cubicBezTo>
                  <a:pt x="373" y="398"/>
                  <a:pt x="371" y="402"/>
                  <a:pt x="367" y="404"/>
                </a:cubicBezTo>
                <a:cubicBezTo>
                  <a:pt x="365" y="405"/>
                  <a:pt x="364" y="405"/>
                  <a:pt x="362" y="405"/>
                </a:cubicBezTo>
                <a:close/>
                <a:moveTo>
                  <a:pt x="256" y="298"/>
                </a:moveTo>
                <a:cubicBezTo>
                  <a:pt x="258" y="298"/>
                  <a:pt x="260" y="299"/>
                  <a:pt x="262" y="301"/>
                </a:cubicBezTo>
                <a:cubicBezTo>
                  <a:pt x="352" y="372"/>
                  <a:pt x="352" y="372"/>
                  <a:pt x="352" y="372"/>
                </a:cubicBezTo>
                <a:cubicBezTo>
                  <a:pt x="352" y="128"/>
                  <a:pt x="352" y="128"/>
                  <a:pt x="352" y="128"/>
                </a:cubicBezTo>
                <a:cubicBezTo>
                  <a:pt x="160" y="128"/>
                  <a:pt x="160" y="128"/>
                  <a:pt x="160" y="128"/>
                </a:cubicBezTo>
                <a:cubicBezTo>
                  <a:pt x="160" y="372"/>
                  <a:pt x="160" y="372"/>
                  <a:pt x="160" y="372"/>
                </a:cubicBezTo>
                <a:cubicBezTo>
                  <a:pt x="249" y="301"/>
                  <a:pt x="249" y="301"/>
                  <a:pt x="249" y="301"/>
                </a:cubicBezTo>
                <a:cubicBezTo>
                  <a:pt x="251" y="299"/>
                  <a:pt x="253" y="298"/>
                  <a:pt x="256" y="29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200" dirty="0"/>
          </a:p>
        </p:txBody>
      </p:sp>
      <p:sp>
        <p:nvSpPr>
          <p:cNvPr id="56" name="TextBox 55">
            <a:extLst>
              <a:ext uri="{FF2B5EF4-FFF2-40B4-BE49-F238E27FC236}">
                <a16:creationId xmlns:a16="http://schemas.microsoft.com/office/drawing/2014/main" id="{949687F1-560B-4525-B75C-D3DB64E3165E}"/>
              </a:ext>
            </a:extLst>
          </p:cNvPr>
          <p:cNvSpPr txBox="1"/>
          <p:nvPr/>
        </p:nvSpPr>
        <p:spPr>
          <a:xfrm>
            <a:off x="4369271" y="3192545"/>
            <a:ext cx="2153518" cy="553998"/>
          </a:xfrm>
          <a:prstGeom prst="rect">
            <a:avLst/>
          </a:prstGeom>
          <a:noFill/>
        </p:spPr>
        <p:txBody>
          <a:bodyPr wrap="square" lIns="0" tIns="0" rIns="0" bIns="0" rtlCol="0">
            <a:spAutoFit/>
          </a:bodyPr>
          <a:lstStyle/>
          <a:p>
            <a:pPr algn="ctr">
              <a:spcBef>
                <a:spcPts val="600"/>
              </a:spcBef>
              <a:buSzPct val="100000"/>
            </a:pPr>
            <a:r>
              <a:rPr lang="en-GB" sz="3600" dirty="0">
                <a:solidFill>
                  <a:schemeClr val="bg2">
                    <a:lumMod val="50000"/>
                  </a:schemeClr>
                </a:solidFill>
              </a:rPr>
              <a:t>2015</a:t>
            </a:r>
          </a:p>
        </p:txBody>
      </p:sp>
      <p:sp>
        <p:nvSpPr>
          <p:cNvPr id="57" name="TextBox 56">
            <a:extLst>
              <a:ext uri="{FF2B5EF4-FFF2-40B4-BE49-F238E27FC236}">
                <a16:creationId xmlns:a16="http://schemas.microsoft.com/office/drawing/2014/main" id="{BCD4A0B0-9904-4B7D-A1E5-D5AE11D60753}"/>
              </a:ext>
            </a:extLst>
          </p:cNvPr>
          <p:cNvSpPr txBox="1"/>
          <p:nvPr/>
        </p:nvSpPr>
        <p:spPr>
          <a:xfrm>
            <a:off x="5300024" y="3998505"/>
            <a:ext cx="1765794" cy="2333026"/>
          </a:xfrm>
          <a:prstGeom prst="rect">
            <a:avLst/>
          </a:prstGeom>
          <a:noFill/>
        </p:spPr>
        <p:txBody>
          <a:bodyPr wrap="square" lIns="0" tIns="0" rIns="0" bIns="0" rtlCol="0">
            <a:noAutofit/>
          </a:bodyPr>
          <a:lstStyle/>
          <a:p>
            <a:r>
              <a:rPr lang="en-GB" sz="1100" b="1" dirty="0">
                <a:solidFill>
                  <a:schemeClr val="bg2">
                    <a:lumMod val="50000"/>
                  </a:schemeClr>
                </a:solidFill>
              </a:rPr>
              <a:t>Lightning Design System</a:t>
            </a:r>
          </a:p>
          <a:p>
            <a:r>
              <a:rPr lang="en-US" sz="1200" dirty="0"/>
              <a:t>The Lightning Design System enables you to build rich enterprise experiences and custom applications with the patterns and established best practices that are native to Salesforce.</a:t>
            </a:r>
            <a:endParaRPr lang="en-GB" sz="1200" dirty="0"/>
          </a:p>
        </p:txBody>
      </p:sp>
      <p:sp>
        <p:nvSpPr>
          <p:cNvPr id="58" name="General_Fill_48">
            <a:extLst>
              <a:ext uri="{FF2B5EF4-FFF2-40B4-BE49-F238E27FC236}">
                <a16:creationId xmlns:a16="http://schemas.microsoft.com/office/drawing/2014/main" id="{2A04AB5E-8FAE-4E9B-9E51-AD12121375AA}"/>
              </a:ext>
            </a:extLst>
          </p:cNvPr>
          <p:cNvSpPr>
            <a:spLocks noChangeAspect="1" noEditPoints="1"/>
          </p:cNvSpPr>
          <p:nvPr/>
        </p:nvSpPr>
        <p:spPr bwMode="auto">
          <a:xfrm>
            <a:off x="5085070" y="2277783"/>
            <a:ext cx="464335" cy="464335"/>
          </a:xfrm>
          <a:custGeom>
            <a:avLst/>
            <a:gdLst>
              <a:gd name="T0" fmla="*/ 349 w 512"/>
              <a:gd name="T1" fmla="*/ 210 h 512"/>
              <a:gd name="T2" fmla="*/ 309 w 512"/>
              <a:gd name="T3" fmla="*/ 182 h 512"/>
              <a:gd name="T4" fmla="*/ 343 w 512"/>
              <a:gd name="T5" fmla="*/ 156 h 512"/>
              <a:gd name="T6" fmla="*/ 300 w 512"/>
              <a:gd name="T7" fmla="*/ 278 h 512"/>
              <a:gd name="T8" fmla="*/ 284 w 512"/>
              <a:gd name="T9" fmla="*/ 278 h 512"/>
              <a:gd name="T10" fmla="*/ 243 w 512"/>
              <a:gd name="T11" fmla="*/ 313 h 512"/>
              <a:gd name="T12" fmla="*/ 269 w 512"/>
              <a:gd name="T13" fmla="*/ 350 h 512"/>
              <a:gd name="T14" fmla="*/ 256 w 512"/>
              <a:gd name="T15" fmla="*/ 363 h 512"/>
              <a:gd name="T16" fmla="*/ 139 w 512"/>
              <a:gd name="T17" fmla="*/ 249 h 512"/>
              <a:gd name="T18" fmla="*/ 218 w 512"/>
              <a:gd name="T19" fmla="*/ 144 h 512"/>
              <a:gd name="T20" fmla="*/ 295 w 512"/>
              <a:gd name="T21" fmla="*/ 144 h 512"/>
              <a:gd name="T22" fmla="*/ 277 w 512"/>
              <a:gd name="T23" fmla="*/ 171 h 512"/>
              <a:gd name="T24" fmla="*/ 277 w 512"/>
              <a:gd name="T25" fmla="*/ 214 h 512"/>
              <a:gd name="T26" fmla="*/ 299 w 512"/>
              <a:gd name="T27" fmla="*/ 216 h 512"/>
              <a:gd name="T28" fmla="*/ 224 w 512"/>
              <a:gd name="T29" fmla="*/ 288 h 512"/>
              <a:gd name="T30" fmla="*/ 181 w 512"/>
              <a:gd name="T31" fmla="*/ 288 h 512"/>
              <a:gd name="T32" fmla="*/ 224 w 512"/>
              <a:gd name="T33" fmla="*/ 288 h 512"/>
              <a:gd name="T34" fmla="*/ 203 w 512"/>
              <a:gd name="T35" fmla="*/ 192 h 512"/>
              <a:gd name="T36" fmla="*/ 203 w 512"/>
              <a:gd name="T37" fmla="*/ 235 h 512"/>
              <a:gd name="T38" fmla="*/ 339 w 512"/>
              <a:gd name="T39" fmla="*/ 236 h 512"/>
              <a:gd name="T40" fmla="*/ 320 w 512"/>
              <a:gd name="T41" fmla="*/ 232 h 512"/>
              <a:gd name="T42" fmla="*/ 330 w 512"/>
              <a:gd name="T43" fmla="*/ 384 h 512"/>
              <a:gd name="T44" fmla="*/ 341 w 512"/>
              <a:gd name="T45" fmla="*/ 266 h 512"/>
              <a:gd name="T46" fmla="*/ 339 w 512"/>
              <a:gd name="T47" fmla="*/ 236 h 512"/>
              <a:gd name="T48" fmla="*/ 363 w 512"/>
              <a:gd name="T49" fmla="*/ 267 h 512"/>
              <a:gd name="T50" fmla="*/ 382 w 512"/>
              <a:gd name="T51" fmla="*/ 266 h 512"/>
              <a:gd name="T52" fmla="*/ 366 w 512"/>
              <a:gd name="T53" fmla="*/ 222 h 512"/>
              <a:gd name="T54" fmla="*/ 512 w 512"/>
              <a:gd name="T55" fmla="*/ 256 h 512"/>
              <a:gd name="T56" fmla="*/ 0 w 512"/>
              <a:gd name="T57" fmla="*/ 256 h 512"/>
              <a:gd name="T58" fmla="*/ 512 w 512"/>
              <a:gd name="T59" fmla="*/ 256 h 512"/>
              <a:gd name="T60" fmla="*/ 371 w 512"/>
              <a:gd name="T61" fmla="*/ 164 h 512"/>
              <a:gd name="T62" fmla="*/ 350 w 512"/>
              <a:gd name="T63" fmla="*/ 113 h 512"/>
              <a:gd name="T64" fmla="*/ 337 w 512"/>
              <a:gd name="T65" fmla="*/ 97 h 512"/>
              <a:gd name="T66" fmla="*/ 256 w 512"/>
              <a:gd name="T67" fmla="*/ 118 h 512"/>
              <a:gd name="T68" fmla="*/ 151 w 512"/>
              <a:gd name="T69" fmla="*/ 164 h 512"/>
              <a:gd name="T70" fmla="*/ 146 w 512"/>
              <a:gd name="T71" fmla="*/ 330 h 512"/>
              <a:gd name="T72" fmla="*/ 286 w 512"/>
              <a:gd name="T73" fmla="*/ 373 h 512"/>
              <a:gd name="T74" fmla="*/ 274 w 512"/>
              <a:gd name="T75" fmla="*/ 325 h 512"/>
              <a:gd name="T76" fmla="*/ 266 w 512"/>
              <a:gd name="T77" fmla="*/ 302 h 512"/>
              <a:gd name="T78" fmla="*/ 289 w 512"/>
              <a:gd name="T79" fmla="*/ 299 h 512"/>
              <a:gd name="T80" fmla="*/ 309 w 512"/>
              <a:gd name="T81" fmla="*/ 396 h 512"/>
              <a:gd name="T82" fmla="*/ 341 w 512"/>
              <a:gd name="T83" fmla="*/ 406 h 512"/>
              <a:gd name="T84" fmla="*/ 360 w 512"/>
              <a:gd name="T85" fmla="*/ 299 h 512"/>
              <a:gd name="T86" fmla="*/ 371 w 512"/>
              <a:gd name="T87" fmla="*/ 1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43" y="156"/>
                </a:moveTo>
                <a:cubicBezTo>
                  <a:pt x="354" y="172"/>
                  <a:pt x="357" y="198"/>
                  <a:pt x="349" y="210"/>
                </a:cubicBezTo>
                <a:cubicBezTo>
                  <a:pt x="347" y="213"/>
                  <a:pt x="343" y="216"/>
                  <a:pt x="333" y="214"/>
                </a:cubicBezTo>
                <a:cubicBezTo>
                  <a:pt x="309" y="208"/>
                  <a:pt x="309" y="185"/>
                  <a:pt x="309" y="182"/>
                </a:cubicBezTo>
                <a:cubicBezTo>
                  <a:pt x="309" y="155"/>
                  <a:pt x="320" y="138"/>
                  <a:pt x="330" y="128"/>
                </a:cubicBezTo>
                <a:cubicBezTo>
                  <a:pt x="332" y="136"/>
                  <a:pt x="336" y="145"/>
                  <a:pt x="343" y="156"/>
                </a:cubicBezTo>
                <a:close/>
                <a:moveTo>
                  <a:pt x="299" y="257"/>
                </a:moveTo>
                <a:cubicBezTo>
                  <a:pt x="300" y="278"/>
                  <a:pt x="300" y="278"/>
                  <a:pt x="300" y="278"/>
                </a:cubicBezTo>
                <a:cubicBezTo>
                  <a:pt x="289" y="278"/>
                  <a:pt x="289" y="278"/>
                  <a:pt x="289" y="278"/>
                </a:cubicBezTo>
                <a:cubicBezTo>
                  <a:pt x="287" y="278"/>
                  <a:pt x="286" y="278"/>
                  <a:pt x="284" y="278"/>
                </a:cubicBezTo>
                <a:cubicBezTo>
                  <a:pt x="275" y="277"/>
                  <a:pt x="262" y="277"/>
                  <a:pt x="252" y="286"/>
                </a:cubicBezTo>
                <a:cubicBezTo>
                  <a:pt x="245" y="292"/>
                  <a:pt x="241" y="303"/>
                  <a:pt x="243" y="313"/>
                </a:cubicBezTo>
                <a:cubicBezTo>
                  <a:pt x="245" y="327"/>
                  <a:pt x="253" y="335"/>
                  <a:pt x="260" y="341"/>
                </a:cubicBezTo>
                <a:cubicBezTo>
                  <a:pt x="264" y="343"/>
                  <a:pt x="267" y="346"/>
                  <a:pt x="269" y="350"/>
                </a:cubicBezTo>
                <a:cubicBezTo>
                  <a:pt x="271" y="352"/>
                  <a:pt x="271" y="358"/>
                  <a:pt x="269" y="360"/>
                </a:cubicBezTo>
                <a:cubicBezTo>
                  <a:pt x="269" y="361"/>
                  <a:pt x="266" y="363"/>
                  <a:pt x="256" y="363"/>
                </a:cubicBezTo>
                <a:cubicBezTo>
                  <a:pt x="222" y="363"/>
                  <a:pt x="184" y="344"/>
                  <a:pt x="163" y="317"/>
                </a:cubicBezTo>
                <a:cubicBezTo>
                  <a:pt x="148" y="298"/>
                  <a:pt x="140" y="273"/>
                  <a:pt x="139" y="249"/>
                </a:cubicBezTo>
                <a:cubicBezTo>
                  <a:pt x="139" y="224"/>
                  <a:pt x="148" y="201"/>
                  <a:pt x="167" y="178"/>
                </a:cubicBezTo>
                <a:cubicBezTo>
                  <a:pt x="181" y="162"/>
                  <a:pt x="198" y="150"/>
                  <a:pt x="218" y="144"/>
                </a:cubicBezTo>
                <a:cubicBezTo>
                  <a:pt x="229" y="141"/>
                  <a:pt x="242" y="139"/>
                  <a:pt x="256" y="139"/>
                </a:cubicBezTo>
                <a:cubicBezTo>
                  <a:pt x="263" y="139"/>
                  <a:pt x="281" y="140"/>
                  <a:pt x="295" y="144"/>
                </a:cubicBezTo>
                <a:cubicBezTo>
                  <a:pt x="291" y="153"/>
                  <a:pt x="289" y="163"/>
                  <a:pt x="288" y="174"/>
                </a:cubicBezTo>
                <a:cubicBezTo>
                  <a:pt x="285" y="172"/>
                  <a:pt x="281" y="171"/>
                  <a:pt x="277" y="171"/>
                </a:cubicBezTo>
                <a:cubicBezTo>
                  <a:pt x="266" y="171"/>
                  <a:pt x="256" y="181"/>
                  <a:pt x="256" y="192"/>
                </a:cubicBezTo>
                <a:cubicBezTo>
                  <a:pt x="256" y="204"/>
                  <a:pt x="266" y="214"/>
                  <a:pt x="277" y="214"/>
                </a:cubicBezTo>
                <a:cubicBezTo>
                  <a:pt x="284" y="214"/>
                  <a:pt x="289" y="211"/>
                  <a:pt x="293" y="207"/>
                </a:cubicBezTo>
                <a:cubicBezTo>
                  <a:pt x="295" y="210"/>
                  <a:pt x="296" y="213"/>
                  <a:pt x="299" y="216"/>
                </a:cubicBezTo>
                <a:lnTo>
                  <a:pt x="299" y="257"/>
                </a:lnTo>
                <a:close/>
                <a:moveTo>
                  <a:pt x="224" y="288"/>
                </a:moveTo>
                <a:cubicBezTo>
                  <a:pt x="224" y="277"/>
                  <a:pt x="214" y="267"/>
                  <a:pt x="203" y="267"/>
                </a:cubicBezTo>
                <a:cubicBezTo>
                  <a:pt x="191" y="267"/>
                  <a:pt x="181" y="277"/>
                  <a:pt x="181" y="288"/>
                </a:cubicBezTo>
                <a:cubicBezTo>
                  <a:pt x="181" y="300"/>
                  <a:pt x="191" y="310"/>
                  <a:pt x="203" y="310"/>
                </a:cubicBezTo>
                <a:cubicBezTo>
                  <a:pt x="214" y="310"/>
                  <a:pt x="224" y="300"/>
                  <a:pt x="224" y="288"/>
                </a:cubicBezTo>
                <a:close/>
                <a:moveTo>
                  <a:pt x="224" y="214"/>
                </a:moveTo>
                <a:cubicBezTo>
                  <a:pt x="224" y="202"/>
                  <a:pt x="214" y="192"/>
                  <a:pt x="203" y="192"/>
                </a:cubicBezTo>
                <a:cubicBezTo>
                  <a:pt x="191" y="192"/>
                  <a:pt x="181" y="202"/>
                  <a:pt x="181" y="214"/>
                </a:cubicBezTo>
                <a:cubicBezTo>
                  <a:pt x="181" y="225"/>
                  <a:pt x="191" y="235"/>
                  <a:pt x="203" y="235"/>
                </a:cubicBezTo>
                <a:cubicBezTo>
                  <a:pt x="214" y="235"/>
                  <a:pt x="224" y="225"/>
                  <a:pt x="224" y="214"/>
                </a:cubicBezTo>
                <a:close/>
                <a:moveTo>
                  <a:pt x="339" y="236"/>
                </a:moveTo>
                <a:cubicBezTo>
                  <a:pt x="336" y="236"/>
                  <a:pt x="332" y="236"/>
                  <a:pt x="328" y="235"/>
                </a:cubicBezTo>
                <a:cubicBezTo>
                  <a:pt x="325" y="234"/>
                  <a:pt x="323" y="233"/>
                  <a:pt x="320" y="232"/>
                </a:cubicBezTo>
                <a:cubicBezTo>
                  <a:pt x="320" y="256"/>
                  <a:pt x="320" y="256"/>
                  <a:pt x="320" y="256"/>
                </a:cubicBezTo>
                <a:cubicBezTo>
                  <a:pt x="330" y="384"/>
                  <a:pt x="330" y="384"/>
                  <a:pt x="330" y="384"/>
                </a:cubicBezTo>
                <a:cubicBezTo>
                  <a:pt x="332" y="384"/>
                  <a:pt x="332" y="384"/>
                  <a:pt x="332" y="384"/>
                </a:cubicBezTo>
                <a:cubicBezTo>
                  <a:pt x="341" y="266"/>
                  <a:pt x="341" y="266"/>
                  <a:pt x="341" y="266"/>
                </a:cubicBezTo>
                <a:cubicBezTo>
                  <a:pt x="341" y="236"/>
                  <a:pt x="341" y="236"/>
                  <a:pt x="341" y="236"/>
                </a:cubicBezTo>
                <a:cubicBezTo>
                  <a:pt x="341" y="236"/>
                  <a:pt x="340" y="236"/>
                  <a:pt x="339" y="236"/>
                </a:cubicBezTo>
                <a:close/>
                <a:moveTo>
                  <a:pt x="363" y="226"/>
                </a:moveTo>
                <a:cubicBezTo>
                  <a:pt x="363" y="267"/>
                  <a:pt x="363" y="267"/>
                  <a:pt x="363" y="267"/>
                </a:cubicBezTo>
                <a:cubicBezTo>
                  <a:pt x="362" y="277"/>
                  <a:pt x="362" y="277"/>
                  <a:pt x="362" y="277"/>
                </a:cubicBezTo>
                <a:cubicBezTo>
                  <a:pt x="372" y="276"/>
                  <a:pt x="379" y="272"/>
                  <a:pt x="382" y="266"/>
                </a:cubicBezTo>
                <a:cubicBezTo>
                  <a:pt x="389" y="253"/>
                  <a:pt x="382" y="230"/>
                  <a:pt x="372" y="209"/>
                </a:cubicBezTo>
                <a:cubicBezTo>
                  <a:pt x="371" y="214"/>
                  <a:pt x="369" y="218"/>
                  <a:pt x="366" y="222"/>
                </a:cubicBezTo>
                <a:cubicBezTo>
                  <a:pt x="365" y="224"/>
                  <a:pt x="364" y="225"/>
                  <a:pt x="363" y="226"/>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1" y="165"/>
                </a:moveTo>
                <a:cubicBezTo>
                  <a:pt x="371" y="165"/>
                  <a:pt x="371" y="164"/>
                  <a:pt x="371" y="164"/>
                </a:cubicBezTo>
                <a:cubicBezTo>
                  <a:pt x="368" y="157"/>
                  <a:pt x="365" y="150"/>
                  <a:pt x="361" y="144"/>
                </a:cubicBezTo>
                <a:cubicBezTo>
                  <a:pt x="348" y="124"/>
                  <a:pt x="350" y="115"/>
                  <a:pt x="350" y="113"/>
                </a:cubicBezTo>
                <a:cubicBezTo>
                  <a:pt x="354" y="109"/>
                  <a:pt x="354" y="105"/>
                  <a:pt x="351" y="100"/>
                </a:cubicBezTo>
                <a:cubicBezTo>
                  <a:pt x="348" y="96"/>
                  <a:pt x="342" y="95"/>
                  <a:pt x="337" y="97"/>
                </a:cubicBezTo>
                <a:cubicBezTo>
                  <a:pt x="336" y="98"/>
                  <a:pt x="318" y="106"/>
                  <a:pt x="305" y="125"/>
                </a:cubicBezTo>
                <a:cubicBezTo>
                  <a:pt x="285" y="118"/>
                  <a:pt x="260" y="118"/>
                  <a:pt x="256" y="118"/>
                </a:cubicBezTo>
                <a:cubicBezTo>
                  <a:pt x="240" y="118"/>
                  <a:pt x="225" y="120"/>
                  <a:pt x="211" y="124"/>
                </a:cubicBezTo>
                <a:cubicBezTo>
                  <a:pt x="188" y="131"/>
                  <a:pt x="167" y="145"/>
                  <a:pt x="151" y="164"/>
                </a:cubicBezTo>
                <a:cubicBezTo>
                  <a:pt x="129" y="190"/>
                  <a:pt x="118" y="219"/>
                  <a:pt x="118" y="249"/>
                </a:cubicBezTo>
                <a:cubicBezTo>
                  <a:pt x="118" y="278"/>
                  <a:pt x="128" y="307"/>
                  <a:pt x="146" y="330"/>
                </a:cubicBezTo>
                <a:cubicBezTo>
                  <a:pt x="172" y="363"/>
                  <a:pt x="216" y="384"/>
                  <a:pt x="256" y="384"/>
                </a:cubicBezTo>
                <a:cubicBezTo>
                  <a:pt x="261" y="384"/>
                  <a:pt x="277" y="384"/>
                  <a:pt x="286" y="373"/>
                </a:cubicBezTo>
                <a:cubicBezTo>
                  <a:pt x="295" y="363"/>
                  <a:pt x="293" y="347"/>
                  <a:pt x="286" y="337"/>
                </a:cubicBezTo>
                <a:cubicBezTo>
                  <a:pt x="283" y="332"/>
                  <a:pt x="278" y="328"/>
                  <a:pt x="274" y="325"/>
                </a:cubicBezTo>
                <a:cubicBezTo>
                  <a:pt x="268" y="319"/>
                  <a:pt x="265" y="316"/>
                  <a:pt x="264" y="310"/>
                </a:cubicBezTo>
                <a:cubicBezTo>
                  <a:pt x="263" y="307"/>
                  <a:pt x="264" y="303"/>
                  <a:pt x="266" y="302"/>
                </a:cubicBezTo>
                <a:cubicBezTo>
                  <a:pt x="269" y="299"/>
                  <a:pt x="277" y="299"/>
                  <a:pt x="284" y="299"/>
                </a:cubicBezTo>
                <a:cubicBezTo>
                  <a:pt x="286" y="299"/>
                  <a:pt x="287" y="299"/>
                  <a:pt x="289" y="299"/>
                </a:cubicBezTo>
                <a:cubicBezTo>
                  <a:pt x="302" y="299"/>
                  <a:pt x="302" y="299"/>
                  <a:pt x="302" y="299"/>
                </a:cubicBezTo>
                <a:cubicBezTo>
                  <a:pt x="309" y="396"/>
                  <a:pt x="309" y="396"/>
                  <a:pt x="309" y="396"/>
                </a:cubicBezTo>
                <a:cubicBezTo>
                  <a:pt x="310" y="401"/>
                  <a:pt x="314" y="406"/>
                  <a:pt x="320" y="406"/>
                </a:cubicBezTo>
                <a:cubicBezTo>
                  <a:pt x="341" y="406"/>
                  <a:pt x="341" y="406"/>
                  <a:pt x="341" y="406"/>
                </a:cubicBezTo>
                <a:cubicBezTo>
                  <a:pt x="347" y="406"/>
                  <a:pt x="351" y="401"/>
                  <a:pt x="352" y="396"/>
                </a:cubicBezTo>
                <a:cubicBezTo>
                  <a:pt x="360" y="299"/>
                  <a:pt x="360" y="299"/>
                  <a:pt x="360" y="299"/>
                </a:cubicBezTo>
                <a:cubicBezTo>
                  <a:pt x="380" y="297"/>
                  <a:pt x="394" y="289"/>
                  <a:pt x="401" y="276"/>
                </a:cubicBezTo>
                <a:cubicBezTo>
                  <a:pt x="421" y="239"/>
                  <a:pt x="377" y="172"/>
                  <a:pt x="371" y="165"/>
                </a:cubicBezTo>
                <a:close/>
              </a:path>
            </a:pathLst>
          </a:custGeom>
          <a:solidFill>
            <a:schemeClr val="bg2">
              <a:lumMod val="50000"/>
            </a:schemeClr>
          </a:solidFill>
          <a:ln>
            <a:solidFill>
              <a:schemeClr val="bg1"/>
            </a:solidFill>
          </a:ln>
          <a:extLst/>
        </p:spPr>
        <p:txBody>
          <a:bodyPr vert="horz" wrap="square" lIns="91440" tIns="45720" rIns="91440" bIns="45720"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15090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p:txBody>
          <a:bodyPr/>
          <a:lstStyle/>
          <a:p>
            <a:r>
              <a:rPr lang="en-US" dirty="0"/>
              <a:t>Lightning Web Components Basics</a:t>
            </a:r>
          </a:p>
        </p:txBody>
      </p:sp>
      <p:sp>
        <p:nvSpPr>
          <p:cNvPr id="9" name="Text Placeholder 2">
            <a:extLst>
              <a:ext uri="{FF2B5EF4-FFF2-40B4-BE49-F238E27FC236}">
                <a16:creationId xmlns:a16="http://schemas.microsoft.com/office/drawing/2014/main" id="{42C8FE8C-2C7F-4181-B6EF-975AD805F55A}"/>
              </a:ext>
            </a:extLst>
          </p:cNvPr>
          <p:cNvSpPr>
            <a:spLocks noGrp="1"/>
          </p:cNvSpPr>
          <p:nvPr>
            <p:ph type="body" sz="quarter" idx="14"/>
          </p:nvPr>
        </p:nvSpPr>
        <p:spPr>
          <a:xfrm>
            <a:off x="914721" y="1353312"/>
            <a:ext cx="10362880" cy="475488"/>
          </a:xfrm>
        </p:spPr>
        <p:txBody>
          <a:bodyPr/>
          <a:lstStyle/>
          <a:p>
            <a:pPr marL="609585" lvl="1" indent="0">
              <a:lnSpc>
                <a:spcPct val="150000"/>
              </a:lnSpc>
              <a:buNone/>
            </a:pPr>
            <a:endParaRPr lang="en-IN" sz="1600" dirty="0">
              <a:cs typeface="Calibri" panose="020F0502020204030204" pitchFamily="34" charset="0"/>
            </a:endParaRPr>
          </a:p>
          <a:p>
            <a:pPr marL="952485" lvl="1" indent="-342900">
              <a:lnSpc>
                <a:spcPct val="150000"/>
              </a:lnSpc>
              <a:buFont typeface="Wingdings" panose="05000000000000000000" pitchFamily="2" charset="2"/>
              <a:buChar char="Ø"/>
            </a:pPr>
            <a:endParaRPr lang="en-IN" sz="1600" dirty="0">
              <a:solidFill>
                <a:srgbClr val="080707"/>
              </a:solidFill>
              <a:latin typeface="Salesforce Sans"/>
            </a:endParaRPr>
          </a:p>
          <a:p>
            <a:endParaRPr lang="en-US" b="1" spc="-5" dirty="0">
              <a:solidFill>
                <a:srgbClr val="231F20"/>
              </a:solidFill>
              <a:latin typeface="Whitney-Book"/>
              <a:ea typeface="+mj-ea"/>
            </a:endParaRPr>
          </a:p>
        </p:txBody>
      </p:sp>
      <p:sp>
        <p:nvSpPr>
          <p:cNvPr id="11" name="Text Placeholder 10">
            <a:extLst>
              <a:ext uri="{FF2B5EF4-FFF2-40B4-BE49-F238E27FC236}">
                <a16:creationId xmlns:a16="http://schemas.microsoft.com/office/drawing/2014/main" id="{F517A3AD-994F-4BA0-8737-F1A3562EBBE9}"/>
              </a:ext>
            </a:extLst>
          </p:cNvPr>
          <p:cNvSpPr>
            <a:spLocks noGrp="1"/>
          </p:cNvSpPr>
          <p:nvPr>
            <p:ph type="body" sz="quarter" idx="15"/>
          </p:nvPr>
        </p:nvSpPr>
        <p:spPr>
          <a:xfrm>
            <a:off x="914971" y="466344"/>
            <a:ext cx="3355848" cy="203200"/>
          </a:xfrm>
        </p:spPr>
        <p:txBody>
          <a:bodyPr/>
          <a:lstStyle/>
          <a:p>
            <a:r>
              <a:rPr lang="en-US" dirty="0"/>
              <a:t>Lightning web components</a:t>
            </a:r>
          </a:p>
        </p:txBody>
      </p:sp>
      <p:sp>
        <p:nvSpPr>
          <p:cNvPr id="2" name="Rectangle 1"/>
          <p:cNvSpPr/>
          <p:nvPr/>
        </p:nvSpPr>
        <p:spPr>
          <a:xfrm>
            <a:off x="914400" y="1353312"/>
            <a:ext cx="10621818" cy="2925801"/>
          </a:xfrm>
          <a:prstGeom prst="rect">
            <a:avLst/>
          </a:prstGeom>
        </p:spPr>
        <p:txBody>
          <a:bodyPr wrap="square">
            <a:spAutoFit/>
          </a:bodyPr>
          <a:lstStyle/>
          <a:p>
            <a:pPr marL="342900" indent="-342900" defTabSz="457200">
              <a:lnSpc>
                <a:spcPct val="150000"/>
              </a:lnSpc>
              <a:spcBef>
                <a:spcPts val="1000"/>
              </a:spcBef>
              <a:buClr>
                <a:schemeClr val="tx1"/>
              </a:buClr>
              <a:buSzPct val="80000"/>
              <a:buFont typeface="Arial" panose="020B0604020202020204" pitchFamily="34" charset="0"/>
              <a:buChar char="•"/>
            </a:pPr>
            <a:r>
              <a:rPr lang="en-US" dirty="0">
                <a:solidFill>
                  <a:schemeClr val="tx1">
                    <a:lumMod val="75000"/>
                    <a:lumOff val="25000"/>
                  </a:schemeClr>
                </a:solidFill>
              </a:rPr>
              <a:t>Lightning Web Components leverages the web standards breakthroughs of the last five years.</a:t>
            </a:r>
          </a:p>
          <a:p>
            <a:pPr marL="342900" indent="-342900" defTabSz="457200">
              <a:lnSpc>
                <a:spcPct val="150000"/>
              </a:lnSpc>
              <a:spcBef>
                <a:spcPts val="1000"/>
              </a:spcBef>
              <a:buClr>
                <a:schemeClr val="tx1"/>
              </a:buClr>
              <a:buSzPct val="80000"/>
              <a:buFont typeface="Arial" panose="020B0604020202020204" pitchFamily="34" charset="0"/>
              <a:buChar char="•"/>
            </a:pPr>
            <a:r>
              <a:rPr lang="en-US" dirty="0">
                <a:solidFill>
                  <a:schemeClr val="tx1">
                    <a:lumMod val="75000"/>
                    <a:lumOff val="25000"/>
                  </a:schemeClr>
                </a:solidFill>
              </a:rPr>
              <a:t>Lightning Web Components  can coexist and interoperate with the original Aura programming model and deliver an unparalleled performance</a:t>
            </a:r>
            <a:endParaRPr lang="en-US" dirty="0">
              <a:solidFill>
                <a:schemeClr val="tx1">
                  <a:lumMod val="75000"/>
                  <a:lumOff val="25000"/>
                </a:schemeClr>
              </a:solidFill>
              <a:highlight>
                <a:srgbClr val="FFFF00"/>
              </a:highlight>
            </a:endParaRPr>
          </a:p>
          <a:p>
            <a:pPr marL="342900" indent="-342900" defTabSz="457200">
              <a:lnSpc>
                <a:spcPct val="150000"/>
              </a:lnSpc>
              <a:spcBef>
                <a:spcPts val="1000"/>
              </a:spcBef>
              <a:buClr>
                <a:schemeClr val="tx1"/>
              </a:buClr>
              <a:buSzPct val="80000"/>
              <a:buFont typeface="Arial" panose="020B0604020202020204" pitchFamily="34" charset="0"/>
              <a:buChar char="•"/>
            </a:pPr>
            <a:r>
              <a:rPr lang="en-US" dirty="0">
                <a:solidFill>
                  <a:schemeClr val="tx1">
                    <a:lumMod val="75000"/>
                    <a:lumOff val="25000"/>
                  </a:schemeClr>
                </a:solidFill>
              </a:rPr>
              <a:t>Lightning Web Components comprise of custom HTML and modern JavaScript.</a:t>
            </a:r>
          </a:p>
          <a:p>
            <a:pPr marL="342900" indent="-342900" defTabSz="457200">
              <a:lnSpc>
                <a:spcPct val="150000"/>
              </a:lnSpc>
              <a:spcBef>
                <a:spcPts val="1000"/>
              </a:spcBef>
              <a:buClr>
                <a:schemeClr val="tx1"/>
              </a:buClr>
              <a:buSzPct val="80000"/>
              <a:buFont typeface="Arial" panose="020B0604020202020204" pitchFamily="34" charset="0"/>
              <a:buChar char="•"/>
            </a:pPr>
            <a:r>
              <a:rPr lang="en-US" dirty="0">
                <a:solidFill>
                  <a:schemeClr val="tx1">
                    <a:lumMod val="75000"/>
                    <a:lumOff val="25000"/>
                  </a:schemeClr>
                </a:solidFill>
              </a:rPr>
              <a:t>Lightning Web Components uses core Web Components Standards and provides only what is necessary to perform well in browsers supported by Salesforce.</a:t>
            </a:r>
          </a:p>
        </p:txBody>
      </p:sp>
    </p:spTree>
    <p:extLst>
      <p:ext uri="{BB962C8B-B14F-4D97-AF65-F5344CB8AC3E}">
        <p14:creationId xmlns:p14="http://schemas.microsoft.com/office/powerpoint/2010/main" val="33463182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D6715C2D-C0BB-4881-AB62-766971A13F04}" vid="{74E6A4D9-89F4-4058-98D0-291B0D4A7611}"/>
    </a:ext>
  </a:extLst>
</a:theme>
</file>

<file path=ppt/theme/theme2.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_US.potx" id="{97877E79-0918-4FF6-9082-81E96A60BC22}" vid="{5E0D3956-D4FC-4A60-89A0-B9E7DB5224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Asset" ma:contentTypeID="0x0101009F82DE041937A7498CF31180CBB1B6F7" ma:contentTypeVersion="112" ma:contentTypeDescription="Create a new document." ma:contentTypeScope="" ma:versionID="1e7c8ad41bf0736be881d248d39f3438">
  <xsd:schema xmlns:xsd="http://www.w3.org/2001/XMLSchema" xmlns:xs="http://www.w3.org/2001/XMLSchema" xmlns:p="http://schemas.microsoft.com/office/2006/metadata/properties" xmlns:ns1="http://schemas.microsoft.com/sharepoint/v3" xmlns:ns2="3a90c32c-a72d-43b1-b654-bba8c32019ef" xmlns:ns3="http://schemas.microsoft.com/sharepoint/v4" targetNamespace="http://schemas.microsoft.com/office/2006/metadata/properties" ma:root="true" ma:fieldsID="84002aeb84d7b22351652843a82fdf9e" ns1:_="" ns2:_="" ns3:_="">
    <xsd:import namespace="http://schemas.microsoft.com/sharepoint/v3"/>
    <xsd:import namespace="3a90c32c-a72d-43b1-b654-bba8c32019ef"/>
    <xsd:import namespace="http://schemas.microsoft.com/sharepoint/v4"/>
    <xsd:element name="properties">
      <xsd:complexType>
        <xsd:sequence>
          <xsd:element name="documentManagement">
            <xsd:complexType>
              <xsd:all>
                <xsd:element ref="ns2:Submitter_x0020_Name" minOccurs="0"/>
                <xsd:element ref="ns2:Date_x0020_of_x0020_Submission" minOccurs="0"/>
                <xsd:element ref="ns2:Asset_x0020_Last_x0020_Modified_x0020_Date" minOccurs="0"/>
                <xsd:element ref="ns2:Description0" minOccurs="0"/>
                <xsd:element ref="ns2:Asset_x0020_Sponsor_x0028_s_x0029_" minOccurs="0"/>
                <xsd:element ref="ns2:Author_x0020_or_x0020_Owner_x0020_of_x0020_Asset" minOccurs="0"/>
                <xsd:element ref="ns2:Asset_x0020_Type" minOccurs="0"/>
                <xsd:element ref="ns2:Video_x0020_Type" minOccurs="0"/>
                <xsd:element ref="ns2:Capability" minOccurs="0"/>
                <xsd:element ref="ns2:Sub_x002d_Capability" minOccurs="0"/>
                <xsd:element ref="ns2:Alliance_x0020__x002f__x0020_Technology" minOccurs="0"/>
                <xsd:element ref="ns2:Tools_x002c__x0020_Frameworks" minOccurs="0"/>
                <xsd:element ref="ns2:Methodology" minOccurs="0"/>
                <xsd:element ref="ns2:Market_x0020_Audience" minOccurs="0"/>
                <xsd:element ref="ns2:Interaction_x0020_Channels" minOccurs="0"/>
                <xsd:element ref="ns2:Exponential_x0020_Enablers" minOccurs="0"/>
                <xsd:element ref="ns2:Approval_x0020_Requirements" minOccurs="0"/>
                <xsd:element ref="ns2:Client_x0020_Name" minOccurs="0"/>
                <xsd:element ref="ns2:Special_x0020_Instructions" minOccurs="0"/>
                <xsd:element ref="ns2:List_x0020_any_x0020_additional_x0020_keywords_x0020_needed" minOccurs="0"/>
                <xsd:element ref="ns2:Client_x0020_audience" minOccurs="0"/>
                <xsd:element ref="ns2:Owned_x0020_by_x0020_Marketing_x0020_team" minOccurs="0"/>
                <xsd:element ref="ns2:Owned_x0020_by_x0020_QMT_x0020_Team" minOccurs="0"/>
                <xsd:element ref="ns2:Archive_x0020_Date" minOccurs="0"/>
                <xsd:element ref="ns2:Date_x0020_of_x0020_Archival" minOccurs="0"/>
                <xsd:element ref="ns2:Archive_x0020_Comments" minOccurs="0"/>
                <xsd:element ref="ns2:Indsutry" minOccurs="0"/>
                <xsd:element ref="ns2:Sector" minOccurs="0"/>
                <xsd:element ref="ns1:FormData" minOccurs="0"/>
                <xsd:element ref="ns2:Country" minOccurs="0"/>
                <xsd:element ref="ns3:IconOverlay" minOccurs="0"/>
                <xsd:element ref="ns2:Studios" minOccurs="0"/>
                <xsd:element ref="ns2: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ormData" ma:index="36" nillable="true" ma:displayName="Form Data" ma:hidden="true" ma:internalName="Form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90c32c-a72d-43b1-b654-bba8c32019ef" elementFormDefault="qualified">
    <xsd:import namespace="http://schemas.microsoft.com/office/2006/documentManagement/types"/>
    <xsd:import namespace="http://schemas.microsoft.com/office/infopath/2007/PartnerControls"/>
    <xsd:element name="Submitter_x0020_Name" ma:index="8" nillable="true" ma:displayName="Submitter Name" ma:list="UserInfo" ma:SharePointGroup="0" ma:internalName="Submitt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_x0020_of_x0020_Submission" ma:index="9" nillable="true" ma:displayName="Date of Submission" ma:format="DateOnly" ma:internalName="Date_x0020_of_x0020_Submission">
      <xsd:simpleType>
        <xsd:restriction base="dms:DateTime"/>
      </xsd:simpleType>
    </xsd:element>
    <xsd:element name="Asset_x0020_Last_x0020_Modified_x0020_Date" ma:index="10" nillable="true" ma:displayName="Asset Last Modified Date" ma:internalName="Asset_x0020_Last_x0020_Modified_x0020_Dat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element name="Asset_x0020_Sponsor_x0028_s_x0029_" ma:index="12" nillable="true" ma:displayName="Asset Sponsor(s)" ma:list="UserInfo" ma:SharePointGroup="0" ma:internalName="Asset_x0020_Sponsor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_x0020_or_x0020_Owner_x0020_of_x0020_Asset" ma:index="13" nillable="true" ma:displayName="Author or Owner of Asset" ma:list="UserInfo" ma:SharePointGroup="0" ma:internalName="Author_x0020_or_x0020_Owner_x0020_of_x0020_Asse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Type" ma:index="14" nillable="true" ma:displayName="Asset Type" ma:internalName="Asset_x0020_Type">
      <xsd:complexType>
        <xsd:complexContent>
          <xsd:extension base="dms:MultiChoice">
            <xsd:sequence>
              <xsd:element name="Value" maxOccurs="unbounded" minOccurs="0" nillable="true">
                <xsd:simpleType>
                  <xsd:restriction base="dms:Choice">
                    <xsd:enumeration value="Analyst Relations"/>
                    <xsd:enumeration value="Awards"/>
                    <xsd:enumeration value="Capability Overview"/>
                    <xsd:enumeration value="Client Logo"/>
                    <xsd:enumeration value="DD Logo"/>
                    <xsd:enumeration value="Deloitte Digital Service Line Overview"/>
                    <xsd:enumeration value="Engagement Letter"/>
                    <xsd:enumeration value="Frequently Used Slides"/>
                    <xsd:enumeration value="Graphic / Illustration"/>
                    <xsd:enumeration value="Guide / FAQs"/>
                    <xsd:enumeration value="Icon"/>
                    <xsd:enumeration value="Marketing material - Brochure"/>
                    <xsd:enumeration value="Marketing Material -  Placemat"/>
                    <xsd:enumeration value="Orals"/>
                    <xsd:enumeration value="Org structure / design"/>
                    <xsd:enumeration value="Photo"/>
                    <xsd:enumeration value="Project Management"/>
                    <xsd:enumeration value="Proposal / RFP"/>
                    <xsd:enumeration value="Prototype / Proof of Concept / Demo / Sample Work"/>
                    <xsd:enumeration value="Provocations"/>
                    <xsd:enumeration value="Qual / Case Study"/>
                    <xsd:enumeration value="Template / Time Saver / Accelerator / Framework"/>
                    <xsd:enumeration value="Vendor Assessment"/>
                    <xsd:enumeration value="Video"/>
                    <xsd:enumeration value="Workshop"/>
                  </xsd:restriction>
                </xsd:simpleType>
              </xsd:element>
            </xsd:sequence>
          </xsd:extension>
        </xsd:complexContent>
      </xsd:complexType>
    </xsd:element>
    <xsd:element name="Video_x0020_Type" ma:index="15" nillable="true" ma:displayName="Video Type" ma:internalName="Video_x0020_Type">
      <xsd:complexType>
        <xsd:complexContent>
          <xsd:extension base="dms:MultiChoice">
            <xsd:sequence>
              <xsd:element name="Value" maxOccurs="unbounded" minOccurs="0" nillable="true">
                <xsd:simpleType>
                  <xsd:restriction base="dms:Choice">
                    <xsd:enumeration value="Analyst Videos"/>
                    <xsd:enumeration value="Commercial Sample Work"/>
                    <xsd:enumeration value="Deloitte Digital Overview"/>
                    <xsd:enumeration value="Federal Sample Work"/>
                    <xsd:enumeration value="Leadership Communications"/>
                    <xsd:enumeration value="Other"/>
                    <xsd:enumeration value="Sales Pitch"/>
                    <xsd:enumeration value="Selling Instructions / Advice on How to Sell"/>
                  </xsd:restriction>
                </xsd:simpleType>
              </xsd:element>
            </xsd:sequence>
          </xsd:extension>
        </xsd:complexContent>
      </xsd:complexType>
    </xsd:element>
    <xsd:element name="Capability" ma:index="16" nillable="true" ma:displayName="Capability" ma:list="{0b1279e9-ec9c-4fa5-8ede-54a0987c2932}" ma:internalName="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Sub_x002d_Capability" ma:index="17" nillable="true" ma:displayName="Sub-Capability" ma:list="{50de9b05-55a2-4933-a9a1-ab9f27c63ef4}" ma:internalName="Sub_x002d_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Alliance_x0020__x002f__x0020_Technology" ma:index="18" nillable="true" ma:displayName="Alliance / Technology" ma:internalName="Alliance_x0020__x002f__x0020_Technology">
      <xsd:complexType>
        <xsd:complexContent>
          <xsd:extension base="dms:MultiChoice">
            <xsd:sequence>
              <xsd:element name="Value" maxOccurs="unbounded" minOccurs="0" nillable="true">
                <xsd:simpleType>
                  <xsd:restriction base="dms:Choice">
                    <xsd:enumeration value="Adobe"/>
                    <xsd:enumeration value="Apple"/>
                    <xsd:enumeration value="Apttus"/>
                    <xsd:enumeration value="AT&amp;T"/>
                    <xsd:enumeration value="AWS"/>
                    <xsd:enumeration value="bluekai"/>
                    <xsd:enumeration value="Boomi"/>
                    <xsd:enumeration value="Cisco"/>
                    <xsd:enumeration value="cloudcraze"/>
                    <xsd:enumeration value="Cloudera"/>
                    <xsd:enumeration value="Demandware"/>
                    <xsd:enumeration value="Facebook"/>
                    <xsd:enumeration value="GE Predix"/>
                    <xsd:enumeration value="Google"/>
                    <xsd:enumeration value="IBM"/>
                    <xsd:enumeration value="IBM WebSphere Commerce"/>
                    <xsd:enumeration value="Informatica"/>
                    <xsd:enumeration value="Magento"/>
                    <xsd:enumeration value="Medallia"/>
                    <xsd:enumeration value="Microsoft Dynamics"/>
                    <xsd:enumeration value="Mulesoft"/>
                    <xsd:enumeration value="nCino"/>
                    <xsd:enumeration value="NetSuite"/>
                    <xsd:enumeration value="Neustar"/>
                    <xsd:enumeration value="Open Text"/>
                    <xsd:enumeration value="Oracle"/>
                    <xsd:enumeration value="Oracle ATG"/>
                    <xsd:enumeration value="Oracle Customer"/>
                    <xsd:enumeration value="Oracle CX"/>
                    <xsd:enumeration value="Other"/>
                    <xsd:enumeration value="PTC"/>
                    <xsd:enumeration value="QlikView"/>
                    <xsd:enumeration value="Revolution"/>
                    <xsd:enumeration value="Salesforce"/>
                    <xsd:enumeration value="SAP"/>
                    <xsd:enumeration value="SAP Customer"/>
                    <xsd:enumeration value="SAP Data"/>
                    <xsd:enumeration value="SAP Hybris"/>
                    <xsd:enumeration value="SAP PI/PO"/>
                    <xsd:enumeration value="SharePoint"/>
                    <xsd:enumeration value="Sitecore"/>
                    <xsd:enumeration value="Sprinklr"/>
                    <xsd:enumeration value="Tableau"/>
                    <xsd:enumeration value="TURN"/>
                    <xsd:enumeration value="VMWare"/>
                    <xsd:enumeration value="Yammer"/>
                    <xsd:enumeration value="Zuora"/>
                  </xsd:restriction>
                </xsd:simpleType>
              </xsd:element>
            </xsd:sequence>
          </xsd:extension>
        </xsd:complexContent>
      </xsd:complexType>
    </xsd:element>
    <xsd:element name="Tools_x002c__x0020_Frameworks" ma:index="19" nillable="true" ma:displayName="Tools, Frameworks" ma:internalName="Tools_x002c__x0020_Frameworks">
      <xsd:complexType>
        <xsd:complexContent>
          <xsd:extension base="dms:MultiChoice">
            <xsd:sequence>
              <xsd:element name="Value" maxOccurs="unbounded" minOccurs="0" nillable="true">
                <xsd:simpleType>
                  <xsd:restriction base="dms:Choice">
                    <xsd:enumeration value="DX4"/>
                    <xsd:enumeration value="Applied Design"/>
                    <xsd:enumeration value="CloudMix"/>
                    <xsd:enumeration value="ConnectMe"/>
                    <xsd:enumeration value="CXV, Customer Experience Value"/>
                    <xsd:enumeration value="Digital at the Core"/>
                    <xsd:enumeration value="Digital Foundry"/>
                    <xsd:enumeration value="Digital HC"/>
                    <xsd:enumeration value="Digital Mix"/>
                    <xsd:enumeration value="Digital Transformation"/>
                    <xsd:enumeration value="IoT, Internet of Things"/>
                    <xsd:enumeration value="MarketMix"/>
                  </xsd:restriction>
                </xsd:simpleType>
              </xsd:element>
            </xsd:sequence>
          </xsd:extension>
        </xsd:complexContent>
      </xsd:complexType>
    </xsd:element>
    <xsd:element name="Methodology" ma:index="20" nillable="true" ma:displayName="Methodology" ma:format="Dropdown" ma:internalName="Methodology">
      <xsd:simpleType>
        <xsd:restriction base="dms:Choice">
          <xsd:enumeration value="Agile"/>
          <xsd:enumeration value="Hybrid Agile"/>
          <xsd:enumeration value="Waterfall"/>
        </xsd:restriction>
      </xsd:simpleType>
    </xsd:element>
    <xsd:element name="Market_x0020_Audience" ma:index="21" nillable="true" ma:displayName="Market Audience" ma:format="Dropdown" ma:internalName="Market_x0020_Audience">
      <xsd:simpleType>
        <xsd:restriction base="dms:Choice">
          <xsd:enumeration value="B2B"/>
          <xsd:enumeration value="B2C"/>
          <xsd:enumeration value="B2B2C"/>
          <xsd:enumeration value="E2E"/>
        </xsd:restriction>
      </xsd:simpleType>
    </xsd:element>
    <xsd:element name="Interaction_x0020_Channels" ma:index="22" nillable="true" ma:displayName="Interaction Channels" ma:internalName="Interaction_x0020_Channels">
      <xsd:complexType>
        <xsd:complexContent>
          <xsd:extension base="dms:MultiChoice">
            <xsd:sequence>
              <xsd:element name="Value" maxOccurs="unbounded" minOccurs="0" nillable="true">
                <xsd:simpleType>
                  <xsd:restriction base="dms:Choice">
                    <xsd:enumeration value="Contact Center"/>
                    <xsd:enumeration value="Email"/>
                    <xsd:enumeration value="Mobile"/>
                    <xsd:enumeration value="Retail"/>
                    <xsd:enumeration value="SMS/Chat"/>
                    <xsd:enumeration value="Social, Facebook"/>
                    <xsd:enumeration value="Social, Twitter"/>
                    <xsd:enumeration value="Web"/>
                  </xsd:restriction>
                </xsd:simpleType>
              </xsd:element>
            </xsd:sequence>
          </xsd:extension>
        </xsd:complexContent>
      </xsd:complexType>
    </xsd:element>
    <xsd:element name="Exponential_x0020_Enablers" ma:index="23" nillable="true" ma:displayName="Exponential Enablers" ma:internalName="Exponential_x0020_Enablers">
      <xsd:complexType>
        <xsd:complexContent>
          <xsd:extension base="dms:MultiChoice">
            <xsd:sequence>
              <xsd:element name="Value" maxOccurs="unbounded" minOccurs="0" nillable="true">
                <xsd:simpleType>
                  <xsd:restriction base="dms:Choice">
                    <xsd:enumeration value="Artificial Intelligence"/>
                    <xsd:enumeration value="Chatbots"/>
                    <xsd:enumeration value="Digital Reality – Augmented, Mixed, and Virtual"/>
                    <xsd:enumeration value="Robotics"/>
                    <xsd:enumeration value="Sensors"/>
                    <xsd:enumeration value="VR, Virtual Reality"/>
                  </xsd:restriction>
                </xsd:simpleType>
              </xsd:element>
            </xsd:sequence>
          </xsd:extension>
        </xsd:complexContent>
      </xsd:complexType>
    </xsd:element>
    <xsd:element name="Approval_x0020_Requirements" ma:index="24" nillable="true" ma:displayName="Approval Requirements" ma:internalName="Approval_x0020_Requirements">
      <xsd:complexType>
        <xsd:complexContent>
          <xsd:extension base="dms:MultiChoice">
            <xsd:sequence>
              <xsd:element name="Value" maxOccurs="unbounded" minOccurs="0" nillable="true">
                <xsd:simpleType>
                  <xsd:restriction base="dms:Choice">
                    <xsd:enumeration value="Internal use only"/>
                    <xsd:enumeration value="Must remove client names before using externally"/>
                    <xsd:enumeration value="Client logo cannot be used"/>
                    <xsd:enumeration value="Must contact LCSP and engagement Partner before using externally"/>
                    <xsd:enumeration value="No approval required / public use approved"/>
                  </xsd:restriction>
                </xsd:simpleType>
              </xsd:element>
            </xsd:sequence>
          </xsd:extension>
        </xsd:complexContent>
      </xsd:complexType>
    </xsd:element>
    <xsd:element name="Client_x0020_Name" ma:index="25" nillable="true" ma:displayName="Client Name" ma:internalName="Client_x0020_Name">
      <xsd:simpleType>
        <xsd:restriction base="dms:Text">
          <xsd:maxLength value="255"/>
        </xsd:restriction>
      </xsd:simpleType>
    </xsd:element>
    <xsd:element name="Special_x0020_Instructions" ma:index="26" nillable="true" ma:displayName="Special Instructions" ma:internalName="Special_x0020_Instructions">
      <xsd:simpleType>
        <xsd:restriction base="dms:Note">
          <xsd:maxLength value="255"/>
        </xsd:restriction>
      </xsd:simpleType>
    </xsd:element>
    <xsd:element name="List_x0020_any_x0020_additional_x0020_keywords_x0020_needed" ma:index="27" nillable="true" ma:displayName="List any additional keywords needed" ma:internalName="List_x0020_any_x0020_additional_x0020_keywords_x0020_needed">
      <xsd:simpleType>
        <xsd:restriction base="dms:Text">
          <xsd:maxLength value="255"/>
        </xsd:restriction>
      </xsd:simpleType>
    </xsd:element>
    <xsd:element name="Client_x0020_audience" ma:index="28" nillable="true" ma:displayName="Client audience" ma:internalName="Client_x0020_audience">
      <xsd:complexType>
        <xsd:complexContent>
          <xsd:extension base="dms:MultiChoice">
            <xsd:sequence>
              <xsd:element name="Value" maxOccurs="unbounded" minOccurs="0" nillable="true">
                <xsd:simpleType>
                  <xsd:restriction base="dms:Choice">
                    <xsd:enumeration value="CEO"/>
                    <xsd:enumeration value="CFO"/>
                    <xsd:enumeration value="Chief Data Officer"/>
                    <xsd:enumeration value="Chief Legal Officer"/>
                    <xsd:enumeration value="Chief Risk Officer"/>
                    <xsd:enumeration value="Chief Security Officer"/>
                    <xsd:enumeration value="Chief Strategy Officer"/>
                    <xsd:enumeration value="CHRO"/>
                    <xsd:enumeration value="CIO"/>
                    <xsd:enumeration value="CMO"/>
                    <xsd:enumeration value="CTO"/>
                    <xsd:enumeration value="Executive Tax Officer"/>
                    <xsd:enumeration value="Head of Applications and Development"/>
                    <xsd:enumeration value="Head of Infrastructure and Architecture"/>
                    <xsd:enumeration value="Head of Program Management"/>
                    <xsd:enumeration value="Head of Sales"/>
                    <xsd:enumeration value="Head of Supply Chain"/>
                    <xsd:enumeration value="Head of Testing / QA"/>
                    <xsd:enumeration value="Multiple C-Suite Audiences"/>
                  </xsd:restriction>
                </xsd:simpleType>
              </xsd:element>
            </xsd:sequence>
          </xsd:extension>
        </xsd:complexContent>
      </xsd:complexType>
    </xsd:element>
    <xsd:element name="Owned_x0020_by_x0020_Marketing_x0020_team" ma:index="29" nillable="true" ma:displayName="Owned by Marketing team" ma:default="0" ma:internalName="Owned_x0020_by_x0020_Marketing_x0020_team">
      <xsd:simpleType>
        <xsd:restriction base="dms:Boolean"/>
      </xsd:simpleType>
    </xsd:element>
    <xsd:element name="Owned_x0020_by_x0020_QMT_x0020_Team" ma:index="30" nillable="true" ma:displayName="Owned by QMT Team" ma:default="0" ma:internalName="Owned_x0020_by_x0020_QMT_x0020_Team">
      <xsd:simpleType>
        <xsd:restriction base="dms:Boolean"/>
      </xsd:simpleType>
    </xsd:element>
    <xsd:element name="Archive_x0020_Date" ma:index="31" nillable="true" ma:displayName="Archive Date" ma:format="DateOnly" ma:internalName="Archive_x0020_Date">
      <xsd:simpleType>
        <xsd:restriction base="dms:DateTime"/>
      </xsd:simpleType>
    </xsd:element>
    <xsd:element name="Date_x0020_of_x0020_Archival" ma:index="32" nillable="true" ma:displayName="Date of Archival" ma:format="DateOnly" ma:internalName="Date_x0020_of_x0020_Archival">
      <xsd:simpleType>
        <xsd:restriction base="dms:DateTime"/>
      </xsd:simpleType>
    </xsd:element>
    <xsd:element name="Archive_x0020_Comments" ma:index="33" nillable="true" ma:displayName="Archive Comments" ma:internalName="Archive_x0020_Comments">
      <xsd:simpleType>
        <xsd:restriction base="dms:Note">
          <xsd:maxLength value="255"/>
        </xsd:restriction>
      </xsd:simpleType>
    </xsd:element>
    <xsd:element name="Indsutry" ma:index="34" nillable="true" ma:displayName="Industry" ma:list="{3721280c-7d2a-46e3-a276-386afc3402af}" ma:internalName="Indsutry" ma:showField="Title">
      <xsd:complexType>
        <xsd:complexContent>
          <xsd:extension base="dms:MultiChoiceLookup">
            <xsd:sequence>
              <xsd:element name="Value" type="dms:Lookup" maxOccurs="unbounded" minOccurs="0" nillable="true"/>
            </xsd:sequence>
          </xsd:extension>
        </xsd:complexContent>
      </xsd:complexType>
    </xsd:element>
    <xsd:element name="Sector" ma:index="35" nillable="true" ma:displayName="Sector" ma:list="{9f959241-0de5-497f-93bc-6743dcc127fd}" ma:internalName="Sector" ma:showField="Title">
      <xsd:complexType>
        <xsd:complexContent>
          <xsd:extension base="dms:MultiChoiceLookup">
            <xsd:sequence>
              <xsd:element name="Value" type="dms:Lookup" maxOccurs="unbounded" minOccurs="0" nillable="true"/>
            </xsd:sequence>
          </xsd:extension>
        </xsd:complexContent>
      </xsd:complexType>
    </xsd:element>
    <xsd:element name="Country" ma:index="37" nillable="true" ma:displayName="Country" ma:default="UNITED STATES" ma:format="Dropdown" ma:internalName="Country">
      <xsd:simpleType>
        <xsd:restriction base="dms:Choice">
          <xsd:enumeration value="UNITED STATES"/>
          <xsd:enumeration value="AUSTRALIA"/>
          <xsd:enumeration value="BELGIUM"/>
          <xsd:enumeration value="CANADA"/>
          <xsd:enumeration value="CENTRAL EUROPE"/>
          <xsd:enumeration value="CHINA"/>
          <xsd:enumeration value="FRANCE"/>
          <xsd:enumeration value="GERMANY"/>
          <xsd:enumeration value="IRELAND"/>
          <xsd:enumeration value="ISRAEL"/>
          <xsd:enumeration value="ITALY"/>
          <xsd:enumeration value="JAPAN"/>
          <xsd:enumeration value="LUXEMBOURG"/>
          <xsd:enumeration value="MALTA"/>
          <xsd:enumeration value="MEXICO"/>
          <xsd:enumeration value="NETHERLANDS"/>
          <xsd:enumeration value="NEW ZEALAND"/>
          <xsd:enumeration value="NORDICS"/>
          <xsd:enumeration value="PORTUGAL"/>
          <xsd:enumeration value="SOUTH AFRICA"/>
          <xsd:enumeration value="SOUTHEAST ASIA"/>
          <xsd:enumeration value="SPAIN"/>
          <xsd:enumeration value="SWITZERLAND"/>
          <xsd:enumeration value="UNITED KINGDOM"/>
          <xsd:enumeration value="INDIA"/>
        </xsd:restriction>
      </xsd:simpleType>
    </xsd:element>
    <xsd:element name="Studios" ma:index="40" nillable="true" ma:displayName="Studios" ma:internalName="Studios">
      <xsd:complexType>
        <xsd:complexContent>
          <xsd:extension base="dms:MultiChoice">
            <xsd:sequence>
              <xsd:element name="Value" maxOccurs="unbounded" minOccurs="0" nillable="true">
                <xsd:simpleType>
                  <xsd:restriction base="dms:Choice">
                    <xsd:enumeration value="Digital Experience"/>
                    <xsd:enumeration value="Heat"/>
                    <xsd:enumeration value="HeatX"/>
                    <xsd:enumeration value="Greensboro Studio"/>
                    <xsd:enumeration value="Doblin"/>
                  </xsd:restriction>
                </xsd:simpleType>
              </xsd:element>
            </xsd:sequence>
          </xsd:extension>
        </xsd:complexContent>
      </xsd:complexType>
    </xsd:element>
    <xsd:element name="Sort_x0020_Order" ma:index="41" nillable="true" ma:displayName="Sort Order" ma:internalName="Sort_x0020_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Asse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42A7A5-4F88-46D7-BB90-73A49246B5DB}"/>
</file>

<file path=customXml/itemProps2.xml><?xml version="1.0" encoding="utf-8"?>
<ds:datastoreItem xmlns:ds="http://schemas.openxmlformats.org/officeDocument/2006/customXml" ds:itemID="{2DE3A1B6-05E9-4C78-AFA4-D86EC54658AA}">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schemas.microsoft.com/office/2006/documentManagement/types"/>
    <ds:schemaRef ds:uri="http://schemas.microsoft.com/sharepoint/v4"/>
    <ds:schemaRef ds:uri="3a90c32c-a72d-43b1-b654-bba8c32019ef"/>
    <ds:schemaRef ds:uri="http://www.w3.org/XML/1998/namespace"/>
  </ds:schemaRefs>
</ds:datastoreItem>
</file>

<file path=customXml/itemProps3.xml><?xml version="1.0" encoding="utf-8"?>
<ds:datastoreItem xmlns:ds="http://schemas.openxmlformats.org/officeDocument/2006/customXml" ds:itemID="{B19AF9BE-C9CF-43DE-AA01-F53081AFF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0c32c-a72d-43b1-b654-bba8c32019e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6EE1124-2087-4ECA-A668-6097FB7EF7F4}"/>
</file>

<file path=docProps/app.xml><?xml version="1.0" encoding="utf-8"?>
<Properties xmlns="http://schemas.openxmlformats.org/officeDocument/2006/extended-properties" xmlns:vt="http://schemas.openxmlformats.org/officeDocument/2006/docPropsVTypes">
  <Template>DD Template Aug 2017 16x9</Template>
  <TotalTime>15290</TotalTime>
  <Words>2281</Words>
  <Application>Microsoft Office PowerPoint</Application>
  <PresentationFormat>Widescreen</PresentationFormat>
  <Paragraphs>335</Paragraphs>
  <Slides>24</Slides>
  <Notes>0</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2</vt:i4>
      </vt:variant>
      <vt:variant>
        <vt:lpstr>Slide Titles</vt:lpstr>
      </vt:variant>
      <vt:variant>
        <vt:i4>24</vt:i4>
      </vt:variant>
    </vt:vector>
  </HeadingPairs>
  <TitlesOfParts>
    <vt:vector size="41" baseType="lpstr">
      <vt:lpstr>Arial</vt:lpstr>
      <vt:lpstr>Bebas Neue</vt:lpstr>
      <vt:lpstr>Calibri</vt:lpstr>
      <vt:lpstr>Chronicle Display Black</vt:lpstr>
      <vt:lpstr>Frutiger Next Pro Light</vt:lpstr>
      <vt:lpstr>Nexa Black</vt:lpstr>
      <vt:lpstr>Open Sans</vt:lpstr>
      <vt:lpstr>Salesforce Sans</vt:lpstr>
      <vt:lpstr>Times New Roman</vt:lpstr>
      <vt:lpstr>Verdana</vt:lpstr>
      <vt:lpstr>Whitney-Book</vt:lpstr>
      <vt:lpstr>Wingdings</vt:lpstr>
      <vt:lpstr>Wingdings 2</vt:lpstr>
      <vt:lpstr>DD Template Aug 2017 16x9</vt:lpstr>
      <vt:lpstr>Deloitte 16_9 onscreen</vt:lpstr>
      <vt:lpstr>think-cell Slide</vt:lpstr>
      <vt:lpstr>Microsoft Word Document</vt:lpstr>
      <vt:lpstr>LWC Training</vt:lpstr>
      <vt:lpstr>Agenda</vt:lpstr>
      <vt:lpstr>Lightning Aura Components </vt:lpstr>
      <vt:lpstr>Lightning Aura Components</vt:lpstr>
      <vt:lpstr>Disadvantages of Aura Components</vt:lpstr>
      <vt:lpstr>Lightning Web Components </vt:lpstr>
      <vt:lpstr>Evolution of Lightning Web Components</vt:lpstr>
      <vt:lpstr>UX Journey</vt:lpstr>
      <vt:lpstr>Lightning Web Components Basics</vt:lpstr>
      <vt:lpstr>PowerPoint Presentation</vt:lpstr>
      <vt:lpstr>Lightning Data Service</vt:lpstr>
      <vt:lpstr>Lightning Web Components Architecture</vt:lpstr>
      <vt:lpstr>LWC and Aura – What’s Changing</vt:lpstr>
      <vt:lpstr>LWC and Aura – What’s changing and What’s remaining same</vt:lpstr>
      <vt:lpstr>LWC and Aura – Syntax differences of common building blocks</vt:lpstr>
      <vt:lpstr>LWC and Aura – File structure differences</vt:lpstr>
      <vt:lpstr>LWC Supported Experiences and Tools</vt:lpstr>
      <vt:lpstr>LWC Unsupported Experiences and Tools</vt:lpstr>
      <vt:lpstr>Advantages of LWC</vt:lpstr>
      <vt:lpstr>Advantages of Lightning Web Components</vt:lpstr>
      <vt:lpstr>Advantages of Lightning Web Components</vt:lpstr>
      <vt:lpstr>Sample Case Study – LWC and Aura</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Finney, Patrick (US - Arlington)</dc:creator>
  <cp:lastModifiedBy>Wasan, Manish (US - Mumbai)</cp:lastModifiedBy>
  <cp:revision>290</cp:revision>
  <cp:lastPrinted>2019-03-04T13:56:26Z</cp:lastPrinted>
  <dcterms:created xsi:type="dcterms:W3CDTF">2018-07-20T20:05:40Z</dcterms:created>
  <dcterms:modified xsi:type="dcterms:W3CDTF">2019-05-17T12:18:27Z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0x010100D3753E9972125B42B31884D4879FB545</vt:lpwstr>
  </property>
</Properties>
</file>