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Lst>
  <p:notesMasterIdLst>
    <p:notesMasterId r:id="rId23"/>
  </p:notesMasterIdLst>
  <p:handoutMasterIdLst>
    <p:handoutMasterId r:id="rId24"/>
  </p:handoutMasterIdLst>
  <p:sldIdLst>
    <p:sldId id="563" r:id="rId6"/>
    <p:sldId id="1079" r:id="rId7"/>
    <p:sldId id="1092" r:id="rId8"/>
    <p:sldId id="1086" r:id="rId9"/>
    <p:sldId id="1094" r:id="rId10"/>
    <p:sldId id="1096" r:id="rId11"/>
    <p:sldId id="1097" r:id="rId12"/>
    <p:sldId id="1098" r:id="rId13"/>
    <p:sldId id="1107" r:id="rId14"/>
    <p:sldId id="1109" r:id="rId15"/>
    <p:sldId id="1110" r:id="rId16"/>
    <p:sldId id="1111" r:id="rId17"/>
    <p:sldId id="1112" r:id="rId18"/>
    <p:sldId id="1113" r:id="rId19"/>
    <p:sldId id="1114" r:id="rId20"/>
    <p:sldId id="1123" r:id="rId21"/>
    <p:sldId id="11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8E5"/>
    <a:srgbClr val="000066"/>
    <a:srgbClr val="00EBDF"/>
    <a:srgbClr val="75C82D"/>
    <a:srgbClr val="FFFFFD"/>
    <a:srgbClr val="FFAE1D"/>
    <a:srgbClr val="FFC901"/>
    <a:srgbClr val="000000"/>
    <a:srgbClr val="F7F5F3"/>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820" autoAdjust="0"/>
  </p:normalViewPr>
  <p:slideViewPr>
    <p:cSldViewPr snapToGrid="0" snapToObjects="1" showGuides="1">
      <p:cViewPr varScale="1">
        <p:scale>
          <a:sx n="68" d="100"/>
          <a:sy n="68" d="100"/>
        </p:scale>
        <p:origin x="924" y="56"/>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24" Type="http://schemas.openxmlformats.org/officeDocument/2006/relationships/handoutMaster" Target="handoutMasters/handout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5/16/2019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1937573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2935099"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 id="2147483854" r:id="rId9"/>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salesforce.com/docs/component-library/documentation/lwc/lwc.create_components_dom_wo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alesforce.com/docs/component-library/documentation/lwc/lwc.security_c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hyperlink" Target="https://developer.salesforce.com/docs/component-library/documentation/lwc/lwc.create_javascript_share_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a:t>LWC Training</a:t>
            </a:r>
          </a:p>
        </p:txBody>
      </p:sp>
      <p:sp>
        <p:nvSpPr>
          <p:cNvPr id="5" name="Text Placeholder 4"/>
          <p:cNvSpPr>
            <a:spLocks noGrp="1"/>
          </p:cNvSpPr>
          <p:nvPr>
            <p:ph type="body" sz="quarter" idx="16"/>
          </p:nvPr>
        </p:nvSpPr>
        <p:spPr>
          <a:xfrm>
            <a:off x="857030" y="5399358"/>
            <a:ext cx="4407673" cy="478209"/>
          </a:xfrm>
        </p:spPr>
        <p:txBody>
          <a:bodyPr/>
          <a:lstStyle/>
          <a:p>
            <a:r>
              <a:rPr lang="en-US" dirty="0"/>
              <a:t>Day 4 : Security with Lightning Locker</a:t>
            </a:r>
          </a:p>
        </p:txBody>
      </p:sp>
      <p:sp>
        <p:nvSpPr>
          <p:cNvPr id="6" name="Text Placeholder 5"/>
          <p:cNvSpPr>
            <a:spLocks noGrp="1"/>
          </p:cNvSpPr>
          <p:nvPr>
            <p:ph type="body" sz="quarter" idx="17"/>
          </p:nvPr>
        </p:nvSpPr>
        <p:spPr>
          <a:xfrm>
            <a:off x="857030" y="4585210"/>
            <a:ext cx="4407673" cy="348286"/>
          </a:xfrm>
        </p:spPr>
        <p:txBody>
          <a:bodyPr/>
          <a:lstStyle/>
          <a:p>
            <a:r>
              <a:rPr lang="en-US" dirty="0"/>
              <a:t>MAY 7, 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315199" y="3105833"/>
            <a:ext cx="2245023" cy="646331"/>
          </a:xfrm>
          <a:prstGeom prst="rect">
            <a:avLst/>
          </a:prstGeom>
          <a:noFill/>
        </p:spPr>
        <p:txBody>
          <a:bodyPr wrap="square" rtlCol="0">
            <a:spAutoFit/>
          </a:bodyPr>
          <a:lstStyle/>
          <a:p>
            <a:r>
              <a:rPr lang="en-US" dirty="0"/>
              <a:t>Security with Lightning Locker</a:t>
            </a:r>
            <a:endParaRPr lang="en-US" b="1" dirty="0"/>
          </a:p>
        </p:txBody>
      </p:sp>
      <p:pic>
        <p:nvPicPr>
          <p:cNvPr id="12" name="Picture 2" descr="Image result for lock images">
            <a:extLst>
              <a:ext uri="{FF2B5EF4-FFF2-40B4-BE49-F238E27FC236}">
                <a16:creationId xmlns:a16="http://schemas.microsoft.com/office/drawing/2014/main" id="{214ECD10-B8A1-4600-8F8B-C80B663BE2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7795" y="2453141"/>
            <a:ext cx="560132" cy="56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2175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716437" y="847344"/>
            <a:ext cx="10713563"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279400" lvl="2" indent="0">
              <a:buNone/>
            </a:pPr>
            <a:r>
              <a:rPr lang="en-US" sz="3600" dirty="0"/>
              <a:t>DOM Access Containment</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955550" y="1263191"/>
            <a:ext cx="10363200" cy="4124206"/>
          </a:xfrm>
          <a:prstGeom prst="rect">
            <a:avLst/>
          </a:prstGeom>
        </p:spPr>
        <p:txBody>
          <a:bodyPr wrap="square">
            <a:spAutoFit/>
          </a:bodyPr>
          <a:lstStyle/>
          <a:p>
            <a:pPr marL="565150" lvl="2" indent="-285750">
              <a:buFont typeface="Wingdings" panose="05000000000000000000" pitchFamily="2" charset="2"/>
              <a:buChar char="Ø"/>
            </a:pPr>
            <a:endParaRPr lang="en-US" dirty="0"/>
          </a:p>
          <a:p>
            <a:pPr marL="279400" lvl="2" indent="0">
              <a:buNone/>
            </a:pPr>
            <a:endParaRPr lang="en-US" sz="2800" dirty="0"/>
          </a:p>
          <a:p>
            <a:pPr marL="565150" lvl="2" indent="-285750">
              <a:buFont typeface="Arial" panose="020B0604020202020204" pitchFamily="34" charset="0"/>
              <a:buChar char="•"/>
            </a:pPr>
            <a:r>
              <a:rPr lang="en-US" dirty="0">
                <a:solidFill>
                  <a:srgbClr val="080707"/>
                </a:solidFill>
              </a:rPr>
              <a:t>A component can only traverse the DOM and access elements that it created. This behavior prevents the anti-pattern of reaching into DOM elements owned by other components.</a:t>
            </a:r>
          </a:p>
          <a:p>
            <a:pPr marL="565150" lvl="2" indent="-285750"/>
            <a:endParaRPr lang="en-US" dirty="0">
              <a:solidFill>
                <a:srgbClr val="080707"/>
              </a:solidFill>
            </a:endParaRPr>
          </a:p>
          <a:p>
            <a:pPr marL="565150" lvl="2" indent="-285750">
              <a:buFont typeface="Arial" panose="020B0604020202020204" pitchFamily="34" charset="0"/>
              <a:buChar char="•"/>
            </a:pPr>
            <a:r>
              <a:rPr lang="en-US" dirty="0">
                <a:solidFill>
                  <a:srgbClr val="080707"/>
                </a:solidFill>
              </a:rPr>
              <a:t>Lightning web components can’t use the window or document global properties to query for DOM elements. Every component has a shadow tree. The component owns the elements in its shadow tree. To access these elements, use the template property. </a:t>
            </a:r>
          </a:p>
          <a:p>
            <a:pPr marL="565150" lvl="2" indent="-285750"/>
            <a:endParaRPr lang="en-US" dirty="0">
              <a:solidFill>
                <a:srgbClr val="080707"/>
              </a:solidFill>
            </a:endParaRPr>
          </a:p>
          <a:p>
            <a:pPr marL="565150" lvl="2" indent="-285750">
              <a:buFont typeface="Arial" panose="020B0604020202020204" pitchFamily="34" charset="0"/>
              <a:buChar char="•"/>
            </a:pPr>
            <a:r>
              <a:rPr lang="en-US" dirty="0">
                <a:solidFill>
                  <a:srgbClr val="080707"/>
                </a:solidFill>
              </a:rPr>
              <a:t>For example, use  </a:t>
            </a:r>
            <a:r>
              <a:rPr lang="en-US" dirty="0" err="1">
                <a:solidFill>
                  <a:srgbClr val="080707"/>
                </a:solidFill>
              </a:rPr>
              <a:t>this.template.querySelector</a:t>
            </a:r>
            <a:r>
              <a:rPr lang="en-US" dirty="0">
                <a:solidFill>
                  <a:srgbClr val="080707"/>
                </a:solidFill>
              </a:rPr>
              <a:t>() instead of  </a:t>
            </a:r>
            <a:r>
              <a:rPr lang="en-US" dirty="0" err="1">
                <a:solidFill>
                  <a:srgbClr val="080707"/>
                </a:solidFill>
              </a:rPr>
              <a:t>document.querySelector</a:t>
            </a:r>
            <a:r>
              <a:rPr lang="en-US" dirty="0">
                <a:solidFill>
                  <a:srgbClr val="080707"/>
                </a:solidFill>
              </a:rPr>
              <a:t>(). You can also use </a:t>
            </a:r>
            <a:r>
              <a:rPr lang="en-US" dirty="0" err="1">
                <a:solidFill>
                  <a:srgbClr val="080707"/>
                </a:solidFill>
              </a:rPr>
              <a:t>element.template.querySelector</a:t>
            </a:r>
            <a:r>
              <a:rPr lang="en-US" dirty="0">
                <a:solidFill>
                  <a:srgbClr val="080707"/>
                </a:solidFill>
              </a:rPr>
              <a:t> </a:t>
            </a:r>
          </a:p>
          <a:p>
            <a:pPr marL="565150" lvl="2" indent="-285750"/>
            <a:endParaRPr lang="en-US" dirty="0">
              <a:solidFill>
                <a:srgbClr val="080707"/>
              </a:solidFill>
            </a:endParaRPr>
          </a:p>
          <a:p>
            <a:pPr lvl="2" indent="0">
              <a:buNone/>
            </a:pPr>
            <a:r>
              <a:rPr lang="en-US" dirty="0">
                <a:solidFill>
                  <a:srgbClr val="080707"/>
                </a:solidFill>
              </a:rPr>
              <a:t>For more information , refer </a:t>
            </a:r>
            <a:r>
              <a:rPr lang="en-US" dirty="0">
                <a:solidFill>
                  <a:srgbClr val="080707"/>
                </a:solidFill>
                <a:hlinkClick r:id="rId2"/>
              </a:rPr>
              <a:t>Access Elements the Component Owns</a:t>
            </a:r>
            <a:r>
              <a:rPr lang="en-US" dirty="0">
                <a:solidFill>
                  <a:srgbClr val="080707"/>
                </a:solidFill>
              </a:rPr>
              <a:t>.</a:t>
            </a:r>
          </a:p>
        </p:txBody>
      </p:sp>
    </p:spTree>
    <p:extLst>
      <p:ext uri="{BB962C8B-B14F-4D97-AF65-F5344CB8AC3E}">
        <p14:creationId xmlns:p14="http://schemas.microsoft.com/office/powerpoint/2010/main" val="296082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Restricted</a:t>
            </a:r>
            <a:r>
              <a:rPr lang="en-US" sz="2400" dirty="0"/>
              <a:t> </a:t>
            </a:r>
            <a:r>
              <a:rPr lang="en-US" dirty="0"/>
              <a:t>Access To Salesforce Global Variables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955550" y="1602556"/>
            <a:ext cx="10363200" cy="3847207"/>
          </a:xfrm>
          <a:prstGeom prst="rect">
            <a:avLst/>
          </a:prstGeom>
        </p:spPr>
        <p:txBody>
          <a:bodyPr wrap="square">
            <a:spAutoFit/>
          </a:bodyPr>
          <a:lstStyle/>
          <a:p>
            <a:pPr marL="565150" lvl="2" indent="-285750">
              <a:buFont typeface="Wingdings" panose="05000000000000000000" pitchFamily="2" charset="2"/>
              <a:buChar char="Ø"/>
            </a:pPr>
            <a:endParaRPr lang="en-US" dirty="0"/>
          </a:p>
          <a:p>
            <a:pPr marL="622300" lvl="2" indent="-342900">
              <a:buFont typeface="+mj-lt"/>
              <a:buAutoNum type="arabicPeriod"/>
            </a:pPr>
            <a:r>
              <a:rPr lang="en-US" dirty="0"/>
              <a:t>Lightning Locker blocks access to some global JavaScript objects that are available to other Salesforce features.</a:t>
            </a:r>
          </a:p>
          <a:p>
            <a:pPr marL="279400" lvl="2"/>
            <a:endParaRPr lang="en-US" dirty="0"/>
          </a:p>
          <a:p>
            <a:pPr marL="565150" lvl="2" indent="-285750"/>
            <a:r>
              <a:rPr lang="en-US" dirty="0"/>
              <a:t>2.  Lightning web components don't have access to:</a:t>
            </a:r>
          </a:p>
          <a:p>
            <a:pPr marL="717550" lvl="3" indent="-285750">
              <a:buFont typeface="Arial" panose="020B0604020202020204" pitchFamily="34" charset="0"/>
              <a:buChar char="•"/>
            </a:pPr>
            <a:r>
              <a:rPr lang="en-US" b="1" dirty="0"/>
              <a:t>$A</a:t>
            </a:r>
          </a:p>
          <a:p>
            <a:pPr marL="717550" lvl="3" indent="-285750">
              <a:buFont typeface="Arial" panose="020B0604020202020204" pitchFamily="34" charset="0"/>
              <a:buChar char="•"/>
            </a:pPr>
            <a:r>
              <a:rPr lang="en-US" b="1" dirty="0"/>
              <a:t>Aura</a:t>
            </a:r>
          </a:p>
          <a:p>
            <a:pPr marL="717550" lvl="3" indent="-285750">
              <a:buFont typeface="Arial" panose="020B0604020202020204" pitchFamily="34" charset="0"/>
              <a:buChar char="•"/>
            </a:pPr>
            <a:r>
              <a:rPr lang="en-US" b="1" dirty="0" err="1"/>
              <a:t>Sfdc</a:t>
            </a:r>
            <a:endParaRPr lang="en-US" b="1" dirty="0"/>
          </a:p>
          <a:p>
            <a:pPr marL="717550" lvl="3" indent="-285750">
              <a:buFont typeface="Arial" panose="020B0604020202020204" pitchFamily="34" charset="0"/>
              <a:buChar char="•"/>
            </a:pPr>
            <a:r>
              <a:rPr lang="en-US" b="1" dirty="0" err="1"/>
              <a:t>Sforce</a:t>
            </a:r>
            <a:endParaRPr lang="en-US" b="1" dirty="0"/>
          </a:p>
          <a:p>
            <a:pPr marL="279400" lvl="2"/>
            <a:endParaRPr lang="en-US" dirty="0"/>
          </a:p>
          <a:p>
            <a:pPr marL="279400" lvl="2"/>
            <a:r>
              <a:rPr lang="en-US" dirty="0"/>
              <a:t>3.  Locker restricts access to these for Lightning web components because they are either       deprecated or would lead to cross-framework dependencies.</a:t>
            </a:r>
          </a:p>
          <a:p>
            <a:pPr marL="279400" lvl="2" indent="0">
              <a:buNone/>
            </a:pPr>
            <a:endParaRPr lang="en-US" sz="2800" dirty="0"/>
          </a:p>
        </p:txBody>
      </p:sp>
    </p:spTree>
    <p:extLst>
      <p:ext uri="{BB962C8B-B14F-4D97-AF65-F5344CB8AC3E}">
        <p14:creationId xmlns:p14="http://schemas.microsoft.com/office/powerpoint/2010/main" val="404489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Content Security Policy Overview</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955550" y="1602556"/>
            <a:ext cx="10363200" cy="5047536"/>
          </a:xfrm>
          <a:prstGeom prst="rect">
            <a:avLst/>
          </a:prstGeom>
        </p:spPr>
        <p:txBody>
          <a:bodyPr wrap="square">
            <a:spAutoFit/>
          </a:bodyPr>
          <a:lstStyle/>
          <a:p>
            <a:pPr indent="-635000">
              <a:buFont typeface="Wingdings" panose="05000000000000000000" pitchFamily="2" charset="2"/>
              <a:buChar char="Ø"/>
            </a:pPr>
            <a:endParaRPr lang="en-US" dirty="0"/>
          </a:p>
          <a:p>
            <a:pPr marL="565150" lvl="2" indent="-285750">
              <a:buFont typeface="Arial" panose="020B0604020202020204" pitchFamily="34" charset="0"/>
              <a:buChar char="•"/>
            </a:pPr>
            <a:r>
              <a:rPr lang="en-US" dirty="0"/>
              <a:t>The Lightning Component framework uses Content Security Policy (CSP), which is a W3C standard, to control the source of content that can be loaded on a page. CSP helps </a:t>
            </a:r>
            <a:r>
              <a:rPr lang="en-US" b="1" dirty="0"/>
              <a:t>prevent cross-site scripting (XSS) and other code injection attacks</a:t>
            </a:r>
            <a:r>
              <a:rPr lang="en-US" dirty="0"/>
              <a:t>. All CSP rules work at the page level, and </a:t>
            </a:r>
            <a:r>
              <a:rPr lang="en-US" sz="2400" dirty="0"/>
              <a:t>apply</a:t>
            </a:r>
            <a:r>
              <a:rPr lang="en-US" dirty="0"/>
              <a:t> to all components and libraries.</a:t>
            </a:r>
          </a:p>
          <a:p>
            <a:pPr lvl="2" indent="0">
              <a:buNone/>
            </a:pPr>
            <a:endParaRPr lang="en-US" dirty="0"/>
          </a:p>
          <a:p>
            <a:pPr marL="565150" lvl="2" indent="-285750">
              <a:buFont typeface="Arial" panose="020B0604020202020204" pitchFamily="34" charset="0"/>
              <a:buChar char="•"/>
            </a:pPr>
            <a:r>
              <a:rPr lang="en-US" dirty="0"/>
              <a:t>The framework enables these specific CSP rules:</a:t>
            </a:r>
          </a:p>
          <a:p>
            <a:pPr marL="279400" lvl="2"/>
            <a:r>
              <a:rPr lang="en-US" dirty="0"/>
              <a:t>  </a:t>
            </a:r>
          </a:p>
          <a:p>
            <a:pPr marL="717550" lvl="3" indent="-285750">
              <a:buFont typeface="Wingdings" panose="05000000000000000000" pitchFamily="2" charset="2"/>
              <a:buChar char="Ø"/>
            </a:pPr>
            <a:r>
              <a:rPr lang="en-US" dirty="0"/>
              <a:t>	JavaScript Libraries </a:t>
            </a:r>
          </a:p>
          <a:p>
            <a:pPr marL="717550" lvl="3" indent="-285750">
              <a:buFont typeface="Wingdings" panose="05000000000000000000" pitchFamily="2" charset="2"/>
              <a:buChar char="Ø"/>
            </a:pPr>
            <a:r>
              <a:rPr lang="en-US" dirty="0"/>
              <a:t>	HTTPS Connections for Resources</a:t>
            </a:r>
          </a:p>
          <a:p>
            <a:pPr marL="717550" lvl="3" indent="-285750">
              <a:buFont typeface="Wingdings" panose="05000000000000000000" pitchFamily="2" charset="2"/>
              <a:buChar char="Ø"/>
            </a:pPr>
            <a:r>
              <a:rPr lang="en-US" dirty="0"/>
              <a:t>	Inline JavaScript</a:t>
            </a:r>
          </a:p>
          <a:p>
            <a:pPr marL="431800" lvl="3"/>
            <a:endParaRPr lang="en-US" dirty="0"/>
          </a:p>
          <a:p>
            <a:pPr marL="431800" lvl="3"/>
            <a:r>
              <a:rPr lang="en-US" i="1" dirty="0"/>
              <a:t>Note</a:t>
            </a:r>
            <a:r>
              <a:rPr lang="en-US" dirty="0"/>
              <a:t> : </a:t>
            </a:r>
            <a:r>
              <a:rPr lang="en-US" u="sng" dirty="0"/>
              <a:t>IE11 doesn’t support CSP, so we recommend using other supported browsers for enhanced security.</a:t>
            </a:r>
          </a:p>
          <a:p>
            <a:pPr marL="431800" lvl="3"/>
            <a:endParaRPr lang="en-US" u="sng" dirty="0"/>
          </a:p>
          <a:p>
            <a:pPr lvl="3" indent="0">
              <a:buNone/>
            </a:pPr>
            <a:r>
              <a:rPr lang="en-US" dirty="0"/>
              <a:t>For more information , refer </a:t>
            </a:r>
            <a:r>
              <a:rPr lang="en-US" dirty="0">
                <a:solidFill>
                  <a:srgbClr val="00B0F0"/>
                </a:solidFill>
                <a:hlinkClick r:id="rId2"/>
              </a:rPr>
              <a:t>CSP Overview</a:t>
            </a:r>
            <a:r>
              <a:rPr lang="en-US" dirty="0">
                <a:solidFill>
                  <a:srgbClr val="00B0F0"/>
                </a:solidFill>
              </a:rPr>
              <a:t> </a:t>
            </a:r>
            <a:r>
              <a:rPr lang="en-US" dirty="0"/>
              <a:t>.</a:t>
            </a:r>
          </a:p>
          <a:p>
            <a:pPr marL="279400" lvl="2" indent="0">
              <a:buNone/>
            </a:pPr>
            <a:endParaRPr lang="en-US" sz="2800" dirty="0"/>
          </a:p>
        </p:txBody>
      </p:sp>
    </p:spTree>
    <p:extLst>
      <p:ext uri="{BB962C8B-B14F-4D97-AF65-F5344CB8AC3E}">
        <p14:creationId xmlns:p14="http://schemas.microsoft.com/office/powerpoint/2010/main" val="382265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Without Lightning Locker Service</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pic>
        <p:nvPicPr>
          <p:cNvPr id="9" name="Content Placeholder 7">
            <a:extLst>
              <a:ext uri="{FF2B5EF4-FFF2-40B4-BE49-F238E27FC236}">
                <a16:creationId xmlns:a16="http://schemas.microsoft.com/office/drawing/2014/main" id="{D58FC362-F61E-46FC-B220-A7A0D6319B72}"/>
              </a:ext>
            </a:extLst>
          </p:cNvPr>
          <p:cNvPicPr>
            <a:picLocks noChangeAspect="1"/>
          </p:cNvPicPr>
          <p:nvPr/>
        </p:nvPicPr>
        <p:blipFill>
          <a:blip r:embed="rId2"/>
          <a:stretch>
            <a:fillRect/>
          </a:stretch>
        </p:blipFill>
        <p:spPr>
          <a:xfrm>
            <a:off x="844058" y="1772239"/>
            <a:ext cx="11049000" cy="3886200"/>
          </a:xfrm>
          <a:prstGeom prst="rect">
            <a:avLst/>
          </a:prstGeom>
        </p:spPr>
      </p:pic>
    </p:spTree>
    <p:extLst>
      <p:ext uri="{BB962C8B-B14F-4D97-AF65-F5344CB8AC3E}">
        <p14:creationId xmlns:p14="http://schemas.microsoft.com/office/powerpoint/2010/main" val="60454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With Lightning Locker Service</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pic>
        <p:nvPicPr>
          <p:cNvPr id="10" name="Content Placeholder 4">
            <a:extLst>
              <a:ext uri="{FF2B5EF4-FFF2-40B4-BE49-F238E27FC236}">
                <a16:creationId xmlns:a16="http://schemas.microsoft.com/office/drawing/2014/main" id="{DB6C70FD-8817-4B70-AAF1-0C5398073EB7}"/>
              </a:ext>
            </a:extLst>
          </p:cNvPr>
          <p:cNvPicPr>
            <a:picLocks noChangeAspect="1"/>
          </p:cNvPicPr>
          <p:nvPr/>
        </p:nvPicPr>
        <p:blipFill>
          <a:blip r:embed="rId2"/>
          <a:stretch>
            <a:fillRect/>
          </a:stretch>
        </p:blipFill>
        <p:spPr>
          <a:xfrm>
            <a:off x="703554" y="1726619"/>
            <a:ext cx="10950160" cy="3913808"/>
          </a:xfrm>
          <a:prstGeom prst="rect">
            <a:avLst/>
          </a:prstGeom>
        </p:spPr>
      </p:pic>
      <p:sp>
        <p:nvSpPr>
          <p:cNvPr id="12" name="TextBox 11">
            <a:extLst>
              <a:ext uri="{FF2B5EF4-FFF2-40B4-BE49-F238E27FC236}">
                <a16:creationId xmlns:a16="http://schemas.microsoft.com/office/drawing/2014/main" id="{E1FAC35A-D50C-4DB9-A9DE-A3209E3E5182}"/>
              </a:ext>
            </a:extLst>
          </p:cNvPr>
          <p:cNvSpPr txBox="1"/>
          <p:nvPr/>
        </p:nvSpPr>
        <p:spPr>
          <a:xfrm>
            <a:off x="1841776" y="5371276"/>
            <a:ext cx="8813248" cy="646331"/>
          </a:xfrm>
          <a:prstGeom prst="rect">
            <a:avLst/>
          </a:prstGeom>
          <a:noFill/>
        </p:spPr>
        <p:txBody>
          <a:bodyPr wrap="square" rtlCol="0">
            <a:spAutoFit/>
          </a:bodyPr>
          <a:lstStyle/>
          <a:p>
            <a:r>
              <a:rPr lang="en-US" dirty="0"/>
              <a:t>For Lightning Web Components, Locker Service is always enabled, you can’t turn it off.</a:t>
            </a:r>
          </a:p>
        </p:txBody>
      </p:sp>
    </p:spTree>
    <p:extLst>
      <p:ext uri="{BB962C8B-B14F-4D97-AF65-F5344CB8AC3E}">
        <p14:creationId xmlns:p14="http://schemas.microsoft.com/office/powerpoint/2010/main" val="78300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References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pic>
        <p:nvPicPr>
          <p:cNvPr id="2" name="Picture 1">
            <a:extLst>
              <a:ext uri="{FF2B5EF4-FFF2-40B4-BE49-F238E27FC236}">
                <a16:creationId xmlns:a16="http://schemas.microsoft.com/office/drawing/2014/main" id="{1E8A96B1-9B10-49F2-BC6E-0F0D69BC2E53}"/>
              </a:ext>
            </a:extLst>
          </p:cNvPr>
          <p:cNvPicPr>
            <a:picLocks noChangeAspect="1"/>
          </p:cNvPicPr>
          <p:nvPr/>
        </p:nvPicPr>
        <p:blipFill>
          <a:blip r:embed="rId2"/>
          <a:stretch>
            <a:fillRect/>
          </a:stretch>
        </p:blipFill>
        <p:spPr>
          <a:xfrm>
            <a:off x="1067371" y="1681821"/>
            <a:ext cx="9333785" cy="4682134"/>
          </a:xfrm>
          <a:prstGeom prst="rect">
            <a:avLst/>
          </a:prstGeom>
        </p:spPr>
      </p:pic>
    </p:spTree>
    <p:extLst>
      <p:ext uri="{BB962C8B-B14F-4D97-AF65-F5344CB8AC3E}">
        <p14:creationId xmlns:p14="http://schemas.microsoft.com/office/powerpoint/2010/main" val="217467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Questions</a:t>
            </a:r>
          </a:p>
        </p:txBody>
      </p:sp>
    </p:spTree>
    <p:extLst>
      <p:ext uri="{BB962C8B-B14F-4D97-AF65-F5344CB8AC3E}">
        <p14:creationId xmlns:p14="http://schemas.microsoft.com/office/powerpoint/2010/main" val="21498185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DF75E2-1ED2-4579-86BF-6629B43340E0}"/>
              </a:ext>
            </a:extLst>
          </p:cNvPr>
          <p:cNvSpPr/>
          <p:nvPr/>
        </p:nvSpPr>
        <p:spPr>
          <a:xfrm>
            <a:off x="763571" y="5019882"/>
            <a:ext cx="2950590" cy="391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FC885C-2618-41D4-91FB-DFC74D4E1FA2}"/>
              </a:ext>
            </a:extLst>
          </p:cNvPr>
          <p:cNvSpPr/>
          <p:nvPr/>
        </p:nvSpPr>
        <p:spPr>
          <a:xfrm>
            <a:off x="710154" y="2858954"/>
            <a:ext cx="1508288" cy="2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4B8090C-1C26-4CF1-9CF5-D6B551B6C020}"/>
              </a:ext>
            </a:extLst>
          </p:cNvPr>
          <p:cNvSpPr/>
          <p:nvPr/>
        </p:nvSpPr>
        <p:spPr>
          <a:xfrm>
            <a:off x="763571" y="952107"/>
            <a:ext cx="2300140" cy="3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3">
            <a:extLst>
              <a:ext uri="{FF2B5EF4-FFF2-40B4-BE49-F238E27FC236}">
                <a16:creationId xmlns:a16="http://schemas.microsoft.com/office/drawing/2014/main" id="{5672C490-617B-487A-B57C-91785EA1524D}"/>
              </a:ext>
            </a:extLst>
          </p:cNvPr>
          <p:cNvSpPr txBox="1">
            <a:spLocks/>
          </p:cNvSpPr>
          <p:nvPr/>
        </p:nvSpPr>
        <p:spPr>
          <a:xfrm>
            <a:off x="486201" y="292673"/>
            <a:ext cx="10995645" cy="463338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1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1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1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1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1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1. Which of the following object is the entry node into the page’s content in LWC?</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err="1">
                <a:ln>
                  <a:noFill/>
                </a:ln>
                <a:solidFill>
                  <a:sysClr val="windowText" lastClr="000000"/>
                </a:solidFill>
                <a:effectLst/>
                <a:uLnTx/>
                <a:uFillTx/>
                <a:latin typeface="Open Sans (Body)"/>
              </a:rPr>
              <a:t>SecureWindow</a:t>
            </a:r>
            <a:endParaRPr kumimoji="0" lang="en-US" sz="1600" b="0" i="0" u="none" strike="noStrike" kern="1200" cap="none" spc="0" normalizeH="0" baseline="0" noProof="0" dirty="0">
              <a:ln>
                <a:noFill/>
              </a:ln>
              <a:solidFill>
                <a:sysClr val="windowText" lastClr="000000"/>
              </a:solidFill>
              <a:effectLst/>
              <a:uLnTx/>
              <a:uFillTx/>
              <a:latin typeface="Open Sans (Body)"/>
            </a:endParaRP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err="1">
                <a:ln>
                  <a:noFill/>
                </a:ln>
                <a:solidFill>
                  <a:sysClr val="windowText" lastClr="000000"/>
                </a:solidFill>
                <a:effectLst/>
                <a:uLnTx/>
                <a:uFillTx/>
                <a:latin typeface="Open Sans (Body)"/>
              </a:rPr>
              <a:t>SecureDocument</a:t>
            </a:r>
            <a:endParaRPr kumimoji="0" lang="en-US" sz="1600" b="0" i="0" u="none" strike="noStrike" kern="1200" cap="none" spc="0" normalizeH="0" baseline="0" noProof="0" dirty="0">
              <a:ln>
                <a:noFill/>
              </a:ln>
              <a:solidFill>
                <a:sysClr val="windowText" lastClr="000000"/>
              </a:solidFill>
              <a:effectLst/>
              <a:uLnTx/>
              <a:uFillTx/>
              <a:latin typeface="Open Sans (Body)"/>
            </a:endParaRP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err="1">
                <a:ln>
                  <a:noFill/>
                </a:ln>
                <a:solidFill>
                  <a:sysClr val="windowText" lastClr="000000"/>
                </a:solidFill>
                <a:effectLst/>
                <a:uLnTx/>
                <a:uFillTx/>
                <a:latin typeface="Open Sans (Body)"/>
              </a:rPr>
              <a:t>SecureTemplate</a:t>
            </a:r>
            <a:endParaRPr kumimoji="0" lang="en-US" sz="1600" b="0" i="0" u="none" strike="noStrike" kern="1200" cap="none" spc="0" normalizeH="0" baseline="0" noProof="0" dirty="0">
              <a:ln>
                <a:noFill/>
              </a:ln>
              <a:solidFill>
                <a:sysClr val="windowText" lastClr="000000"/>
              </a:solidFill>
              <a:effectLst/>
              <a:uLnTx/>
              <a:uFillTx/>
              <a:latin typeface="Open Sans (Body)"/>
            </a:endParaRP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err="1">
                <a:ln>
                  <a:noFill/>
                </a:ln>
                <a:solidFill>
                  <a:sysClr val="windowText" lastClr="000000"/>
                </a:solidFill>
                <a:effectLst/>
                <a:uLnTx/>
                <a:uFillTx/>
                <a:latin typeface="Open Sans (Body)"/>
              </a:rPr>
              <a:t>SecureLightningElement</a:t>
            </a:r>
            <a:endParaRPr kumimoji="0" lang="en-US" sz="1600" b="0" i="0" u="none" strike="noStrike" kern="1200" cap="none" spc="0" normalizeH="0" baseline="0" noProof="0" dirty="0">
              <a:ln>
                <a:noFill/>
              </a:ln>
              <a:solidFill>
                <a:sysClr val="windowText" lastClr="000000"/>
              </a:solidFill>
              <a:effectLst/>
              <a:uLnTx/>
              <a:uFillTx/>
              <a:latin typeface="Open Sans (Body)"/>
            </a:endParaRPr>
          </a:p>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Open Sans (Body)"/>
            </a:endParaRPr>
          </a:p>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2. Which are the two global DOM properties that LWC cannot use?</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Window</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this</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element</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document</a:t>
            </a:r>
          </a:p>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US" sz="1600" b="0" i="0" u="none" strike="noStrike" kern="1200" cap="none" spc="0" normalizeH="0" baseline="0" noProof="0" dirty="0">
              <a:ln>
                <a:noFill/>
              </a:ln>
              <a:solidFill>
                <a:sysClr val="windowText" lastClr="000000"/>
              </a:solidFill>
              <a:effectLst/>
              <a:uLnTx/>
              <a:uFillTx/>
              <a:latin typeface="Open Sans (Body)"/>
            </a:endParaRPr>
          </a:p>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3. What does CSP do?</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 Prevent cross site scripting</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Prevent Code injection attack</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Enable JavaScript Libraries</a:t>
            </a:r>
          </a:p>
          <a:p>
            <a:pPr marL="342900" marR="0" lvl="0" indent="-342900" algn="l" defTabSz="914400" rtl="0" eaLnBrk="1" fontAlgn="auto" latinLnBrk="0" hangingPunct="1">
              <a:lnSpc>
                <a:spcPct val="100000"/>
              </a:lnSpc>
              <a:spcBef>
                <a:spcPts val="0"/>
              </a:spcBef>
              <a:spcAft>
                <a:spcPts val="1000"/>
              </a:spcAft>
              <a:buClrTx/>
              <a:buSzPct val="100000"/>
              <a:buFont typeface="+mj-lt"/>
              <a:buAutoNum type="alphaLcParenR"/>
              <a:tabLst/>
              <a:defRPr/>
            </a:pPr>
            <a:r>
              <a:rPr kumimoji="0" lang="en-US" sz="1600" b="0" i="0" u="none" strike="noStrike" kern="1200" cap="none" spc="0" normalizeH="0" baseline="0" noProof="0" dirty="0">
                <a:ln>
                  <a:noFill/>
                </a:ln>
                <a:solidFill>
                  <a:sysClr val="windowText" lastClr="000000"/>
                </a:solidFill>
                <a:effectLst/>
                <a:uLnTx/>
                <a:uFillTx/>
                <a:latin typeface="Open Sans (Body)"/>
              </a:rPr>
              <a:t>All of the above.</a:t>
            </a:r>
          </a:p>
          <a:p>
            <a:pPr marL="285750" marR="0" lvl="0" indent="-285750"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endParaRPr kumimoji="0" lang="en-US" sz="1600" b="0" i="0" u="none" strike="noStrike" kern="1200" cap="none" spc="0" normalizeH="0" baseline="0" noProof="0" dirty="0">
              <a:ln>
                <a:noFill/>
              </a:ln>
              <a:solidFill>
                <a:sysClr val="windowText" lastClr="000000"/>
              </a:solidFill>
              <a:effectLst/>
              <a:uLnTx/>
              <a:uFillTx/>
              <a:latin typeface="Open Sans (Body)"/>
            </a:endParaRPr>
          </a:p>
        </p:txBody>
      </p:sp>
    </p:spTree>
    <p:extLst>
      <p:ext uri="{BB962C8B-B14F-4D97-AF65-F5344CB8AC3E}">
        <p14:creationId xmlns:p14="http://schemas.microsoft.com/office/powerpoint/2010/main" val="308936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latin typeface="Knockout HTF47-Bantamweight"/>
              </a:rPr>
              <a:t>Day 4 Training</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1508105"/>
          </a:xfrm>
          <a:prstGeom prst="rect">
            <a:avLst/>
          </a:prstGeom>
          <a:noFill/>
        </p:spPr>
        <p:txBody>
          <a:bodyPr wrap="square" rtlCol="0">
            <a:spAutoFit/>
          </a:bodyPr>
          <a:lstStyle/>
          <a:p>
            <a:pPr marL="457200" indent="-457200">
              <a:spcAft>
                <a:spcPts val="1800"/>
              </a:spcAft>
              <a:buFontTx/>
              <a:buAutoNum type="arabicPeriod"/>
            </a:pPr>
            <a:r>
              <a:rPr lang="en-US" sz="2000" dirty="0"/>
              <a:t>What is Lightning Locker?</a:t>
            </a:r>
          </a:p>
          <a:p>
            <a:pPr marL="457200" indent="-457200">
              <a:spcAft>
                <a:spcPts val="1800"/>
              </a:spcAft>
              <a:buFontTx/>
              <a:buAutoNum type="arabicPeriod"/>
            </a:pPr>
            <a:r>
              <a:rPr lang="en-US" sz="2000" dirty="0"/>
              <a:t>Security with Lightning Locker</a:t>
            </a:r>
          </a:p>
          <a:p>
            <a:pPr>
              <a:spcAft>
                <a:spcPts val="1800"/>
              </a:spcAft>
            </a:pPr>
            <a:endParaRPr lang="en-US" sz="2200" dirty="0"/>
          </a:p>
        </p:txBody>
      </p:sp>
    </p:spTree>
    <p:extLst>
      <p:ext uri="{BB962C8B-B14F-4D97-AF65-F5344CB8AC3E}">
        <p14:creationId xmlns:p14="http://schemas.microsoft.com/office/powerpoint/2010/main" val="154708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pPr algn="ctr"/>
            <a:r>
              <a:rPr lang="en-US" sz="4000" dirty="0"/>
              <a:t>What is Lightning Locker?</a:t>
            </a:r>
            <a:br>
              <a:rPr lang="en-US" sz="4000" dirty="0"/>
            </a:br>
            <a:endParaRPr lang="en-US" sz="4000" dirty="0"/>
          </a:p>
        </p:txBody>
      </p:sp>
    </p:spTree>
    <p:extLst>
      <p:ext uri="{BB962C8B-B14F-4D97-AF65-F5344CB8AC3E}">
        <p14:creationId xmlns:p14="http://schemas.microsoft.com/office/powerpoint/2010/main" val="12866386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798" y="808623"/>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Introduction</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95462" y="1828069"/>
            <a:ext cx="10608934" cy="1323439"/>
          </a:xfrm>
          <a:prstGeom prst="rect">
            <a:avLst/>
          </a:prstGeom>
          <a:noFill/>
        </p:spPr>
        <p:txBody>
          <a:bodyPr wrap="square" rtlCol="0">
            <a:spAutoFit/>
          </a:bodyPr>
          <a:lstStyle/>
          <a:p>
            <a:pPr marL="342900" indent="-342900">
              <a:buFont typeface="Arial" panose="020B0604020202020204" pitchFamily="34" charset="0"/>
              <a:buChar char="•"/>
            </a:pPr>
            <a:r>
              <a:rPr lang="en-US" sz="1600" dirty="0"/>
              <a:t>Powerful security architecture for Lightning components. Provides </a:t>
            </a:r>
            <a:r>
              <a:rPr lang="en-US" sz="1600" dirty="0">
                <a:solidFill>
                  <a:srgbClr val="00B0F0"/>
                </a:solidFill>
              </a:rPr>
              <a:t>component isolation and security that allows code from many sources to execute and interact with each other. </a:t>
            </a:r>
          </a:p>
          <a:p>
            <a:pPr marL="342900" indent="-342900">
              <a:buFont typeface="Arial" panose="020B0604020202020204" pitchFamily="34" charset="0"/>
              <a:buChar char="•"/>
            </a:pPr>
            <a:r>
              <a:rPr lang="en-US" sz="1600" dirty="0"/>
              <a:t>Promotes best practices that improve the supportability of your code by only </a:t>
            </a:r>
            <a:r>
              <a:rPr lang="en-US" sz="1600" dirty="0">
                <a:solidFill>
                  <a:srgbClr val="00B0F0"/>
                </a:solidFill>
              </a:rPr>
              <a:t>allowing access to supported APIs </a:t>
            </a:r>
            <a:r>
              <a:rPr lang="en-US" sz="1600" dirty="0"/>
              <a:t>and </a:t>
            </a:r>
            <a:r>
              <a:rPr lang="en-US" sz="1600" dirty="0">
                <a:solidFill>
                  <a:srgbClr val="00B0F0"/>
                </a:solidFill>
              </a:rPr>
              <a:t>eliminating access to non-published framework internals.</a:t>
            </a:r>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Tree>
    <p:extLst>
      <p:ext uri="{BB962C8B-B14F-4D97-AF65-F5344CB8AC3E}">
        <p14:creationId xmlns:p14="http://schemas.microsoft.com/office/powerpoint/2010/main" val="295457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pPr algn="ctr"/>
            <a:r>
              <a:rPr lang="en-US" sz="4000" dirty="0"/>
              <a:t>Security with Lightning Locker</a:t>
            </a:r>
          </a:p>
        </p:txBody>
      </p:sp>
    </p:spTree>
    <p:extLst>
      <p:ext uri="{BB962C8B-B14F-4D97-AF65-F5344CB8AC3E}">
        <p14:creationId xmlns:p14="http://schemas.microsoft.com/office/powerpoint/2010/main" val="717243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JavaScript Strict Mode Enforcement</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763572" y="1594104"/>
            <a:ext cx="10737764" cy="5232202"/>
          </a:xfrm>
          <a:prstGeom prst="rect">
            <a:avLst/>
          </a:prstGeom>
          <a:noFill/>
        </p:spPr>
        <p:txBody>
          <a:bodyPr wrap="square" rtlCol="0">
            <a:spAutoFit/>
          </a:bodyPr>
          <a:lstStyle/>
          <a:p>
            <a:pPr marL="565150" lvl="2" indent="-285750"/>
            <a:r>
              <a:rPr lang="en-US" dirty="0"/>
              <a:t>Lightning Locker implicitly enables JavaScript strict mode everywhere. It makes code more secure, robust, and supportable.</a:t>
            </a:r>
          </a:p>
          <a:p>
            <a:pPr lvl="2" indent="0">
              <a:buNone/>
            </a:pPr>
            <a:endParaRPr lang="en-US" sz="800" dirty="0"/>
          </a:p>
          <a:p>
            <a:pPr marL="565150" lvl="2" indent="-285750"/>
            <a:r>
              <a:rPr lang="en-US" dirty="0"/>
              <a:t>Common stumbling points when using strict mode are:</a:t>
            </a:r>
          </a:p>
          <a:p>
            <a:pPr marL="565150" lvl="2" indent="-285750">
              <a:buFont typeface="Arial" panose="020B0604020202020204" pitchFamily="34" charset="0"/>
              <a:buChar char="•"/>
            </a:pPr>
            <a:r>
              <a:rPr lang="en-US" dirty="0"/>
              <a:t>You must declare all variables. Use any of the </a:t>
            </a:r>
            <a:r>
              <a:rPr lang="en-US" dirty="0" err="1"/>
              <a:t>var</a:t>
            </a:r>
            <a:r>
              <a:rPr lang="en-US" dirty="0"/>
              <a:t>, let, or </a:t>
            </a:r>
            <a:r>
              <a:rPr lang="en-US" dirty="0" err="1"/>
              <a:t>const</a:t>
            </a:r>
            <a:r>
              <a:rPr lang="en-US" dirty="0"/>
              <a:t> declarations in libraries or modules.</a:t>
            </a:r>
          </a:p>
          <a:p>
            <a:pPr marL="565150" lvl="2" indent="-285750">
              <a:buFont typeface="Arial" panose="020B0604020202020204" pitchFamily="34" charset="0"/>
              <a:buChar char="•"/>
            </a:pPr>
            <a:endParaRPr lang="en-US" sz="800" dirty="0"/>
          </a:p>
          <a:p>
            <a:pPr marL="565150" lvl="2" indent="-285750">
              <a:buFont typeface="Arial" panose="020B0604020202020204" pitchFamily="34" charset="0"/>
              <a:buChar char="•"/>
            </a:pPr>
            <a:r>
              <a:rPr lang="en-US" dirty="0"/>
              <a:t>To share code between components, you must export variables and functions from modules and import them into other modules. See </a:t>
            </a:r>
            <a:r>
              <a:rPr lang="en-US" dirty="0">
                <a:hlinkClick r:id="rId2"/>
              </a:rPr>
              <a:t>Share JavaScript Code</a:t>
            </a:r>
            <a:r>
              <a:rPr lang="en-US" dirty="0"/>
              <a:t> for more details.</a:t>
            </a:r>
          </a:p>
          <a:p>
            <a:pPr lvl="2" indent="0">
              <a:buNone/>
            </a:pPr>
            <a:r>
              <a:rPr lang="en-US" dirty="0"/>
              <a:t>    </a:t>
            </a:r>
            <a:r>
              <a:rPr lang="en-US" dirty="0" err="1"/>
              <a:t>Eg</a:t>
            </a:r>
            <a:r>
              <a:rPr lang="en-US" dirty="0"/>
              <a:t>: </a:t>
            </a:r>
            <a:r>
              <a:rPr lang="en-US" altLang="en-US" dirty="0" err="1">
                <a:solidFill>
                  <a:srgbClr val="00674D"/>
                </a:solidFill>
                <a:latin typeface="Consolas" panose="020B0609020204030204" pitchFamily="49" charset="0"/>
              </a:rPr>
              <a:t>const</a:t>
            </a:r>
            <a:r>
              <a:rPr lang="en-US" altLang="en-US" dirty="0">
                <a:solidFill>
                  <a:srgbClr val="000814"/>
                </a:solidFill>
                <a:latin typeface="Consolas" panose="020B0609020204030204" pitchFamily="49" charset="0"/>
              </a:rPr>
              <a:t> </a:t>
            </a:r>
            <a:r>
              <a:rPr lang="en-US" altLang="en-US" dirty="0" err="1">
                <a:solidFill>
                  <a:srgbClr val="BE2F7E"/>
                </a:solidFill>
                <a:latin typeface="Consolas" panose="020B0609020204030204" pitchFamily="49" charset="0"/>
              </a:rPr>
              <a:t>calculateMonthlyPayment</a:t>
            </a:r>
            <a:r>
              <a:rPr lang="en-US" altLang="en-US" dirty="0">
                <a:solidFill>
                  <a:srgbClr val="000814"/>
                </a:solidFill>
                <a:latin typeface="Consolas" panose="020B0609020204030204" pitchFamily="49" charset="0"/>
              </a:rPr>
              <a:t> = (principal, years, rate) =&gt; { </a:t>
            </a:r>
            <a:r>
              <a:rPr lang="en-US" altLang="en-US" i="1" dirty="0">
                <a:solidFill>
                  <a:srgbClr val="667F3A"/>
                </a:solidFill>
                <a:latin typeface="Consolas" panose="020B0609020204030204" pitchFamily="49" charset="0"/>
              </a:rPr>
              <a:t>// Logic</a:t>
            </a:r>
            <a:r>
              <a:rPr lang="en-US" altLang="en-US" dirty="0">
                <a:solidFill>
                  <a:srgbClr val="000814"/>
                </a:solidFill>
                <a:latin typeface="Consolas" panose="020B0609020204030204" pitchFamily="49" charset="0"/>
              </a:rPr>
              <a:t> };</a:t>
            </a:r>
            <a:r>
              <a:rPr lang="en-US" altLang="en-US" sz="1400" dirty="0"/>
              <a:t> </a:t>
            </a:r>
          </a:p>
          <a:p>
            <a:pPr lvl="6" indent="0">
              <a:buNone/>
            </a:pPr>
            <a:r>
              <a:rPr lang="en-US" altLang="en-US" dirty="0">
                <a:solidFill>
                  <a:srgbClr val="00674D"/>
                </a:solidFill>
                <a:latin typeface="Consolas" panose="020B0609020204030204" pitchFamily="49" charset="0"/>
              </a:rPr>
              <a:t>   export</a:t>
            </a:r>
            <a:r>
              <a:rPr lang="en-US" altLang="en-US" dirty="0">
                <a:solidFill>
                  <a:srgbClr val="000814"/>
                </a:solidFill>
                <a:latin typeface="Consolas" panose="020B0609020204030204" pitchFamily="49" charset="0"/>
              </a:rPr>
              <a:t> { </a:t>
            </a:r>
            <a:r>
              <a:rPr lang="en-US" altLang="en-US" dirty="0" err="1">
                <a:solidFill>
                  <a:srgbClr val="000814"/>
                </a:solidFill>
                <a:latin typeface="Consolas" panose="020B0609020204030204" pitchFamily="49" charset="0"/>
              </a:rPr>
              <a:t>calculateMonthlyPayment</a:t>
            </a:r>
            <a:r>
              <a:rPr lang="en-US" altLang="en-US" dirty="0">
                <a:solidFill>
                  <a:srgbClr val="000814"/>
                </a:solidFill>
                <a:latin typeface="Consolas" panose="020B0609020204030204" pitchFamily="49" charset="0"/>
              </a:rPr>
              <a:t> };</a:t>
            </a:r>
            <a:r>
              <a:rPr lang="en-US" altLang="en-US" sz="1500" dirty="0"/>
              <a:t>  (Owner Component)</a:t>
            </a:r>
          </a:p>
          <a:p>
            <a:pPr lvl="6" indent="0">
              <a:buNone/>
            </a:pPr>
            <a:r>
              <a:rPr lang="en-US" altLang="en-US" dirty="0">
                <a:solidFill>
                  <a:srgbClr val="00674D"/>
                </a:solidFill>
                <a:latin typeface="Consolas" panose="020B0609020204030204" pitchFamily="49" charset="0"/>
              </a:rPr>
              <a:t>    import</a:t>
            </a:r>
            <a:r>
              <a:rPr lang="en-US" altLang="en-US" dirty="0">
                <a:solidFill>
                  <a:srgbClr val="000814"/>
                </a:solidFill>
                <a:latin typeface="Consolas" panose="020B0609020204030204" pitchFamily="49" charset="0"/>
              </a:rPr>
              <a:t> { </a:t>
            </a:r>
            <a:r>
              <a:rPr lang="en-US" altLang="en-US" dirty="0" err="1">
                <a:solidFill>
                  <a:srgbClr val="000814"/>
                </a:solidFill>
                <a:latin typeface="Consolas" panose="020B0609020204030204" pitchFamily="49" charset="0"/>
              </a:rPr>
              <a:t>getTermOptions</a:t>
            </a:r>
            <a:r>
              <a:rPr lang="en-US" altLang="en-US" dirty="0">
                <a:solidFill>
                  <a:srgbClr val="000814"/>
                </a:solidFill>
                <a:latin typeface="Consolas" panose="020B0609020204030204" pitchFamily="49" charset="0"/>
              </a:rPr>
              <a:t>, </a:t>
            </a:r>
            <a:r>
              <a:rPr lang="en-US" altLang="en-US" dirty="0" err="1">
                <a:solidFill>
                  <a:srgbClr val="000814"/>
                </a:solidFill>
                <a:latin typeface="Consolas" panose="020B0609020204030204" pitchFamily="49" charset="0"/>
              </a:rPr>
              <a:t>calculateMonthlyPayment</a:t>
            </a:r>
            <a:r>
              <a:rPr lang="en-US" altLang="en-US" dirty="0">
                <a:solidFill>
                  <a:srgbClr val="000814"/>
                </a:solidFill>
                <a:latin typeface="Consolas" panose="020B0609020204030204" pitchFamily="49" charset="0"/>
              </a:rPr>
              <a:t> } </a:t>
            </a:r>
            <a:r>
              <a:rPr lang="en-US" altLang="en-US" dirty="0">
                <a:solidFill>
                  <a:srgbClr val="00674D"/>
                </a:solidFill>
                <a:latin typeface="Consolas" panose="020B0609020204030204" pitchFamily="49" charset="0"/>
              </a:rPr>
              <a:t>from</a:t>
            </a:r>
            <a:r>
              <a:rPr lang="en-US" altLang="en-US" dirty="0">
                <a:solidFill>
                  <a:srgbClr val="000814"/>
                </a:solidFill>
                <a:latin typeface="Consolas" panose="020B0609020204030204" pitchFamily="49" charset="0"/>
              </a:rPr>
              <a:t> </a:t>
            </a:r>
            <a:r>
              <a:rPr lang="en-US" altLang="en-US" dirty="0">
                <a:solidFill>
                  <a:srgbClr val="A31515"/>
                </a:solidFill>
                <a:latin typeface="Consolas" panose="020B0609020204030204" pitchFamily="49" charset="0"/>
              </a:rPr>
              <a:t>'c/mortgage’</a:t>
            </a:r>
            <a:r>
              <a:rPr lang="en-US" altLang="en-US" dirty="0">
                <a:solidFill>
                  <a:srgbClr val="000814"/>
                </a:solidFill>
                <a:latin typeface="Consolas" panose="020B0609020204030204" pitchFamily="49" charset="0"/>
              </a:rPr>
              <a:t>;</a:t>
            </a:r>
            <a:r>
              <a:rPr lang="en-US" altLang="en-US" sz="1200" dirty="0"/>
              <a:t> </a:t>
            </a:r>
            <a:r>
              <a:rPr lang="en-US" dirty="0"/>
              <a:t> (</a:t>
            </a:r>
            <a:r>
              <a:rPr lang="en-US" sz="1500" dirty="0"/>
              <a:t>Importing Component</a:t>
            </a:r>
            <a:r>
              <a:rPr lang="en-US" dirty="0"/>
              <a:t>)</a:t>
            </a:r>
          </a:p>
          <a:p>
            <a:pPr lvl="6" indent="0">
              <a:buNone/>
            </a:pPr>
            <a:endParaRPr lang="en-US" dirty="0"/>
          </a:p>
          <a:p>
            <a:pPr marL="565150" lvl="2" indent="-285750">
              <a:buFont typeface="Arial" panose="020B0604020202020204" pitchFamily="34" charset="0"/>
              <a:buChar char="•"/>
            </a:pPr>
            <a:r>
              <a:rPr lang="en-US" dirty="0"/>
              <a:t>The libraries that your components use must also work in strict mode. </a:t>
            </a:r>
          </a:p>
          <a:p>
            <a:pPr lvl="2" indent="0">
              <a:buNone/>
            </a:pPr>
            <a:r>
              <a:rPr lang="en-US" dirty="0"/>
              <a:t>For more information about JavaScript strict mode, see the </a:t>
            </a:r>
            <a:r>
              <a:rPr lang="en-US" dirty="0">
                <a:hlinkClick r:id="rId3"/>
              </a:rPr>
              <a:t>Mozilla Developer Network</a:t>
            </a:r>
            <a:r>
              <a:rPr lang="en-US" dirty="0"/>
              <a:t>.</a:t>
            </a:r>
          </a:p>
          <a:p>
            <a:r>
              <a:rPr lang="en-US" sz="1600" dirty="0"/>
              <a:t> </a:t>
            </a:r>
          </a:p>
          <a:p>
            <a:endParaRPr lang="en-US" sz="1600" dirty="0"/>
          </a:p>
          <a:p>
            <a:pPr marL="342900" indent="-342900">
              <a:buFont typeface="+mj-lt"/>
              <a:buAutoNum type="arabicPeriod"/>
            </a:pPr>
            <a:endParaRPr lang="en-US" sz="1600" dirty="0"/>
          </a:p>
        </p:txBody>
      </p:sp>
      <p:sp>
        <p:nvSpPr>
          <p:cNvPr id="15" name="Right Brace 14">
            <a:extLst>
              <a:ext uri="{FF2B5EF4-FFF2-40B4-BE49-F238E27FC236}">
                <a16:creationId xmlns:a16="http://schemas.microsoft.com/office/drawing/2014/main" id="{E2343869-61D8-4F9A-9DD5-3E63A9F78906}"/>
              </a:ext>
            </a:extLst>
          </p:cNvPr>
          <p:cNvSpPr/>
          <p:nvPr/>
        </p:nvSpPr>
        <p:spPr>
          <a:xfrm rot="16200000">
            <a:off x="6201034" y="3272443"/>
            <a:ext cx="393180" cy="3948808"/>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68766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28969"/>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Secure Wrappers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99241" y="1480008"/>
            <a:ext cx="10432330" cy="3939540"/>
          </a:xfrm>
          <a:prstGeom prst="rect">
            <a:avLst/>
          </a:prstGeom>
          <a:noFill/>
        </p:spPr>
        <p:txBody>
          <a:bodyPr wrap="square" rtlCol="0">
            <a:spAutoFit/>
          </a:bodyPr>
          <a:lstStyle/>
          <a:p>
            <a:pPr marL="171450" indent="-171450">
              <a:buFont typeface="Arial" panose="020B0604020202020204" pitchFamily="34" charset="0"/>
              <a:buChar char="•"/>
            </a:pPr>
            <a:r>
              <a:rPr lang="en-US" dirty="0"/>
              <a:t>Lightning Locker restricts the use of global objects by hiding an object or by wrapping it in a secure version of the object.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Some methods and properties have different behavior or aren’t available on the secure objects.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different secure objects available for LWC are :</a:t>
            </a:r>
          </a:p>
          <a:p>
            <a:pPr marL="565150" lvl="2" indent="-285750">
              <a:buFont typeface="Wingdings" panose="05000000000000000000" pitchFamily="2" charset="2"/>
              <a:buChar char="Ø"/>
            </a:pPr>
            <a:r>
              <a:rPr lang="en-US" dirty="0" err="1"/>
              <a:t>SecureWindow</a:t>
            </a:r>
            <a:r>
              <a:rPr lang="en-US" dirty="0"/>
              <a:t> - Available for LWC and Aura Components.</a:t>
            </a:r>
          </a:p>
          <a:p>
            <a:pPr marL="565150" lvl="2" indent="-285750">
              <a:buFont typeface="Wingdings" panose="05000000000000000000" pitchFamily="2" charset="2"/>
              <a:buChar char="Ø"/>
            </a:pPr>
            <a:r>
              <a:rPr lang="en-US" dirty="0" err="1"/>
              <a:t>SecureDocument</a:t>
            </a:r>
            <a:r>
              <a:rPr lang="en-US" dirty="0"/>
              <a:t> - Available for LWC and Aura Components.</a:t>
            </a:r>
          </a:p>
          <a:p>
            <a:pPr marL="565150" lvl="2" indent="-285750">
              <a:buFont typeface="Wingdings" panose="05000000000000000000" pitchFamily="2" charset="2"/>
              <a:buChar char="Ø"/>
            </a:pPr>
            <a:r>
              <a:rPr lang="en-US" dirty="0" err="1"/>
              <a:t>SecureObject</a:t>
            </a:r>
            <a:r>
              <a:rPr lang="en-US" dirty="0"/>
              <a:t> - Available for LWC and Aura Components.</a:t>
            </a:r>
          </a:p>
          <a:p>
            <a:pPr marL="565150" lvl="2" indent="-285750">
              <a:buFont typeface="Wingdings" panose="05000000000000000000" pitchFamily="2" charset="2"/>
              <a:buChar char="Ø"/>
            </a:pPr>
            <a:r>
              <a:rPr lang="en-US" dirty="0" err="1"/>
              <a:t>SecureLightningElement</a:t>
            </a:r>
            <a:r>
              <a:rPr lang="en-US" dirty="0"/>
              <a:t> - Available for LWC.</a:t>
            </a:r>
          </a:p>
          <a:p>
            <a:pPr marL="565150" lvl="2" indent="-285750">
              <a:buFont typeface="Wingdings" panose="05000000000000000000" pitchFamily="2" charset="2"/>
              <a:buChar char="Ø"/>
            </a:pPr>
            <a:r>
              <a:rPr lang="en-US" dirty="0" err="1"/>
              <a:t>SecureTemplate</a:t>
            </a:r>
            <a:r>
              <a:rPr lang="en-US" dirty="0"/>
              <a:t> - Available for LWC.</a:t>
            </a:r>
          </a:p>
          <a:p>
            <a:pPr marL="412750" lvl="1" indent="-285750">
              <a:buFont typeface="Wingdings" panose="05000000000000000000" pitchFamily="2" charset="2"/>
              <a:buChar char="Ø"/>
            </a:pPr>
            <a:endParaRPr lang="en-US"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Tree>
    <p:extLst>
      <p:ext uri="{BB962C8B-B14F-4D97-AF65-F5344CB8AC3E}">
        <p14:creationId xmlns:p14="http://schemas.microsoft.com/office/powerpoint/2010/main" val="80473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Considerations/Limitations with Secure Wrappers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828286" y="1751618"/>
            <a:ext cx="10363200" cy="3724096"/>
          </a:xfrm>
          <a:prstGeom prst="rect">
            <a:avLst/>
          </a:prstGeom>
        </p:spPr>
        <p:txBody>
          <a:bodyPr wrap="square">
            <a:spAutoFit/>
          </a:bodyPr>
          <a:lstStyle/>
          <a:p>
            <a:pPr marL="565150" lvl="2" indent="-285750">
              <a:buFont typeface="Wingdings" panose="05000000000000000000" pitchFamily="2" charset="2"/>
              <a:buChar char="Ø"/>
            </a:pPr>
            <a:endParaRPr lang="en-US" dirty="0"/>
          </a:p>
          <a:p>
            <a:pPr marL="565150" lvl="2" indent="-285750">
              <a:buFont typeface="Wingdings" panose="05000000000000000000" pitchFamily="2" charset="2"/>
              <a:buChar char="Ø"/>
            </a:pPr>
            <a:r>
              <a:rPr lang="en-US" dirty="0" err="1"/>
              <a:t>SecureWindow</a:t>
            </a:r>
            <a:r>
              <a:rPr lang="en-US" dirty="0"/>
              <a:t> </a:t>
            </a:r>
          </a:p>
          <a:p>
            <a:pPr marL="774700" lvl="3" indent="-342900">
              <a:buFont typeface="Wingdings" panose="05000000000000000000" pitchFamily="2" charset="2"/>
              <a:buChar char="§"/>
            </a:pPr>
            <a:r>
              <a:rPr lang="en-US" altLang="en-US" sz="1600" dirty="0">
                <a:solidFill>
                  <a:srgbClr val="080707"/>
                </a:solidFill>
              </a:rPr>
              <a:t>If a Lightning web component and an Aura component belong to the same namespace, they share the same </a:t>
            </a:r>
            <a:r>
              <a:rPr lang="en-US" altLang="en-US" sz="1600" dirty="0" err="1">
                <a:solidFill>
                  <a:srgbClr val="000814"/>
                </a:solidFill>
              </a:rPr>
              <a:t>SecureWindow</a:t>
            </a:r>
            <a:r>
              <a:rPr lang="en-US" altLang="en-US" sz="1600" dirty="0">
                <a:solidFill>
                  <a:srgbClr val="080707"/>
                </a:solidFill>
              </a:rPr>
              <a:t> instance</a:t>
            </a:r>
            <a:r>
              <a:rPr lang="en-US" altLang="en-US" dirty="0">
                <a:solidFill>
                  <a:srgbClr val="080707"/>
                </a:solidFill>
                <a:latin typeface="Salesforce Sans"/>
              </a:rPr>
              <a:t>.</a:t>
            </a:r>
            <a:r>
              <a:rPr lang="en-US" altLang="en-US" sz="1050" dirty="0"/>
              <a:t> </a:t>
            </a:r>
          </a:p>
          <a:p>
            <a:pPr lvl="3" indent="0">
              <a:buNone/>
            </a:pPr>
            <a:endParaRPr lang="en-US" dirty="0"/>
          </a:p>
          <a:p>
            <a:pPr marL="565150" lvl="2" indent="-285750">
              <a:buFont typeface="Wingdings" panose="05000000000000000000" pitchFamily="2" charset="2"/>
              <a:buChar char="Ø"/>
            </a:pPr>
            <a:r>
              <a:rPr lang="en-US" dirty="0" err="1"/>
              <a:t>SecureDocument</a:t>
            </a:r>
            <a:endParaRPr lang="en-US" dirty="0"/>
          </a:p>
          <a:p>
            <a:pPr marL="717550" lvl="3" indent="-285750">
              <a:buFont typeface="Wingdings" panose="05000000000000000000" pitchFamily="2" charset="2"/>
              <a:buChar char="§"/>
            </a:pPr>
            <a:r>
              <a:rPr lang="en-US" sz="1600" dirty="0"/>
              <a:t>It represents the root node of the HTML document or page. The document object is the entry point into the page’s content, which is the DOM tree.</a:t>
            </a:r>
          </a:p>
          <a:p>
            <a:pPr marL="717550" lvl="3" indent="-285750">
              <a:buFont typeface="Wingdings" panose="05000000000000000000" pitchFamily="2" charset="2"/>
              <a:buChar char="§"/>
            </a:pPr>
            <a:r>
              <a:rPr lang="en-US" sz="1600" dirty="0"/>
              <a:t>If a Lightning web component and an Aura component belong to the same namespace, they share the same </a:t>
            </a:r>
            <a:r>
              <a:rPr lang="en-US" sz="1600" dirty="0" err="1"/>
              <a:t>SecureDocument</a:t>
            </a:r>
            <a:r>
              <a:rPr lang="en-US" sz="1600" dirty="0"/>
              <a:t> instance.</a:t>
            </a:r>
          </a:p>
          <a:p>
            <a:pPr marL="717550" lvl="3" indent="-285750">
              <a:buFont typeface="Wingdings" panose="05000000000000000000" pitchFamily="2" charset="2"/>
              <a:buChar char="§"/>
            </a:pPr>
            <a:endParaRPr lang="en-US" sz="1600" dirty="0"/>
          </a:p>
          <a:p>
            <a:pPr marL="565150" lvl="2" indent="-285750">
              <a:buFont typeface="Wingdings" panose="05000000000000000000" pitchFamily="2" charset="2"/>
              <a:buChar char="Ø"/>
            </a:pPr>
            <a:r>
              <a:rPr lang="en-US" dirty="0" err="1"/>
              <a:t>SecureObject</a:t>
            </a:r>
            <a:r>
              <a:rPr lang="en-US" dirty="0"/>
              <a:t> </a:t>
            </a:r>
          </a:p>
          <a:p>
            <a:pPr marL="717550" lvl="3" indent="-285750">
              <a:buFont typeface="Wingdings" panose="05000000000000000000" pitchFamily="2" charset="2"/>
              <a:buChar char="§"/>
            </a:pPr>
            <a:r>
              <a:rPr lang="en-US" sz="1600" dirty="0"/>
              <a:t>When you see a </a:t>
            </a:r>
            <a:r>
              <a:rPr lang="en-US" sz="1600" dirty="0" err="1"/>
              <a:t>SecureObject</a:t>
            </a:r>
            <a:r>
              <a:rPr lang="en-US" sz="1600" dirty="0"/>
              <a:t>, it typically means that you don’t have access to the underlying object and its properties aren’t available.</a:t>
            </a:r>
          </a:p>
        </p:txBody>
      </p:sp>
    </p:spTree>
    <p:extLst>
      <p:ext uri="{BB962C8B-B14F-4D97-AF65-F5344CB8AC3E}">
        <p14:creationId xmlns:p14="http://schemas.microsoft.com/office/powerpoint/2010/main" val="286325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Considerations/Limitations with Secure Wrappers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788708" y="1282045"/>
            <a:ext cx="10363200" cy="4339650"/>
          </a:xfrm>
          <a:prstGeom prst="rect">
            <a:avLst/>
          </a:prstGeom>
        </p:spPr>
        <p:txBody>
          <a:bodyPr wrap="square">
            <a:spAutoFit/>
          </a:bodyPr>
          <a:lstStyle/>
          <a:p>
            <a:pPr marL="565150" lvl="2" indent="-285750">
              <a:buFont typeface="Wingdings" panose="05000000000000000000" pitchFamily="2" charset="2"/>
              <a:buChar char="Ø"/>
            </a:pPr>
            <a:endParaRPr lang="en-US" dirty="0"/>
          </a:p>
          <a:p>
            <a:pPr marL="565150" lvl="2" indent="-285750">
              <a:buFont typeface="Wingdings" panose="05000000000000000000" pitchFamily="2" charset="2"/>
              <a:buChar char="Ø"/>
            </a:pPr>
            <a:r>
              <a:rPr lang="en-US" dirty="0" err="1"/>
              <a:t>SecureLightningElement</a:t>
            </a:r>
            <a:r>
              <a:rPr lang="en-US" dirty="0"/>
              <a:t> </a:t>
            </a:r>
          </a:p>
          <a:p>
            <a:pPr marL="717550" lvl="3" indent="-285750">
              <a:buFont typeface="Wingdings" panose="05000000000000000000" pitchFamily="2" charset="2"/>
              <a:buChar char="§"/>
            </a:pPr>
            <a:r>
              <a:rPr lang="en-US" sz="1600" dirty="0"/>
              <a:t>Lightning web components extend the  </a:t>
            </a:r>
            <a:r>
              <a:rPr lang="en-US" sz="1600" b="1" dirty="0" err="1"/>
              <a:t>LightningElement</a:t>
            </a:r>
            <a:r>
              <a:rPr lang="en-US" sz="1600" dirty="0"/>
              <a:t> base class, and at runtime Locker switches the class with  </a:t>
            </a:r>
            <a:r>
              <a:rPr lang="en-US" sz="1600" b="1" dirty="0" err="1"/>
              <a:t>SecureLightningElement</a:t>
            </a:r>
            <a:r>
              <a:rPr lang="en-US" sz="1600" dirty="0"/>
              <a:t>.</a:t>
            </a:r>
          </a:p>
          <a:p>
            <a:pPr marL="717550" lvl="3" indent="-285750">
              <a:buFont typeface="Wingdings" panose="05000000000000000000" pitchFamily="2" charset="2"/>
              <a:buChar char="§"/>
            </a:pPr>
            <a:r>
              <a:rPr lang="en-US" sz="1600" dirty="0"/>
              <a:t>Do not extend  </a:t>
            </a:r>
            <a:r>
              <a:rPr lang="en-US" sz="1600" b="1" dirty="0" err="1"/>
              <a:t>SecureLightningElement</a:t>
            </a:r>
            <a:r>
              <a:rPr lang="en-US" sz="1600" dirty="0"/>
              <a:t> directly.</a:t>
            </a:r>
          </a:p>
          <a:p>
            <a:pPr marL="717550" lvl="3" indent="-285750">
              <a:buFont typeface="Wingdings" panose="05000000000000000000" pitchFamily="2" charset="2"/>
              <a:buChar char="§"/>
            </a:pPr>
            <a:r>
              <a:rPr lang="en-US" sz="1600" dirty="0"/>
              <a:t>Not Supported APIs – </a:t>
            </a:r>
          </a:p>
          <a:p>
            <a:pPr lvl="5" indent="0">
              <a:buNone/>
            </a:pPr>
            <a:r>
              <a:rPr lang="en-US" dirty="0" err="1"/>
              <a:t>Element.attachShadow</a:t>
            </a:r>
            <a:r>
              <a:rPr lang="en-US" dirty="0"/>
              <a:t>(), </a:t>
            </a:r>
            <a:r>
              <a:rPr lang="en-US" dirty="0" err="1"/>
              <a:t>Element.getElementsByClassName</a:t>
            </a:r>
            <a:r>
              <a:rPr lang="en-US" dirty="0"/>
              <a:t>(), </a:t>
            </a:r>
            <a:r>
              <a:rPr lang="en-US" dirty="0" err="1"/>
              <a:t>Element.getElementsByTagName</a:t>
            </a:r>
            <a:r>
              <a:rPr lang="en-US" dirty="0"/>
              <a:t>(), </a:t>
            </a:r>
            <a:r>
              <a:rPr lang="en-US" dirty="0" err="1"/>
              <a:t>Element.shadowRoot</a:t>
            </a:r>
            <a:r>
              <a:rPr lang="en-US" dirty="0"/>
              <a:t>—use </a:t>
            </a:r>
            <a:r>
              <a:rPr lang="en-US" dirty="0" err="1"/>
              <a:t>this.template</a:t>
            </a:r>
            <a:r>
              <a:rPr lang="en-US" dirty="0"/>
              <a:t> instead, </a:t>
            </a:r>
            <a:r>
              <a:rPr lang="en-US" dirty="0" err="1"/>
              <a:t>Element.slot</a:t>
            </a:r>
            <a:r>
              <a:rPr lang="en-US" sz="2000" dirty="0"/>
              <a:t>.</a:t>
            </a:r>
          </a:p>
          <a:p>
            <a:pPr lvl="3" indent="0">
              <a:buNone/>
            </a:pPr>
            <a:endParaRPr lang="en-US" sz="1600" dirty="0"/>
          </a:p>
          <a:p>
            <a:pPr marL="565150" lvl="2" indent="-285750">
              <a:buFont typeface="Wingdings" panose="05000000000000000000" pitchFamily="2" charset="2"/>
              <a:buChar char="Ø"/>
            </a:pPr>
            <a:r>
              <a:rPr lang="en-US" dirty="0" err="1"/>
              <a:t>SecureTemplate</a:t>
            </a:r>
            <a:endParaRPr lang="en-US" dirty="0"/>
          </a:p>
          <a:p>
            <a:pPr marL="717550" lvl="3" indent="-285750">
              <a:buFont typeface="Wingdings" panose="05000000000000000000" pitchFamily="2" charset="2"/>
              <a:buChar char="§"/>
            </a:pPr>
            <a:r>
              <a:rPr lang="en-US" sz="1600" dirty="0"/>
              <a:t>Secure wrapper for the template object, which represents a </a:t>
            </a:r>
            <a:r>
              <a:rPr lang="en-US" sz="1600" dirty="0" err="1"/>
              <a:t>shadowRoot</a:t>
            </a:r>
            <a:r>
              <a:rPr lang="en-US" sz="1600" dirty="0"/>
              <a:t> node.</a:t>
            </a:r>
          </a:p>
          <a:p>
            <a:pPr marL="717550" lvl="3" indent="-285750">
              <a:buFont typeface="Wingdings" panose="05000000000000000000" pitchFamily="2" charset="2"/>
              <a:buChar char="§"/>
            </a:pPr>
            <a:r>
              <a:rPr lang="en-US" sz="1600" dirty="0"/>
              <a:t>There are many APIS which are not supported, few of them are - </a:t>
            </a:r>
          </a:p>
          <a:p>
            <a:pPr lvl="5" indent="0">
              <a:buNone/>
            </a:pPr>
            <a:r>
              <a:rPr lang="en-US" dirty="0" err="1"/>
              <a:t>Node.localName</a:t>
            </a:r>
            <a:r>
              <a:rPr lang="en-US" dirty="0"/>
              <a:t>, </a:t>
            </a:r>
            <a:r>
              <a:rPr lang="en-US" dirty="0" err="1"/>
              <a:t>Node.namespaceURI</a:t>
            </a:r>
            <a:r>
              <a:rPr lang="en-US" dirty="0"/>
              <a:t>, </a:t>
            </a:r>
            <a:r>
              <a:rPr lang="en-US" dirty="0" err="1"/>
              <a:t>Node.nodeValue</a:t>
            </a:r>
            <a:r>
              <a:rPr lang="en-US" dirty="0"/>
              <a:t>, </a:t>
            </a:r>
            <a:r>
              <a:rPr lang="en-US" dirty="0" err="1"/>
              <a:t>DocumentFragment.getElementById</a:t>
            </a:r>
            <a:r>
              <a:rPr lang="en-US" dirty="0"/>
              <a:t>(),       </a:t>
            </a:r>
            <a:r>
              <a:rPr lang="en-US" dirty="0" err="1"/>
              <a:t>ParentNode.append</a:t>
            </a:r>
            <a:r>
              <a:rPr lang="en-US" dirty="0"/>
              <a:t>, </a:t>
            </a:r>
            <a:r>
              <a:rPr lang="en-US" dirty="0" err="1"/>
              <a:t>ParentNode.prepend</a:t>
            </a:r>
            <a:r>
              <a:rPr lang="en-US" dirty="0"/>
              <a:t> , </a:t>
            </a:r>
            <a:r>
              <a:rPr lang="en-US" dirty="0" err="1"/>
              <a:t>DocumentOrShadowRoot.elementsFromPoint</a:t>
            </a:r>
            <a:r>
              <a:rPr lang="en-US" dirty="0"/>
              <a:t>().</a:t>
            </a:r>
          </a:p>
        </p:txBody>
      </p:sp>
    </p:spTree>
    <p:extLst>
      <p:ext uri="{BB962C8B-B14F-4D97-AF65-F5344CB8AC3E}">
        <p14:creationId xmlns:p14="http://schemas.microsoft.com/office/powerpoint/2010/main" val="641693191"/>
      </p:ext>
    </p:extLst>
  </p:cSld>
  <p:clrMapOvr>
    <a:masterClrMapping/>
  </p:clrMapOvr>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NFListDisplayForm</Display>
  <Edit>NFListEditForm</Edit>
  <New>NFListEditForm</New>
</FormTemplat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A8E4BE-C77D-4873-BF82-DC5D216CCA96}">
  <ds:schemaRefs>
    <ds:schemaRef ds:uri="http://schemas.microsoft.com/sharepoint/v3/contenttype/forms"/>
  </ds:schemaRefs>
</ds:datastoreItem>
</file>

<file path=customXml/itemProps2.xml><?xml version="1.0" encoding="utf-8"?>
<ds:datastoreItem xmlns:ds="http://schemas.openxmlformats.org/officeDocument/2006/customXml" ds:itemID="{3CD15966-D126-443B-9A12-D33723D79E13}"/>
</file>

<file path=customXml/itemProps3.xml><?xml version="1.0" encoding="utf-8"?>
<ds:datastoreItem xmlns:ds="http://schemas.openxmlformats.org/officeDocument/2006/customXml" ds:itemID="{E0F1F39B-8EAB-48E1-BBAC-DCDF1E4054D2}"/>
</file>

<file path=customXml/itemProps4.xml><?xml version="1.0" encoding="utf-8"?>
<ds:datastoreItem xmlns:ds="http://schemas.openxmlformats.org/officeDocument/2006/customXml" ds:itemID="{2DE3A1B6-05E9-4C78-AFA4-D86EC54658AA}">
  <ds:schemaRefs>
    <ds:schemaRef ds:uri="3a90c32c-a72d-43b1-b654-bba8c32019ef"/>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http://schemas.microsoft.com/sharepoint/v3"/>
    <ds:schemaRef ds:uri="http://schemas.microsoft.com/office/2006/documentManagement/types"/>
    <ds:schemaRef ds:uri="http://schemas.microsoft.com/sharepoint/v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DD Template Aug 2017 16x9</Template>
  <TotalTime>16731</TotalTime>
  <Words>915</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Bebas Neue</vt:lpstr>
      <vt:lpstr>Calibri</vt:lpstr>
      <vt:lpstr>Chronicle Display Black</vt:lpstr>
      <vt:lpstr>Consolas</vt:lpstr>
      <vt:lpstr>Frutiger Next Pro Light</vt:lpstr>
      <vt:lpstr>Knockout HTF47-Bantamweight</vt:lpstr>
      <vt:lpstr>Nexa Black</vt:lpstr>
      <vt:lpstr>Open Sans</vt:lpstr>
      <vt:lpstr>Open Sans (Body)</vt:lpstr>
      <vt:lpstr>Salesforce Sans</vt:lpstr>
      <vt:lpstr>Verdana</vt:lpstr>
      <vt:lpstr>Wingdings</vt:lpstr>
      <vt:lpstr>DD Template Aug 2017 16x9</vt:lpstr>
      <vt:lpstr>LWC Training</vt:lpstr>
      <vt:lpstr>Day 4 Training</vt:lpstr>
      <vt:lpstr>What is Lightning Locker? </vt:lpstr>
      <vt:lpstr>PowerPoint Presentation</vt:lpstr>
      <vt:lpstr>Security with Lightning Locker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Chakraborty, Subhojit (US - Mumbai)</cp:lastModifiedBy>
  <cp:revision>267</cp:revision>
  <cp:lastPrinted>2019-03-04T13:56:26Z</cp:lastPrinted>
  <dcterms:created xsi:type="dcterms:W3CDTF">2018-07-20T20:05:40Z</dcterms:created>
  <dcterms:modified xsi:type="dcterms:W3CDTF">2019-05-16T08:02:48Z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ies>
</file>