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 id="2147483830" r:id="rId6"/>
  </p:sldMasterIdLst>
  <p:notesMasterIdLst>
    <p:notesMasterId r:id="rId34"/>
  </p:notesMasterIdLst>
  <p:handoutMasterIdLst>
    <p:handoutMasterId r:id="rId35"/>
  </p:handoutMasterIdLst>
  <p:sldIdLst>
    <p:sldId id="563" r:id="rId7"/>
    <p:sldId id="1079" r:id="rId8"/>
    <p:sldId id="1082" r:id="rId9"/>
    <p:sldId id="1067" r:id="rId10"/>
    <p:sldId id="1129" r:id="rId11"/>
    <p:sldId id="1092" r:id="rId12"/>
    <p:sldId id="1084" r:id="rId13"/>
    <p:sldId id="1130" r:id="rId14"/>
    <p:sldId id="1132" r:id="rId15"/>
    <p:sldId id="1133" r:id="rId16"/>
    <p:sldId id="1134" r:id="rId17"/>
    <p:sldId id="1118" r:id="rId18"/>
    <p:sldId id="1113" r:id="rId19"/>
    <p:sldId id="1135" r:id="rId20"/>
    <p:sldId id="1136" r:id="rId21"/>
    <p:sldId id="1137" r:id="rId22"/>
    <p:sldId id="1138" r:id="rId23"/>
    <p:sldId id="1139" r:id="rId24"/>
    <p:sldId id="1114" r:id="rId25"/>
    <p:sldId id="1140" r:id="rId26"/>
    <p:sldId id="1141" r:id="rId27"/>
    <p:sldId id="1142" r:id="rId28"/>
    <p:sldId id="1143" r:id="rId29"/>
    <p:sldId id="1144" r:id="rId30"/>
    <p:sldId id="1145" r:id="rId31"/>
    <p:sldId id="1146" r:id="rId32"/>
    <p:sldId id="114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Otis, Gabrielle (US - Minneapolis)" initials="OG(-M" lastIdx="35" clrIdx="1">
    <p:extLst>
      <p:ext uri="{19B8F6BF-5375-455C-9EA6-DF929625EA0E}">
        <p15:presenceInfo xmlns:p15="http://schemas.microsoft.com/office/powerpoint/2012/main" userId="S-1-5-21-238447276-1040861923-1850952788-1306981" providerId="AD"/>
      </p:ext>
    </p:extLst>
  </p:cmAuthor>
  <p:cmAuthor id="2" name="Chakraborty, Subhojit (US - Mumbai)" initials="CS(-M" lastIdx="1" clrIdx="2">
    <p:extLst>
      <p:ext uri="{19B8F6BF-5375-455C-9EA6-DF929625EA0E}">
        <p15:presenceInfo xmlns:p15="http://schemas.microsoft.com/office/powerpoint/2012/main" userId="S-1-5-21-238447276-1040861923-1850952788-1308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EBDF"/>
    <a:srgbClr val="75C82D"/>
    <a:srgbClr val="FFFFFD"/>
    <a:srgbClr val="FFAE1D"/>
    <a:srgbClr val="FFC901"/>
    <a:srgbClr val="000000"/>
    <a:srgbClr val="F7F5F3"/>
    <a:srgbClr val="EAE8E5"/>
    <a:srgbClr val="EF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5820" autoAdjust="0"/>
  </p:normalViewPr>
  <p:slideViewPr>
    <p:cSldViewPr snapToGrid="0" snapToObjects="1" showGuides="1">
      <p:cViewPr varScale="1">
        <p:scale>
          <a:sx n="69" d="100"/>
          <a:sy n="69" d="100"/>
        </p:scale>
        <p:origin x="892" y="44"/>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5/14/2019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7</a:t>
            </a:fld>
            <a:endParaRPr lang="en-US"/>
          </a:p>
        </p:txBody>
      </p:sp>
    </p:spTree>
    <p:extLst>
      <p:ext uri="{BB962C8B-B14F-4D97-AF65-F5344CB8AC3E}">
        <p14:creationId xmlns:p14="http://schemas.microsoft.com/office/powerpoint/2010/main" val="773174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17</a:t>
            </a:fld>
            <a:endParaRPr lang="en-US"/>
          </a:p>
        </p:txBody>
      </p:sp>
    </p:spTree>
    <p:extLst>
      <p:ext uri="{BB962C8B-B14F-4D97-AF65-F5344CB8AC3E}">
        <p14:creationId xmlns:p14="http://schemas.microsoft.com/office/powerpoint/2010/main" val="12305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19</a:t>
            </a:fld>
            <a:endParaRPr lang="en-US"/>
          </a:p>
        </p:txBody>
      </p:sp>
    </p:spTree>
    <p:extLst>
      <p:ext uri="{BB962C8B-B14F-4D97-AF65-F5344CB8AC3E}">
        <p14:creationId xmlns:p14="http://schemas.microsoft.com/office/powerpoint/2010/main" val="3385244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20</a:t>
            </a:fld>
            <a:endParaRPr lang="en-US"/>
          </a:p>
        </p:txBody>
      </p:sp>
    </p:spTree>
    <p:extLst>
      <p:ext uri="{BB962C8B-B14F-4D97-AF65-F5344CB8AC3E}">
        <p14:creationId xmlns:p14="http://schemas.microsoft.com/office/powerpoint/2010/main" val="3407486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21</a:t>
            </a:fld>
            <a:endParaRPr lang="en-US"/>
          </a:p>
        </p:txBody>
      </p:sp>
    </p:spTree>
    <p:extLst>
      <p:ext uri="{BB962C8B-B14F-4D97-AF65-F5344CB8AC3E}">
        <p14:creationId xmlns:p14="http://schemas.microsoft.com/office/powerpoint/2010/main" val="1683619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22</a:t>
            </a:fld>
            <a:endParaRPr lang="en-US"/>
          </a:p>
        </p:txBody>
      </p:sp>
    </p:spTree>
    <p:extLst>
      <p:ext uri="{BB962C8B-B14F-4D97-AF65-F5344CB8AC3E}">
        <p14:creationId xmlns:p14="http://schemas.microsoft.com/office/powerpoint/2010/main" val="3408009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23</a:t>
            </a:fld>
            <a:endParaRPr lang="en-US"/>
          </a:p>
        </p:txBody>
      </p:sp>
    </p:spTree>
    <p:extLst>
      <p:ext uri="{BB962C8B-B14F-4D97-AF65-F5344CB8AC3E}">
        <p14:creationId xmlns:p14="http://schemas.microsoft.com/office/powerpoint/2010/main" val="4153737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24</a:t>
            </a:fld>
            <a:endParaRPr lang="en-US"/>
          </a:p>
        </p:txBody>
      </p:sp>
    </p:spTree>
    <p:extLst>
      <p:ext uri="{BB962C8B-B14F-4D97-AF65-F5344CB8AC3E}">
        <p14:creationId xmlns:p14="http://schemas.microsoft.com/office/powerpoint/2010/main" val="3826001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25</a:t>
            </a:fld>
            <a:endParaRPr lang="en-US"/>
          </a:p>
        </p:txBody>
      </p:sp>
    </p:spTree>
    <p:extLst>
      <p:ext uri="{BB962C8B-B14F-4D97-AF65-F5344CB8AC3E}">
        <p14:creationId xmlns:p14="http://schemas.microsoft.com/office/powerpoint/2010/main" val="53679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26</a:t>
            </a:fld>
            <a:endParaRPr lang="en-US"/>
          </a:p>
        </p:txBody>
      </p:sp>
    </p:spTree>
    <p:extLst>
      <p:ext uri="{BB962C8B-B14F-4D97-AF65-F5344CB8AC3E}">
        <p14:creationId xmlns:p14="http://schemas.microsoft.com/office/powerpoint/2010/main" val="2963912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27</a:t>
            </a:fld>
            <a:endParaRPr lang="en-US"/>
          </a:p>
        </p:txBody>
      </p:sp>
    </p:spTree>
    <p:extLst>
      <p:ext uri="{BB962C8B-B14F-4D97-AF65-F5344CB8AC3E}">
        <p14:creationId xmlns:p14="http://schemas.microsoft.com/office/powerpoint/2010/main" val="287828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8</a:t>
            </a:fld>
            <a:endParaRPr lang="en-US"/>
          </a:p>
        </p:txBody>
      </p:sp>
    </p:spTree>
    <p:extLst>
      <p:ext uri="{BB962C8B-B14F-4D97-AF65-F5344CB8AC3E}">
        <p14:creationId xmlns:p14="http://schemas.microsoft.com/office/powerpoint/2010/main" val="104927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9</a:t>
            </a:fld>
            <a:endParaRPr lang="en-US"/>
          </a:p>
        </p:txBody>
      </p:sp>
    </p:spTree>
    <p:extLst>
      <p:ext uri="{BB962C8B-B14F-4D97-AF65-F5344CB8AC3E}">
        <p14:creationId xmlns:p14="http://schemas.microsoft.com/office/powerpoint/2010/main" val="1333098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10</a:t>
            </a:fld>
            <a:endParaRPr lang="en-US"/>
          </a:p>
        </p:txBody>
      </p:sp>
    </p:spTree>
    <p:extLst>
      <p:ext uri="{BB962C8B-B14F-4D97-AF65-F5344CB8AC3E}">
        <p14:creationId xmlns:p14="http://schemas.microsoft.com/office/powerpoint/2010/main" val="93261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11</a:t>
            </a:fld>
            <a:endParaRPr lang="en-US"/>
          </a:p>
        </p:txBody>
      </p:sp>
    </p:spTree>
    <p:extLst>
      <p:ext uri="{BB962C8B-B14F-4D97-AF65-F5344CB8AC3E}">
        <p14:creationId xmlns:p14="http://schemas.microsoft.com/office/powerpoint/2010/main" val="134821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13</a:t>
            </a:fld>
            <a:endParaRPr lang="en-US"/>
          </a:p>
        </p:txBody>
      </p:sp>
    </p:spTree>
    <p:extLst>
      <p:ext uri="{BB962C8B-B14F-4D97-AF65-F5344CB8AC3E}">
        <p14:creationId xmlns:p14="http://schemas.microsoft.com/office/powerpoint/2010/main" val="282351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14</a:t>
            </a:fld>
            <a:endParaRPr lang="en-US"/>
          </a:p>
        </p:txBody>
      </p:sp>
    </p:spTree>
    <p:extLst>
      <p:ext uri="{BB962C8B-B14F-4D97-AF65-F5344CB8AC3E}">
        <p14:creationId xmlns:p14="http://schemas.microsoft.com/office/powerpoint/2010/main" val="166620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15</a:t>
            </a:fld>
            <a:endParaRPr lang="en-US"/>
          </a:p>
        </p:txBody>
      </p:sp>
    </p:spTree>
    <p:extLst>
      <p:ext uri="{BB962C8B-B14F-4D97-AF65-F5344CB8AC3E}">
        <p14:creationId xmlns:p14="http://schemas.microsoft.com/office/powerpoint/2010/main" val="855503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16</a:t>
            </a:fld>
            <a:endParaRPr lang="en-US"/>
          </a:p>
        </p:txBody>
      </p:sp>
    </p:spTree>
    <p:extLst>
      <p:ext uri="{BB962C8B-B14F-4D97-AF65-F5344CB8AC3E}">
        <p14:creationId xmlns:p14="http://schemas.microsoft.com/office/powerpoint/2010/main" val="72849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705431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53264277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19" name="object 26"/>
          <p:cNvSpPr>
            <a:spLocks noChangeAspect="1"/>
          </p:cNvSpPr>
          <p:nvPr userDrawn="1"/>
        </p:nvSpPr>
        <p:spPr bwMode="auto">
          <a:xfrm>
            <a:off x="11261724" y="0"/>
            <a:ext cx="857251" cy="6048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290802448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7550730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494738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07372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68325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442967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214671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6361624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1582262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510704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558032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819302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r>
              <a:rPr lang="en-US" sz="700" dirty="0">
                <a:latin typeface="Open Sans" charset="0"/>
                <a:ea typeface="Open Sans" charset="0"/>
                <a:cs typeface="Open Sans" charset="0"/>
              </a:rPr>
              <a:t/>
            </a:r>
            <a:br>
              <a:rPr lang="en-US" sz="700" dirty="0">
                <a:latin typeface="Open Sans" charset="0"/>
                <a:ea typeface="Open Sans" charset="0"/>
                <a:cs typeface="Open Sans" charset="0"/>
              </a:rPr>
            </a:br>
            <a:r>
              <a:rPr lang="en-US" sz="700" dirty="0">
                <a:latin typeface="Open Sans" charset="0"/>
                <a:ea typeface="Open Sans" charset="0"/>
                <a:cs typeface="Open Sans" charset="0"/>
              </a:rPr>
              <a:t/>
            </a: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r>
              <a:rPr lang="en-US" sz="700" dirty="0">
                <a:latin typeface="Open Sans" charset="0"/>
                <a:ea typeface="Open Sans" charset="0"/>
                <a:cs typeface="Open Sans" charset="0"/>
                <a:sym typeface="Frutiger Next Pro Light" charset="0"/>
              </a:rPr>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794442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78263525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tags" Target="../tags/tag1.xml"/><Relationship Id="rId3" Type="http://schemas.openxmlformats.org/officeDocument/2006/relationships/slideLayout" Target="../slideLayouts/slideLayout11.xml"/><Relationship Id="rId21" Type="http://schemas.openxmlformats.org/officeDocument/2006/relationships/image" Target="../media/image3.jpe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vmlDrawing" Target="../drawings/vmlDrawing1.vml"/><Relationship Id="rId2" Type="http://schemas.openxmlformats.org/officeDocument/2006/relationships/slideLayout" Target="../slideLayouts/slideLayout10.xml"/><Relationship Id="rId16" Type="http://schemas.openxmlformats.org/officeDocument/2006/relationships/theme" Target="../theme/theme2.xml"/><Relationship Id="rId20" Type="http://schemas.openxmlformats.org/officeDocument/2006/relationships/image" Target="../media/image2.emf"/><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oleObject" Target="../embeddings/oleObject1.bin"/><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2935099"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29" r:id="rId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8"/>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236"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6335184" y="6657475"/>
            <a:ext cx="489656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Service Delivery Transformation</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11382377" y="6657477"/>
            <a:ext cx="307975"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7" name="object 26"/>
          <p:cNvSpPr>
            <a:spLocks noChangeAspect="1"/>
          </p:cNvSpPr>
          <p:nvPr userDrawn="1"/>
        </p:nvSpPr>
        <p:spPr bwMode="auto">
          <a:xfrm>
            <a:off x="11261724" y="0"/>
            <a:ext cx="857251" cy="604838"/>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166644170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it.ly/2tcSHKq"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salesforce.com/docs/component-library/documentation/lwc/lwc.test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vlocity.com/community/testing-lightning-web-components" TargetMode="External"/><Relationship Id="rId5" Type="http://schemas.openxmlformats.org/officeDocument/2006/relationships/hyperlink" Target="https://jestjs.io/" TargetMode="External"/><Relationship Id="rId4" Type="http://schemas.openxmlformats.org/officeDocument/2006/relationships/hyperlink" Target="https://github.com/trailheadapps/ebikes-lwc/blob/master/force-app/main/default/lwc/productFilter/__tests__/productFilter.test.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alesforce.com/tools/sfdxcl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nodejs.org/dist/latest-v9.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030" y="4825352"/>
            <a:ext cx="4407673" cy="496629"/>
          </a:xfrm>
        </p:spPr>
        <p:txBody>
          <a:bodyPr/>
          <a:lstStyle/>
          <a:p>
            <a:r>
              <a:rPr lang="en-US" dirty="0" smtClean="0"/>
              <a:t>LWC Training</a:t>
            </a:r>
            <a:endParaRPr lang="en-US" dirty="0"/>
          </a:p>
        </p:txBody>
      </p:sp>
      <p:sp>
        <p:nvSpPr>
          <p:cNvPr id="6" name="Text Placeholder 5"/>
          <p:cNvSpPr>
            <a:spLocks noGrp="1"/>
          </p:cNvSpPr>
          <p:nvPr>
            <p:ph type="body" sz="quarter" idx="17"/>
          </p:nvPr>
        </p:nvSpPr>
        <p:spPr>
          <a:xfrm>
            <a:off x="857030" y="4585210"/>
            <a:ext cx="4407673" cy="348286"/>
          </a:xfrm>
        </p:spPr>
        <p:txBody>
          <a:bodyPr/>
          <a:lstStyle/>
          <a:p>
            <a:r>
              <a:rPr lang="en-US" dirty="0" smtClean="0"/>
              <a:t>MAY 09, </a:t>
            </a:r>
            <a:r>
              <a:rPr lang="en-US" dirty="0"/>
              <a:t>2019</a:t>
            </a:r>
          </a:p>
        </p:txBody>
      </p:sp>
      <p:grpSp>
        <p:nvGrpSpPr>
          <p:cNvPr id="19" name="Group 18">
            <a:extLst>
              <a:ext uri="{FF2B5EF4-FFF2-40B4-BE49-F238E27FC236}">
                <a16:creationId xmlns:a16="http://schemas.microsoft.com/office/drawing/2014/main" id="{6DE80F06-CF7B-4E58-BBD9-FE52AF68F443}"/>
              </a:ext>
            </a:extLst>
          </p:cNvPr>
          <p:cNvGrpSpPr/>
          <p:nvPr/>
        </p:nvGrpSpPr>
        <p:grpSpPr>
          <a:xfrm>
            <a:off x="6240942" y="1362576"/>
            <a:ext cx="4132848" cy="4132847"/>
            <a:chOff x="484188" y="2763442"/>
            <a:chExt cx="3380690" cy="3380689"/>
          </a:xfrm>
          <a:effectLst/>
        </p:grpSpPr>
        <p:sp>
          <p:nvSpPr>
            <p:cNvPr id="20" name="Arc 19">
              <a:extLst>
                <a:ext uri="{FF2B5EF4-FFF2-40B4-BE49-F238E27FC236}">
                  <a16:creationId xmlns:a16="http://schemas.microsoft.com/office/drawing/2014/main" id="{C9BAFD6F-8675-4209-980D-AE91A4A6E27C}"/>
                </a:ext>
              </a:extLst>
            </p:cNvPr>
            <p:cNvSpPr/>
            <p:nvPr/>
          </p:nvSpPr>
          <p:spPr>
            <a:xfrm>
              <a:off x="484188" y="2763442"/>
              <a:ext cx="3380690" cy="3380689"/>
            </a:xfrm>
            <a:prstGeom prst="arc">
              <a:avLst>
                <a:gd name="adj1" fmla="val 16200000"/>
                <a:gd name="adj2" fmla="val 20270432"/>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1" name="Arc 20">
              <a:extLst>
                <a:ext uri="{FF2B5EF4-FFF2-40B4-BE49-F238E27FC236}">
                  <a16:creationId xmlns:a16="http://schemas.microsoft.com/office/drawing/2014/main" id="{21B9FD44-2A21-4A0F-9084-097DAF3C6937}"/>
                </a:ext>
              </a:extLst>
            </p:cNvPr>
            <p:cNvSpPr/>
            <p:nvPr/>
          </p:nvSpPr>
          <p:spPr>
            <a:xfrm>
              <a:off x="636233" y="2915487"/>
              <a:ext cx="3076601" cy="3076600"/>
            </a:xfrm>
            <a:prstGeom prst="arc">
              <a:avLst>
                <a:gd name="adj1" fmla="val 16200000"/>
                <a:gd name="adj2" fmla="val 2037757"/>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2" name="Arc 21">
              <a:extLst>
                <a:ext uri="{FF2B5EF4-FFF2-40B4-BE49-F238E27FC236}">
                  <a16:creationId xmlns:a16="http://schemas.microsoft.com/office/drawing/2014/main" id="{086BE9D0-BD2F-46DD-83E2-99921B935F97}"/>
                </a:ext>
              </a:extLst>
            </p:cNvPr>
            <p:cNvSpPr>
              <a:spLocks noChangeAspect="1"/>
            </p:cNvSpPr>
            <p:nvPr/>
          </p:nvSpPr>
          <p:spPr>
            <a:xfrm>
              <a:off x="813511" y="3092765"/>
              <a:ext cx="2722045" cy="2722044"/>
            </a:xfrm>
            <a:prstGeom prst="arc">
              <a:avLst>
                <a:gd name="adj1" fmla="val 16200000"/>
                <a:gd name="adj2" fmla="val 5330918"/>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3" name="Arc 22">
              <a:extLst>
                <a:ext uri="{FF2B5EF4-FFF2-40B4-BE49-F238E27FC236}">
                  <a16:creationId xmlns:a16="http://schemas.microsoft.com/office/drawing/2014/main" id="{522232D8-3598-4734-89E8-AA17958BF62E}"/>
                </a:ext>
              </a:extLst>
            </p:cNvPr>
            <p:cNvSpPr>
              <a:spLocks noChangeAspect="1"/>
            </p:cNvSpPr>
            <p:nvPr/>
          </p:nvSpPr>
          <p:spPr>
            <a:xfrm>
              <a:off x="974479" y="3253733"/>
              <a:ext cx="2400108" cy="2400108"/>
            </a:xfrm>
            <a:prstGeom prst="arc">
              <a:avLst>
                <a:gd name="adj1" fmla="val 16200000"/>
                <a:gd name="adj2" fmla="val 9479960"/>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4" name="Arc 23">
              <a:extLst>
                <a:ext uri="{FF2B5EF4-FFF2-40B4-BE49-F238E27FC236}">
                  <a16:creationId xmlns:a16="http://schemas.microsoft.com/office/drawing/2014/main" id="{119F148E-9B9C-4294-A2F3-75D675E2AB05}"/>
                </a:ext>
              </a:extLst>
            </p:cNvPr>
            <p:cNvSpPr>
              <a:spLocks noChangeAspect="1"/>
            </p:cNvSpPr>
            <p:nvPr/>
          </p:nvSpPr>
          <p:spPr>
            <a:xfrm>
              <a:off x="1149692" y="3428945"/>
              <a:ext cx="2049684" cy="2049684"/>
            </a:xfrm>
            <a:prstGeom prst="arc">
              <a:avLst>
                <a:gd name="adj1" fmla="val 16200000"/>
                <a:gd name="adj2" fmla="val 12613701"/>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grpSp>
      <p:sp>
        <p:nvSpPr>
          <p:cNvPr id="2" name="TextBox 1">
            <a:extLst>
              <a:ext uri="{FF2B5EF4-FFF2-40B4-BE49-F238E27FC236}">
                <a16:creationId xmlns:a16="http://schemas.microsoft.com/office/drawing/2014/main" id="{745CBD39-5178-4A7B-A6BE-361311D34C65}"/>
              </a:ext>
            </a:extLst>
          </p:cNvPr>
          <p:cNvSpPr txBox="1"/>
          <p:nvPr/>
        </p:nvSpPr>
        <p:spPr>
          <a:xfrm>
            <a:off x="7604406" y="3296363"/>
            <a:ext cx="1559531" cy="369332"/>
          </a:xfrm>
          <a:prstGeom prst="rect">
            <a:avLst/>
          </a:prstGeom>
          <a:noFill/>
        </p:spPr>
        <p:txBody>
          <a:bodyPr wrap="none" rtlCol="0">
            <a:spAutoFit/>
          </a:bodyPr>
          <a:lstStyle/>
          <a:p>
            <a:pPr algn="ctr"/>
            <a:r>
              <a:rPr lang="en-US" b="1" dirty="0" smtClean="0"/>
              <a:t>Testing LWC</a:t>
            </a:r>
            <a:endParaRPr lang="en-US" b="1" dirty="0"/>
          </a:p>
        </p:txBody>
      </p:sp>
      <p:sp>
        <p:nvSpPr>
          <p:cNvPr id="11" name="Text Placeholder 4"/>
          <p:cNvSpPr>
            <a:spLocks noGrp="1"/>
          </p:cNvSpPr>
          <p:nvPr>
            <p:ph type="body" sz="quarter" idx="16"/>
          </p:nvPr>
        </p:nvSpPr>
        <p:spPr>
          <a:xfrm>
            <a:off x="857030" y="5399358"/>
            <a:ext cx="4407673" cy="478209"/>
          </a:xfrm>
        </p:spPr>
        <p:txBody>
          <a:bodyPr/>
          <a:lstStyle/>
          <a:p>
            <a:r>
              <a:rPr lang="en-US" dirty="0" smtClean="0"/>
              <a:t>Day </a:t>
            </a:r>
            <a:r>
              <a:rPr lang="en-US" dirty="0"/>
              <a:t>4</a:t>
            </a:r>
            <a:r>
              <a:rPr lang="en-US" dirty="0" smtClean="0"/>
              <a:t>: Testing LWC</a:t>
            </a:r>
            <a:endParaRPr lang="en-US" dirty="0"/>
          </a:p>
        </p:txBody>
      </p:sp>
    </p:spTree>
    <p:extLst>
      <p:ext uri="{BB962C8B-B14F-4D97-AF65-F5344CB8AC3E}">
        <p14:creationId xmlns:p14="http://schemas.microsoft.com/office/powerpoint/2010/main" val="329321753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smtClean="0"/>
              <a:t>Jest Test Example</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Setting up the project</a:t>
            </a:r>
            <a:endParaRPr lang="en-US" dirty="0"/>
          </a:p>
        </p:txBody>
      </p:sp>
      <p:pic>
        <p:nvPicPr>
          <p:cNvPr id="5" name="Picture 4">
            <a:extLst>
              <a:ext uri="{FF2B5EF4-FFF2-40B4-BE49-F238E27FC236}">
                <a16:creationId xmlns:a16="http://schemas.microsoft.com/office/drawing/2014/main" id="{C86EDFB7-0AF6-4EA1-B4D9-FF8857BECCA8}"/>
              </a:ext>
            </a:extLst>
          </p:cNvPr>
          <p:cNvPicPr>
            <a:picLocks noChangeAspect="1"/>
          </p:cNvPicPr>
          <p:nvPr/>
        </p:nvPicPr>
        <p:blipFill>
          <a:blip r:embed="rId3"/>
          <a:stretch>
            <a:fillRect/>
          </a:stretch>
        </p:blipFill>
        <p:spPr>
          <a:xfrm>
            <a:off x="914971" y="1403163"/>
            <a:ext cx="8849342" cy="4435023"/>
          </a:xfrm>
          <a:prstGeom prst="rect">
            <a:avLst/>
          </a:prstGeom>
        </p:spPr>
      </p:pic>
    </p:spTree>
    <p:extLst>
      <p:ext uri="{BB962C8B-B14F-4D97-AF65-F5344CB8AC3E}">
        <p14:creationId xmlns:p14="http://schemas.microsoft.com/office/powerpoint/2010/main" val="2537995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smtClean="0"/>
              <a:t>Jest Test Example (Contd.)</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Setting up the project</a:t>
            </a:r>
            <a:endParaRPr lang="en-US" dirty="0"/>
          </a:p>
        </p:txBody>
      </p:sp>
      <p:sp>
        <p:nvSpPr>
          <p:cNvPr id="3" name="Rectangle 2"/>
          <p:cNvSpPr/>
          <p:nvPr/>
        </p:nvSpPr>
        <p:spPr>
          <a:xfrm>
            <a:off x="914399" y="1462590"/>
            <a:ext cx="10437091" cy="3970318"/>
          </a:xfrm>
          <a:prstGeom prst="rect">
            <a:avLst/>
          </a:prstGeom>
        </p:spPr>
        <p:txBody>
          <a:bodyPr wrap="square">
            <a:spAutoFit/>
          </a:bodyPr>
          <a:lstStyle/>
          <a:p>
            <a:r>
              <a:rPr lang="en-US" b="1" dirty="0"/>
              <a:t>describe</a:t>
            </a:r>
            <a:r>
              <a:rPr lang="en-US" dirty="0"/>
              <a:t>('Renders with Hello World', () =&gt; {</a:t>
            </a:r>
            <a:r>
              <a:rPr lang="en-US" dirty="0" err="1"/>
              <a:t>const</a:t>
            </a:r>
            <a:r>
              <a:rPr lang="en-US" dirty="0"/>
              <a:t> element = </a:t>
            </a:r>
            <a:r>
              <a:rPr lang="en-US" dirty="0" err="1"/>
              <a:t>createElement</a:t>
            </a:r>
            <a:r>
              <a:rPr lang="en-US" dirty="0"/>
              <a:t>('c-hello-component', {</a:t>
            </a:r>
          </a:p>
          <a:p>
            <a:r>
              <a:rPr lang="en-US" dirty="0"/>
              <a:t>	is: </a:t>
            </a:r>
            <a:r>
              <a:rPr lang="en-US" dirty="0" err="1"/>
              <a:t>HelloComponent</a:t>
            </a:r>
            <a:r>
              <a:rPr lang="en-US" dirty="0"/>
              <a:t>,});</a:t>
            </a:r>
          </a:p>
          <a:p>
            <a:r>
              <a:rPr lang="en-US" dirty="0"/>
              <a:t>	</a:t>
            </a:r>
            <a:r>
              <a:rPr lang="en-US" dirty="0" err="1"/>
              <a:t>document.body.appendChild</a:t>
            </a:r>
            <a:r>
              <a:rPr lang="en-US" dirty="0"/>
              <a:t>(element);</a:t>
            </a:r>
          </a:p>
          <a:p>
            <a:r>
              <a:rPr lang="en-US" dirty="0"/>
              <a:t>	</a:t>
            </a:r>
            <a:r>
              <a:rPr lang="en-US" dirty="0" err="1"/>
              <a:t>const</a:t>
            </a:r>
            <a:r>
              <a:rPr lang="en-US" dirty="0"/>
              <a:t> </a:t>
            </a:r>
            <a:r>
              <a:rPr lang="en-US" dirty="0" err="1"/>
              <a:t>pTag</a:t>
            </a:r>
            <a:r>
              <a:rPr lang="en-US" dirty="0"/>
              <a:t> = </a:t>
            </a:r>
            <a:r>
              <a:rPr lang="en-US" dirty="0" err="1"/>
              <a:t>element.shadowRoot.querySelector</a:t>
            </a:r>
            <a:r>
              <a:rPr lang="en-US" dirty="0"/>
              <a:t>('p’);</a:t>
            </a:r>
          </a:p>
          <a:p>
            <a:r>
              <a:rPr lang="en-US" dirty="0"/>
              <a:t>	expect(</a:t>
            </a:r>
            <a:r>
              <a:rPr lang="en-US" dirty="0" err="1"/>
              <a:t>pTag.textContent</a:t>
            </a:r>
            <a:r>
              <a:rPr lang="en-US" dirty="0"/>
              <a:t>).</a:t>
            </a:r>
            <a:r>
              <a:rPr lang="en-US" dirty="0" err="1"/>
              <a:t>toEqual</a:t>
            </a:r>
            <a:r>
              <a:rPr lang="en-US" dirty="0"/>
              <a:t>('Hello, World!’);</a:t>
            </a:r>
          </a:p>
          <a:p>
            <a:r>
              <a:rPr lang="en-US" dirty="0"/>
              <a:t>	});</a:t>
            </a:r>
          </a:p>
          <a:p>
            <a:endParaRPr lang="en-US" dirty="0"/>
          </a:p>
          <a:p>
            <a:endParaRPr lang="en-US" dirty="0"/>
          </a:p>
          <a:p>
            <a:r>
              <a:rPr lang="en-US" dirty="0"/>
              <a:t> </a:t>
            </a:r>
            <a:r>
              <a:rPr lang="en-US" dirty="0" err="1"/>
              <a:t>createElement</a:t>
            </a:r>
            <a:r>
              <a:rPr lang="en-US" dirty="0"/>
              <a:t> from the </a:t>
            </a:r>
            <a:r>
              <a:rPr lang="en-US" dirty="0" err="1"/>
              <a:t>lwc</a:t>
            </a:r>
            <a:r>
              <a:rPr lang="en-US" dirty="0"/>
              <a:t> will turn our </a:t>
            </a:r>
            <a:r>
              <a:rPr lang="en-US" dirty="0" err="1"/>
              <a:t>HelloComponent</a:t>
            </a:r>
            <a:r>
              <a:rPr lang="en-US" dirty="0"/>
              <a:t> into real DOM element and inserts into body of the page.</a:t>
            </a:r>
          </a:p>
          <a:p>
            <a:endParaRPr lang="en-US" dirty="0"/>
          </a:p>
          <a:p>
            <a:endParaRPr lang="en-US" dirty="0"/>
          </a:p>
          <a:p>
            <a:r>
              <a:rPr lang="en-US" dirty="0"/>
              <a:t>expect statement is an assertion of two success conditions: (1) that the expected element was indeed found, and (2) that the found element has an expected style class associated with it.</a:t>
            </a:r>
          </a:p>
        </p:txBody>
      </p:sp>
    </p:spTree>
    <p:extLst>
      <p:ext uri="{BB962C8B-B14F-4D97-AF65-F5344CB8AC3E}">
        <p14:creationId xmlns:p14="http://schemas.microsoft.com/office/powerpoint/2010/main" val="1606205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52269" y="1955052"/>
            <a:ext cx="10541000" cy="1592403"/>
          </a:xfrm>
        </p:spPr>
        <p:txBody>
          <a:bodyPr/>
          <a:lstStyle/>
          <a:p>
            <a:r>
              <a:rPr lang="en-US" dirty="0" smtClean="0"/>
              <a:t>Components under Test</a:t>
            </a:r>
            <a:endParaRPr lang="en-US" dirty="0"/>
          </a:p>
        </p:txBody>
      </p:sp>
    </p:spTree>
    <p:extLst>
      <p:ext uri="{BB962C8B-B14F-4D97-AF65-F5344CB8AC3E}">
        <p14:creationId xmlns:p14="http://schemas.microsoft.com/office/powerpoint/2010/main" val="16777427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694944"/>
            <a:ext cx="10363200" cy="921420"/>
          </a:xfrm>
        </p:spPr>
        <p:txBody>
          <a:bodyPr/>
          <a:lstStyle/>
          <a:p>
            <a:r>
              <a:rPr lang="en-US" dirty="0"/>
              <a:t>JavaScript files in Lightning web components are ES6 modules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Components under test</a:t>
            </a:r>
            <a:endParaRPr lang="en-US" dirty="0"/>
          </a:p>
        </p:txBody>
      </p:sp>
      <p:sp>
        <p:nvSpPr>
          <p:cNvPr id="3" name="Rectangle 2"/>
          <p:cNvSpPr/>
          <p:nvPr/>
        </p:nvSpPr>
        <p:spPr>
          <a:xfrm>
            <a:off x="840509" y="1616364"/>
            <a:ext cx="10131720" cy="4801314"/>
          </a:xfrm>
          <a:prstGeom prst="rect">
            <a:avLst/>
          </a:prstGeom>
        </p:spPr>
        <p:txBody>
          <a:bodyPr wrap="square">
            <a:spAutoFit/>
          </a:bodyPr>
          <a:lstStyle/>
          <a:p>
            <a:r>
              <a:rPr lang="en-US" dirty="0"/>
              <a:t>To test how these components handle data and errors from the wire service, use the:</a:t>
            </a:r>
          </a:p>
          <a:p>
            <a:pPr lvl="1"/>
            <a:r>
              <a:rPr lang="en-US" dirty="0"/>
              <a:t>@salesforce/wire-service-jest-</a:t>
            </a:r>
            <a:r>
              <a:rPr lang="en-US" dirty="0" err="1"/>
              <a:t>util</a:t>
            </a:r>
            <a:r>
              <a:rPr lang="en-US" dirty="0"/>
              <a:t> test utility.</a:t>
            </a:r>
          </a:p>
          <a:p>
            <a:r>
              <a:rPr lang="en-US" dirty="0"/>
              <a:t>To use the wire service test utility, complete these high-level steps.</a:t>
            </a:r>
          </a:p>
          <a:p>
            <a:pPr marL="971550" lvl="1" indent="-514350">
              <a:buFont typeface="+mj-lt"/>
              <a:buAutoNum type="arabicPeriod"/>
            </a:pPr>
            <a:r>
              <a:rPr lang="en-US" dirty="0"/>
              <a:t>In your component bundle, create a folder called __tests__ and a JavaScript class called componentName.test.js. It’s a best practice to name the file after the component, followed by .test.js.</a:t>
            </a:r>
          </a:p>
          <a:p>
            <a:pPr marL="971550" lvl="1" indent="-514350">
              <a:buFont typeface="+mj-lt"/>
              <a:buAutoNum type="arabicPeriod"/>
            </a:pPr>
            <a:r>
              <a:rPr lang="en-US" dirty="0"/>
              <a:t>In the componentName.test.js file:</a:t>
            </a:r>
          </a:p>
          <a:p>
            <a:pPr marL="971550" lvl="1" indent="-514350">
              <a:buFont typeface="+mj-lt"/>
              <a:buAutoNum type="arabicPeriod"/>
            </a:pPr>
            <a:r>
              <a:rPr lang="en-US" dirty="0"/>
              <a:t>Import the component under test and its wire adapter.</a:t>
            </a:r>
          </a:p>
          <a:p>
            <a:pPr marL="971550" lvl="1" indent="-514350">
              <a:buFont typeface="+mj-lt"/>
              <a:buAutoNum type="arabicPeriod"/>
            </a:pPr>
            <a:r>
              <a:rPr lang="en-US" dirty="0"/>
              <a:t>Import </a:t>
            </a:r>
            <a:r>
              <a:rPr lang="en-US" dirty="0" err="1"/>
              <a:t>registerLdsTestWireAdapter</a:t>
            </a:r>
            <a:r>
              <a:rPr lang="en-US" dirty="0"/>
              <a:t>(</a:t>
            </a:r>
            <a:r>
              <a:rPr lang="en-US" dirty="0" err="1"/>
              <a:t>wireAdapter</a:t>
            </a:r>
            <a:r>
              <a:rPr lang="en-US" dirty="0"/>
              <a:t>) from  @salesforce/wire-service-jest-util.</a:t>
            </a:r>
          </a:p>
          <a:p>
            <a:pPr marL="971550" lvl="1" indent="-514350">
              <a:buFont typeface="+mj-lt"/>
              <a:buAutoNum type="arabicPeriod"/>
            </a:pPr>
            <a:r>
              <a:rPr lang="en-US" dirty="0"/>
              <a:t>Import the mock data from the JSON file.</a:t>
            </a:r>
          </a:p>
          <a:p>
            <a:pPr marL="971550" lvl="1" indent="-514350">
              <a:buFont typeface="+mj-lt"/>
              <a:buAutoNum type="arabicPeriod"/>
            </a:pPr>
            <a:r>
              <a:rPr lang="en-US" dirty="0"/>
              <a:t>Register the test wire adapter.</a:t>
            </a:r>
          </a:p>
          <a:p>
            <a:pPr marL="971550" lvl="1" indent="-514350">
              <a:buFont typeface="+mj-lt"/>
              <a:buAutoNum type="arabicPeriod"/>
            </a:pPr>
            <a:r>
              <a:rPr lang="en-US" dirty="0"/>
              <a:t>Emit the mock data.</a:t>
            </a:r>
          </a:p>
          <a:p>
            <a:pPr marL="971550" lvl="1" indent="-514350">
              <a:buFont typeface="+mj-lt"/>
              <a:buAutoNum type="arabicPeriod"/>
            </a:pPr>
            <a:r>
              <a:rPr lang="en-US" dirty="0"/>
              <a:t>Verify that the component received the mock data.</a:t>
            </a:r>
          </a:p>
          <a:p>
            <a:pPr marL="971550" lvl="1" indent="-514350">
              <a:buFont typeface="+mj-lt"/>
              <a:buAutoNum type="arabicPeriod"/>
            </a:pPr>
            <a:r>
              <a:rPr lang="en-US" dirty="0"/>
              <a:t>In the __tests__ folder, create a data folder, and a JSON file called </a:t>
            </a:r>
            <a:r>
              <a:rPr lang="en-US" dirty="0" err="1"/>
              <a:t>wireAdapter.json</a:t>
            </a:r>
            <a:r>
              <a:rPr lang="en-US" dirty="0"/>
              <a:t>. It’s a best practice to name the file after the wire adapter. Mock the data the component expects from</a:t>
            </a:r>
          </a:p>
        </p:txBody>
      </p:sp>
    </p:spTree>
    <p:extLst>
      <p:ext uri="{BB962C8B-B14F-4D97-AF65-F5344CB8AC3E}">
        <p14:creationId xmlns:p14="http://schemas.microsoft.com/office/powerpoint/2010/main" val="1508386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694944"/>
            <a:ext cx="10363200" cy="588911"/>
          </a:xfrm>
        </p:spPr>
        <p:txBody>
          <a:bodyPr/>
          <a:lstStyle/>
          <a:p>
            <a:r>
              <a:rPr lang="en-US" dirty="0" smtClean="0"/>
              <a:t>Component under Test</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Components under test</a:t>
            </a:r>
            <a:endParaRPr lang="en-US" dirty="0"/>
          </a:p>
        </p:txBody>
      </p:sp>
      <p:sp>
        <p:nvSpPr>
          <p:cNvPr id="5" name="Rectangle 4">
            <a:extLst>
              <a:ext uri="{FF2B5EF4-FFF2-40B4-BE49-F238E27FC236}">
                <a16:creationId xmlns:a16="http://schemas.microsoft.com/office/drawing/2014/main" id="{761F1308-00B2-4814-A5A5-BF8235C34A04}"/>
              </a:ext>
            </a:extLst>
          </p:cNvPr>
          <p:cNvSpPr/>
          <p:nvPr/>
        </p:nvSpPr>
        <p:spPr>
          <a:xfrm>
            <a:off x="840509" y="1383146"/>
            <a:ext cx="10896600" cy="1846659"/>
          </a:xfrm>
          <a:prstGeom prst="rect">
            <a:avLst/>
          </a:prstGeom>
        </p:spPr>
        <p:txBody>
          <a:bodyPr wrap="square">
            <a:spAutoFit/>
          </a:bodyPr>
          <a:lstStyle/>
          <a:p>
            <a:r>
              <a:rPr lang="en-US" dirty="0"/>
              <a:t>The product card component displays a product and its name.</a:t>
            </a:r>
          </a:p>
          <a:p>
            <a:endParaRPr lang="en-US" sz="1600" dirty="0"/>
          </a:p>
          <a:p>
            <a:endParaRPr lang="en-US" sz="1600" dirty="0"/>
          </a:p>
          <a:p>
            <a:endParaRPr lang="en-US" sz="1600" dirty="0"/>
          </a:p>
          <a:p>
            <a:pPr>
              <a:lnSpc>
                <a:spcPct val="150000"/>
              </a:lnSpc>
              <a:buFont typeface="Wingdings" panose="05000000000000000000" pitchFamily="2" charset="2"/>
              <a:buChar char="ü"/>
            </a:pPr>
            <a:endParaRPr lang="en-US" sz="1600" dirty="0">
              <a:cs typeface="Calibri" panose="020F0502020204030204" pitchFamily="34" charset="0"/>
            </a:endParaRPr>
          </a:p>
          <a:p>
            <a:pPr>
              <a:lnSpc>
                <a:spcPct val="150000"/>
              </a:lnSpc>
            </a:pPr>
            <a:endParaRPr lang="en-US" sz="1600" dirty="0">
              <a:latin typeface="+mj-lt"/>
              <a:cs typeface="Calibri" panose="020F0502020204030204" pitchFamily="34" charset="0"/>
            </a:endParaRPr>
          </a:p>
        </p:txBody>
      </p:sp>
      <p:pic>
        <p:nvPicPr>
          <p:cNvPr id="6" name="Picture 5">
            <a:extLst>
              <a:ext uri="{FF2B5EF4-FFF2-40B4-BE49-F238E27FC236}">
                <a16:creationId xmlns:a16="http://schemas.microsoft.com/office/drawing/2014/main" id="{3DD913E3-B7E1-454D-A391-35BADE0F2A60}"/>
              </a:ext>
            </a:extLst>
          </p:cNvPr>
          <p:cNvPicPr>
            <a:picLocks noChangeAspect="1"/>
          </p:cNvPicPr>
          <p:nvPr/>
        </p:nvPicPr>
        <p:blipFill>
          <a:blip r:embed="rId3"/>
          <a:stretch>
            <a:fillRect/>
          </a:stretch>
        </p:blipFill>
        <p:spPr>
          <a:xfrm>
            <a:off x="954964" y="1862857"/>
            <a:ext cx="5644055" cy="3195804"/>
          </a:xfrm>
          <a:prstGeom prst="rect">
            <a:avLst/>
          </a:prstGeom>
        </p:spPr>
      </p:pic>
    </p:spTree>
    <p:extLst>
      <p:ext uri="{BB962C8B-B14F-4D97-AF65-F5344CB8AC3E}">
        <p14:creationId xmlns:p14="http://schemas.microsoft.com/office/powerpoint/2010/main" val="1450041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694944"/>
            <a:ext cx="10363200" cy="588911"/>
          </a:xfrm>
        </p:spPr>
        <p:txBody>
          <a:bodyPr/>
          <a:lstStyle/>
          <a:p>
            <a:r>
              <a:rPr lang="en-US" dirty="0" smtClean="0"/>
              <a:t>Component under Test (Contd.)</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Components under test</a:t>
            </a:r>
            <a:endParaRPr lang="en-US" dirty="0"/>
          </a:p>
        </p:txBody>
      </p:sp>
      <p:sp>
        <p:nvSpPr>
          <p:cNvPr id="5" name="Rectangle 4">
            <a:extLst>
              <a:ext uri="{FF2B5EF4-FFF2-40B4-BE49-F238E27FC236}">
                <a16:creationId xmlns:a16="http://schemas.microsoft.com/office/drawing/2014/main" id="{761F1308-00B2-4814-A5A5-BF8235C34A04}"/>
              </a:ext>
            </a:extLst>
          </p:cNvPr>
          <p:cNvSpPr/>
          <p:nvPr/>
        </p:nvSpPr>
        <p:spPr>
          <a:xfrm>
            <a:off x="840509" y="1383146"/>
            <a:ext cx="10896600" cy="2400657"/>
          </a:xfrm>
          <a:prstGeom prst="rect">
            <a:avLst/>
          </a:prstGeom>
        </p:spPr>
        <p:txBody>
          <a:bodyPr wrap="square">
            <a:spAutoFit/>
          </a:bodyPr>
          <a:lstStyle/>
          <a:p>
            <a:r>
              <a:rPr lang="en-US" dirty="0"/>
              <a:t>The JavaScript file, the @wire decorator tells the wire service to use the </a:t>
            </a:r>
            <a:r>
              <a:rPr lang="en-US" dirty="0" err="1"/>
              <a:t>getRecord</a:t>
            </a:r>
            <a:r>
              <a:rPr lang="en-US" dirty="0"/>
              <a:t> wire adapter to provision record data.</a:t>
            </a:r>
          </a:p>
          <a:p>
            <a:endParaRPr lang="en-US" dirty="0"/>
          </a:p>
          <a:p>
            <a:endParaRPr lang="en-US" sz="1600" dirty="0"/>
          </a:p>
          <a:p>
            <a:endParaRPr lang="en-US" sz="1600" dirty="0"/>
          </a:p>
          <a:p>
            <a:endParaRPr lang="en-US" sz="1600" dirty="0"/>
          </a:p>
          <a:p>
            <a:pPr>
              <a:lnSpc>
                <a:spcPct val="150000"/>
              </a:lnSpc>
              <a:buFont typeface="Wingdings" panose="05000000000000000000" pitchFamily="2" charset="2"/>
              <a:buChar char="ü"/>
            </a:pPr>
            <a:endParaRPr lang="en-US" sz="1600" dirty="0">
              <a:cs typeface="Calibri" panose="020F0502020204030204" pitchFamily="34" charset="0"/>
            </a:endParaRPr>
          </a:p>
          <a:p>
            <a:pPr>
              <a:lnSpc>
                <a:spcPct val="150000"/>
              </a:lnSpc>
            </a:pPr>
            <a:endParaRPr lang="en-US" sz="1600" dirty="0">
              <a:latin typeface="+mj-lt"/>
              <a:cs typeface="Calibri" panose="020F0502020204030204" pitchFamily="34" charset="0"/>
            </a:endParaRPr>
          </a:p>
        </p:txBody>
      </p:sp>
      <p:pic>
        <p:nvPicPr>
          <p:cNvPr id="7" name="Picture 6">
            <a:extLst>
              <a:ext uri="{FF2B5EF4-FFF2-40B4-BE49-F238E27FC236}">
                <a16:creationId xmlns:a16="http://schemas.microsoft.com/office/drawing/2014/main" id="{8A8CF095-05DF-4920-B851-3ACC746179CF}"/>
              </a:ext>
            </a:extLst>
          </p:cNvPr>
          <p:cNvPicPr>
            <a:picLocks noChangeAspect="1"/>
          </p:cNvPicPr>
          <p:nvPr/>
        </p:nvPicPr>
        <p:blipFill>
          <a:blip r:embed="rId3"/>
          <a:stretch>
            <a:fillRect/>
          </a:stretch>
        </p:blipFill>
        <p:spPr>
          <a:xfrm>
            <a:off x="914971" y="2091872"/>
            <a:ext cx="6252447" cy="2798663"/>
          </a:xfrm>
          <a:prstGeom prst="rect">
            <a:avLst/>
          </a:prstGeom>
        </p:spPr>
      </p:pic>
    </p:spTree>
    <p:extLst>
      <p:ext uri="{BB962C8B-B14F-4D97-AF65-F5344CB8AC3E}">
        <p14:creationId xmlns:p14="http://schemas.microsoft.com/office/powerpoint/2010/main" val="2918852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694944"/>
            <a:ext cx="10363200" cy="588911"/>
          </a:xfrm>
        </p:spPr>
        <p:txBody>
          <a:bodyPr/>
          <a:lstStyle/>
          <a:p>
            <a:r>
              <a:rPr lang="en-US" dirty="0" smtClean="0"/>
              <a:t>Mock Data</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Components under test</a:t>
            </a:r>
            <a:endParaRPr lang="en-US" dirty="0"/>
          </a:p>
        </p:txBody>
      </p:sp>
      <p:sp>
        <p:nvSpPr>
          <p:cNvPr id="5" name="Rectangle 4">
            <a:extLst>
              <a:ext uri="{FF2B5EF4-FFF2-40B4-BE49-F238E27FC236}">
                <a16:creationId xmlns:a16="http://schemas.microsoft.com/office/drawing/2014/main" id="{761F1308-00B2-4814-A5A5-BF8235C34A04}"/>
              </a:ext>
            </a:extLst>
          </p:cNvPr>
          <p:cNvSpPr/>
          <p:nvPr/>
        </p:nvSpPr>
        <p:spPr>
          <a:xfrm>
            <a:off x="840509" y="1383146"/>
            <a:ext cx="10896600" cy="2677656"/>
          </a:xfrm>
          <a:prstGeom prst="rect">
            <a:avLst/>
          </a:prstGeom>
        </p:spPr>
        <p:txBody>
          <a:bodyPr wrap="square">
            <a:spAutoFit/>
          </a:bodyPr>
          <a:lstStyle/>
          <a:p>
            <a:r>
              <a:rPr lang="en-US" dirty="0"/>
              <a:t>In your __tests__ folder, create a folder called data. </a:t>
            </a:r>
            <a:br>
              <a:rPr lang="en-US" dirty="0"/>
            </a:br>
            <a:r>
              <a:rPr lang="en-US" dirty="0"/>
              <a:t>Within the data folder, make a file called </a:t>
            </a:r>
            <a:r>
              <a:rPr lang="en-US" dirty="0" err="1"/>
              <a:t>getRecord.json</a:t>
            </a:r>
            <a:r>
              <a:rPr lang="en-US" dirty="0"/>
              <a:t>, the same name as the wire adapter.</a:t>
            </a:r>
            <a:br>
              <a:rPr lang="en-US" dirty="0"/>
            </a:br>
            <a:r>
              <a:rPr lang="en-US" dirty="0"/>
              <a:t>Define the data that the component expects from the server..</a:t>
            </a:r>
            <a:br>
              <a:rPr lang="en-US" dirty="0"/>
            </a:br>
            <a:endParaRPr lang="en-US" dirty="0"/>
          </a:p>
          <a:p>
            <a:endParaRPr lang="en-US" sz="1600" dirty="0"/>
          </a:p>
          <a:p>
            <a:endParaRPr lang="en-US" sz="1600" dirty="0"/>
          </a:p>
          <a:p>
            <a:endParaRPr lang="en-US" sz="1600" dirty="0"/>
          </a:p>
          <a:p>
            <a:pPr>
              <a:lnSpc>
                <a:spcPct val="150000"/>
              </a:lnSpc>
              <a:buFont typeface="Wingdings" panose="05000000000000000000" pitchFamily="2" charset="2"/>
              <a:buChar char="ü"/>
            </a:pPr>
            <a:endParaRPr lang="en-US" sz="1600" dirty="0">
              <a:cs typeface="Calibri" panose="020F0502020204030204" pitchFamily="34" charset="0"/>
            </a:endParaRPr>
          </a:p>
          <a:p>
            <a:pPr>
              <a:lnSpc>
                <a:spcPct val="150000"/>
              </a:lnSpc>
            </a:pPr>
            <a:endParaRPr lang="en-US" sz="1600" dirty="0">
              <a:latin typeface="+mj-lt"/>
              <a:cs typeface="Calibri" panose="020F0502020204030204" pitchFamily="34" charset="0"/>
            </a:endParaRPr>
          </a:p>
        </p:txBody>
      </p:sp>
      <p:pic>
        <p:nvPicPr>
          <p:cNvPr id="6" name="Picture 5">
            <a:extLst>
              <a:ext uri="{FF2B5EF4-FFF2-40B4-BE49-F238E27FC236}">
                <a16:creationId xmlns:a16="http://schemas.microsoft.com/office/drawing/2014/main" id="{F1CCF023-82E4-47C8-8068-724CA4C740C8}"/>
              </a:ext>
            </a:extLst>
          </p:cNvPr>
          <p:cNvPicPr>
            <a:picLocks noChangeAspect="1"/>
          </p:cNvPicPr>
          <p:nvPr/>
        </p:nvPicPr>
        <p:blipFill>
          <a:blip r:embed="rId3"/>
          <a:stretch>
            <a:fillRect/>
          </a:stretch>
        </p:blipFill>
        <p:spPr>
          <a:xfrm>
            <a:off x="914971" y="2470651"/>
            <a:ext cx="4120054" cy="2190750"/>
          </a:xfrm>
          <a:prstGeom prst="rect">
            <a:avLst/>
          </a:prstGeom>
        </p:spPr>
      </p:pic>
    </p:spTree>
    <p:extLst>
      <p:ext uri="{BB962C8B-B14F-4D97-AF65-F5344CB8AC3E}">
        <p14:creationId xmlns:p14="http://schemas.microsoft.com/office/powerpoint/2010/main" val="3122078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694944"/>
            <a:ext cx="10363200" cy="588911"/>
          </a:xfrm>
        </p:spPr>
        <p:txBody>
          <a:bodyPr/>
          <a:lstStyle/>
          <a:p>
            <a:r>
              <a:rPr lang="en-US" dirty="0"/>
              <a:t>Run Tests For Lightning </a:t>
            </a:r>
            <a:r>
              <a:rPr lang="en-US" dirty="0" smtClean="0"/>
              <a:t>Web Component</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Components under test</a:t>
            </a:r>
            <a:endParaRPr lang="en-US" dirty="0"/>
          </a:p>
        </p:txBody>
      </p:sp>
      <p:sp>
        <p:nvSpPr>
          <p:cNvPr id="7" name="Rectangle 6">
            <a:extLst>
              <a:ext uri="{FF2B5EF4-FFF2-40B4-BE49-F238E27FC236}">
                <a16:creationId xmlns:a16="http://schemas.microsoft.com/office/drawing/2014/main" id="{4DEAABBA-F436-4116-9733-D4AC601245B2}"/>
              </a:ext>
            </a:extLst>
          </p:cNvPr>
          <p:cNvSpPr/>
          <p:nvPr/>
        </p:nvSpPr>
        <p:spPr>
          <a:xfrm>
            <a:off x="914971" y="1381413"/>
            <a:ext cx="10972799" cy="4801314"/>
          </a:xfrm>
          <a:prstGeom prst="rect">
            <a:avLst/>
          </a:prstGeom>
        </p:spPr>
        <p:txBody>
          <a:bodyPr wrap="square">
            <a:spAutoFit/>
          </a:bodyPr>
          <a:lstStyle/>
          <a:p>
            <a:r>
              <a:rPr lang="en-US" b="1" dirty="0"/>
              <a:t>Run Tests on the Command Line</a:t>
            </a:r>
          </a:p>
          <a:p>
            <a:pPr lvl="1"/>
            <a:r>
              <a:rPr lang="en-US" dirty="0">
                <a:solidFill>
                  <a:srgbClr val="62B5E5"/>
                </a:solidFill>
              </a:rPr>
              <a:t>	</a:t>
            </a:r>
          </a:p>
          <a:p>
            <a:pPr lvl="1"/>
            <a:r>
              <a:rPr lang="en-US" dirty="0"/>
              <a:t>In order to run all tests for your project, run the command </a:t>
            </a:r>
          </a:p>
          <a:p>
            <a:pPr lvl="1"/>
            <a:r>
              <a:rPr lang="en-US" dirty="0"/>
              <a:t>which you have added to the scripts block of your</a:t>
            </a:r>
          </a:p>
          <a:p>
            <a:pPr lvl="1"/>
            <a:r>
              <a:rPr lang="en-US" dirty="0" err="1"/>
              <a:t>package.json</a:t>
            </a:r>
            <a:r>
              <a:rPr lang="en-US" dirty="0"/>
              <a:t> file:- </a:t>
            </a:r>
          </a:p>
          <a:p>
            <a:pPr lvl="1"/>
            <a:endParaRPr lang="en-US" b="1" dirty="0">
              <a:solidFill>
                <a:srgbClr val="62B5E5"/>
              </a:solidFill>
            </a:endParaRPr>
          </a:p>
          <a:p>
            <a:pPr lvl="1"/>
            <a:r>
              <a:rPr lang="en-US" b="1" dirty="0" err="1"/>
              <a:t>npm</a:t>
            </a:r>
            <a:r>
              <a:rPr lang="en-US" b="1" dirty="0"/>
              <a:t> run </a:t>
            </a:r>
            <a:r>
              <a:rPr lang="en-US" b="1" dirty="0" err="1"/>
              <a:t>test:unit</a:t>
            </a:r>
            <a:endParaRPr lang="en-US" b="1" dirty="0"/>
          </a:p>
          <a:p>
            <a:pPr lvl="2"/>
            <a:endParaRPr lang="en-US" b="1" dirty="0"/>
          </a:p>
          <a:p>
            <a:r>
              <a:rPr lang="en-US" b="1" dirty="0"/>
              <a:t>Run Tests Continuously During Development</a:t>
            </a:r>
          </a:p>
          <a:p>
            <a:endParaRPr lang="en-US" b="1" dirty="0">
              <a:solidFill>
                <a:srgbClr val="62B5E5"/>
              </a:solidFill>
            </a:endParaRPr>
          </a:p>
          <a:p>
            <a:pPr lvl="1"/>
            <a:r>
              <a:rPr lang="en-US" dirty="0"/>
              <a:t>To run all tests for a single component every time you </a:t>
            </a:r>
          </a:p>
          <a:p>
            <a:pPr lvl="1"/>
            <a:r>
              <a:rPr lang="en-US" dirty="0"/>
              <a:t>save changes, change directories to the component </a:t>
            </a:r>
          </a:p>
          <a:p>
            <a:pPr lvl="1"/>
            <a:r>
              <a:rPr lang="en-US" dirty="0"/>
              <a:t>directory, and run the command you added to the scripts</a:t>
            </a:r>
          </a:p>
          <a:p>
            <a:pPr lvl="1"/>
            <a:r>
              <a:rPr lang="en-US" dirty="0"/>
              <a:t> block of your project’s </a:t>
            </a:r>
            <a:r>
              <a:rPr lang="en-US" dirty="0" err="1"/>
              <a:t>package.json</a:t>
            </a:r>
            <a:r>
              <a:rPr lang="en-US" dirty="0"/>
              <a:t> file with the  --watch parameter.</a:t>
            </a:r>
          </a:p>
          <a:p>
            <a:pPr lvl="1"/>
            <a:endParaRPr lang="en-US" dirty="0">
              <a:solidFill>
                <a:srgbClr val="62B5E5"/>
              </a:solidFill>
            </a:endParaRPr>
          </a:p>
          <a:p>
            <a:pPr lvl="1"/>
            <a:r>
              <a:rPr lang="en-US" b="1" dirty="0" err="1"/>
              <a:t>npm</a:t>
            </a:r>
            <a:r>
              <a:rPr lang="en-US" b="1" dirty="0"/>
              <a:t> run </a:t>
            </a:r>
            <a:r>
              <a:rPr lang="en-US" b="1" dirty="0" err="1"/>
              <a:t>test:unit</a:t>
            </a:r>
            <a:r>
              <a:rPr lang="en-US" b="1" dirty="0"/>
              <a:t> -- --watch</a:t>
            </a:r>
          </a:p>
          <a:p>
            <a:pPr marL="152400" lvl="2" indent="0">
              <a:buNone/>
            </a:pPr>
            <a:endParaRPr lang="en-US" b="1" dirty="0">
              <a:solidFill>
                <a:srgbClr val="62B5E5"/>
              </a:solidFill>
            </a:endParaRPr>
          </a:p>
        </p:txBody>
      </p:sp>
    </p:spTree>
    <p:extLst>
      <p:ext uri="{BB962C8B-B14F-4D97-AF65-F5344CB8AC3E}">
        <p14:creationId xmlns:p14="http://schemas.microsoft.com/office/powerpoint/2010/main" val="1021882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smtClean="0"/>
              <a:t>Hands on Challenge</a:t>
            </a:r>
            <a:endParaRPr lang="en-US" dirty="0"/>
          </a:p>
        </p:txBody>
      </p:sp>
    </p:spTree>
    <p:extLst>
      <p:ext uri="{BB962C8B-B14F-4D97-AF65-F5344CB8AC3E}">
        <p14:creationId xmlns:p14="http://schemas.microsoft.com/office/powerpoint/2010/main" val="124864127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smtClean="0"/>
              <a:t>Step by step Testing LWC</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Hands on challenge</a:t>
            </a:r>
            <a:endParaRPr lang="en-US" dirty="0"/>
          </a:p>
        </p:txBody>
      </p:sp>
      <p:sp>
        <p:nvSpPr>
          <p:cNvPr id="8" name="Rectangle 7"/>
          <p:cNvSpPr/>
          <p:nvPr/>
        </p:nvSpPr>
        <p:spPr>
          <a:xfrm>
            <a:off x="914400" y="1594285"/>
            <a:ext cx="10501745" cy="1477328"/>
          </a:xfrm>
          <a:prstGeom prst="rect">
            <a:avLst/>
          </a:prstGeom>
        </p:spPr>
        <p:txBody>
          <a:bodyPr wrap="square">
            <a:spAutoFit/>
          </a:bodyPr>
          <a:lstStyle/>
          <a:p>
            <a:pPr marL="495300" lvl="2" indent="-342900">
              <a:buFont typeface="+mj-lt"/>
              <a:buAutoNum type="arabicPeriod"/>
            </a:pPr>
            <a:r>
              <a:rPr lang="en-US" dirty="0"/>
              <a:t>Assuming that you already have  a SFDX project setup on your machine .</a:t>
            </a:r>
          </a:p>
          <a:p>
            <a:pPr marL="495300" lvl="2" indent="-342900">
              <a:buFont typeface="+mj-lt"/>
              <a:buAutoNum type="arabicPeriod"/>
            </a:pPr>
            <a:r>
              <a:rPr lang="en-US" dirty="0"/>
              <a:t>Firstly ,we will add a </a:t>
            </a:r>
            <a:r>
              <a:rPr lang="en-US" dirty="0" err="1"/>
              <a:t>project.json</a:t>
            </a:r>
            <a:r>
              <a:rPr lang="en-US" dirty="0"/>
              <a:t> file to the root of our project . If there is no </a:t>
            </a:r>
            <a:r>
              <a:rPr lang="en-US" dirty="0" err="1"/>
              <a:t>project.json</a:t>
            </a:r>
            <a:r>
              <a:rPr lang="en-US" dirty="0"/>
              <a:t> , use </a:t>
            </a:r>
            <a:r>
              <a:rPr lang="en-US" dirty="0" err="1"/>
              <a:t>npm-init</a:t>
            </a:r>
            <a:r>
              <a:rPr lang="en-US" dirty="0"/>
              <a:t> and default all the steps .</a:t>
            </a:r>
          </a:p>
          <a:p>
            <a:pPr marL="495300" lvl="2" indent="-342900">
              <a:buFont typeface="+mj-lt"/>
              <a:buAutoNum type="arabicPeriod"/>
            </a:pPr>
            <a:r>
              <a:rPr lang="en-US" dirty="0"/>
              <a:t>Now , lets install Jest testing framework for LWC by using the below command :</a:t>
            </a:r>
          </a:p>
          <a:p>
            <a:pPr indent="-304770" defTabSz="914400">
              <a:buFont typeface="Arial" panose="020B0604020202020204" pitchFamily="34" charset="0"/>
              <a:buChar char="•"/>
            </a:pPr>
            <a:endParaRPr lang="en-US" dirty="0">
              <a:latin typeface="Calibri" panose="020F0502020204030204"/>
            </a:endParaRPr>
          </a:p>
        </p:txBody>
      </p:sp>
      <p:pic>
        <p:nvPicPr>
          <p:cNvPr id="6" name="Picture 9" descr="Imag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946" y="3050014"/>
            <a:ext cx="10145654"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898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3A25-BEB1-407D-8F37-53843F832CE2}"/>
              </a:ext>
            </a:extLst>
          </p:cNvPr>
          <p:cNvSpPr>
            <a:spLocks noGrp="1"/>
          </p:cNvSpPr>
          <p:nvPr>
            <p:ph type="title"/>
          </p:nvPr>
        </p:nvSpPr>
        <p:spPr/>
        <p:txBody>
          <a:bodyPr/>
          <a:lstStyle/>
          <a:p>
            <a:r>
              <a:rPr lang="en-US" dirty="0"/>
              <a:t>Today’s Objectives</a:t>
            </a:r>
          </a:p>
        </p:txBody>
      </p:sp>
      <p:sp>
        <p:nvSpPr>
          <p:cNvPr id="4"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p:txBody>
          <a:bodyPr/>
          <a:lstStyle/>
          <a:p>
            <a:r>
              <a:rPr lang="en-US" dirty="0"/>
              <a:t>agenda</a:t>
            </a:r>
          </a:p>
        </p:txBody>
      </p:sp>
      <p:sp>
        <p:nvSpPr>
          <p:cNvPr id="5" name="TextBox 4">
            <a:extLst>
              <a:ext uri="{FF2B5EF4-FFF2-40B4-BE49-F238E27FC236}">
                <a16:creationId xmlns:a16="http://schemas.microsoft.com/office/drawing/2014/main" id="{EFB26AB3-1BE4-4F63-A37A-2FD1ECC3EF2D}"/>
              </a:ext>
            </a:extLst>
          </p:cNvPr>
          <p:cNvSpPr txBox="1"/>
          <p:nvPr/>
        </p:nvSpPr>
        <p:spPr>
          <a:xfrm>
            <a:off x="967741" y="1988820"/>
            <a:ext cx="10309860" cy="2069541"/>
          </a:xfrm>
          <a:prstGeom prst="rect">
            <a:avLst/>
          </a:prstGeom>
          <a:noFill/>
        </p:spPr>
        <p:txBody>
          <a:bodyPr wrap="square" rtlCol="0">
            <a:spAutoFit/>
          </a:bodyPr>
          <a:lstStyle/>
          <a:p>
            <a:pPr marL="457200" indent="-457200">
              <a:lnSpc>
                <a:spcPct val="150000"/>
              </a:lnSpc>
              <a:buFont typeface="+mj-lt"/>
              <a:buAutoNum type="arabicPeriod"/>
            </a:pPr>
            <a:r>
              <a:rPr lang="en-US" sz="2200" dirty="0"/>
              <a:t>Introduction to Jest Framework</a:t>
            </a:r>
          </a:p>
          <a:p>
            <a:pPr marL="457200" indent="-457200">
              <a:lnSpc>
                <a:spcPct val="150000"/>
              </a:lnSpc>
              <a:buFont typeface="+mj-lt"/>
              <a:buAutoNum type="arabicPeriod"/>
            </a:pPr>
            <a:r>
              <a:rPr lang="en-US" sz="2200" dirty="0"/>
              <a:t>Setting up the Project</a:t>
            </a:r>
          </a:p>
          <a:p>
            <a:pPr marL="457200" indent="-457200">
              <a:lnSpc>
                <a:spcPct val="150000"/>
              </a:lnSpc>
              <a:buFont typeface="+mj-lt"/>
              <a:buAutoNum type="arabicPeriod"/>
            </a:pPr>
            <a:r>
              <a:rPr lang="en-US" sz="2200" dirty="0"/>
              <a:t>Components Under Test</a:t>
            </a:r>
          </a:p>
          <a:p>
            <a:pPr marL="457200" indent="-457200">
              <a:lnSpc>
                <a:spcPct val="150000"/>
              </a:lnSpc>
              <a:buFont typeface="+mj-lt"/>
              <a:buAutoNum type="arabicPeriod"/>
            </a:pPr>
            <a:r>
              <a:rPr lang="en-US" sz="2200" dirty="0"/>
              <a:t>Hands on Challenge</a:t>
            </a:r>
          </a:p>
        </p:txBody>
      </p:sp>
    </p:spTree>
    <p:extLst>
      <p:ext uri="{BB962C8B-B14F-4D97-AF65-F5344CB8AC3E}">
        <p14:creationId xmlns:p14="http://schemas.microsoft.com/office/powerpoint/2010/main" val="1547080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smtClean="0"/>
              <a:t>Update your </a:t>
            </a:r>
            <a:r>
              <a:rPr lang="en-US" dirty="0" err="1" smtClean="0"/>
              <a:t>package.json</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Hands on challenge</a:t>
            </a:r>
            <a:endParaRPr lang="en-US" dirty="0"/>
          </a:p>
        </p:txBody>
      </p:sp>
      <p:pic>
        <p:nvPicPr>
          <p:cNvPr id="7" name="Picture 3" descr="Imag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971" y="1418897"/>
            <a:ext cx="10362629" cy="2114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bwMode="gray">
          <a:xfrm>
            <a:off x="914400" y="3814300"/>
            <a:ext cx="10896600" cy="472966"/>
          </a:xfrm>
          <a:prstGeom prst="rect">
            <a:avLst/>
          </a:prstGeom>
        </p:spPr>
        <p:txBody>
          <a:bodyPr wrap="square" lIns="0" rIns="0" rtlCol="0" anchor="b" anchorCtr="0">
            <a:normAutofit/>
          </a:bodyPr>
          <a:lstStyle/>
          <a:p>
            <a:pPr>
              <a:lnSpc>
                <a:spcPts val="900"/>
              </a:lnSpc>
            </a:pPr>
            <a:r>
              <a:rPr lang="en-US" b="1" dirty="0"/>
              <a:t> </a:t>
            </a:r>
            <a:r>
              <a:rPr lang="en-US" dirty="0"/>
              <a:t>Now when you run </a:t>
            </a:r>
            <a:r>
              <a:rPr lang="en-US" dirty="0" err="1"/>
              <a:t>npm</a:t>
            </a:r>
            <a:r>
              <a:rPr lang="en-US" dirty="0"/>
              <a:t> run </a:t>
            </a:r>
            <a:r>
              <a:rPr lang="en-US" dirty="0" err="1"/>
              <a:t>test:unit</a:t>
            </a:r>
            <a:r>
              <a:rPr lang="en-US" dirty="0"/>
              <a:t> it will run the </a:t>
            </a:r>
            <a:r>
              <a:rPr lang="en-US" dirty="0" err="1"/>
              <a:t>lwc</a:t>
            </a:r>
            <a:r>
              <a:rPr lang="en-US" dirty="0"/>
              <a:t>-jest cli command which in turn, will call jest.</a:t>
            </a:r>
          </a:p>
        </p:txBody>
      </p:sp>
    </p:spTree>
    <p:extLst>
      <p:ext uri="{BB962C8B-B14F-4D97-AF65-F5344CB8AC3E}">
        <p14:creationId xmlns:p14="http://schemas.microsoft.com/office/powerpoint/2010/main" val="4252478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smtClean="0"/>
              <a:t>Adding a test to an LWC Component</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Hands on challenge</a:t>
            </a:r>
            <a:endParaRPr lang="en-US" dirty="0"/>
          </a:p>
        </p:txBody>
      </p:sp>
      <p:sp>
        <p:nvSpPr>
          <p:cNvPr id="3" name="Rectangle 2"/>
          <p:cNvSpPr/>
          <p:nvPr/>
        </p:nvSpPr>
        <p:spPr>
          <a:xfrm>
            <a:off x="831272" y="1549454"/>
            <a:ext cx="9596582" cy="238527"/>
          </a:xfrm>
          <a:prstGeom prst="rect">
            <a:avLst/>
          </a:prstGeom>
        </p:spPr>
        <p:txBody>
          <a:bodyPr wrap="square">
            <a:spAutoFit/>
          </a:bodyPr>
          <a:lstStyle/>
          <a:p>
            <a:pPr>
              <a:lnSpc>
                <a:spcPts val="900"/>
              </a:lnSpc>
            </a:pPr>
            <a:r>
              <a:rPr lang="en-US" dirty="0"/>
              <a:t>Add a folder called __tests__ and a file under it called hellocomponent.test.js</a:t>
            </a:r>
          </a:p>
        </p:txBody>
      </p:sp>
      <p:pic>
        <p:nvPicPr>
          <p:cNvPr id="8" name="Picture 4" descr="Imag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289" y="1918110"/>
            <a:ext cx="4962196" cy="4262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52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smtClean="0"/>
              <a:t>Inside this file we’ll add our first test</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Hands on challenge</a:t>
            </a:r>
            <a:endParaRPr lang="en-US" dirty="0"/>
          </a:p>
        </p:txBody>
      </p:sp>
      <p:pic>
        <p:nvPicPr>
          <p:cNvPr id="6" name="Picture 2" descr="Imag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971" y="1289304"/>
            <a:ext cx="9617391" cy="504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71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971" y="1184471"/>
            <a:ext cx="10363200" cy="594360"/>
          </a:xfrm>
        </p:spPr>
        <p:txBody>
          <a:bodyPr/>
          <a:lstStyle/>
          <a:p>
            <a:pPr>
              <a:lnSpc>
                <a:spcPct val="100000"/>
              </a:lnSpc>
            </a:pPr>
            <a:r>
              <a:rPr lang="en-US" altLang="en-US" dirty="0"/>
              <a:t>finally we run our assertion – in this case , </a:t>
            </a:r>
            <a:br>
              <a:rPr lang="en-US" altLang="en-US" dirty="0"/>
            </a:br>
            <a:r>
              <a:rPr lang="en-US" altLang="en-US" dirty="0"/>
              <a:t>should be a tag whose text content is </a:t>
            </a:r>
            <a:r>
              <a:rPr lang="en-US" altLang="en-US" sz="3200" dirty="0">
                <a:solidFill>
                  <a:srgbClr val="FF0000"/>
                </a:solidFill>
              </a:rPr>
              <a:t>Hello, World </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Hands on challenge</a:t>
            </a:r>
            <a:endParaRPr lang="en-US" dirty="0"/>
          </a:p>
        </p:txBody>
      </p:sp>
      <p:sp>
        <p:nvSpPr>
          <p:cNvPr id="5" name="Text Placeholder 2"/>
          <p:cNvSpPr>
            <a:spLocks noGrp="1"/>
          </p:cNvSpPr>
          <p:nvPr>
            <p:ph type="body" sz="quarter" idx="15"/>
          </p:nvPr>
        </p:nvSpPr>
        <p:spPr>
          <a:xfrm>
            <a:off x="914971" y="1893455"/>
            <a:ext cx="10660313" cy="4351312"/>
          </a:xfrm>
        </p:spPr>
        <p:txBody>
          <a:bodyPr/>
          <a:lstStyle/>
          <a:p>
            <a:r>
              <a:rPr lang="en-US" sz="1800" dirty="0">
                <a:solidFill>
                  <a:srgbClr val="00A3E0"/>
                </a:solidFill>
              </a:rPr>
              <a:t>Run the below command </a:t>
            </a:r>
            <a:r>
              <a:rPr lang="en-US" sz="1800" dirty="0" smtClean="0">
                <a:solidFill>
                  <a:srgbClr val="00A3E0"/>
                </a:solidFill>
              </a:rPr>
              <a:t>:</a:t>
            </a:r>
          </a:p>
          <a:p>
            <a:endParaRPr lang="en-US" sz="1800" dirty="0" smtClean="0">
              <a:solidFill>
                <a:srgbClr val="00A3E0"/>
              </a:solidFill>
            </a:endParaRPr>
          </a:p>
          <a:p>
            <a:pPr marL="647700" lvl="3" indent="-342900" defTabSz="1219170">
              <a:spcBef>
                <a:spcPts val="0"/>
              </a:spcBef>
              <a:spcAft>
                <a:spcPts val="1333"/>
              </a:spcAft>
              <a:buClrTx/>
              <a:buSzPct val="100000"/>
            </a:pPr>
            <a:r>
              <a:rPr lang="en-US" sz="2000" b="1" spc="0" dirty="0" err="1">
                <a:solidFill>
                  <a:prstClr val="black"/>
                </a:solidFill>
                <a:latin typeface="Verdana"/>
                <a:ea typeface="+mn-ea"/>
                <a:cs typeface="+mn-cs"/>
              </a:rPr>
              <a:t>npm</a:t>
            </a:r>
            <a:r>
              <a:rPr lang="en-US" sz="2000" b="1" spc="0" dirty="0">
                <a:solidFill>
                  <a:prstClr val="black"/>
                </a:solidFill>
                <a:latin typeface="Verdana"/>
                <a:ea typeface="+mn-ea"/>
                <a:cs typeface="+mn-cs"/>
              </a:rPr>
              <a:t> run </a:t>
            </a:r>
            <a:r>
              <a:rPr lang="en-US" sz="2000" b="1" spc="0" dirty="0" err="1">
                <a:solidFill>
                  <a:prstClr val="black"/>
                </a:solidFill>
                <a:latin typeface="Verdana"/>
                <a:ea typeface="+mn-ea"/>
                <a:cs typeface="+mn-cs"/>
              </a:rPr>
              <a:t>test:unit</a:t>
            </a:r>
            <a:endParaRPr lang="en-US" sz="2000" b="1" spc="0" dirty="0">
              <a:solidFill>
                <a:prstClr val="black"/>
              </a:solidFill>
              <a:latin typeface="Verdana"/>
              <a:ea typeface="+mn-ea"/>
              <a:cs typeface="+mn-cs"/>
            </a:endParaRPr>
          </a:p>
          <a:p>
            <a:endParaRPr lang="en-US" sz="1800" cap="small" dirty="0" smtClean="0">
              <a:solidFill>
                <a:schemeClr val="tx1"/>
              </a:solidFill>
            </a:endParaRPr>
          </a:p>
          <a:p>
            <a:endParaRPr lang="en-US" sz="1800" dirty="0" smtClean="0">
              <a:solidFill>
                <a:srgbClr val="00A3E0"/>
              </a:solidFill>
            </a:endParaRPr>
          </a:p>
          <a:p>
            <a:endParaRPr lang="en-US" dirty="0">
              <a:solidFill>
                <a:srgbClr val="00A3E0"/>
              </a:solidFill>
            </a:endParaRPr>
          </a:p>
          <a:p>
            <a:endParaRPr lang="en-US" dirty="0" smtClean="0">
              <a:solidFill>
                <a:srgbClr val="00A3E0"/>
              </a:solidFill>
            </a:endParaRPr>
          </a:p>
        </p:txBody>
      </p:sp>
      <p:pic>
        <p:nvPicPr>
          <p:cNvPr id="7" name="Picture 3" descr="Imag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499" y="3038793"/>
            <a:ext cx="10259518" cy="231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4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971" y="726426"/>
            <a:ext cx="10363200" cy="594360"/>
          </a:xfrm>
        </p:spPr>
        <p:txBody>
          <a:bodyPr/>
          <a:lstStyle/>
          <a:p>
            <a:pPr>
              <a:lnSpc>
                <a:spcPct val="100000"/>
              </a:lnSpc>
            </a:pPr>
            <a:r>
              <a:rPr lang="en-US" altLang="en-US" dirty="0" smtClean="0"/>
              <a:t>Testing a Property Change</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Hands on challenge</a:t>
            </a:r>
            <a:endParaRPr lang="en-US" dirty="0"/>
          </a:p>
        </p:txBody>
      </p:sp>
      <p:sp>
        <p:nvSpPr>
          <p:cNvPr id="5" name="Text Placeholder 2"/>
          <p:cNvSpPr>
            <a:spLocks noGrp="1"/>
          </p:cNvSpPr>
          <p:nvPr>
            <p:ph type="body" sz="quarter" idx="15"/>
          </p:nvPr>
        </p:nvSpPr>
        <p:spPr>
          <a:xfrm>
            <a:off x="998098" y="1477819"/>
            <a:ext cx="10660313" cy="4351312"/>
          </a:xfrm>
        </p:spPr>
        <p:txBody>
          <a:bodyPr/>
          <a:lstStyle/>
          <a:p>
            <a:endParaRPr lang="en-US" sz="1800" cap="small" dirty="0" smtClean="0">
              <a:solidFill>
                <a:schemeClr val="tx1"/>
              </a:solidFill>
            </a:endParaRPr>
          </a:p>
          <a:p>
            <a:endParaRPr lang="en-US" sz="1800" dirty="0" smtClean="0">
              <a:solidFill>
                <a:srgbClr val="00A3E0"/>
              </a:solidFill>
            </a:endParaRPr>
          </a:p>
          <a:p>
            <a:endParaRPr lang="en-US" dirty="0">
              <a:solidFill>
                <a:srgbClr val="00A3E0"/>
              </a:solidFill>
            </a:endParaRPr>
          </a:p>
          <a:p>
            <a:endParaRPr lang="en-US" dirty="0" smtClean="0">
              <a:solidFill>
                <a:srgbClr val="00A3E0"/>
              </a:solidFill>
            </a:endParaRPr>
          </a:p>
        </p:txBody>
      </p:sp>
      <p:sp>
        <p:nvSpPr>
          <p:cNvPr id="3" name="Rectangle 2"/>
          <p:cNvSpPr/>
          <p:nvPr/>
        </p:nvSpPr>
        <p:spPr>
          <a:xfrm>
            <a:off x="914970" y="1477819"/>
            <a:ext cx="10575065" cy="923330"/>
          </a:xfrm>
          <a:prstGeom prst="rect">
            <a:avLst/>
          </a:prstGeom>
        </p:spPr>
        <p:txBody>
          <a:bodyPr wrap="square">
            <a:spAutoFit/>
          </a:bodyPr>
          <a:lstStyle/>
          <a:p>
            <a:r>
              <a:rPr lang="en-US" dirty="0"/>
              <a:t>Whilst a passing test is nice, it’s not really covering all our logic. One thing we should do is verify that if we set the person property to a different value, then that value is reflected in the DOM too. Let’s add a new test for that. After your existing test add the following.</a:t>
            </a:r>
            <a:endParaRPr lang="en-US" b="1" dirty="0"/>
          </a:p>
        </p:txBody>
      </p:sp>
      <p:pic>
        <p:nvPicPr>
          <p:cNvPr id="8" name="Picture 3" descr="Imag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098" y="2681376"/>
            <a:ext cx="8300316" cy="213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921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971" y="726426"/>
            <a:ext cx="10363200" cy="594360"/>
          </a:xfrm>
        </p:spPr>
        <p:txBody>
          <a:bodyPr/>
          <a:lstStyle/>
          <a:p>
            <a:pPr>
              <a:lnSpc>
                <a:spcPct val="100000"/>
              </a:lnSpc>
            </a:pPr>
            <a:r>
              <a:rPr lang="en-US" altLang="en-US" dirty="0" smtClean="0"/>
              <a:t>Run the Unit Test now</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Hands on challenge</a:t>
            </a:r>
            <a:endParaRPr lang="en-US" dirty="0"/>
          </a:p>
        </p:txBody>
      </p:sp>
      <p:sp>
        <p:nvSpPr>
          <p:cNvPr id="5" name="Text Placeholder 2"/>
          <p:cNvSpPr>
            <a:spLocks noGrp="1"/>
          </p:cNvSpPr>
          <p:nvPr>
            <p:ph type="body" sz="quarter" idx="15"/>
          </p:nvPr>
        </p:nvSpPr>
        <p:spPr>
          <a:xfrm>
            <a:off x="998098" y="1477819"/>
            <a:ext cx="10660313" cy="4351312"/>
          </a:xfrm>
        </p:spPr>
        <p:txBody>
          <a:bodyPr/>
          <a:lstStyle/>
          <a:p>
            <a:endParaRPr lang="en-US" sz="1800" cap="small" dirty="0" smtClean="0">
              <a:solidFill>
                <a:schemeClr val="tx1"/>
              </a:solidFill>
            </a:endParaRPr>
          </a:p>
          <a:p>
            <a:endParaRPr lang="en-US" sz="1800" dirty="0" smtClean="0">
              <a:solidFill>
                <a:srgbClr val="00A3E0"/>
              </a:solidFill>
            </a:endParaRPr>
          </a:p>
          <a:p>
            <a:endParaRPr lang="en-US" dirty="0">
              <a:solidFill>
                <a:srgbClr val="00A3E0"/>
              </a:solidFill>
            </a:endParaRPr>
          </a:p>
          <a:p>
            <a:endParaRPr lang="en-US" dirty="0" smtClean="0">
              <a:solidFill>
                <a:srgbClr val="00A3E0"/>
              </a:solidFill>
            </a:endParaRPr>
          </a:p>
        </p:txBody>
      </p:sp>
      <p:pic>
        <p:nvPicPr>
          <p:cNvPr id="7" name="Picture 2" descr="Imag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972" y="1477819"/>
            <a:ext cx="10501174" cy="3889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08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971" y="726426"/>
            <a:ext cx="10363200" cy="594360"/>
          </a:xfrm>
        </p:spPr>
        <p:txBody>
          <a:bodyPr/>
          <a:lstStyle/>
          <a:p>
            <a:pPr>
              <a:lnSpc>
                <a:spcPct val="100000"/>
              </a:lnSpc>
            </a:pPr>
            <a:r>
              <a:rPr lang="en-US" dirty="0" smtClean="0"/>
              <a:t>Code is available as GitHub project</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Hands on challenge</a:t>
            </a:r>
            <a:endParaRPr lang="en-US" dirty="0"/>
          </a:p>
        </p:txBody>
      </p:sp>
      <p:sp>
        <p:nvSpPr>
          <p:cNvPr id="5" name="Text Placeholder 2"/>
          <p:cNvSpPr>
            <a:spLocks noGrp="1"/>
          </p:cNvSpPr>
          <p:nvPr>
            <p:ph type="body" sz="quarter" idx="15"/>
          </p:nvPr>
        </p:nvSpPr>
        <p:spPr>
          <a:xfrm>
            <a:off x="998098" y="1477819"/>
            <a:ext cx="10660313" cy="4351312"/>
          </a:xfrm>
        </p:spPr>
        <p:txBody>
          <a:bodyPr/>
          <a:lstStyle/>
          <a:p>
            <a:endParaRPr lang="en-US" sz="1800" cap="small" dirty="0" smtClean="0">
              <a:solidFill>
                <a:schemeClr val="tx1"/>
              </a:solidFill>
            </a:endParaRPr>
          </a:p>
          <a:p>
            <a:endParaRPr lang="en-US" sz="1800" dirty="0" smtClean="0">
              <a:solidFill>
                <a:srgbClr val="00A3E0"/>
              </a:solidFill>
            </a:endParaRPr>
          </a:p>
          <a:p>
            <a:endParaRPr lang="en-US" dirty="0">
              <a:solidFill>
                <a:srgbClr val="00A3E0"/>
              </a:solidFill>
            </a:endParaRPr>
          </a:p>
          <a:p>
            <a:endParaRPr lang="en-US" dirty="0" smtClean="0">
              <a:solidFill>
                <a:srgbClr val="00A3E0"/>
              </a:solidFill>
            </a:endParaRPr>
          </a:p>
        </p:txBody>
      </p:sp>
      <p:sp>
        <p:nvSpPr>
          <p:cNvPr id="8" name="Rectangle 7">
            <a:extLst>
              <a:ext uri="{FF2B5EF4-FFF2-40B4-BE49-F238E27FC236}">
                <a16:creationId xmlns:a16="http://schemas.microsoft.com/office/drawing/2014/main" id="{1183EA3C-2A36-4B9B-8D0D-F629331A550A}"/>
              </a:ext>
            </a:extLst>
          </p:cNvPr>
          <p:cNvSpPr/>
          <p:nvPr/>
        </p:nvSpPr>
        <p:spPr>
          <a:xfrm>
            <a:off x="914972" y="1809421"/>
            <a:ext cx="10363200" cy="923330"/>
          </a:xfrm>
          <a:prstGeom prst="rect">
            <a:avLst/>
          </a:prstGeom>
        </p:spPr>
        <p:txBody>
          <a:bodyPr wrap="square">
            <a:spAutoFit/>
          </a:bodyPr>
          <a:lstStyle/>
          <a:p>
            <a:r>
              <a:rPr lang="en-US" dirty="0"/>
              <a:t>In Case of any blockers while working with the hands on challenge,  code is available as a </a:t>
            </a:r>
            <a:r>
              <a:rPr lang="en-US" dirty="0" smtClean="0"/>
              <a:t>GitHub</a:t>
            </a:r>
            <a:r>
              <a:rPr lang="en-US" dirty="0"/>
              <a:t> project for you to clone </a:t>
            </a:r>
          </a:p>
          <a:p>
            <a:r>
              <a:rPr lang="en-US" dirty="0"/>
              <a:t>and run: </a:t>
            </a:r>
            <a:r>
              <a:rPr lang="en-US" b="1" i="1" dirty="0">
                <a:solidFill>
                  <a:srgbClr val="000066"/>
                </a:solidFill>
                <a:hlinkClick r:id="rId3"/>
              </a:rPr>
              <a:t>bit.ly/2tcSHKq</a:t>
            </a:r>
            <a:endParaRPr lang="en-US" b="1" dirty="0">
              <a:solidFill>
                <a:srgbClr val="000066"/>
              </a:solidFill>
            </a:endParaRPr>
          </a:p>
        </p:txBody>
      </p:sp>
    </p:spTree>
    <p:extLst>
      <p:ext uri="{BB962C8B-B14F-4D97-AF65-F5344CB8AC3E}">
        <p14:creationId xmlns:p14="http://schemas.microsoft.com/office/powerpoint/2010/main" val="748807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971" y="726426"/>
            <a:ext cx="10363200" cy="594360"/>
          </a:xfrm>
        </p:spPr>
        <p:txBody>
          <a:bodyPr/>
          <a:lstStyle/>
          <a:p>
            <a:pPr>
              <a:lnSpc>
                <a:spcPct val="100000"/>
              </a:lnSpc>
            </a:pPr>
            <a:r>
              <a:rPr lang="en-US" dirty="0" smtClean="0"/>
              <a:t>Resources</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Hands on challenge</a:t>
            </a:r>
            <a:endParaRPr lang="en-US" dirty="0"/>
          </a:p>
        </p:txBody>
      </p:sp>
      <p:sp>
        <p:nvSpPr>
          <p:cNvPr id="5" name="Text Placeholder 2"/>
          <p:cNvSpPr>
            <a:spLocks noGrp="1"/>
          </p:cNvSpPr>
          <p:nvPr>
            <p:ph type="body" sz="quarter" idx="15"/>
          </p:nvPr>
        </p:nvSpPr>
        <p:spPr>
          <a:xfrm>
            <a:off x="998098" y="1477819"/>
            <a:ext cx="10660313" cy="4351312"/>
          </a:xfrm>
        </p:spPr>
        <p:txBody>
          <a:bodyPr/>
          <a:lstStyle/>
          <a:p>
            <a:pPr marL="285750" lvl="0" indent="-285750" algn="just" defTabSz="1219170">
              <a:lnSpc>
                <a:spcPct val="150000"/>
              </a:lnSpc>
              <a:spcBef>
                <a:spcPts val="0"/>
              </a:spcBef>
              <a:spcAft>
                <a:spcPts val="1333"/>
              </a:spcAft>
              <a:buClr>
                <a:schemeClr val="tx1"/>
              </a:buClr>
              <a:buFont typeface="Arial" panose="020B0604020202020204" pitchFamily="34" charset="0"/>
              <a:buChar char="•"/>
            </a:pPr>
            <a:r>
              <a:rPr lang="en-US" sz="1800" b="0" u="sng" kern="1200" cap="none" spc="0" dirty="0" smtClean="0">
                <a:solidFill>
                  <a:srgbClr val="000066"/>
                </a:solidFill>
                <a:ea typeface="+mn-ea"/>
                <a:cs typeface="+mn-cs"/>
                <a:hlinkClick r:id="rId3"/>
              </a:rPr>
              <a:t>Salesforce</a:t>
            </a:r>
            <a:r>
              <a:rPr lang="en-US" sz="1800" b="0" u="sng" kern="1200" cap="none" spc="0" dirty="0">
                <a:solidFill>
                  <a:srgbClr val="000066"/>
                </a:solidFill>
                <a:ea typeface="+mn-ea"/>
                <a:cs typeface="+mn-cs"/>
                <a:hlinkClick r:id="rId3"/>
              </a:rPr>
              <a:t> Developer Guide – Test Lightning Web Components</a:t>
            </a:r>
            <a:endParaRPr lang="en-US" sz="1800" b="0" kern="1200" cap="none" spc="0" dirty="0">
              <a:solidFill>
                <a:srgbClr val="000066"/>
              </a:solidFill>
              <a:ea typeface="+mn-ea"/>
              <a:cs typeface="+mn-cs"/>
            </a:endParaRPr>
          </a:p>
          <a:p>
            <a:pPr marL="285750" indent="-285750" algn="just" defTabSz="1219170">
              <a:lnSpc>
                <a:spcPct val="150000"/>
              </a:lnSpc>
              <a:spcBef>
                <a:spcPts val="0"/>
              </a:spcBef>
              <a:spcAft>
                <a:spcPts val="1333"/>
              </a:spcAft>
              <a:buClr>
                <a:schemeClr val="tx1"/>
              </a:buClr>
              <a:buFont typeface="Arial" panose="020B0604020202020204" pitchFamily="34" charset="0"/>
              <a:buChar char="•"/>
            </a:pPr>
            <a:r>
              <a:rPr lang="en-US" sz="1800" b="0" u="sng" kern="1200" cap="none" spc="0" dirty="0">
                <a:solidFill>
                  <a:srgbClr val="000066"/>
                </a:solidFill>
                <a:ea typeface="+mn-ea"/>
                <a:cs typeface="+mn-cs"/>
                <a:hlinkClick r:id="rId4"/>
              </a:rPr>
              <a:t>Example Jest tests in </a:t>
            </a:r>
            <a:r>
              <a:rPr lang="en-US" sz="1800" b="0" u="sng" kern="1200" cap="none" spc="0" dirty="0" err="1">
                <a:solidFill>
                  <a:srgbClr val="000066"/>
                </a:solidFill>
                <a:ea typeface="+mn-ea"/>
                <a:cs typeface="+mn-cs"/>
                <a:hlinkClick r:id="rId4"/>
              </a:rPr>
              <a:t>Ebikes</a:t>
            </a:r>
            <a:endParaRPr lang="en-US" sz="1800" b="0" u="sng" kern="1200" cap="none" spc="0" dirty="0">
              <a:solidFill>
                <a:srgbClr val="000066"/>
              </a:solidFill>
              <a:ea typeface="+mn-ea"/>
              <a:cs typeface="+mn-cs"/>
            </a:endParaRPr>
          </a:p>
          <a:p>
            <a:pPr marL="285750" lvl="0" indent="-285750" algn="just" defTabSz="1219170">
              <a:lnSpc>
                <a:spcPct val="150000"/>
              </a:lnSpc>
              <a:spcBef>
                <a:spcPts val="0"/>
              </a:spcBef>
              <a:spcAft>
                <a:spcPts val="1333"/>
              </a:spcAft>
              <a:buClr>
                <a:schemeClr val="tx1"/>
              </a:buClr>
              <a:buFont typeface="Arial" panose="020B0604020202020204" pitchFamily="34" charset="0"/>
              <a:buChar char="•"/>
            </a:pPr>
            <a:r>
              <a:rPr lang="en-US" sz="1800" b="0" u="sng" kern="1200" cap="none" spc="0" dirty="0">
                <a:solidFill>
                  <a:srgbClr val="000066"/>
                </a:solidFill>
                <a:ea typeface="+mn-ea"/>
                <a:cs typeface="+mn-cs"/>
                <a:hlinkClick r:id="rId5"/>
              </a:rPr>
              <a:t>Jest Documentation</a:t>
            </a:r>
            <a:endParaRPr lang="en-US" sz="1800" b="0" u="sng" kern="1200" cap="none" spc="0" dirty="0">
              <a:solidFill>
                <a:srgbClr val="000066"/>
              </a:solidFill>
              <a:ea typeface="+mn-ea"/>
              <a:cs typeface="+mn-cs"/>
            </a:endParaRPr>
          </a:p>
          <a:p>
            <a:pPr marL="285750" indent="-285750" algn="just" defTabSz="1219170">
              <a:lnSpc>
                <a:spcPct val="150000"/>
              </a:lnSpc>
              <a:spcBef>
                <a:spcPts val="0"/>
              </a:spcBef>
              <a:spcAft>
                <a:spcPts val="1333"/>
              </a:spcAft>
              <a:buClr>
                <a:schemeClr val="tx1"/>
              </a:buClr>
              <a:buFont typeface="Arial" panose="020B0604020202020204" pitchFamily="34" charset="0"/>
              <a:buChar char="•"/>
            </a:pPr>
            <a:r>
              <a:rPr lang="en-US" sz="1800" b="0" u="sng" kern="1200" cap="none" spc="0" dirty="0">
                <a:solidFill>
                  <a:srgbClr val="000066"/>
                </a:solidFill>
                <a:ea typeface="+mn-ea"/>
                <a:cs typeface="+mn-cs"/>
                <a:hlinkClick r:id="rId6"/>
              </a:rPr>
              <a:t>https://vlocity.com/community/testing-lightning-web-components</a:t>
            </a:r>
            <a:endParaRPr lang="en-US" sz="1800" b="0" u="sng" kern="1200" cap="none" spc="0" dirty="0">
              <a:solidFill>
                <a:srgbClr val="000066"/>
              </a:solidFill>
              <a:ea typeface="+mn-ea"/>
              <a:cs typeface="+mn-cs"/>
            </a:endParaRPr>
          </a:p>
          <a:p>
            <a:endParaRPr lang="en-US" sz="1800" dirty="0" smtClean="0">
              <a:solidFill>
                <a:srgbClr val="00A3E0"/>
              </a:solidFill>
            </a:endParaRPr>
          </a:p>
          <a:p>
            <a:endParaRPr lang="en-US" dirty="0">
              <a:solidFill>
                <a:srgbClr val="00A3E0"/>
              </a:solidFill>
            </a:endParaRPr>
          </a:p>
          <a:p>
            <a:endParaRPr lang="en-US" dirty="0" smtClean="0">
              <a:solidFill>
                <a:srgbClr val="00A3E0"/>
              </a:solidFill>
            </a:endParaRPr>
          </a:p>
        </p:txBody>
      </p:sp>
      <p:sp>
        <p:nvSpPr>
          <p:cNvPr id="8" name="Rectangle 7">
            <a:extLst>
              <a:ext uri="{FF2B5EF4-FFF2-40B4-BE49-F238E27FC236}">
                <a16:creationId xmlns:a16="http://schemas.microsoft.com/office/drawing/2014/main" id="{1183EA3C-2A36-4B9B-8D0D-F629331A550A}"/>
              </a:ext>
            </a:extLst>
          </p:cNvPr>
          <p:cNvSpPr/>
          <p:nvPr/>
        </p:nvSpPr>
        <p:spPr>
          <a:xfrm>
            <a:off x="914972" y="1809421"/>
            <a:ext cx="10363200" cy="369332"/>
          </a:xfrm>
          <a:prstGeom prst="rect">
            <a:avLst/>
          </a:prstGeom>
        </p:spPr>
        <p:txBody>
          <a:bodyPr wrap="square">
            <a:spAutoFit/>
          </a:bodyPr>
          <a:lstStyle/>
          <a:p>
            <a:endParaRPr lang="en-US" b="1" dirty="0">
              <a:solidFill>
                <a:srgbClr val="000066"/>
              </a:solidFill>
            </a:endParaRPr>
          </a:p>
        </p:txBody>
      </p:sp>
    </p:spTree>
    <p:extLst>
      <p:ext uri="{BB962C8B-B14F-4D97-AF65-F5344CB8AC3E}">
        <p14:creationId xmlns:p14="http://schemas.microsoft.com/office/powerpoint/2010/main" val="323666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98451" y="2056652"/>
            <a:ext cx="10541000" cy="1592403"/>
          </a:xfrm>
        </p:spPr>
        <p:txBody>
          <a:bodyPr/>
          <a:lstStyle/>
          <a:p>
            <a:r>
              <a:rPr lang="en-US" dirty="0" smtClean="0"/>
              <a:t>Introduction to Jest Framework</a:t>
            </a:r>
            <a:endParaRPr lang="en-US" dirty="0"/>
          </a:p>
        </p:txBody>
      </p:sp>
    </p:spTree>
    <p:extLst>
      <p:ext uri="{BB962C8B-B14F-4D97-AF65-F5344CB8AC3E}">
        <p14:creationId xmlns:p14="http://schemas.microsoft.com/office/powerpoint/2010/main" val="30699430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971" y="622732"/>
            <a:ext cx="10363200" cy="594360"/>
          </a:xfrm>
        </p:spPr>
        <p:txBody>
          <a:bodyPr/>
          <a:lstStyle/>
          <a:p>
            <a:r>
              <a:rPr lang="en-US" dirty="0" smtClean="0"/>
              <a:t>What is Jest?</a:t>
            </a:r>
            <a:endParaRPr lang="en-US" dirty="0"/>
          </a:p>
        </p:txBody>
      </p:sp>
      <p:sp>
        <p:nvSpPr>
          <p:cNvPr id="50"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a:xfrm>
            <a:off x="914971" y="466344"/>
            <a:ext cx="3355848" cy="203200"/>
          </a:xfrm>
        </p:spPr>
        <p:txBody>
          <a:bodyPr/>
          <a:lstStyle/>
          <a:p>
            <a:r>
              <a:rPr lang="en-US" dirty="0" smtClean="0"/>
              <a:t>Introduction to jest framework</a:t>
            </a:r>
            <a:endParaRPr lang="en-US" dirty="0"/>
          </a:p>
        </p:txBody>
      </p:sp>
      <p:sp>
        <p:nvSpPr>
          <p:cNvPr id="2" name="Rectangle 1"/>
          <p:cNvSpPr/>
          <p:nvPr/>
        </p:nvSpPr>
        <p:spPr>
          <a:xfrm>
            <a:off x="914971" y="1247218"/>
            <a:ext cx="10436520" cy="5078313"/>
          </a:xfrm>
          <a:prstGeom prst="rect">
            <a:avLst/>
          </a:prstGeom>
        </p:spPr>
        <p:txBody>
          <a:bodyPr wrap="square">
            <a:spAutoFit/>
          </a:bodyPr>
          <a:lstStyle/>
          <a:p>
            <a:pPr marL="285750" indent="-285750">
              <a:buFont typeface="Arial" panose="020B0604020202020204" pitchFamily="34" charset="0"/>
              <a:buChar char="•"/>
            </a:pPr>
            <a:r>
              <a:rPr lang="en-US" dirty="0"/>
              <a:t>Jest is a JavaScript testing framework created by Facebook</a:t>
            </a:r>
            <a:r>
              <a:rPr lang="en-US" dirty="0" smtClean="0"/>
              <a:t>.</a:t>
            </a:r>
          </a:p>
          <a:p>
            <a:pPr marL="285750" indent="-285750">
              <a:buFont typeface="Arial" panose="020B0604020202020204" pitchFamily="34" charset="0"/>
              <a:buChar char="•"/>
            </a:pPr>
            <a:endParaRPr lang="en-US" dirty="0"/>
          </a:p>
          <a:p>
            <a:r>
              <a:rPr lang="en-US" b="1" dirty="0"/>
              <a:t>How is it going to be useful for LWC Testing </a:t>
            </a:r>
            <a:r>
              <a:rPr lang="en-US" b="1" dirty="0" smtClean="0"/>
              <a:t>?</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b="1" dirty="0" err="1">
                <a:cs typeface="Calibri" panose="020F0502020204030204" pitchFamily="34" charset="0"/>
              </a:rPr>
              <a:t>lwc</a:t>
            </a:r>
            <a:r>
              <a:rPr lang="en-US" b="1" dirty="0">
                <a:cs typeface="Calibri" panose="020F0502020204030204" pitchFamily="34" charset="0"/>
              </a:rPr>
              <a:t>-jest</a:t>
            </a:r>
            <a:r>
              <a:rPr lang="en-US" dirty="0">
                <a:cs typeface="Calibri" panose="020F0502020204030204" pitchFamily="34" charset="0"/>
              </a:rPr>
              <a:t> is Salesforce’s extension of this framework to support testing Lightning Web Components.</a:t>
            </a:r>
          </a:p>
          <a:p>
            <a:pPr marL="342900" indent="-342900">
              <a:buFont typeface="Arial" panose="020B0604020202020204" pitchFamily="34" charset="0"/>
              <a:buChar char="•"/>
            </a:pPr>
            <a:endParaRPr lang="en-US" dirty="0">
              <a:cs typeface="Calibri" panose="020F0502020204030204" pitchFamily="34" charset="0"/>
            </a:endParaRPr>
          </a:p>
          <a:p>
            <a:pPr marL="342900" indent="-342900">
              <a:buFont typeface="Arial" panose="020B0604020202020204" pitchFamily="34" charset="0"/>
              <a:buChar char="•"/>
            </a:pPr>
            <a:r>
              <a:rPr lang="en-US" dirty="0" err="1">
                <a:cs typeface="Calibri" panose="020F0502020204030204" pitchFamily="34" charset="0"/>
              </a:rPr>
              <a:t>l</a:t>
            </a:r>
            <a:r>
              <a:rPr lang="en-US" b="1" dirty="0" err="1">
                <a:cs typeface="Calibri" panose="020F0502020204030204" pitchFamily="34" charset="0"/>
              </a:rPr>
              <a:t>wc</a:t>
            </a:r>
            <a:r>
              <a:rPr lang="en-US" b="1" dirty="0">
                <a:cs typeface="Calibri" panose="020F0502020204030204" pitchFamily="34" charset="0"/>
              </a:rPr>
              <a:t>-jest </a:t>
            </a:r>
            <a:r>
              <a:rPr lang="en-US" dirty="0">
                <a:cs typeface="Calibri" panose="020F0502020204030204" pitchFamily="34" charset="0"/>
              </a:rPr>
              <a:t>made isolating your tests even easier since it allowed you to render a component by itself, call its methods, and interact with its public properties.</a:t>
            </a:r>
          </a:p>
          <a:p>
            <a:pPr marL="342900" indent="-342900">
              <a:buFont typeface="Arial" panose="020B0604020202020204" pitchFamily="34" charset="0"/>
              <a:buChar char="•"/>
            </a:pPr>
            <a:endParaRPr lang="en-US" dirty="0">
              <a:cs typeface="Calibri" panose="020F0502020204030204" pitchFamily="34" charset="0"/>
            </a:endParaRPr>
          </a:p>
          <a:p>
            <a:pPr marL="342900" indent="-342900">
              <a:buFont typeface="Arial" panose="020B0604020202020204" pitchFamily="34" charset="0"/>
              <a:buChar char="•"/>
            </a:pPr>
            <a:r>
              <a:rPr lang="en-US" dirty="0">
                <a:cs typeface="Calibri" panose="020F0502020204030204" pitchFamily="34" charset="0"/>
              </a:rPr>
              <a:t> This testing framework works from the command line within your IDE and runs entirely on your local machine.</a:t>
            </a:r>
          </a:p>
          <a:p>
            <a:pPr marL="342900" indent="-342900">
              <a:buFont typeface="Arial" panose="020B0604020202020204" pitchFamily="34" charset="0"/>
              <a:buChar char="•"/>
            </a:pPr>
            <a:endParaRPr lang="en-US" dirty="0">
              <a:cs typeface="Calibri" panose="020F0502020204030204" pitchFamily="34" charset="0"/>
            </a:endParaRPr>
          </a:p>
          <a:p>
            <a:pPr marL="342900" indent="-342900">
              <a:buFont typeface="Arial" panose="020B0604020202020204" pitchFamily="34" charset="0"/>
              <a:buChar char="•"/>
            </a:pPr>
            <a:r>
              <a:rPr lang="en-US" dirty="0">
                <a:cs typeface="Calibri" panose="020F0502020204030204" pitchFamily="34" charset="0"/>
              </a:rPr>
              <a:t> Jest tests work only with Lightning web components, they don’t work with Aura components.</a:t>
            </a:r>
          </a:p>
          <a:p>
            <a:pPr marL="342900" indent="-342900">
              <a:buFont typeface="Arial" panose="020B0604020202020204" pitchFamily="34" charset="0"/>
              <a:buChar char="•"/>
            </a:pPr>
            <a:endParaRPr lang="en-US" dirty="0">
              <a:cs typeface="Calibri" panose="020F0502020204030204" pitchFamily="34" charset="0"/>
            </a:endParaRPr>
          </a:p>
          <a:p>
            <a:pPr marL="342900" indent="-342900">
              <a:buFont typeface="Arial" panose="020B0604020202020204" pitchFamily="34" charset="0"/>
              <a:buChar char="•"/>
            </a:pPr>
            <a:r>
              <a:rPr lang="en-US" dirty="0">
                <a:cs typeface="Calibri" panose="020F0502020204030204" pitchFamily="34" charset="0"/>
              </a:rPr>
              <a:t> Jest tests aren’t saved to Salesforce and don’t connect to org, so they run faster. </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41353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971" y="622732"/>
            <a:ext cx="10363200" cy="594360"/>
          </a:xfrm>
        </p:spPr>
        <p:txBody>
          <a:bodyPr/>
          <a:lstStyle/>
          <a:p>
            <a:r>
              <a:rPr lang="en-US" dirty="0" smtClean="0"/>
              <a:t>The know-how of Jest Testing</a:t>
            </a:r>
            <a:endParaRPr lang="en-US" dirty="0"/>
          </a:p>
        </p:txBody>
      </p:sp>
      <p:sp>
        <p:nvSpPr>
          <p:cNvPr id="50"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a:xfrm>
            <a:off x="914971" y="466344"/>
            <a:ext cx="3355848" cy="203200"/>
          </a:xfrm>
        </p:spPr>
        <p:txBody>
          <a:bodyPr/>
          <a:lstStyle/>
          <a:p>
            <a:r>
              <a:rPr lang="en-US" dirty="0" smtClean="0"/>
              <a:t>Introduction to jest framework</a:t>
            </a:r>
            <a:endParaRPr lang="en-US" dirty="0"/>
          </a:p>
        </p:txBody>
      </p:sp>
      <p:sp>
        <p:nvSpPr>
          <p:cNvPr id="2" name="Rectangle 1"/>
          <p:cNvSpPr/>
          <p:nvPr/>
        </p:nvSpPr>
        <p:spPr>
          <a:xfrm>
            <a:off x="914971" y="1247218"/>
            <a:ext cx="10436520" cy="5078313"/>
          </a:xfrm>
          <a:prstGeom prst="rect">
            <a:avLst/>
          </a:prstGeom>
        </p:spPr>
        <p:txBody>
          <a:bodyPr wrap="square">
            <a:spAutoFit/>
          </a:bodyPr>
          <a:lstStyle/>
          <a:p>
            <a:pPr marL="285750" indent="-285750">
              <a:buFont typeface="Arial" panose="020B0604020202020204" pitchFamily="34" charset="0"/>
              <a:buChar char="•"/>
            </a:pPr>
            <a:r>
              <a:rPr lang="en-US" dirty="0"/>
              <a:t>For anyone with experience of Aura component development, they’ve probably faced the issue of how to test the things! They were so heavily tied to the platform that they couldn’t easily be tested in isolation.</a:t>
            </a:r>
          </a:p>
          <a:p>
            <a:endParaRPr lang="en-US" dirty="0"/>
          </a:p>
          <a:p>
            <a:pPr marL="285750" indent="-285750">
              <a:buFont typeface="Arial" panose="020B0604020202020204" pitchFamily="34" charset="0"/>
              <a:buChar char="•"/>
            </a:pPr>
            <a:r>
              <a:rPr lang="en-US" dirty="0"/>
              <a:t>Fortunately, Lightning Web Components has true solution built in from the outset. It’s super simple to write tests and make assertions. Even better, if you’re used to writing tests with Jasmine, Mocha or Jest then you’ll be right at home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 a component in isolation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 a component’s public API (@</a:t>
            </a:r>
            <a:r>
              <a:rPr lang="en-US" dirty="0" err="1"/>
              <a:t>api</a:t>
            </a:r>
            <a:r>
              <a:rPr lang="en-US" dirty="0"/>
              <a:t> properties and methods, events)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 basic user interaction (clicks)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Verify the DOM output of a component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Verify that events fire when expected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9498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smtClean="0"/>
              <a:t>Setting up the Project</a:t>
            </a:r>
            <a:endParaRPr lang="en-US" dirty="0"/>
          </a:p>
        </p:txBody>
      </p:sp>
    </p:spTree>
    <p:extLst>
      <p:ext uri="{BB962C8B-B14F-4D97-AF65-F5344CB8AC3E}">
        <p14:creationId xmlns:p14="http://schemas.microsoft.com/office/powerpoint/2010/main" val="6287912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smtClean="0"/>
              <a:t>Setting up the Project</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Setting up the project</a:t>
            </a:r>
            <a:endParaRPr lang="en-US" dirty="0"/>
          </a:p>
        </p:txBody>
      </p:sp>
      <p:sp>
        <p:nvSpPr>
          <p:cNvPr id="3" name="Rectangle 2"/>
          <p:cNvSpPr/>
          <p:nvPr/>
        </p:nvSpPr>
        <p:spPr>
          <a:xfrm>
            <a:off x="914970" y="1314704"/>
            <a:ext cx="10510411" cy="503407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cap="all" dirty="0"/>
              <a:t>Prerequisites</a:t>
            </a:r>
          </a:p>
          <a:p>
            <a:pPr>
              <a:lnSpc>
                <a:spcPct val="150000"/>
              </a:lnSpc>
            </a:pPr>
            <a:r>
              <a:rPr lang="en-US" b="1" cap="all" dirty="0">
                <a:solidFill>
                  <a:srgbClr val="62B5E5"/>
                </a:solidFill>
                <a:cs typeface="Calibri" panose="020F0502020204030204" pitchFamily="34" charset="0"/>
              </a:rPr>
              <a:t>	</a:t>
            </a:r>
            <a:r>
              <a:rPr lang="en-US" dirty="0">
                <a:cs typeface="Calibri" panose="020F0502020204030204" pitchFamily="34" charset="0"/>
              </a:rPr>
              <a:t>To have a </a:t>
            </a:r>
            <a:r>
              <a:rPr lang="en-US" dirty="0" err="1">
                <a:cs typeface="Calibri" panose="020F0502020204030204" pitchFamily="34" charset="0"/>
              </a:rPr>
              <a:t>sfdx</a:t>
            </a:r>
            <a:r>
              <a:rPr lang="en-US" dirty="0">
                <a:cs typeface="Calibri" panose="020F0502020204030204" pitchFamily="34" charset="0"/>
              </a:rPr>
              <a:t> project setup for Lightning web components</a:t>
            </a:r>
            <a:endParaRPr lang="en-US" dirty="0">
              <a:solidFill>
                <a:srgbClr val="00B0F0"/>
              </a:solidFill>
              <a:cs typeface="Arial"/>
            </a:endParaRPr>
          </a:p>
          <a:p>
            <a:pPr marL="285750" indent="-285750">
              <a:lnSpc>
                <a:spcPct val="150000"/>
              </a:lnSpc>
              <a:buFont typeface="Arial" panose="020B0604020202020204" pitchFamily="34" charset="0"/>
              <a:buChar char="•"/>
            </a:pPr>
            <a:r>
              <a:rPr lang="en-US" b="1" cap="all" dirty="0"/>
              <a:t>GETTING A SALESFORCE ORG</a:t>
            </a:r>
          </a:p>
          <a:p>
            <a:pPr marL="285750" indent="-285750">
              <a:lnSpc>
                <a:spcPct val="150000"/>
              </a:lnSpc>
              <a:buFont typeface="Arial" panose="020B0604020202020204" pitchFamily="34" charset="0"/>
              <a:buChar char="•"/>
            </a:pPr>
            <a:endParaRPr lang="en-US" dirty="0">
              <a:solidFill>
                <a:srgbClr val="62B5E5"/>
              </a:solidFill>
              <a:cs typeface="Calibri" panose="020F0502020204030204" pitchFamily="34" charset="0"/>
            </a:endParaRPr>
          </a:p>
          <a:p>
            <a:pPr marL="285750" indent="-285750">
              <a:buFont typeface="Arial" panose="020B0604020202020204" pitchFamily="34" charset="0"/>
              <a:buChar char="•"/>
            </a:pPr>
            <a:r>
              <a:rPr lang="en-US" b="1" cap="all" dirty="0"/>
              <a:t>INSTALL THE SALESFORCE DX CLI TOOLS</a:t>
            </a:r>
          </a:p>
          <a:p>
            <a:pPr>
              <a:lnSpc>
                <a:spcPct val="150000"/>
              </a:lnSpc>
            </a:pPr>
            <a:r>
              <a:rPr lang="en-US" dirty="0"/>
              <a:t>	The CLI tool will help deploy your code to the org. Install it    	</a:t>
            </a:r>
          </a:p>
          <a:p>
            <a:pPr>
              <a:lnSpc>
                <a:spcPct val="150000"/>
              </a:lnSpc>
            </a:pPr>
            <a:r>
              <a:rPr lang="en-US" dirty="0"/>
              <a:t>	Installation URL: </a:t>
            </a:r>
            <a:r>
              <a:rPr lang="en-US" dirty="0">
                <a:hlinkClick r:id="rId3"/>
              </a:rPr>
              <a:t>https://developer.salesforce.com/tools/sfdxcli</a:t>
            </a:r>
            <a:endParaRPr lang="en-US" dirty="0"/>
          </a:p>
          <a:p>
            <a:pPr marL="285750" indent="-285750">
              <a:lnSpc>
                <a:spcPct val="150000"/>
              </a:lnSpc>
              <a:buFont typeface="Arial" panose="020B0604020202020204" pitchFamily="34" charset="0"/>
              <a:buChar char="•"/>
            </a:pPr>
            <a:endParaRPr lang="en-US" dirty="0">
              <a:cs typeface="Calibri" panose="020F0502020204030204" pitchFamily="34" charset="0"/>
            </a:endParaRPr>
          </a:p>
          <a:p>
            <a:pPr marL="285750" indent="-285750">
              <a:buFont typeface="Arial" panose="020B0604020202020204" pitchFamily="34" charset="0"/>
              <a:buChar char="•"/>
            </a:pPr>
            <a:r>
              <a:rPr lang="en-US" b="1" cap="all" dirty="0"/>
              <a:t>INSTALL VISUAL STUDIO CODE</a:t>
            </a:r>
          </a:p>
          <a:p>
            <a:pPr marL="285750" indent="-285750">
              <a:buFont typeface="Arial" panose="020B0604020202020204" pitchFamily="34" charset="0"/>
              <a:buChar char="•"/>
            </a:pPr>
            <a:endParaRPr lang="en-US" b="1" cap="all" dirty="0">
              <a:solidFill>
                <a:srgbClr val="62B5E5"/>
              </a:solidFill>
            </a:endParaRPr>
          </a:p>
          <a:p>
            <a:pPr marL="285750" indent="-285750">
              <a:lnSpc>
                <a:spcPct val="150000"/>
              </a:lnSpc>
              <a:buFont typeface="Arial" panose="020B0604020202020204" pitchFamily="34" charset="0"/>
              <a:buChar char="•"/>
            </a:pPr>
            <a:r>
              <a:rPr lang="en-US" b="1" cap="all" dirty="0"/>
              <a:t>Install the following Extensions</a:t>
            </a:r>
            <a:r>
              <a:rPr lang="en-US" b="1" cap="all" dirty="0">
                <a:solidFill>
                  <a:srgbClr val="62B5E5"/>
                </a:solidFill>
              </a:rPr>
              <a:t> </a:t>
            </a:r>
          </a:p>
          <a:p>
            <a:pPr marL="1219169" lvl="3" indent="-342900">
              <a:lnSpc>
                <a:spcPct val="150000"/>
              </a:lnSpc>
              <a:buFont typeface="+mj-lt"/>
              <a:buAutoNum type="arabicPeriod"/>
            </a:pPr>
            <a:r>
              <a:rPr lang="en-US" dirty="0"/>
              <a:t>Salesforce Extension Pack</a:t>
            </a:r>
          </a:p>
          <a:p>
            <a:pPr marL="1219169" lvl="3" indent="-342900">
              <a:lnSpc>
                <a:spcPct val="150000"/>
              </a:lnSpc>
              <a:buFont typeface="+mj-lt"/>
              <a:buAutoNum type="arabicPeriod"/>
            </a:pPr>
            <a:r>
              <a:rPr lang="en-US" dirty="0"/>
              <a:t>Lightning Web Components</a:t>
            </a:r>
          </a:p>
        </p:txBody>
      </p:sp>
    </p:spTree>
    <p:extLst>
      <p:ext uri="{BB962C8B-B14F-4D97-AF65-F5344CB8AC3E}">
        <p14:creationId xmlns:p14="http://schemas.microsoft.com/office/powerpoint/2010/main" val="2865913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smtClean="0"/>
              <a:t>Setting up the Project</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Setting up the project</a:t>
            </a:r>
            <a:endParaRPr lang="en-US" dirty="0"/>
          </a:p>
        </p:txBody>
      </p:sp>
      <p:sp>
        <p:nvSpPr>
          <p:cNvPr id="3" name="Rectangle 2"/>
          <p:cNvSpPr/>
          <p:nvPr/>
        </p:nvSpPr>
        <p:spPr>
          <a:xfrm>
            <a:off x="914970" y="1314704"/>
            <a:ext cx="10510411" cy="2862322"/>
          </a:xfrm>
          <a:prstGeom prst="rect">
            <a:avLst/>
          </a:prstGeom>
        </p:spPr>
        <p:txBody>
          <a:bodyPr wrap="square">
            <a:spAutoFit/>
          </a:bodyPr>
          <a:lstStyle/>
          <a:p>
            <a:pPr marL="342900" indent="-342900">
              <a:buFont typeface="+mj-lt"/>
              <a:buAutoNum type="arabicPeriod"/>
            </a:pPr>
            <a:r>
              <a:rPr lang="en-US" dirty="0"/>
              <a:t>The first step is to install Node.js and NPM.</a:t>
            </a:r>
          </a:p>
          <a:p>
            <a:pPr marL="952485" lvl="1" indent="-342900">
              <a:buFont typeface="+mj-lt"/>
              <a:buAutoNum type="arabicPeriod"/>
            </a:pPr>
            <a:r>
              <a:rPr lang="en-US" dirty="0"/>
              <a:t>Node.js :- 10.15.3(LTS) - </a:t>
            </a:r>
            <a:r>
              <a:rPr lang="en-US" dirty="0">
                <a:hlinkClick r:id="rId3"/>
              </a:rPr>
              <a:t>https://nodejs.org/en/</a:t>
            </a:r>
            <a:endParaRPr lang="en-US" dirty="0"/>
          </a:p>
          <a:p>
            <a:pPr marL="952485" lvl="1" indent="-342900">
              <a:buFont typeface="+mj-lt"/>
              <a:buAutoNum type="arabicPeriod"/>
            </a:pPr>
            <a:r>
              <a:rPr lang="en-US" dirty="0"/>
              <a:t> node-v9.11.2-x64 - </a:t>
            </a:r>
            <a:r>
              <a:rPr lang="en-US" dirty="0">
                <a:hlinkClick r:id="rId4"/>
              </a:rPr>
              <a:t>https://nodejs.org/dist/latest-v9.x/</a:t>
            </a:r>
            <a:r>
              <a:rPr lang="en-US" dirty="0"/>
              <a:t> (For Windows users, 64 bit)</a:t>
            </a:r>
          </a:p>
          <a:p>
            <a:pPr marL="952485" lvl="1" indent="-342900">
              <a:buFont typeface="+mj-lt"/>
              <a:buAutoNum type="arabicPeriod"/>
            </a:pPr>
            <a:endParaRPr lang="en-US" dirty="0"/>
          </a:p>
          <a:p>
            <a:pPr lvl="1"/>
            <a:endParaRPr lang="en-US" dirty="0"/>
          </a:p>
          <a:p>
            <a:pPr marL="342900" indent="-342900">
              <a:buFont typeface="+mj-lt"/>
              <a:buAutoNum type="arabicPeriod"/>
            </a:pPr>
            <a:r>
              <a:rPr lang="en-US" dirty="0"/>
              <a:t>Adding </a:t>
            </a:r>
            <a:r>
              <a:rPr lang="en-US" dirty="0" err="1"/>
              <a:t>project.json</a:t>
            </a:r>
            <a:r>
              <a:rPr lang="en-US" dirty="0"/>
              <a:t> file to the root of your project</a:t>
            </a:r>
          </a:p>
          <a:p>
            <a:pPr marL="952485" lvl="1" indent="-342900">
              <a:buFont typeface="+mj-lt"/>
              <a:buAutoNum type="arabicPeriod"/>
            </a:pPr>
            <a:r>
              <a:rPr lang="en-US" dirty="0"/>
              <a:t>&gt;</a:t>
            </a:r>
            <a:r>
              <a:rPr lang="en-US" dirty="0" err="1"/>
              <a:t>npm</a:t>
            </a:r>
            <a:r>
              <a:rPr lang="en-US" dirty="0"/>
              <a:t> </a:t>
            </a:r>
            <a:r>
              <a:rPr lang="en-US" dirty="0" err="1"/>
              <a:t>init</a:t>
            </a:r>
            <a:endParaRPr lang="en-US" dirty="0"/>
          </a:p>
          <a:p>
            <a:pPr lvl="1"/>
            <a:endParaRPr lang="en-US" dirty="0"/>
          </a:p>
          <a:p>
            <a:pPr lvl="1"/>
            <a:endParaRPr lang="en-US" dirty="0"/>
          </a:p>
          <a:p>
            <a:pPr marL="342900" indent="-342900">
              <a:buFont typeface="+mj-lt"/>
              <a:buAutoNum type="arabicPeriod"/>
            </a:pPr>
            <a:r>
              <a:rPr lang="en-US" dirty="0"/>
              <a:t>Install Jest and Salesforce LWC Jest integrations with just one simple command :</a:t>
            </a:r>
          </a:p>
        </p:txBody>
      </p:sp>
      <p:pic>
        <p:nvPicPr>
          <p:cNvPr id="5" name="Picture 2" descr="Image 5">
            <a:extLst>
              <a:ext uri="{FF2B5EF4-FFF2-40B4-BE49-F238E27FC236}">
                <a16:creationId xmlns:a16="http://schemas.microsoft.com/office/drawing/2014/main" id="{25AA2EE8-2352-4A5A-9AD3-26AEF8BB4F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971" y="4333360"/>
            <a:ext cx="10515600"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173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smtClean="0"/>
              <a:t>Points to ponder while writing Jest Tests</a:t>
            </a:r>
            <a:endParaRPr lang="en-US" dirty="0"/>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smtClean="0"/>
              <a:t>Setting up the project</a:t>
            </a:r>
            <a:endParaRPr lang="en-US" dirty="0"/>
          </a:p>
        </p:txBody>
      </p:sp>
      <p:sp>
        <p:nvSpPr>
          <p:cNvPr id="3" name="Rectangle 2"/>
          <p:cNvSpPr/>
          <p:nvPr/>
        </p:nvSpPr>
        <p:spPr>
          <a:xfrm>
            <a:off x="914970" y="1314704"/>
            <a:ext cx="10510411" cy="4801314"/>
          </a:xfrm>
          <a:prstGeom prst="rect">
            <a:avLst/>
          </a:prstGeom>
        </p:spPr>
        <p:txBody>
          <a:bodyPr wrap="square">
            <a:spAutoFit/>
          </a:bodyPr>
          <a:lstStyle/>
          <a:p>
            <a:pPr marL="342900" indent="-342900">
              <a:buFont typeface="Arial" panose="020B0604020202020204" pitchFamily="34" charset="0"/>
              <a:buChar char="•"/>
            </a:pPr>
            <a:r>
              <a:rPr lang="en-US" b="1" dirty="0"/>
              <a:t>import { </a:t>
            </a:r>
            <a:r>
              <a:rPr lang="en-US" b="1" dirty="0" err="1"/>
              <a:t>createElement</a:t>
            </a:r>
            <a:r>
              <a:rPr lang="en-US" b="1" dirty="0"/>
              <a:t> } from '</a:t>
            </a:r>
            <a:r>
              <a:rPr lang="en-US" b="1" dirty="0" err="1"/>
              <a:t>lwc</a:t>
            </a:r>
            <a:r>
              <a:rPr lang="en-US" b="1" dirty="0"/>
              <a:t>’; </a:t>
            </a:r>
          </a:p>
          <a:p>
            <a:endParaRPr lang="en-US" b="1" dirty="0">
              <a:sym typeface="Wingdings" panose="05000000000000000000" pitchFamily="2" charset="2"/>
            </a:endParaRPr>
          </a:p>
          <a:p>
            <a:pPr lvl="1"/>
            <a:r>
              <a:rPr lang="en-US" dirty="0">
                <a:sym typeface="Wingdings" panose="05000000000000000000" pitchFamily="2" charset="2"/>
              </a:rPr>
              <a:t>Imports the </a:t>
            </a:r>
            <a:r>
              <a:rPr lang="en-US" dirty="0" err="1"/>
              <a:t>createElement</a:t>
            </a:r>
            <a:r>
              <a:rPr lang="en-US" dirty="0"/>
              <a:t> function from the</a:t>
            </a:r>
          </a:p>
          <a:p>
            <a:pPr lvl="1"/>
            <a:r>
              <a:rPr lang="en-US" dirty="0"/>
              <a:t>  </a:t>
            </a:r>
            <a:r>
              <a:rPr lang="en-US" dirty="0" err="1"/>
              <a:t>lwc</a:t>
            </a:r>
            <a:r>
              <a:rPr lang="en-US" dirty="0"/>
              <a:t> framework</a:t>
            </a:r>
          </a:p>
          <a:p>
            <a:pPr lvl="1"/>
            <a:endParaRPr lang="en-US" dirty="0"/>
          </a:p>
          <a:p>
            <a:pPr marL="342900" indent="-342900">
              <a:buFont typeface="Arial" panose="020B0604020202020204" pitchFamily="34" charset="0"/>
              <a:buChar char="•"/>
            </a:pPr>
            <a:r>
              <a:rPr lang="en-US" b="1" dirty="0"/>
              <a:t>import </a:t>
            </a:r>
            <a:r>
              <a:rPr lang="en-US" b="1" dirty="0" err="1"/>
              <a:t>HelloComponent</a:t>
            </a:r>
            <a:r>
              <a:rPr lang="en-US" b="1" dirty="0"/>
              <a:t> from 'c/</a:t>
            </a:r>
            <a:r>
              <a:rPr lang="en-US" b="1" dirty="0" err="1"/>
              <a:t>helloComponent</a:t>
            </a:r>
            <a:r>
              <a:rPr lang="en-US" b="1" dirty="0"/>
              <a:t>’;</a:t>
            </a:r>
            <a:r>
              <a:rPr lang="en-US" b="1" dirty="0">
                <a:solidFill>
                  <a:srgbClr val="62B5E5"/>
                </a:solidFill>
              </a:rPr>
              <a:t> </a:t>
            </a:r>
          </a:p>
          <a:p>
            <a:pPr lvl="1"/>
            <a:endParaRPr lang="en-US" b="1" dirty="0">
              <a:sym typeface="Wingdings" panose="05000000000000000000" pitchFamily="2" charset="2"/>
            </a:endParaRPr>
          </a:p>
          <a:p>
            <a:pPr lvl="1"/>
            <a:r>
              <a:rPr lang="en-US" dirty="0">
                <a:sym typeface="Wingdings" panose="05000000000000000000" pitchFamily="2" charset="2"/>
              </a:rPr>
              <a:t>Importing our component which we want to </a:t>
            </a:r>
          </a:p>
          <a:p>
            <a:pPr lvl="1"/>
            <a:r>
              <a:rPr lang="en-US" dirty="0">
                <a:sym typeface="Wingdings" panose="05000000000000000000" pitchFamily="2" charset="2"/>
              </a:rPr>
              <a:t>test by convention &lt;namespace&gt;/&lt;</a:t>
            </a:r>
            <a:r>
              <a:rPr lang="en-US" dirty="0" err="1">
                <a:sym typeface="Wingdings" panose="05000000000000000000" pitchFamily="2" charset="2"/>
              </a:rPr>
              <a:t>moduleName</a:t>
            </a:r>
            <a:r>
              <a:rPr lang="en-US" dirty="0">
                <a:sym typeface="Wingdings" panose="05000000000000000000" pitchFamily="2" charset="2"/>
              </a:rPr>
              <a:t>&gt;</a:t>
            </a:r>
          </a:p>
          <a:p>
            <a:pPr lvl="1"/>
            <a:endParaRPr lang="en-US" dirty="0">
              <a:sym typeface="Wingdings" panose="05000000000000000000" pitchFamily="2" charset="2"/>
            </a:endParaRPr>
          </a:p>
          <a:p>
            <a:pPr marL="342900" indent="-342900">
              <a:buFont typeface="Arial" panose="020B0604020202020204" pitchFamily="34" charset="0"/>
              <a:buChar char="•"/>
            </a:pPr>
            <a:r>
              <a:rPr lang="en-US" b="1" dirty="0"/>
              <a:t>describe</a:t>
            </a:r>
            <a:r>
              <a:rPr lang="en-US" dirty="0"/>
              <a:t>('c-hello-component', () =&gt; {</a:t>
            </a:r>
          </a:p>
          <a:p>
            <a:r>
              <a:rPr lang="en-US" dirty="0"/>
              <a:t>	</a:t>
            </a:r>
            <a:r>
              <a:rPr lang="en-US" dirty="0" err="1"/>
              <a:t>afterEach</a:t>
            </a:r>
            <a:r>
              <a:rPr lang="en-US" dirty="0"/>
              <a:t>(() =&gt; {</a:t>
            </a:r>
          </a:p>
          <a:p>
            <a:r>
              <a:rPr lang="en-US" dirty="0"/>
              <a:t>	while (</a:t>
            </a:r>
            <a:r>
              <a:rPr lang="en-US" dirty="0" err="1"/>
              <a:t>document.body.firstChild</a:t>
            </a:r>
            <a:r>
              <a:rPr lang="en-US" dirty="0"/>
              <a:t>) {document.</a:t>
            </a:r>
          </a:p>
          <a:p>
            <a:r>
              <a:rPr lang="en-US" dirty="0"/>
              <a:t>	</a:t>
            </a:r>
            <a:r>
              <a:rPr lang="en-US" dirty="0" err="1"/>
              <a:t>body.removeChild</a:t>
            </a:r>
            <a:r>
              <a:rPr lang="en-US" dirty="0"/>
              <a:t>(</a:t>
            </a:r>
            <a:r>
              <a:rPr lang="en-US" dirty="0" err="1"/>
              <a:t>document.body.firstChild</a:t>
            </a:r>
            <a:r>
              <a:rPr lang="en-US" dirty="0"/>
              <a:t>);}});</a:t>
            </a:r>
          </a:p>
          <a:p>
            <a:endParaRPr lang="en-US" dirty="0"/>
          </a:p>
          <a:p>
            <a:r>
              <a:rPr lang="en-US" dirty="0"/>
              <a:t>        Resetting the DOM after every test so that each</a:t>
            </a:r>
          </a:p>
          <a:p>
            <a:r>
              <a:rPr lang="en-US" dirty="0"/>
              <a:t>        test’s output doesn’t affect any other test</a:t>
            </a:r>
            <a:r>
              <a:rPr lang="en-US" dirty="0" smtClean="0"/>
              <a:t>.</a:t>
            </a:r>
            <a:endParaRPr lang="en-US" dirty="0"/>
          </a:p>
        </p:txBody>
      </p:sp>
    </p:spTree>
    <p:extLst>
      <p:ext uri="{BB962C8B-B14F-4D97-AF65-F5344CB8AC3E}">
        <p14:creationId xmlns:p14="http://schemas.microsoft.com/office/powerpoint/2010/main" val="296261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D6715C2D-C0BB-4881-AB62-766971A13F04}" vid="{74E6A4D9-89F4-4058-98D0-291B0D4A7611}"/>
    </a:ext>
  </a:extLst>
</a:theme>
</file>

<file path=ppt/theme/theme2.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US.potx" id="{97877E79-0918-4FF6-9082-81E96A60BC22}" vid="{5E0D3956-D4FC-4A60-89A0-B9E7DB5224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NFListDisplayForm</Display>
  <Edit>NFListEditForm</Edit>
  <New>NFListEditForm</New>
</FormTemplat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2B6D3F-97FA-4D4D-84CC-2FC089EC743B}"/>
</file>

<file path=customXml/itemProps2.xml><?xml version="1.0" encoding="utf-8"?>
<ds:datastoreItem xmlns:ds="http://schemas.openxmlformats.org/officeDocument/2006/customXml" ds:itemID="{2DE3A1B6-05E9-4C78-AFA4-D86EC54658A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microsoft.com/sharepoint/v4"/>
    <ds:schemaRef ds:uri="http://purl.org/dc/terms/"/>
    <ds:schemaRef ds:uri="http://schemas.openxmlformats.org/package/2006/metadata/core-properties"/>
    <ds:schemaRef ds:uri="3a90c32c-a72d-43b1-b654-bba8c32019ef"/>
    <ds:schemaRef ds:uri="http://www.w3.org/XML/1998/namespace"/>
    <ds:schemaRef ds:uri="http://purl.org/dc/dcmitype/"/>
  </ds:schemaRefs>
</ds:datastoreItem>
</file>

<file path=customXml/itemProps3.xml><?xml version="1.0" encoding="utf-8"?>
<ds:datastoreItem xmlns:ds="http://schemas.openxmlformats.org/officeDocument/2006/customXml" ds:itemID="{68A8E4BE-C77D-4873-BF82-DC5D216CCA96}">
  <ds:schemaRefs>
    <ds:schemaRef ds:uri="http://schemas.microsoft.com/sharepoint/v3/contenttype/forms"/>
  </ds:schemaRefs>
</ds:datastoreItem>
</file>

<file path=customXml/itemProps4.xml><?xml version="1.0" encoding="utf-8"?>
<ds:datastoreItem xmlns:ds="http://schemas.openxmlformats.org/officeDocument/2006/customXml" ds:itemID="{026B120F-18D7-40DC-ACA2-BC74696AF92A}"/>
</file>

<file path=docProps/app.xml><?xml version="1.0" encoding="utf-8"?>
<Properties xmlns="http://schemas.openxmlformats.org/officeDocument/2006/extended-properties" xmlns:vt="http://schemas.openxmlformats.org/officeDocument/2006/docPropsVTypes">
  <Template>DD Template Aug 2017 16x9</Template>
  <TotalTime>15529</TotalTime>
  <Words>4698</Words>
  <Application>Microsoft Office PowerPoint</Application>
  <PresentationFormat>Widescreen</PresentationFormat>
  <Paragraphs>541</Paragraphs>
  <Slides>27</Slides>
  <Notes>19</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9" baseType="lpstr">
      <vt:lpstr>Arial</vt:lpstr>
      <vt:lpstr>Bebas Neue</vt:lpstr>
      <vt:lpstr>Calibri</vt:lpstr>
      <vt:lpstr>Chronicle Display Black</vt:lpstr>
      <vt:lpstr>Frutiger Next Pro Light</vt:lpstr>
      <vt:lpstr>Nexa Black</vt:lpstr>
      <vt:lpstr>Open Sans</vt:lpstr>
      <vt:lpstr>Verdana</vt:lpstr>
      <vt:lpstr>Wingdings</vt:lpstr>
      <vt:lpstr>DD Template Aug 2017 16x9</vt:lpstr>
      <vt:lpstr>Deloitte 16_9 onscreen</vt:lpstr>
      <vt:lpstr>think-cell Slide</vt:lpstr>
      <vt:lpstr>LWC Training</vt:lpstr>
      <vt:lpstr>Today’s Objectives</vt:lpstr>
      <vt:lpstr>Introduction to Jest Framework</vt:lpstr>
      <vt:lpstr>What is Jest?</vt:lpstr>
      <vt:lpstr>The know-how of Jest Testing</vt:lpstr>
      <vt:lpstr>Setting up the Project</vt:lpstr>
      <vt:lpstr>Setting up the Project</vt:lpstr>
      <vt:lpstr>Setting up the Project</vt:lpstr>
      <vt:lpstr>Points to ponder while writing Jest Tests</vt:lpstr>
      <vt:lpstr>Jest Test Example</vt:lpstr>
      <vt:lpstr>Jest Test Example (Contd.)</vt:lpstr>
      <vt:lpstr>Components under Test</vt:lpstr>
      <vt:lpstr>JavaScript files in Lightning web components are ES6 modules</vt:lpstr>
      <vt:lpstr>Component under Test</vt:lpstr>
      <vt:lpstr>Component under Test (Contd.)</vt:lpstr>
      <vt:lpstr>Mock Data</vt:lpstr>
      <vt:lpstr>Run Tests For Lightning Web Component</vt:lpstr>
      <vt:lpstr>Hands on Challenge</vt:lpstr>
      <vt:lpstr>Step by step Testing LWC</vt:lpstr>
      <vt:lpstr>Update your package.json</vt:lpstr>
      <vt:lpstr>Adding a test to an LWC Component</vt:lpstr>
      <vt:lpstr>Inside this file we’ll add our first test</vt:lpstr>
      <vt:lpstr>finally we run our assertion – in this case ,  should be a tag whose text content is Hello, World </vt:lpstr>
      <vt:lpstr>Testing a Property Change</vt:lpstr>
      <vt:lpstr>Run the Unit Test now</vt:lpstr>
      <vt:lpstr>Code is available as GitHub project</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Nimbalkar, Nupoor (US - Mumbai)</cp:lastModifiedBy>
  <cp:revision>321</cp:revision>
  <cp:lastPrinted>2019-03-04T13:56:26Z</cp:lastPrinted>
  <dcterms:created xsi:type="dcterms:W3CDTF">2018-07-20T20:05:40Z</dcterms:created>
  <dcterms:modified xsi:type="dcterms:W3CDTF">2019-05-14T17:51:27Z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ies>
</file>