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4"/>
  </p:notesMasterIdLst>
  <p:handoutMasterIdLst>
    <p:handoutMasterId r:id="rId35"/>
  </p:handoutMasterIdLst>
  <p:sldIdLst>
    <p:sldId id="563" r:id="rId7"/>
    <p:sldId id="1079" r:id="rId8"/>
    <p:sldId id="1082" r:id="rId9"/>
    <p:sldId id="1092" r:id="rId10"/>
    <p:sldId id="1117" r:id="rId11"/>
    <p:sldId id="1118" r:id="rId12"/>
    <p:sldId id="1119" r:id="rId13"/>
    <p:sldId id="1120" r:id="rId14"/>
    <p:sldId id="1121" r:id="rId15"/>
    <p:sldId id="1122" r:id="rId16"/>
    <p:sldId id="1103" r:id="rId17"/>
    <p:sldId id="1123" r:id="rId18"/>
    <p:sldId id="1124" r:id="rId19"/>
    <p:sldId id="1125" r:id="rId20"/>
    <p:sldId id="1126" r:id="rId21"/>
    <p:sldId id="1127" r:id="rId22"/>
    <p:sldId id="1094" r:id="rId23"/>
    <p:sldId id="1093" r:id="rId24"/>
    <p:sldId id="1128" r:id="rId25"/>
    <p:sldId id="1129" r:id="rId26"/>
    <p:sldId id="1104" r:id="rId27"/>
    <p:sldId id="1105" r:id="rId28"/>
    <p:sldId id="1130" r:id="rId29"/>
    <p:sldId id="1133" r:id="rId30"/>
    <p:sldId id="1134" r:id="rId31"/>
    <p:sldId id="1131" r:id="rId32"/>
    <p:sldId id="113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68" d="100"/>
          <a:sy n="68" d="100"/>
        </p:scale>
        <p:origin x="264" y="56"/>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35" Type="http://schemas.openxmlformats.org/officeDocument/2006/relationships/handoutMaster" Target="handoutMasters/handout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0385342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46"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208"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dirty="0"/>
              <a:t>Day 4: Use Components in Salesforce Experiences</a:t>
            </a:r>
          </a:p>
        </p:txBody>
      </p:sp>
      <p:sp>
        <p:nvSpPr>
          <p:cNvPr id="6" name="Text Placeholder 5"/>
          <p:cNvSpPr>
            <a:spLocks noGrp="1"/>
          </p:cNvSpPr>
          <p:nvPr>
            <p:ph type="body" sz="quarter" idx="17"/>
          </p:nvPr>
        </p:nvSpPr>
        <p:spPr>
          <a:xfrm>
            <a:off x="857030" y="4585210"/>
            <a:ext cx="4407673" cy="348286"/>
          </a:xfrm>
        </p:spPr>
        <p:txBody>
          <a:bodyPr/>
          <a:lstStyle/>
          <a:p>
            <a:r>
              <a:rPr lang="en-US" dirty="0"/>
              <a:t>May 10,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259782" y="3051618"/>
            <a:ext cx="2189018" cy="923330"/>
          </a:xfrm>
          <a:prstGeom prst="rect">
            <a:avLst/>
          </a:prstGeom>
          <a:noFill/>
        </p:spPr>
        <p:txBody>
          <a:bodyPr wrap="square" rtlCol="0">
            <a:spAutoFit/>
          </a:bodyPr>
          <a:lstStyle/>
          <a:p>
            <a:pPr algn="ctr"/>
            <a:r>
              <a:rPr lang="en-US" b="1" dirty="0"/>
              <a:t>Use Components in Salesforce Experiences</a:t>
            </a:r>
            <a:endParaRPr lang="en-US" sz="1600" dirty="0"/>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Make a Component Aware of Its Object Context</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10" name="Rectangle 9"/>
          <p:cNvSpPr/>
          <p:nvPr/>
        </p:nvSpPr>
        <p:spPr>
          <a:xfrm>
            <a:off x="914400" y="1314704"/>
            <a:ext cx="10896600" cy="498598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When a component is used on a lightning record page, the API name of the object related to the record can be passed to the component.</a:t>
            </a:r>
          </a:p>
          <a:p>
            <a:pPr marL="285750" indent="-285750">
              <a:lnSpc>
                <a:spcPct val="150000"/>
              </a:lnSpc>
              <a:buFont typeface="Arial" panose="020B0604020202020204" pitchFamily="34" charset="0"/>
              <a:buChar char="•"/>
            </a:pPr>
            <a:r>
              <a:rPr lang="en-US" dirty="0">
                <a:cs typeface="Calibri" panose="020F0502020204030204" pitchFamily="34" charset="0"/>
              </a:rPr>
              <a:t>In </a:t>
            </a:r>
            <a:r>
              <a:rPr lang="en-US" dirty="0" err="1">
                <a:cs typeface="Calibri" panose="020F0502020204030204" pitchFamily="34" charset="0"/>
              </a:rPr>
              <a:t>Javascript</a:t>
            </a:r>
            <a:r>
              <a:rPr lang="en-US" dirty="0">
                <a:cs typeface="Calibri" panose="020F0502020204030204" pitchFamily="34" charset="0"/>
              </a:rPr>
              <a:t>, the decorator @</a:t>
            </a:r>
            <a:r>
              <a:rPr lang="en-US" dirty="0" err="1">
                <a:cs typeface="Calibri" panose="020F0502020204030204" pitchFamily="34" charset="0"/>
              </a:rPr>
              <a:t>api</a:t>
            </a:r>
            <a:r>
              <a:rPr lang="en-US" dirty="0">
                <a:cs typeface="Calibri" panose="020F0502020204030204" pitchFamily="34" charset="0"/>
              </a:rPr>
              <a:t> is used to create a public </a:t>
            </a:r>
            <a:r>
              <a:rPr lang="en-US" dirty="0" err="1">
                <a:cs typeface="Calibri" panose="020F0502020204030204" pitchFamily="34" charset="0"/>
              </a:rPr>
              <a:t>objectApiName</a:t>
            </a:r>
            <a:r>
              <a:rPr lang="en-US" dirty="0">
                <a:cs typeface="Calibri" panose="020F0502020204030204" pitchFamily="34" charset="0"/>
              </a:rPr>
              <a:t> property.</a:t>
            </a:r>
          </a:p>
          <a:p>
            <a:pPr>
              <a:lnSpc>
                <a:spcPct val="150000"/>
              </a:lnSpc>
            </a:pPr>
            <a:br>
              <a:rPr lang="en-US" dirty="0">
                <a:solidFill>
                  <a:srgbClr val="00B0F0"/>
                </a:solidFill>
                <a:cs typeface="Arial"/>
              </a:rPr>
            </a:br>
            <a:r>
              <a:rPr lang="en-US" b="1" dirty="0">
                <a:cs typeface="Arial"/>
              </a:rPr>
              <a:t>For Example: For Opportunity record page being viewed : </a:t>
            </a:r>
          </a:p>
          <a:p>
            <a:pPr>
              <a:lnSpc>
                <a:spcPct val="150000"/>
              </a:lnSpc>
            </a:pPr>
            <a:endParaRPr lang="en-US" dirty="0">
              <a:cs typeface="Calibri" panose="020F0502020204030204" pitchFamily="34" charset="0"/>
            </a:endParaRPr>
          </a:p>
          <a:p>
            <a:r>
              <a:rPr lang="en-US" dirty="0"/>
              <a:t>//componentAwareOfObjectContext.js</a:t>
            </a:r>
          </a:p>
          <a:p>
            <a:r>
              <a:rPr lang="en-US" dirty="0"/>
              <a:t>  import { </a:t>
            </a:r>
            <a:r>
              <a:rPr lang="en-US" dirty="0" err="1"/>
              <a:t>LightningElement</a:t>
            </a:r>
            <a:r>
              <a:rPr lang="en-US" dirty="0"/>
              <a:t>, </a:t>
            </a:r>
            <a:r>
              <a:rPr lang="en-US" dirty="0" err="1"/>
              <a:t>api</a:t>
            </a:r>
            <a:r>
              <a:rPr lang="en-US" dirty="0"/>
              <a:t> } from '</a:t>
            </a:r>
            <a:r>
              <a:rPr lang="en-US" dirty="0" err="1"/>
              <a:t>lwc</a:t>
            </a:r>
            <a:r>
              <a:rPr lang="en-US" dirty="0"/>
              <a:t>’;</a:t>
            </a:r>
            <a:br>
              <a:rPr lang="en-US" dirty="0"/>
            </a:br>
            <a:endParaRPr lang="en-US" dirty="0"/>
          </a:p>
          <a:p>
            <a:r>
              <a:rPr lang="en-US" dirty="0"/>
              <a:t>  export default class </a:t>
            </a:r>
            <a:r>
              <a:rPr lang="en-US" dirty="0" err="1"/>
              <a:t>componentAwareOfObjectContext</a:t>
            </a:r>
            <a:r>
              <a:rPr lang="en-US" dirty="0"/>
              <a:t> extends     </a:t>
            </a:r>
            <a:r>
              <a:rPr lang="en-US" dirty="0" err="1"/>
              <a:t>LightningElement</a:t>
            </a:r>
            <a:r>
              <a:rPr lang="en-US" dirty="0"/>
              <a:t> {</a:t>
            </a:r>
          </a:p>
          <a:p>
            <a:r>
              <a:rPr lang="en-US" dirty="0"/>
              <a:t>        @</a:t>
            </a:r>
            <a:r>
              <a:rPr lang="en-US" dirty="0" err="1"/>
              <a:t>api</a:t>
            </a:r>
            <a:r>
              <a:rPr lang="en-US" dirty="0"/>
              <a:t> </a:t>
            </a:r>
            <a:r>
              <a:rPr lang="en-US" dirty="0" err="1"/>
              <a:t>objectApiName</a:t>
            </a:r>
            <a:r>
              <a:rPr lang="en-US" dirty="0"/>
              <a:t>; // Value assigned in this case would be “Opportunity”</a:t>
            </a:r>
          </a:p>
          <a:p>
            <a:r>
              <a:rPr lang="en-US" dirty="0"/>
              <a:t>  }</a:t>
            </a:r>
            <a:endParaRPr lang="en-US" dirty="0">
              <a:cs typeface="Calibri" panose="020F0502020204030204" pitchFamily="34" charset="0"/>
            </a:endParaRPr>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spTree>
    <p:extLst>
      <p:ext uri="{BB962C8B-B14F-4D97-AF65-F5344CB8AC3E}">
        <p14:creationId xmlns:p14="http://schemas.microsoft.com/office/powerpoint/2010/main" val="307615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746324"/>
            <a:ext cx="10541000" cy="1592403"/>
          </a:xfrm>
        </p:spPr>
        <p:txBody>
          <a:bodyPr/>
          <a:lstStyle/>
          <a:p>
            <a:r>
              <a:rPr lang="en-US" sz="4000" dirty="0"/>
              <a:t>Navigate to Pages, Records and Lists</a:t>
            </a:r>
            <a:br>
              <a:rPr lang="en-US" sz="4000" dirty="0"/>
            </a:br>
            <a:endParaRPr lang="en-US" dirty="0"/>
          </a:p>
        </p:txBody>
      </p:sp>
    </p:spTree>
    <p:extLst>
      <p:ext uri="{BB962C8B-B14F-4D97-AF65-F5344CB8AC3E}">
        <p14:creationId xmlns:p14="http://schemas.microsoft.com/office/powerpoint/2010/main" val="9985196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Navigate to Pages, Records and Lists</a:t>
            </a:r>
          </a:p>
        </p:txBody>
      </p:sp>
      <p:sp>
        <p:nvSpPr>
          <p:cNvPr id="2" name="Text Placeholder 1"/>
          <p:cNvSpPr>
            <a:spLocks noGrp="1"/>
          </p:cNvSpPr>
          <p:nvPr>
            <p:ph type="body" sz="quarter" idx="15"/>
          </p:nvPr>
        </p:nvSpPr>
        <p:spPr>
          <a:xfrm>
            <a:off x="914971" y="466344"/>
            <a:ext cx="4349756" cy="203200"/>
          </a:xfrm>
        </p:spPr>
        <p:txBody>
          <a:bodyPr/>
          <a:lstStyle/>
          <a:p>
            <a:r>
              <a:rPr lang="en-US" dirty="0"/>
              <a:t>Navigate to pages, records and lists</a:t>
            </a:r>
          </a:p>
        </p:txBody>
      </p:sp>
      <p:sp>
        <p:nvSpPr>
          <p:cNvPr id="10" name="Rectangle 9"/>
          <p:cNvSpPr/>
          <p:nvPr/>
        </p:nvSpPr>
        <p:spPr>
          <a:xfrm>
            <a:off x="914400" y="1314704"/>
            <a:ext cx="10896600" cy="595547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To navigate in Lightning Experience, Lightning Communities and in Salesforce app, use navigation service (lightning/navigation).</a:t>
            </a:r>
          </a:p>
          <a:p>
            <a:pPr marL="285750" indent="-285750">
              <a:lnSpc>
                <a:spcPct val="150000"/>
              </a:lnSpc>
              <a:buFont typeface="Arial" panose="020B0604020202020204" pitchFamily="34" charset="0"/>
              <a:buChar char="•"/>
            </a:pPr>
            <a:r>
              <a:rPr lang="en-US" dirty="0">
                <a:cs typeface="Calibri" panose="020F0502020204030204" pitchFamily="34" charset="0"/>
              </a:rPr>
              <a:t>Instead of URL, the navigation service uses a page reference. </a:t>
            </a:r>
          </a:p>
          <a:p>
            <a:pPr marL="285750" indent="-285750">
              <a:lnSpc>
                <a:spcPct val="150000"/>
              </a:lnSpc>
              <a:buFont typeface="Arial" panose="020B0604020202020204" pitchFamily="34" charset="0"/>
              <a:buChar char="•"/>
            </a:pPr>
            <a:r>
              <a:rPr lang="en-US" dirty="0">
                <a:cs typeface="Calibri" panose="020F0502020204030204" pitchFamily="34" charset="0"/>
              </a:rPr>
              <a:t>Used to navigate to different page types, Tabs, Object, List View, Related list and Aura components.</a:t>
            </a:r>
            <a:endParaRPr lang="en-US" dirty="0">
              <a:solidFill>
                <a:srgbClr val="00B0F0"/>
              </a:solidFill>
              <a:cs typeface="Arial"/>
            </a:endParaRPr>
          </a:p>
          <a:p>
            <a:pPr>
              <a:lnSpc>
                <a:spcPct val="150000"/>
              </a:lnSpc>
            </a:pPr>
            <a:endParaRPr lang="en-US" dirty="0">
              <a:solidFill>
                <a:srgbClr val="00B0F0"/>
              </a:solidFill>
              <a:cs typeface="Arial"/>
            </a:endParaRPr>
          </a:p>
          <a:p>
            <a:pPr>
              <a:lnSpc>
                <a:spcPct val="150000"/>
              </a:lnSpc>
            </a:pPr>
            <a:r>
              <a:rPr lang="en-US" sz="2400" b="1" dirty="0"/>
              <a:t>Page Reference</a:t>
            </a:r>
          </a:p>
          <a:p>
            <a:pPr marL="285750" indent="-285750">
              <a:lnSpc>
                <a:spcPct val="150000"/>
              </a:lnSpc>
              <a:buFont typeface="Arial" panose="020B0604020202020204" pitchFamily="34" charset="0"/>
              <a:buChar char="•"/>
            </a:pPr>
            <a:r>
              <a:rPr lang="en-US" dirty="0" err="1">
                <a:cs typeface="Calibri" panose="020F0502020204030204" pitchFamily="34" charset="0"/>
              </a:rPr>
              <a:t>PageRefrence</a:t>
            </a:r>
            <a:r>
              <a:rPr lang="en-US" dirty="0">
                <a:cs typeface="Calibri" panose="020F0502020204030204" pitchFamily="34" charset="0"/>
              </a:rPr>
              <a:t> is a </a:t>
            </a:r>
            <a:r>
              <a:rPr lang="en-US" dirty="0" err="1">
                <a:cs typeface="Calibri" panose="020F0502020204030204" pitchFamily="34" charset="0"/>
              </a:rPr>
              <a:t>javascript</a:t>
            </a:r>
            <a:r>
              <a:rPr lang="en-US" dirty="0">
                <a:cs typeface="Calibri" panose="020F0502020204030204" pitchFamily="34" charset="0"/>
              </a:rPr>
              <a:t> object that describes the page type, its attributes, and the state of the page. </a:t>
            </a:r>
          </a:p>
          <a:p>
            <a:pPr marL="285750" indent="-285750">
              <a:lnSpc>
                <a:spcPct val="150000"/>
              </a:lnSpc>
              <a:buFont typeface="Arial" panose="020B0604020202020204" pitchFamily="34" charset="0"/>
              <a:buChar char="•"/>
            </a:pPr>
            <a:r>
              <a:rPr lang="en-US" dirty="0">
                <a:cs typeface="Calibri" panose="020F0502020204030204" pitchFamily="34" charset="0"/>
              </a:rPr>
              <a:t>Using a </a:t>
            </a:r>
            <a:r>
              <a:rPr lang="en-US" dirty="0" err="1">
                <a:cs typeface="Calibri" panose="020F0502020204030204" pitchFamily="34" charset="0"/>
              </a:rPr>
              <a:t>PageReference</a:t>
            </a:r>
            <a:r>
              <a:rPr lang="en-US" dirty="0">
                <a:cs typeface="Calibri" panose="020F0502020204030204" pitchFamily="34" charset="0"/>
              </a:rPr>
              <a:t> insulates the component from future changes to URL formats.</a:t>
            </a:r>
          </a:p>
          <a:p>
            <a:pPr marL="285750" indent="-285750">
              <a:lnSpc>
                <a:spcPct val="150000"/>
              </a:lnSpc>
              <a:buFont typeface="Arial" panose="020B0604020202020204" pitchFamily="34" charset="0"/>
              <a:buChar char="•"/>
            </a:pPr>
            <a:r>
              <a:rPr lang="en-US" dirty="0">
                <a:cs typeface="Calibri" panose="020F0502020204030204" pitchFamily="34" charset="0"/>
              </a:rPr>
              <a:t>It also allows the component to be used in multiple applications.</a:t>
            </a:r>
          </a:p>
          <a:p>
            <a:pPr>
              <a:lnSpc>
                <a:spcPct val="150000"/>
              </a:lnSpc>
            </a:pPr>
            <a:endParaRPr lang="en-US" b="1" dirty="0"/>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spTree>
    <p:extLst>
      <p:ext uri="{BB962C8B-B14F-4D97-AF65-F5344CB8AC3E}">
        <p14:creationId xmlns:p14="http://schemas.microsoft.com/office/powerpoint/2010/main" val="372820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Navigate to Pages, Records and Lists</a:t>
            </a:r>
          </a:p>
        </p:txBody>
      </p:sp>
      <p:sp>
        <p:nvSpPr>
          <p:cNvPr id="2" name="Text Placeholder 1"/>
          <p:cNvSpPr>
            <a:spLocks noGrp="1"/>
          </p:cNvSpPr>
          <p:nvPr>
            <p:ph type="body" sz="quarter" idx="15"/>
          </p:nvPr>
        </p:nvSpPr>
        <p:spPr>
          <a:xfrm>
            <a:off x="914971" y="466344"/>
            <a:ext cx="4349756" cy="203200"/>
          </a:xfrm>
        </p:spPr>
        <p:txBody>
          <a:bodyPr/>
          <a:lstStyle/>
          <a:p>
            <a:r>
              <a:rPr lang="en-US" dirty="0"/>
              <a:t>Navigate to pages, records and lists</a:t>
            </a:r>
          </a:p>
        </p:txBody>
      </p:sp>
      <p:sp>
        <p:nvSpPr>
          <p:cNvPr id="10" name="Rectangle 9"/>
          <p:cNvSpPr/>
          <p:nvPr/>
        </p:nvSpPr>
        <p:spPr>
          <a:xfrm>
            <a:off x="914400" y="1314704"/>
            <a:ext cx="10896600" cy="1246495"/>
          </a:xfrm>
          <a:prstGeom prst="rect">
            <a:avLst/>
          </a:prstGeom>
        </p:spPr>
        <p:txBody>
          <a:bodyPr wrap="square">
            <a:spAutoFit/>
          </a:bodyPr>
          <a:lstStyle/>
          <a:p>
            <a:pPr>
              <a:lnSpc>
                <a:spcPct val="150000"/>
              </a:lnSpc>
            </a:pPr>
            <a:endParaRPr lang="en-US" b="1" dirty="0"/>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pic>
        <p:nvPicPr>
          <p:cNvPr id="19" name="Picture 18">
            <a:extLst>
              <a:ext uri="{FF2B5EF4-FFF2-40B4-BE49-F238E27FC236}">
                <a16:creationId xmlns:a16="http://schemas.microsoft.com/office/drawing/2014/main" id="{6F242228-332C-48FA-8F0B-2CBE67CC5030}"/>
              </a:ext>
            </a:extLst>
          </p:cNvPr>
          <p:cNvPicPr>
            <a:picLocks noChangeAspect="1"/>
          </p:cNvPicPr>
          <p:nvPr/>
        </p:nvPicPr>
        <p:blipFill>
          <a:blip r:embed="rId2"/>
          <a:stretch>
            <a:fillRect/>
          </a:stretch>
        </p:blipFill>
        <p:spPr>
          <a:xfrm>
            <a:off x="1039574" y="2504168"/>
            <a:ext cx="7448550" cy="3813505"/>
          </a:xfrm>
          <a:prstGeom prst="rect">
            <a:avLst/>
          </a:prstGeom>
        </p:spPr>
      </p:pic>
      <p:pic>
        <p:nvPicPr>
          <p:cNvPr id="20" name="Picture 19">
            <a:extLst>
              <a:ext uri="{FF2B5EF4-FFF2-40B4-BE49-F238E27FC236}">
                <a16:creationId xmlns:a16="http://schemas.microsoft.com/office/drawing/2014/main" id="{6218D46D-AEAE-4856-819A-13A4B5201CA1}"/>
              </a:ext>
            </a:extLst>
          </p:cNvPr>
          <p:cNvPicPr>
            <a:picLocks noChangeAspect="1"/>
          </p:cNvPicPr>
          <p:nvPr/>
        </p:nvPicPr>
        <p:blipFill>
          <a:blip r:embed="rId3"/>
          <a:stretch>
            <a:fillRect/>
          </a:stretch>
        </p:blipFill>
        <p:spPr>
          <a:xfrm>
            <a:off x="914400" y="1313543"/>
            <a:ext cx="8839200" cy="1108577"/>
          </a:xfrm>
          <a:prstGeom prst="rect">
            <a:avLst/>
          </a:prstGeom>
        </p:spPr>
      </p:pic>
      <p:sp>
        <p:nvSpPr>
          <p:cNvPr id="21" name="TextBox 20">
            <a:extLst>
              <a:ext uri="{FF2B5EF4-FFF2-40B4-BE49-F238E27FC236}">
                <a16:creationId xmlns:a16="http://schemas.microsoft.com/office/drawing/2014/main" id="{94A3D24A-B199-46B7-89AA-0AC24D99717B}"/>
              </a:ext>
            </a:extLst>
          </p:cNvPr>
          <p:cNvSpPr txBox="1"/>
          <p:nvPr/>
        </p:nvSpPr>
        <p:spPr>
          <a:xfrm>
            <a:off x="8254238" y="2732733"/>
            <a:ext cx="3556762" cy="722253"/>
          </a:xfrm>
          <a:prstGeom prst="rect">
            <a:avLst/>
          </a:prstGeom>
          <a:ln>
            <a:solidFill>
              <a:sysClr val="windowText" lastClr="000000"/>
            </a:solidFill>
          </a:ln>
        </p:spPr>
        <p:txBody>
          <a:bodyPr vert="horz" wrap="square" lIns="91440" tIns="45720" rIns="91440" bIns="45720" rtlCol="0" anchor="ctr">
            <a:normAutofit fontScale="92500" lnSpcReduction="20000"/>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86BC25"/>
              </a:solidFill>
              <a:effectLst/>
              <a:uLnTx/>
              <a:uFillTx/>
              <a:latin typeface="Verdana"/>
              <a:cs typeface="Calibri" panose="020F0502020204030204" pitchFamily="34" charset="0"/>
            </a:endParaRP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00" b="0" i="0" u="none" strike="noStrike" kern="0" cap="none" spc="0" normalizeH="0" baseline="0" noProof="0" dirty="0">
                <a:ln>
                  <a:noFill/>
                </a:ln>
                <a:solidFill>
                  <a:srgbClr val="86BC25"/>
                </a:solidFill>
                <a:effectLst/>
                <a:uLnTx/>
                <a:uFillTx/>
                <a:cs typeface="Calibri" panose="020F0502020204030204" pitchFamily="34" charset="0"/>
              </a:rPr>
              <a:t>Import lightning-navigation for using navigation service.</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86BC25"/>
              </a:solidFill>
              <a:effectLst/>
              <a:uLnTx/>
              <a:uFillTx/>
              <a:latin typeface="Verdana"/>
              <a:cs typeface="Calibri" panose="020F0502020204030204" pitchFamily="34" charset="0"/>
            </a:endParaRPr>
          </a:p>
        </p:txBody>
      </p:sp>
      <p:cxnSp>
        <p:nvCxnSpPr>
          <p:cNvPr id="22" name="Straight Arrow Connector 21">
            <a:extLst>
              <a:ext uri="{FF2B5EF4-FFF2-40B4-BE49-F238E27FC236}">
                <a16:creationId xmlns:a16="http://schemas.microsoft.com/office/drawing/2014/main" id="{C92179DF-651C-4CC0-9D61-461790802B7B}"/>
              </a:ext>
            </a:extLst>
          </p:cNvPr>
          <p:cNvCxnSpPr>
            <a:cxnSpLocks/>
          </p:cNvCxnSpPr>
          <p:nvPr/>
        </p:nvCxnSpPr>
        <p:spPr>
          <a:xfrm flipH="1">
            <a:off x="6798806" y="3120588"/>
            <a:ext cx="1455433" cy="0"/>
          </a:xfrm>
          <a:prstGeom prst="straightConnector1">
            <a:avLst/>
          </a:prstGeom>
          <a:noFill/>
          <a:ln w="28575" cap="flat" cmpd="sng" algn="ctr">
            <a:solidFill>
              <a:srgbClr val="86BC25">
                <a:shade val="95000"/>
                <a:satMod val="105000"/>
              </a:srgbClr>
            </a:solidFill>
            <a:prstDash val="solid"/>
            <a:tailEnd type="triangle"/>
          </a:ln>
          <a:effectLst/>
        </p:spPr>
      </p:cxnSp>
      <p:sp>
        <p:nvSpPr>
          <p:cNvPr id="23" name="TextBox 22">
            <a:extLst>
              <a:ext uri="{FF2B5EF4-FFF2-40B4-BE49-F238E27FC236}">
                <a16:creationId xmlns:a16="http://schemas.microsoft.com/office/drawing/2014/main" id="{CA3B973E-EA8E-4E2B-A82A-3C5A376D7C26}"/>
              </a:ext>
            </a:extLst>
          </p:cNvPr>
          <p:cNvSpPr txBox="1"/>
          <p:nvPr/>
        </p:nvSpPr>
        <p:spPr>
          <a:xfrm>
            <a:off x="8254238" y="4501150"/>
            <a:ext cx="3556762" cy="1816523"/>
          </a:xfrm>
          <a:prstGeom prst="rect">
            <a:avLst/>
          </a:prstGeom>
          <a:ln>
            <a:solidFill>
              <a:sysClr val="windowText" lastClr="000000"/>
            </a:solidFill>
          </a:ln>
        </p:spPr>
        <p:txBody>
          <a:bodyPr vert="horz" wrap="square" lIns="91440" tIns="45720" rIns="91440" bIns="45720" rtlCol="0" anchor="ctr">
            <a:norm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Define type that determine the use this component.</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Define attributes that determine the target page.</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Define state to conditionally customize content.</a:t>
            </a:r>
          </a:p>
        </p:txBody>
      </p:sp>
      <p:cxnSp>
        <p:nvCxnSpPr>
          <p:cNvPr id="24" name="Straight Arrow Connector 23">
            <a:extLst>
              <a:ext uri="{FF2B5EF4-FFF2-40B4-BE49-F238E27FC236}">
                <a16:creationId xmlns:a16="http://schemas.microsoft.com/office/drawing/2014/main" id="{CB17A1D3-ED5A-4F29-A2B3-76ED78BEDCF2}"/>
              </a:ext>
            </a:extLst>
          </p:cNvPr>
          <p:cNvCxnSpPr>
            <a:cxnSpLocks/>
          </p:cNvCxnSpPr>
          <p:nvPr/>
        </p:nvCxnSpPr>
        <p:spPr>
          <a:xfrm flipH="1">
            <a:off x="5445513" y="4859694"/>
            <a:ext cx="2808726" cy="1117"/>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341799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Open Files</a:t>
            </a:r>
          </a:p>
        </p:txBody>
      </p:sp>
      <p:sp>
        <p:nvSpPr>
          <p:cNvPr id="2" name="Text Placeholder 1"/>
          <p:cNvSpPr>
            <a:spLocks noGrp="1"/>
          </p:cNvSpPr>
          <p:nvPr>
            <p:ph type="body" sz="quarter" idx="15"/>
          </p:nvPr>
        </p:nvSpPr>
        <p:spPr>
          <a:xfrm>
            <a:off x="914971" y="466344"/>
            <a:ext cx="4349756" cy="203200"/>
          </a:xfrm>
        </p:spPr>
        <p:txBody>
          <a:bodyPr/>
          <a:lstStyle/>
          <a:p>
            <a:r>
              <a:rPr lang="en-US" dirty="0"/>
              <a:t>Navigate to pages, records and lists</a:t>
            </a:r>
          </a:p>
        </p:txBody>
      </p:sp>
      <p:sp>
        <p:nvSpPr>
          <p:cNvPr id="10" name="Rectangle 9"/>
          <p:cNvSpPr/>
          <p:nvPr/>
        </p:nvSpPr>
        <p:spPr>
          <a:xfrm>
            <a:off x="914400" y="1314704"/>
            <a:ext cx="108966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This is used for opening one or more file records in Lightning Experience and Salesforce Apps. </a:t>
            </a:r>
          </a:p>
          <a:p>
            <a:pPr marL="285750" indent="-285750">
              <a:lnSpc>
                <a:spcPct val="150000"/>
              </a:lnSpc>
              <a:buFont typeface="Arial" panose="020B0604020202020204" pitchFamily="34" charset="0"/>
              <a:buChar char="•"/>
            </a:pPr>
            <a:r>
              <a:rPr lang="en-US" dirty="0">
                <a:cs typeface="Calibri" panose="020F0502020204030204" pitchFamily="34" charset="0"/>
              </a:rPr>
              <a:t>It use the navigation service, lightning/navigation. </a:t>
            </a:r>
          </a:p>
          <a:p>
            <a:pPr marL="285750" indent="-285750">
              <a:lnSpc>
                <a:spcPct val="150000"/>
              </a:lnSpc>
              <a:buFont typeface="Arial" panose="020B0604020202020204" pitchFamily="34" charset="0"/>
              <a:buChar char="•"/>
            </a:pPr>
            <a:r>
              <a:rPr lang="en-US" dirty="0">
                <a:cs typeface="Calibri" panose="020F0502020204030204" pitchFamily="34" charset="0"/>
              </a:rPr>
              <a:t>It supports the </a:t>
            </a:r>
            <a:r>
              <a:rPr lang="en-US" dirty="0" err="1">
                <a:cs typeface="Calibri" panose="020F0502020204030204" pitchFamily="34" charset="0"/>
              </a:rPr>
              <a:t>ContentDocument</a:t>
            </a:r>
            <a:r>
              <a:rPr lang="en-US" dirty="0">
                <a:cs typeface="Calibri" panose="020F0502020204030204" pitchFamily="34" charset="0"/>
              </a:rPr>
              <a:t> and </a:t>
            </a:r>
            <a:r>
              <a:rPr lang="en-US" dirty="0" err="1">
                <a:cs typeface="Calibri" panose="020F0502020204030204" pitchFamily="34" charset="0"/>
              </a:rPr>
              <a:t>ContentHubItem</a:t>
            </a:r>
            <a:r>
              <a:rPr lang="en-US" dirty="0">
                <a:cs typeface="Calibri" panose="020F0502020204030204" pitchFamily="34" charset="0"/>
              </a:rPr>
              <a:t> (external files) objects. </a:t>
            </a:r>
          </a:p>
          <a:p>
            <a:pPr marL="285750" indent="-285750">
              <a:lnSpc>
                <a:spcPct val="150000"/>
              </a:lnSpc>
              <a:buFont typeface="Arial" panose="020B0604020202020204" pitchFamily="34" charset="0"/>
              <a:buChar char="•"/>
            </a:pPr>
            <a:endParaRPr lang="en-US" dirty="0">
              <a:cs typeface="Calibri" panose="020F0502020204030204" pitchFamily="34" charset="0"/>
            </a:endParaRPr>
          </a:p>
          <a:p>
            <a:pPr marL="342900" indent="-342900">
              <a:lnSpc>
                <a:spcPct val="150000"/>
              </a:lnSpc>
              <a:buFont typeface="Arial" panose="020B0604020202020204" pitchFamily="34" charset="0"/>
              <a:buChar char="•"/>
            </a:pPr>
            <a:endParaRPr lang="en-US" dirty="0">
              <a:latin typeface="+mj-lt"/>
              <a:cs typeface="Calibri" panose="020F0502020204030204" pitchFamily="34" charset="0"/>
            </a:endParaRPr>
          </a:p>
        </p:txBody>
      </p:sp>
      <p:pic>
        <p:nvPicPr>
          <p:cNvPr id="5" name="Picture 4">
            <a:extLst>
              <a:ext uri="{FF2B5EF4-FFF2-40B4-BE49-F238E27FC236}">
                <a16:creationId xmlns:a16="http://schemas.microsoft.com/office/drawing/2014/main" id="{ECB84227-BBDE-4607-94D3-9C0AF7BCEB3D}"/>
              </a:ext>
            </a:extLst>
          </p:cNvPr>
          <p:cNvPicPr>
            <a:picLocks noChangeAspect="1"/>
          </p:cNvPicPr>
          <p:nvPr/>
        </p:nvPicPr>
        <p:blipFill>
          <a:blip r:embed="rId2"/>
          <a:stretch>
            <a:fillRect/>
          </a:stretch>
        </p:blipFill>
        <p:spPr>
          <a:xfrm>
            <a:off x="914971" y="3038764"/>
            <a:ext cx="10251793" cy="3291724"/>
          </a:xfrm>
          <a:prstGeom prst="rect">
            <a:avLst/>
          </a:prstGeom>
        </p:spPr>
      </p:pic>
      <p:sp>
        <p:nvSpPr>
          <p:cNvPr id="6" name="TextBox 5">
            <a:extLst>
              <a:ext uri="{FF2B5EF4-FFF2-40B4-BE49-F238E27FC236}">
                <a16:creationId xmlns:a16="http://schemas.microsoft.com/office/drawing/2014/main" id="{E916017A-0E7E-45BB-82B7-BB548B6726E7}"/>
              </a:ext>
            </a:extLst>
          </p:cNvPr>
          <p:cNvSpPr txBox="1"/>
          <p:nvPr/>
        </p:nvSpPr>
        <p:spPr bwMode="gray">
          <a:xfrm>
            <a:off x="914971" y="2641599"/>
            <a:ext cx="2792896" cy="296575"/>
          </a:xfrm>
          <a:prstGeom prst="rect">
            <a:avLst/>
          </a:prstGeom>
        </p:spPr>
        <p:txBody>
          <a:bodyPr wrap="square" lIns="0" rIns="0" rtlCol="0" anchor="b" anchorCtr="0">
            <a:normAutofit/>
          </a:bodyPr>
          <a:lstStyle/>
          <a:p>
            <a:pPr>
              <a:lnSpc>
                <a:spcPts val="900"/>
              </a:lnSpc>
            </a:pPr>
            <a:r>
              <a:rPr lang="en-US" b="1" u="sng" dirty="0"/>
              <a:t>Example</a:t>
            </a:r>
            <a:endParaRPr lang="en-US" b="1" u="sng" dirty="0">
              <a:solidFill>
                <a:schemeClr val="tx1"/>
              </a:solidFill>
            </a:endParaRPr>
          </a:p>
        </p:txBody>
      </p:sp>
    </p:spTree>
    <p:extLst>
      <p:ext uri="{BB962C8B-B14F-4D97-AF65-F5344CB8AC3E}">
        <p14:creationId xmlns:p14="http://schemas.microsoft.com/office/powerpoint/2010/main" val="85326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Open Files Example</a:t>
            </a:r>
          </a:p>
        </p:txBody>
      </p:sp>
      <p:sp>
        <p:nvSpPr>
          <p:cNvPr id="2" name="Text Placeholder 1"/>
          <p:cNvSpPr>
            <a:spLocks noGrp="1"/>
          </p:cNvSpPr>
          <p:nvPr>
            <p:ph type="body" sz="quarter" idx="15"/>
          </p:nvPr>
        </p:nvSpPr>
        <p:spPr>
          <a:xfrm>
            <a:off x="914971" y="466344"/>
            <a:ext cx="4349756" cy="203200"/>
          </a:xfrm>
        </p:spPr>
        <p:txBody>
          <a:bodyPr/>
          <a:lstStyle/>
          <a:p>
            <a:r>
              <a:rPr lang="en-US" dirty="0"/>
              <a:t>Navigate to pages, records and lists</a:t>
            </a:r>
          </a:p>
        </p:txBody>
      </p:sp>
      <p:pic>
        <p:nvPicPr>
          <p:cNvPr id="15" name="Picture 14">
            <a:extLst>
              <a:ext uri="{FF2B5EF4-FFF2-40B4-BE49-F238E27FC236}">
                <a16:creationId xmlns:a16="http://schemas.microsoft.com/office/drawing/2014/main" id="{877384F5-ABF9-4228-B4B9-05ACE2667383}"/>
              </a:ext>
            </a:extLst>
          </p:cNvPr>
          <p:cNvPicPr>
            <a:picLocks noChangeAspect="1"/>
          </p:cNvPicPr>
          <p:nvPr/>
        </p:nvPicPr>
        <p:blipFill>
          <a:blip r:embed="rId2"/>
          <a:stretch>
            <a:fillRect/>
          </a:stretch>
        </p:blipFill>
        <p:spPr>
          <a:xfrm>
            <a:off x="738909" y="2761810"/>
            <a:ext cx="7368970" cy="3244645"/>
          </a:xfrm>
          <a:prstGeom prst="rect">
            <a:avLst/>
          </a:prstGeom>
        </p:spPr>
      </p:pic>
      <p:pic>
        <p:nvPicPr>
          <p:cNvPr id="16" name="Picture 15">
            <a:extLst>
              <a:ext uri="{FF2B5EF4-FFF2-40B4-BE49-F238E27FC236}">
                <a16:creationId xmlns:a16="http://schemas.microsoft.com/office/drawing/2014/main" id="{42F8BC67-559B-4A88-8BA6-855F589C9177}"/>
              </a:ext>
            </a:extLst>
          </p:cNvPr>
          <p:cNvPicPr>
            <a:picLocks noChangeAspect="1"/>
          </p:cNvPicPr>
          <p:nvPr/>
        </p:nvPicPr>
        <p:blipFill>
          <a:blip r:embed="rId3"/>
          <a:stretch>
            <a:fillRect/>
          </a:stretch>
        </p:blipFill>
        <p:spPr>
          <a:xfrm>
            <a:off x="738909" y="1398624"/>
            <a:ext cx="6419850" cy="1276042"/>
          </a:xfrm>
          <a:prstGeom prst="rect">
            <a:avLst/>
          </a:prstGeom>
        </p:spPr>
      </p:pic>
      <p:sp>
        <p:nvSpPr>
          <p:cNvPr id="17" name="TextBox 16">
            <a:extLst>
              <a:ext uri="{FF2B5EF4-FFF2-40B4-BE49-F238E27FC236}">
                <a16:creationId xmlns:a16="http://schemas.microsoft.com/office/drawing/2014/main" id="{6CB62868-87E1-432E-B3B7-9263660B99AB}"/>
              </a:ext>
            </a:extLst>
          </p:cNvPr>
          <p:cNvSpPr txBox="1"/>
          <p:nvPr/>
        </p:nvSpPr>
        <p:spPr>
          <a:xfrm>
            <a:off x="7886475" y="1776509"/>
            <a:ext cx="3234107" cy="775708"/>
          </a:xfrm>
          <a:prstGeom prst="rect">
            <a:avLst/>
          </a:prstGeom>
          <a:ln>
            <a:solidFill>
              <a:sysClr val="windowText" lastClr="000000"/>
            </a:solidFill>
          </a:ln>
        </p:spPr>
        <p:txBody>
          <a:bodyPr vert="horz" wrap="square" lIns="91440" tIns="45720" rIns="91440" bIns="45720" rtlCol="0" anchor="ctr">
            <a:normAutofit fontScale="92500" lnSpcReduction="20000"/>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86BC25"/>
              </a:solidFill>
              <a:effectLst/>
              <a:uLnTx/>
              <a:uFillTx/>
              <a:cs typeface="Calibri" panose="020F0502020204030204" pitchFamily="34" charset="0"/>
            </a:endParaRP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00" b="0" i="0" u="none" strike="noStrike" kern="0" cap="none" spc="0" normalizeH="0" baseline="0" noProof="0" dirty="0" err="1">
                <a:ln>
                  <a:noFill/>
                </a:ln>
                <a:solidFill>
                  <a:srgbClr val="86BC25"/>
                </a:solidFill>
                <a:effectLst/>
                <a:uLnTx/>
                <a:uFillTx/>
                <a:cs typeface="Calibri" panose="020F0502020204030204" pitchFamily="34" charset="0"/>
              </a:rPr>
              <a:t>navigateToFiles</a:t>
            </a:r>
            <a:r>
              <a:rPr kumimoji="0" lang="en-US" sz="1900" b="0" i="0" u="none" strike="noStrike" kern="0" cap="none" spc="0" normalizeH="0" baseline="0" noProof="0" dirty="0">
                <a:ln>
                  <a:noFill/>
                </a:ln>
                <a:solidFill>
                  <a:srgbClr val="86BC25"/>
                </a:solidFill>
                <a:effectLst/>
                <a:uLnTx/>
                <a:uFillTx/>
                <a:cs typeface="Calibri" panose="020F0502020204030204" pitchFamily="34" charset="0"/>
              </a:rPr>
              <a:t> method is called in a </a:t>
            </a:r>
            <a:r>
              <a:rPr kumimoji="0" lang="en-US" sz="1900" b="0" i="0" u="none" strike="noStrike" kern="0" cap="none" spc="0" normalizeH="0" baseline="0" noProof="0" dirty="0" err="1">
                <a:ln>
                  <a:noFill/>
                </a:ln>
                <a:solidFill>
                  <a:srgbClr val="86BC25"/>
                </a:solidFill>
                <a:effectLst/>
                <a:uLnTx/>
                <a:uFillTx/>
                <a:cs typeface="Calibri" panose="020F0502020204030204" pitchFamily="34" charset="0"/>
              </a:rPr>
              <a:t>href</a:t>
            </a:r>
            <a:r>
              <a:rPr kumimoji="0" lang="en-US" sz="1900" b="0" i="0" u="none" strike="noStrike" kern="0" cap="none" spc="0" normalizeH="0" baseline="0" noProof="0" dirty="0">
                <a:ln>
                  <a:noFill/>
                </a:ln>
                <a:solidFill>
                  <a:srgbClr val="86BC25"/>
                </a:solidFill>
                <a:effectLst/>
                <a:uLnTx/>
                <a:uFillTx/>
                <a:cs typeface="Calibri" panose="020F0502020204030204" pitchFamily="34" charset="0"/>
              </a:rPr>
              <a:t> tag.</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86BC25"/>
              </a:solidFill>
              <a:effectLst/>
              <a:uLnTx/>
              <a:uFillTx/>
              <a:latin typeface="Verdana"/>
              <a:cs typeface="Calibri" panose="020F0502020204030204" pitchFamily="34" charset="0"/>
            </a:endParaRPr>
          </a:p>
        </p:txBody>
      </p:sp>
      <p:cxnSp>
        <p:nvCxnSpPr>
          <p:cNvPr id="18" name="Straight Arrow Connector 17">
            <a:extLst>
              <a:ext uri="{FF2B5EF4-FFF2-40B4-BE49-F238E27FC236}">
                <a16:creationId xmlns:a16="http://schemas.microsoft.com/office/drawing/2014/main" id="{7615C0E2-F510-472C-BAFE-85C728EB6989}"/>
              </a:ext>
            </a:extLst>
          </p:cNvPr>
          <p:cNvCxnSpPr>
            <a:cxnSpLocks/>
          </p:cNvCxnSpPr>
          <p:nvPr/>
        </p:nvCxnSpPr>
        <p:spPr>
          <a:xfrm flipH="1">
            <a:off x="6431042" y="2164363"/>
            <a:ext cx="1455433" cy="0"/>
          </a:xfrm>
          <a:prstGeom prst="straightConnector1">
            <a:avLst/>
          </a:prstGeom>
          <a:noFill/>
          <a:ln w="28575" cap="flat" cmpd="sng" algn="ctr">
            <a:solidFill>
              <a:srgbClr val="86BC25">
                <a:shade val="95000"/>
                <a:satMod val="105000"/>
              </a:srgbClr>
            </a:solidFill>
            <a:prstDash val="solid"/>
            <a:tailEnd type="triangle"/>
          </a:ln>
          <a:effectLst/>
        </p:spPr>
      </p:cxnSp>
      <p:sp>
        <p:nvSpPr>
          <p:cNvPr id="19" name="TextBox 18">
            <a:extLst>
              <a:ext uri="{FF2B5EF4-FFF2-40B4-BE49-F238E27FC236}">
                <a16:creationId xmlns:a16="http://schemas.microsoft.com/office/drawing/2014/main" id="{212885A2-E639-4481-AC78-744955283B55}"/>
              </a:ext>
            </a:extLst>
          </p:cNvPr>
          <p:cNvSpPr txBox="1"/>
          <p:nvPr/>
        </p:nvSpPr>
        <p:spPr>
          <a:xfrm>
            <a:off x="8178726" y="4082472"/>
            <a:ext cx="3163529" cy="1754909"/>
          </a:xfrm>
          <a:prstGeom prst="rect">
            <a:avLst/>
          </a:prstGeom>
          <a:ln>
            <a:solidFill>
              <a:sysClr val="windowText" lastClr="000000"/>
            </a:solidFill>
          </a:ln>
        </p:spPr>
        <p:txBody>
          <a:bodyPr vert="horz" wrap="square" lIns="91440" tIns="45720" rIns="91440" bIns="45720" rtlCol="0" anchor="ctr">
            <a:no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Required parameter for showing files (content documents).</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Multiple files can be included comma separated. </a:t>
            </a:r>
          </a:p>
        </p:txBody>
      </p:sp>
      <p:cxnSp>
        <p:nvCxnSpPr>
          <p:cNvPr id="20" name="Straight Arrow Connector 19">
            <a:extLst>
              <a:ext uri="{FF2B5EF4-FFF2-40B4-BE49-F238E27FC236}">
                <a16:creationId xmlns:a16="http://schemas.microsoft.com/office/drawing/2014/main" id="{023F9886-1075-46FA-9A8E-15C1A7360BD6}"/>
              </a:ext>
            </a:extLst>
          </p:cNvPr>
          <p:cNvCxnSpPr>
            <a:cxnSpLocks/>
          </p:cNvCxnSpPr>
          <p:nvPr/>
        </p:nvCxnSpPr>
        <p:spPr>
          <a:xfrm flipH="1">
            <a:off x="6723293" y="4908042"/>
            <a:ext cx="1455433" cy="0"/>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156482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Display a Toast Notification</a:t>
            </a:r>
          </a:p>
        </p:txBody>
      </p:sp>
      <p:sp>
        <p:nvSpPr>
          <p:cNvPr id="2" name="Text Placeholder 1"/>
          <p:cNvSpPr>
            <a:spLocks noGrp="1"/>
          </p:cNvSpPr>
          <p:nvPr>
            <p:ph type="body" sz="quarter" idx="15"/>
          </p:nvPr>
        </p:nvSpPr>
        <p:spPr>
          <a:xfrm>
            <a:off x="914971" y="466344"/>
            <a:ext cx="4349756" cy="203200"/>
          </a:xfrm>
        </p:spPr>
        <p:txBody>
          <a:bodyPr/>
          <a:lstStyle/>
          <a:p>
            <a:r>
              <a:rPr lang="en-US" dirty="0"/>
              <a:t>Navigate to pages, records and lists</a:t>
            </a:r>
          </a:p>
        </p:txBody>
      </p:sp>
      <p:sp>
        <p:nvSpPr>
          <p:cNvPr id="3" name="Rectangle 2"/>
          <p:cNvSpPr/>
          <p:nvPr/>
        </p:nvSpPr>
        <p:spPr>
          <a:xfrm>
            <a:off x="914400" y="1443473"/>
            <a:ext cx="10714182" cy="87908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Import </a:t>
            </a:r>
            <a:r>
              <a:rPr lang="en-US" dirty="0" err="1">
                <a:cs typeface="Calibri" panose="020F0502020204030204" pitchFamily="34" charset="0"/>
              </a:rPr>
              <a:t>ShowToastEvent</a:t>
            </a:r>
            <a:r>
              <a:rPr lang="en-US" dirty="0">
                <a:cs typeface="Calibri" panose="020F0502020204030204" pitchFamily="34" charset="0"/>
              </a:rPr>
              <a:t> from lightning/</a:t>
            </a:r>
            <a:r>
              <a:rPr lang="en-US" dirty="0" err="1">
                <a:cs typeface="Calibri" panose="020F0502020204030204" pitchFamily="34" charset="0"/>
              </a:rPr>
              <a:t>platformShowToastEvent</a:t>
            </a:r>
            <a:r>
              <a:rPr lang="en-US" dirty="0">
                <a:cs typeface="Calibri" panose="020F0502020204030204" pitchFamily="34" charset="0"/>
              </a:rPr>
              <a:t>. </a:t>
            </a:r>
          </a:p>
          <a:p>
            <a:pPr marL="285750" indent="-285750">
              <a:lnSpc>
                <a:spcPct val="150000"/>
              </a:lnSpc>
              <a:buFont typeface="Arial" panose="020B0604020202020204" pitchFamily="34" charset="0"/>
              <a:buChar char="•"/>
            </a:pPr>
            <a:r>
              <a:rPr lang="en-US" dirty="0">
                <a:cs typeface="Calibri" panose="020F0502020204030204" pitchFamily="34" charset="0"/>
              </a:rPr>
              <a:t>Create and dispatch a  </a:t>
            </a:r>
            <a:r>
              <a:rPr lang="en-US" dirty="0" err="1">
                <a:cs typeface="Calibri" panose="020F0502020204030204" pitchFamily="34" charset="0"/>
              </a:rPr>
              <a:t>ShowToastEvent</a:t>
            </a:r>
            <a:r>
              <a:rPr lang="en-US" dirty="0">
                <a:cs typeface="Calibri" panose="020F0502020204030204" pitchFamily="34" charset="0"/>
              </a:rPr>
              <a:t> event with title, message, variant and mode properties.</a:t>
            </a:r>
          </a:p>
        </p:txBody>
      </p:sp>
      <p:pic>
        <p:nvPicPr>
          <p:cNvPr id="22" name="Picture 21">
            <a:extLst>
              <a:ext uri="{FF2B5EF4-FFF2-40B4-BE49-F238E27FC236}">
                <a16:creationId xmlns:a16="http://schemas.microsoft.com/office/drawing/2014/main" id="{54940746-D547-4DDC-801B-358724421080}"/>
              </a:ext>
            </a:extLst>
          </p:cNvPr>
          <p:cNvPicPr>
            <a:picLocks noChangeAspect="1"/>
          </p:cNvPicPr>
          <p:nvPr/>
        </p:nvPicPr>
        <p:blipFill>
          <a:blip r:embed="rId2"/>
          <a:stretch>
            <a:fillRect/>
          </a:stretch>
        </p:blipFill>
        <p:spPr>
          <a:xfrm>
            <a:off x="914972" y="2400261"/>
            <a:ext cx="6313479" cy="3692119"/>
          </a:xfrm>
          <a:prstGeom prst="rect">
            <a:avLst/>
          </a:prstGeom>
        </p:spPr>
      </p:pic>
      <p:sp>
        <p:nvSpPr>
          <p:cNvPr id="23" name="TextBox 22">
            <a:extLst>
              <a:ext uri="{FF2B5EF4-FFF2-40B4-BE49-F238E27FC236}">
                <a16:creationId xmlns:a16="http://schemas.microsoft.com/office/drawing/2014/main" id="{FBAE1362-7E95-4627-9BEF-203682B8C8E1}"/>
              </a:ext>
            </a:extLst>
          </p:cNvPr>
          <p:cNvSpPr txBox="1"/>
          <p:nvPr/>
        </p:nvSpPr>
        <p:spPr>
          <a:xfrm>
            <a:off x="7934693" y="5507402"/>
            <a:ext cx="3253997" cy="643200"/>
          </a:xfrm>
          <a:prstGeom prst="rect">
            <a:avLst/>
          </a:prstGeom>
          <a:ln>
            <a:solidFill>
              <a:sysClr val="windowText" lastClr="000000"/>
            </a:solidFill>
          </a:ln>
        </p:spPr>
        <p:txBody>
          <a:bodyPr vert="horz" wrap="square" lIns="91440" tIns="45720" rIns="91440" bIns="45720" rtlCol="0" anchor="ctr">
            <a:normAutofit/>
          </a:bodyPr>
          <a:lstStyle/>
          <a:p>
            <a:pPr marR="0" lvl="0" defTabSz="1219170" eaLnBrk="1" fontAlgn="auto" latinLnBrk="0" hangingPunct="1">
              <a:lnSpc>
                <a:spcPct val="100000"/>
              </a:lnSpc>
              <a:spcBef>
                <a:spcPts val="0"/>
              </a:spcBef>
              <a:spcAft>
                <a:spcPts val="0"/>
              </a:spcAft>
              <a:buClrTx/>
              <a:buSzTx/>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Dispatching event</a:t>
            </a:r>
          </a:p>
        </p:txBody>
      </p:sp>
      <p:cxnSp>
        <p:nvCxnSpPr>
          <p:cNvPr id="24" name="Straight Arrow Connector 23">
            <a:extLst>
              <a:ext uri="{FF2B5EF4-FFF2-40B4-BE49-F238E27FC236}">
                <a16:creationId xmlns:a16="http://schemas.microsoft.com/office/drawing/2014/main" id="{D943AA57-F7CF-4539-BDF5-E283FACE5ACA}"/>
              </a:ext>
            </a:extLst>
          </p:cNvPr>
          <p:cNvCxnSpPr>
            <a:cxnSpLocks/>
          </p:cNvCxnSpPr>
          <p:nvPr/>
        </p:nvCxnSpPr>
        <p:spPr>
          <a:xfrm flipH="1">
            <a:off x="6490584" y="2777025"/>
            <a:ext cx="1234071" cy="0"/>
          </a:xfrm>
          <a:prstGeom prst="straightConnector1">
            <a:avLst/>
          </a:prstGeom>
          <a:noFill/>
          <a:ln w="28575" cap="flat" cmpd="sng" algn="ctr">
            <a:solidFill>
              <a:srgbClr val="86BC25">
                <a:shade val="95000"/>
                <a:satMod val="105000"/>
              </a:srgbClr>
            </a:solidFill>
            <a:prstDash val="solid"/>
            <a:tailEnd type="triangle"/>
          </a:ln>
          <a:effectLst/>
        </p:spPr>
      </p:cxnSp>
      <p:sp>
        <p:nvSpPr>
          <p:cNvPr id="25" name="TextBox 24">
            <a:extLst>
              <a:ext uri="{FF2B5EF4-FFF2-40B4-BE49-F238E27FC236}">
                <a16:creationId xmlns:a16="http://schemas.microsoft.com/office/drawing/2014/main" id="{FBAE1362-7E95-4627-9BEF-203682B8C8E1}"/>
              </a:ext>
            </a:extLst>
          </p:cNvPr>
          <p:cNvSpPr txBox="1"/>
          <p:nvPr/>
        </p:nvSpPr>
        <p:spPr>
          <a:xfrm>
            <a:off x="7724654" y="2318929"/>
            <a:ext cx="3253997" cy="730145"/>
          </a:xfrm>
          <a:prstGeom prst="rect">
            <a:avLst/>
          </a:prstGeom>
          <a:ln>
            <a:solidFill>
              <a:sysClr val="windowText" lastClr="000000"/>
            </a:solidFill>
          </a:ln>
        </p:spPr>
        <p:txBody>
          <a:bodyPr vert="horz" wrap="square" lIns="91440" tIns="45720" rIns="91440" bIns="45720" rtlCol="0" anchor="ctr">
            <a:normAutofit/>
          </a:bodyPr>
          <a:lstStyle/>
          <a:p>
            <a:pPr marR="0" lvl="0" defTabSz="1219170" eaLnBrk="1" fontAlgn="auto" latinLnBrk="0" hangingPunct="1">
              <a:lnSpc>
                <a:spcPct val="100000"/>
              </a:lnSpc>
              <a:spcBef>
                <a:spcPts val="0"/>
              </a:spcBef>
              <a:spcAft>
                <a:spcPts val="0"/>
              </a:spcAft>
              <a:buClrTx/>
              <a:buSzTx/>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lightning/</a:t>
            </a:r>
            <a:r>
              <a:rPr kumimoji="0" lang="en-US" b="0" i="0" u="none" strike="noStrike" kern="0" cap="none" spc="0" normalizeH="0" baseline="0" noProof="0" dirty="0" err="1">
                <a:ln>
                  <a:noFill/>
                </a:ln>
                <a:solidFill>
                  <a:srgbClr val="86BC25"/>
                </a:solidFill>
                <a:effectLst/>
                <a:uLnTx/>
                <a:uFillTx/>
                <a:cs typeface="Calibri" panose="020F0502020204030204" pitchFamily="34" charset="0"/>
              </a:rPr>
              <a:t>platformShowToastEvent</a:t>
            </a:r>
            <a:r>
              <a:rPr kumimoji="0" lang="en-US" b="0" i="0" u="none" strike="noStrike" kern="0" cap="none" spc="0" normalizeH="0" baseline="0" noProof="0" dirty="0">
                <a:ln>
                  <a:noFill/>
                </a:ln>
                <a:solidFill>
                  <a:srgbClr val="86BC25"/>
                </a:solidFill>
                <a:effectLst/>
                <a:uLnTx/>
                <a:uFillTx/>
                <a:cs typeface="Calibri" panose="020F0502020204030204" pitchFamily="34" charset="0"/>
              </a:rPr>
              <a:t> is imported. </a:t>
            </a:r>
          </a:p>
        </p:txBody>
      </p:sp>
      <p:cxnSp>
        <p:nvCxnSpPr>
          <p:cNvPr id="26" name="Straight Arrow Connector 25">
            <a:extLst>
              <a:ext uri="{FF2B5EF4-FFF2-40B4-BE49-F238E27FC236}">
                <a16:creationId xmlns:a16="http://schemas.microsoft.com/office/drawing/2014/main" id="{D943AA57-F7CF-4539-BDF5-E283FACE5ACA}"/>
              </a:ext>
            </a:extLst>
          </p:cNvPr>
          <p:cNvCxnSpPr>
            <a:cxnSpLocks/>
          </p:cNvCxnSpPr>
          <p:nvPr/>
        </p:nvCxnSpPr>
        <p:spPr>
          <a:xfrm flipH="1" flipV="1">
            <a:off x="4257307" y="5829002"/>
            <a:ext cx="3677386" cy="12856"/>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186089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862926"/>
            <a:ext cx="10541000" cy="739601"/>
          </a:xfrm>
        </p:spPr>
        <p:txBody>
          <a:bodyPr/>
          <a:lstStyle/>
          <a:p>
            <a:r>
              <a:rPr lang="en-US" sz="4000" dirty="0"/>
              <a:t>Aura Coexistence</a:t>
            </a:r>
          </a:p>
        </p:txBody>
      </p:sp>
    </p:spTree>
    <p:extLst>
      <p:ext uri="{BB962C8B-B14F-4D97-AF65-F5344CB8AC3E}">
        <p14:creationId xmlns:p14="http://schemas.microsoft.com/office/powerpoint/2010/main" val="8030929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Aura Coexistence</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47871"/>
            <a:ext cx="3355848" cy="203200"/>
          </a:xfrm>
        </p:spPr>
        <p:txBody>
          <a:bodyPr/>
          <a:lstStyle/>
          <a:p>
            <a:r>
              <a:rPr lang="en-US" dirty="0"/>
              <a:t>Aura coexistence</a:t>
            </a:r>
          </a:p>
        </p:txBody>
      </p:sp>
      <p:sp>
        <p:nvSpPr>
          <p:cNvPr id="2" name="Rectangle 1"/>
          <p:cNvSpPr/>
          <p:nvPr/>
        </p:nvSpPr>
        <p:spPr>
          <a:xfrm>
            <a:off x="914400" y="1353312"/>
            <a:ext cx="10621818" cy="2862322"/>
          </a:xfrm>
          <a:prstGeom prst="rect">
            <a:avLst/>
          </a:prstGeom>
        </p:spPr>
        <p:txBody>
          <a:bodyPr wrap="square">
            <a:spAutoFit/>
          </a:bodyPr>
          <a:lstStyle/>
          <a:p>
            <a:pPr marL="285750" indent="-285750">
              <a:buFont typeface="Arial" panose="020B0604020202020204" pitchFamily="34" charset="0"/>
              <a:buChar char="•"/>
            </a:pPr>
            <a:r>
              <a:rPr lang="en-US" dirty="0"/>
              <a:t>An interoperability layer enables Lightning web components and Aura components to work together in an app.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Lightning web components can be add to apps that contain Aura components.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Lightning web components and Aura components can work together, but there are limitations to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Aura components can contain Lightning web components. However, the opposite doesn’t apply. Lightning web components can’t contain Aura components.</a:t>
            </a:r>
          </a:p>
        </p:txBody>
      </p:sp>
    </p:spTree>
    <p:extLst>
      <p:ext uri="{BB962C8B-B14F-4D97-AF65-F5344CB8AC3E}">
        <p14:creationId xmlns:p14="http://schemas.microsoft.com/office/powerpoint/2010/main" val="346458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LWC Component inside Aura Component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47871"/>
            <a:ext cx="3355848" cy="203200"/>
          </a:xfrm>
        </p:spPr>
        <p:txBody>
          <a:bodyPr/>
          <a:lstStyle/>
          <a:p>
            <a:r>
              <a:rPr lang="en-US" dirty="0"/>
              <a:t>Aura coexistence</a:t>
            </a:r>
          </a:p>
        </p:txBody>
      </p:sp>
      <p:pic>
        <p:nvPicPr>
          <p:cNvPr id="63" name="Picture 62">
            <a:extLst>
              <a:ext uri="{FF2B5EF4-FFF2-40B4-BE49-F238E27FC236}">
                <a16:creationId xmlns:a16="http://schemas.microsoft.com/office/drawing/2014/main" id="{8E49AB07-0E2C-2841-9549-6F3435BAAD78}"/>
              </a:ext>
            </a:extLst>
          </p:cNvPr>
          <p:cNvPicPr>
            <a:picLocks noChangeAspect="1"/>
          </p:cNvPicPr>
          <p:nvPr/>
        </p:nvPicPr>
        <p:blipFill>
          <a:blip r:embed="rId2"/>
          <a:stretch>
            <a:fillRect/>
          </a:stretch>
        </p:blipFill>
        <p:spPr>
          <a:xfrm>
            <a:off x="869486" y="1309484"/>
            <a:ext cx="6802665" cy="2200632"/>
          </a:xfrm>
          <a:prstGeom prst="rect">
            <a:avLst/>
          </a:prstGeom>
        </p:spPr>
      </p:pic>
      <p:pic>
        <p:nvPicPr>
          <p:cNvPr id="64" name="Picture 63">
            <a:extLst>
              <a:ext uri="{FF2B5EF4-FFF2-40B4-BE49-F238E27FC236}">
                <a16:creationId xmlns:a16="http://schemas.microsoft.com/office/drawing/2014/main" id="{A5BC9A7D-837F-AD41-9F42-7BD3A6B75059}"/>
              </a:ext>
            </a:extLst>
          </p:cNvPr>
          <p:cNvPicPr>
            <a:picLocks noChangeAspect="1"/>
          </p:cNvPicPr>
          <p:nvPr/>
        </p:nvPicPr>
        <p:blipFill>
          <a:blip r:embed="rId3"/>
          <a:stretch>
            <a:fillRect/>
          </a:stretch>
        </p:blipFill>
        <p:spPr>
          <a:xfrm>
            <a:off x="941334" y="3608439"/>
            <a:ext cx="7117081" cy="2684207"/>
          </a:xfrm>
          <a:prstGeom prst="rect">
            <a:avLst/>
          </a:prstGeom>
        </p:spPr>
      </p:pic>
      <p:cxnSp>
        <p:nvCxnSpPr>
          <p:cNvPr id="65" name="Straight Arrow Connector 64">
            <a:extLst>
              <a:ext uri="{FF2B5EF4-FFF2-40B4-BE49-F238E27FC236}">
                <a16:creationId xmlns:a16="http://schemas.microsoft.com/office/drawing/2014/main" id="{D943AA57-F7CF-4539-BDF5-E283FACE5ACA}"/>
              </a:ext>
            </a:extLst>
          </p:cNvPr>
          <p:cNvCxnSpPr>
            <a:cxnSpLocks/>
          </p:cNvCxnSpPr>
          <p:nvPr/>
        </p:nvCxnSpPr>
        <p:spPr>
          <a:xfrm flipH="1">
            <a:off x="7858689" y="5903921"/>
            <a:ext cx="1234071" cy="0"/>
          </a:xfrm>
          <a:prstGeom prst="straightConnector1">
            <a:avLst/>
          </a:prstGeom>
          <a:noFill/>
          <a:ln w="28575" cap="flat" cmpd="sng" algn="ctr">
            <a:solidFill>
              <a:srgbClr val="86BC25">
                <a:shade val="95000"/>
                <a:satMod val="105000"/>
              </a:srgbClr>
            </a:solidFill>
            <a:prstDash val="solid"/>
            <a:tailEnd type="triangle"/>
          </a:ln>
          <a:effectLst/>
        </p:spPr>
      </p:cxnSp>
      <p:sp>
        <p:nvSpPr>
          <p:cNvPr id="66" name="TextBox 65">
            <a:extLst>
              <a:ext uri="{FF2B5EF4-FFF2-40B4-BE49-F238E27FC236}">
                <a16:creationId xmlns:a16="http://schemas.microsoft.com/office/drawing/2014/main" id="{FBAE1362-7E95-4627-9BEF-203682B8C8E1}"/>
              </a:ext>
            </a:extLst>
          </p:cNvPr>
          <p:cNvSpPr txBox="1"/>
          <p:nvPr/>
        </p:nvSpPr>
        <p:spPr>
          <a:xfrm>
            <a:off x="9092760" y="5445825"/>
            <a:ext cx="2775967" cy="846821"/>
          </a:xfrm>
          <a:prstGeom prst="rect">
            <a:avLst/>
          </a:prstGeom>
          <a:ln>
            <a:solidFill>
              <a:sysClr val="windowText" lastClr="000000"/>
            </a:solidFill>
          </a:ln>
        </p:spPr>
        <p:txBody>
          <a:bodyPr vert="horz" wrap="square" lIns="91440" tIns="45720" rIns="91440" bIns="45720" rtlCol="0" anchor="ctr">
            <a:norm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Including LWC in Aura component </a:t>
            </a:r>
          </a:p>
        </p:txBody>
      </p:sp>
      <p:cxnSp>
        <p:nvCxnSpPr>
          <p:cNvPr id="67" name="Straight Arrow Connector 66">
            <a:extLst>
              <a:ext uri="{FF2B5EF4-FFF2-40B4-BE49-F238E27FC236}">
                <a16:creationId xmlns:a16="http://schemas.microsoft.com/office/drawing/2014/main" id="{D943AA57-F7CF-4539-BDF5-E283FACE5ACA}"/>
              </a:ext>
            </a:extLst>
          </p:cNvPr>
          <p:cNvCxnSpPr>
            <a:cxnSpLocks/>
          </p:cNvCxnSpPr>
          <p:nvPr/>
        </p:nvCxnSpPr>
        <p:spPr>
          <a:xfrm flipH="1">
            <a:off x="7858689" y="2124313"/>
            <a:ext cx="1234071" cy="0"/>
          </a:xfrm>
          <a:prstGeom prst="straightConnector1">
            <a:avLst/>
          </a:prstGeom>
          <a:noFill/>
          <a:ln w="28575" cap="flat" cmpd="sng" algn="ctr">
            <a:solidFill>
              <a:srgbClr val="86BC25">
                <a:shade val="95000"/>
                <a:satMod val="105000"/>
              </a:srgbClr>
            </a:solidFill>
            <a:prstDash val="solid"/>
            <a:tailEnd type="triangle"/>
          </a:ln>
          <a:effectLst/>
        </p:spPr>
      </p:cxnSp>
      <p:sp>
        <p:nvSpPr>
          <p:cNvPr id="68" name="TextBox 67">
            <a:extLst>
              <a:ext uri="{FF2B5EF4-FFF2-40B4-BE49-F238E27FC236}">
                <a16:creationId xmlns:a16="http://schemas.microsoft.com/office/drawing/2014/main" id="{FBAE1362-7E95-4627-9BEF-203682B8C8E1}"/>
              </a:ext>
            </a:extLst>
          </p:cNvPr>
          <p:cNvSpPr txBox="1"/>
          <p:nvPr/>
        </p:nvSpPr>
        <p:spPr>
          <a:xfrm>
            <a:off x="9092760" y="1666217"/>
            <a:ext cx="2775967" cy="1197056"/>
          </a:xfrm>
          <a:prstGeom prst="rect">
            <a:avLst/>
          </a:prstGeom>
          <a:ln>
            <a:solidFill>
              <a:sysClr val="windowText" lastClr="000000"/>
            </a:solidFill>
          </a:ln>
        </p:spPr>
        <p:txBody>
          <a:bodyPr vert="horz" wrap="square" lIns="91440" tIns="45720" rIns="91440" bIns="45720" rtlCol="0" anchor="ctr">
            <a:no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Example: Rendered LWC component inside Aura Component</a:t>
            </a:r>
          </a:p>
        </p:txBody>
      </p:sp>
    </p:spTree>
    <p:extLst>
      <p:ext uri="{BB962C8B-B14F-4D97-AF65-F5344CB8AC3E}">
        <p14:creationId xmlns:p14="http://schemas.microsoft.com/office/powerpoint/2010/main" val="218876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3570208"/>
          </a:xfrm>
          <a:prstGeom prst="rect">
            <a:avLst/>
          </a:prstGeom>
          <a:noFill/>
        </p:spPr>
        <p:txBody>
          <a:bodyPr wrap="square" rtlCol="0">
            <a:spAutoFit/>
          </a:bodyPr>
          <a:lstStyle/>
          <a:p>
            <a:pPr marL="457200" indent="-457200">
              <a:lnSpc>
                <a:spcPct val="150000"/>
              </a:lnSpc>
              <a:buFont typeface="+mj-lt"/>
              <a:buAutoNum type="arabicPeriod"/>
            </a:pPr>
            <a:r>
              <a:rPr lang="en-US" sz="2000" dirty="0"/>
              <a:t>Use Components in SF Experience</a:t>
            </a:r>
          </a:p>
          <a:p>
            <a:pPr marL="457200" indent="-457200">
              <a:lnSpc>
                <a:spcPct val="150000"/>
              </a:lnSpc>
              <a:buFont typeface="+mj-lt"/>
              <a:buAutoNum type="arabicPeriod"/>
            </a:pPr>
            <a:r>
              <a:rPr lang="en-US" sz="2000" dirty="0"/>
              <a:t>Navigate to Pages, Records, Lists</a:t>
            </a:r>
          </a:p>
          <a:p>
            <a:pPr marL="457200" indent="-457200">
              <a:lnSpc>
                <a:spcPct val="150000"/>
              </a:lnSpc>
              <a:buFont typeface="+mj-lt"/>
              <a:buAutoNum type="arabicPeriod"/>
            </a:pPr>
            <a:r>
              <a:rPr lang="en-US" sz="2000" dirty="0"/>
              <a:t>Aura Coexistence</a:t>
            </a:r>
          </a:p>
          <a:p>
            <a:pPr marL="457200" indent="-457200">
              <a:lnSpc>
                <a:spcPct val="150000"/>
              </a:lnSpc>
              <a:buFont typeface="+mj-lt"/>
              <a:buAutoNum type="arabicPeriod"/>
            </a:pPr>
            <a:r>
              <a:rPr lang="en-US" sz="2000" dirty="0"/>
              <a:t>Composition of LWC</a:t>
            </a:r>
          </a:p>
          <a:p>
            <a:endParaRPr lang="en-US" sz="2000" dirty="0"/>
          </a:p>
          <a:p>
            <a:pPr marL="457200" indent="-457200">
              <a:buFontTx/>
              <a:buAutoNum type="arabicPeriod"/>
            </a:pPr>
            <a:endParaRPr lang="en-US" sz="20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000" dirty="0"/>
          </a:p>
          <a:p>
            <a:pPr marL="457200" indent="-457200">
              <a:spcAft>
                <a:spcPts val="1800"/>
              </a:spcAft>
              <a:buFontTx/>
              <a:buAutoNum type="arabicPeriod"/>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742853"/>
            <a:ext cx="10541000" cy="739601"/>
          </a:xfrm>
        </p:spPr>
        <p:txBody>
          <a:bodyPr/>
          <a:lstStyle/>
          <a:p>
            <a:r>
              <a:rPr lang="en-US" sz="4000" dirty="0"/>
              <a:t>Composition of LWC</a:t>
            </a:r>
          </a:p>
        </p:txBody>
      </p:sp>
    </p:spTree>
    <p:extLst>
      <p:ext uri="{BB962C8B-B14F-4D97-AF65-F5344CB8AC3E}">
        <p14:creationId xmlns:p14="http://schemas.microsoft.com/office/powerpoint/2010/main" val="38920731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Composition of LWC</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Composition of </a:t>
            </a:r>
            <a:r>
              <a:rPr lang="en-US" dirty="0" err="1"/>
              <a:t>lwc</a:t>
            </a:r>
            <a:endParaRPr lang="en-US" dirty="0"/>
          </a:p>
        </p:txBody>
      </p:sp>
      <p:sp>
        <p:nvSpPr>
          <p:cNvPr id="33" name="Rectangle 32"/>
          <p:cNvSpPr/>
          <p:nvPr/>
        </p:nvSpPr>
        <p:spPr>
          <a:xfrm>
            <a:off x="914400" y="1428800"/>
            <a:ext cx="10896600" cy="2723823"/>
          </a:xfrm>
          <a:prstGeom prst="rect">
            <a:avLst/>
          </a:prstGeom>
        </p:spPr>
        <p:txBody>
          <a:bodyPr wrap="square">
            <a:spAutoFit/>
          </a:bodyPr>
          <a:lstStyle/>
          <a:p>
            <a:pPr>
              <a:lnSpc>
                <a:spcPct val="150000"/>
              </a:lnSpc>
            </a:pPr>
            <a:r>
              <a:rPr lang="en-US" b="1" dirty="0">
                <a:cs typeface="Arial"/>
              </a:rPr>
              <a:t>Facets and Slots :</a:t>
            </a:r>
            <a:endParaRPr lang="en-US" b="1" dirty="0"/>
          </a:p>
          <a:p>
            <a:pPr marL="285750" indent="-285750">
              <a:lnSpc>
                <a:spcPct val="150000"/>
              </a:lnSpc>
              <a:buFont typeface="Arial" panose="020B0604020202020204" pitchFamily="34" charset="0"/>
              <a:buChar char="•"/>
            </a:pPr>
            <a:r>
              <a:rPr lang="en-US" sz="1600" dirty="0"/>
              <a:t>In Aura components and Lightning web components, we can add components into the body of another component. In Aura, you add components into facets. In Lightning web components, you add components into slots.</a:t>
            </a:r>
          </a:p>
          <a:p>
            <a:pPr marL="285750" indent="-285750">
              <a:lnSpc>
                <a:spcPct val="150000"/>
              </a:lnSpc>
              <a:buFont typeface="Arial" panose="020B0604020202020204" pitchFamily="34" charset="0"/>
              <a:buChar char="•"/>
            </a:pPr>
            <a:r>
              <a:rPr lang="en-US" sz="1600" dirty="0"/>
              <a:t>In Aura, the body attribute is a facet. A facet is any attribute of type </a:t>
            </a:r>
            <a:r>
              <a:rPr lang="en-US" sz="1600" dirty="0" err="1"/>
              <a:t>Aura.Component</a:t>
            </a:r>
            <a:r>
              <a:rPr lang="en-US" sz="1600" dirty="0"/>
              <a:t>[], which is just a fancy way of saying you can set an array of components for the attribute.</a:t>
            </a:r>
          </a:p>
          <a:p>
            <a:pPr marL="285750" indent="-285750">
              <a:lnSpc>
                <a:spcPct val="150000"/>
              </a:lnSpc>
              <a:buFont typeface="Arial" panose="020B0604020202020204" pitchFamily="34" charset="0"/>
              <a:buChar char="•"/>
            </a:pPr>
            <a:r>
              <a:rPr lang="en-US" sz="1600" dirty="0"/>
              <a:t>A slot is a placeholder for markup that a parent component passes into a component’s body.</a:t>
            </a:r>
          </a:p>
        </p:txBody>
      </p:sp>
      <p:pic>
        <p:nvPicPr>
          <p:cNvPr id="34" name="Picture 33">
            <a:extLst>
              <a:ext uri="{FF2B5EF4-FFF2-40B4-BE49-F238E27FC236}">
                <a16:creationId xmlns:a16="http://schemas.microsoft.com/office/drawing/2014/main" id="{C9400D8D-4473-46EE-A2AE-FBD8CE60EA50}"/>
              </a:ext>
            </a:extLst>
          </p:cNvPr>
          <p:cNvPicPr>
            <a:picLocks noChangeAspect="1"/>
          </p:cNvPicPr>
          <p:nvPr/>
        </p:nvPicPr>
        <p:blipFill>
          <a:blip r:embed="rId2"/>
          <a:stretch>
            <a:fillRect/>
          </a:stretch>
        </p:blipFill>
        <p:spPr>
          <a:xfrm>
            <a:off x="914971" y="4383441"/>
            <a:ext cx="5648325" cy="2022043"/>
          </a:xfrm>
          <a:prstGeom prst="rect">
            <a:avLst/>
          </a:prstGeom>
        </p:spPr>
      </p:pic>
      <p:sp>
        <p:nvSpPr>
          <p:cNvPr id="35" name="Rectangle 34">
            <a:extLst>
              <a:ext uri="{FF2B5EF4-FFF2-40B4-BE49-F238E27FC236}">
                <a16:creationId xmlns:a16="http://schemas.microsoft.com/office/drawing/2014/main" id="{EAD17A82-596A-445B-B926-3EF5E1B71F90}"/>
              </a:ext>
            </a:extLst>
          </p:cNvPr>
          <p:cNvSpPr/>
          <p:nvPr/>
        </p:nvSpPr>
        <p:spPr>
          <a:xfrm>
            <a:off x="991171" y="4211696"/>
            <a:ext cx="1087244" cy="276999"/>
          </a:xfrm>
          <a:prstGeom prst="rect">
            <a:avLst/>
          </a:prstGeom>
        </p:spPr>
        <p:txBody>
          <a:bodyPr wrap="square">
            <a:spAutoFit/>
          </a:bodyPr>
          <a:lstStyle/>
          <a:p>
            <a:r>
              <a:rPr lang="en-US" sz="1200" b="1" u="sng" dirty="0"/>
              <a:t>Facets</a:t>
            </a:r>
            <a:endParaRPr lang="en-US" sz="1200" dirty="0"/>
          </a:p>
        </p:txBody>
      </p:sp>
      <p:pic>
        <p:nvPicPr>
          <p:cNvPr id="36" name="Picture 35">
            <a:extLst>
              <a:ext uri="{FF2B5EF4-FFF2-40B4-BE49-F238E27FC236}">
                <a16:creationId xmlns:a16="http://schemas.microsoft.com/office/drawing/2014/main" id="{7F2F57F4-39E7-4FD3-A964-C8DE6437E536}"/>
              </a:ext>
            </a:extLst>
          </p:cNvPr>
          <p:cNvPicPr>
            <a:picLocks noChangeAspect="1"/>
          </p:cNvPicPr>
          <p:nvPr/>
        </p:nvPicPr>
        <p:blipFill>
          <a:blip r:embed="rId3"/>
          <a:stretch>
            <a:fillRect/>
          </a:stretch>
        </p:blipFill>
        <p:spPr>
          <a:xfrm>
            <a:off x="4664613" y="4541735"/>
            <a:ext cx="3053485" cy="1843954"/>
          </a:xfrm>
          <a:prstGeom prst="rect">
            <a:avLst/>
          </a:prstGeom>
        </p:spPr>
      </p:pic>
      <p:pic>
        <p:nvPicPr>
          <p:cNvPr id="37" name="Picture 36">
            <a:extLst>
              <a:ext uri="{FF2B5EF4-FFF2-40B4-BE49-F238E27FC236}">
                <a16:creationId xmlns:a16="http://schemas.microsoft.com/office/drawing/2014/main" id="{5517061A-06DF-40F7-BA28-A6A626321C4C}"/>
              </a:ext>
            </a:extLst>
          </p:cNvPr>
          <p:cNvPicPr>
            <a:picLocks noChangeAspect="1"/>
          </p:cNvPicPr>
          <p:nvPr/>
        </p:nvPicPr>
        <p:blipFill>
          <a:blip r:embed="rId4"/>
          <a:stretch>
            <a:fillRect/>
          </a:stretch>
        </p:blipFill>
        <p:spPr>
          <a:xfrm>
            <a:off x="8425191" y="4496094"/>
            <a:ext cx="3228485" cy="1909390"/>
          </a:xfrm>
          <a:prstGeom prst="rect">
            <a:avLst/>
          </a:prstGeom>
        </p:spPr>
      </p:pic>
      <p:sp>
        <p:nvSpPr>
          <p:cNvPr id="38" name="Rectangle 37">
            <a:extLst>
              <a:ext uri="{FF2B5EF4-FFF2-40B4-BE49-F238E27FC236}">
                <a16:creationId xmlns:a16="http://schemas.microsoft.com/office/drawing/2014/main" id="{81B26569-A9B1-4E26-99B9-894D61EA5CBC}"/>
              </a:ext>
            </a:extLst>
          </p:cNvPr>
          <p:cNvSpPr/>
          <p:nvPr/>
        </p:nvSpPr>
        <p:spPr>
          <a:xfrm>
            <a:off x="4901531" y="4244941"/>
            <a:ext cx="1499839" cy="276999"/>
          </a:xfrm>
          <a:prstGeom prst="rect">
            <a:avLst/>
          </a:prstGeom>
        </p:spPr>
        <p:txBody>
          <a:bodyPr wrap="square">
            <a:spAutoFit/>
          </a:bodyPr>
          <a:lstStyle/>
          <a:p>
            <a:r>
              <a:rPr lang="en-US" sz="1200" b="1" u="sng" dirty="0"/>
              <a:t>Unnamed Slot</a:t>
            </a:r>
            <a:endParaRPr lang="en-US" sz="1200" dirty="0"/>
          </a:p>
        </p:txBody>
      </p:sp>
      <p:sp>
        <p:nvSpPr>
          <p:cNvPr id="39" name="Rectangle 38">
            <a:extLst>
              <a:ext uri="{FF2B5EF4-FFF2-40B4-BE49-F238E27FC236}">
                <a16:creationId xmlns:a16="http://schemas.microsoft.com/office/drawing/2014/main" id="{B108CE89-C78E-4CE8-9487-B129C4C1BCA5}"/>
              </a:ext>
            </a:extLst>
          </p:cNvPr>
          <p:cNvSpPr/>
          <p:nvPr/>
        </p:nvSpPr>
        <p:spPr>
          <a:xfrm>
            <a:off x="8521960" y="4242766"/>
            <a:ext cx="1217343" cy="276999"/>
          </a:xfrm>
          <a:prstGeom prst="rect">
            <a:avLst/>
          </a:prstGeom>
        </p:spPr>
        <p:txBody>
          <a:bodyPr wrap="square">
            <a:spAutoFit/>
          </a:bodyPr>
          <a:lstStyle/>
          <a:p>
            <a:r>
              <a:rPr lang="en-US" sz="1200" b="1" u="sng" dirty="0"/>
              <a:t>Named Slot</a:t>
            </a:r>
            <a:endParaRPr lang="en-US" sz="1200" dirty="0"/>
          </a:p>
        </p:txBody>
      </p:sp>
    </p:spTree>
    <p:extLst>
      <p:ext uri="{BB962C8B-B14F-4D97-AF65-F5344CB8AC3E}">
        <p14:creationId xmlns:p14="http://schemas.microsoft.com/office/powerpoint/2010/main" val="115090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Events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Composition of lwC</a:t>
            </a:r>
          </a:p>
        </p:txBody>
      </p:sp>
      <p:sp>
        <p:nvSpPr>
          <p:cNvPr id="2" name="Rectangle 1"/>
          <p:cNvSpPr/>
          <p:nvPr/>
        </p:nvSpPr>
        <p:spPr>
          <a:xfrm>
            <a:off x="914400" y="1353312"/>
            <a:ext cx="10621818" cy="2010807"/>
          </a:xfrm>
          <a:prstGeom prst="rect">
            <a:avLst/>
          </a:prstGeom>
        </p:spPr>
        <p:txBody>
          <a:bodyPr wrap="square">
            <a:spAutoFit/>
          </a:bodyPr>
          <a:lstStyle/>
          <a:p>
            <a:pPr marL="285750" indent="-285750" defTabSz="1219170">
              <a:spcBef>
                <a:spcPts val="1000"/>
              </a:spcBef>
              <a:buClr>
                <a:schemeClr val="tx1"/>
              </a:buClr>
              <a:buSzPct val="80000"/>
              <a:buFont typeface="Arial" panose="020B0604020202020204" pitchFamily="34" charset="0"/>
              <a:buChar char="•"/>
            </a:pPr>
            <a:r>
              <a:rPr lang="en-US" dirty="0"/>
              <a:t>To communicate from child to parent, dispatch an event. Lightning web components fire DOM events.</a:t>
            </a:r>
          </a:p>
          <a:p>
            <a:pPr marL="285750" indent="-285750" defTabSz="1219170">
              <a:spcBef>
                <a:spcPts val="1000"/>
              </a:spcBef>
              <a:buClr>
                <a:srgbClr val="000000"/>
              </a:buClr>
              <a:buSzPct val="80000"/>
              <a:buFont typeface="Arial" panose="020B0604020202020204" pitchFamily="34" charset="0"/>
              <a:buChar char="•"/>
            </a:pPr>
            <a:r>
              <a:rPr lang="en-US" dirty="0"/>
              <a:t>The enclosing Aura component can capture the event and handle it. Optionally, the Aura component can fire an Aura event to communicate with other Aura components or with the app container</a:t>
            </a:r>
          </a:p>
          <a:p>
            <a:pPr marL="285750" indent="-285750" defTabSz="1219170">
              <a:spcBef>
                <a:spcPts val="1000"/>
              </a:spcBef>
              <a:buClr>
                <a:srgbClr val="000000"/>
              </a:buClr>
              <a:buSzPct val="80000"/>
              <a:buFont typeface="Arial" panose="020B0604020202020204" pitchFamily="34" charset="0"/>
              <a:buChar char="•"/>
            </a:pPr>
            <a:r>
              <a:rPr lang="en-US" dirty="0"/>
              <a:t>The Lightning web component fires a custom filter change event in its JavaScript file</a:t>
            </a:r>
            <a:endParaRPr lang="en-US" sz="2000" dirty="0">
              <a:solidFill>
                <a:schemeClr val="tx1">
                  <a:lumMod val="75000"/>
                  <a:lumOff val="25000"/>
                </a:schemeClr>
              </a:solidFill>
            </a:endParaRPr>
          </a:p>
        </p:txBody>
      </p:sp>
      <p:pic>
        <p:nvPicPr>
          <p:cNvPr id="6" name="Picture 5"/>
          <p:cNvPicPr>
            <a:picLocks noChangeAspect="1"/>
          </p:cNvPicPr>
          <p:nvPr/>
        </p:nvPicPr>
        <p:blipFill>
          <a:blip r:embed="rId2"/>
          <a:stretch>
            <a:fillRect/>
          </a:stretch>
        </p:blipFill>
        <p:spPr>
          <a:xfrm>
            <a:off x="914971" y="3404376"/>
            <a:ext cx="6292645" cy="3055154"/>
          </a:xfrm>
          <a:prstGeom prst="rect">
            <a:avLst/>
          </a:prstGeom>
        </p:spPr>
      </p:pic>
      <p:cxnSp>
        <p:nvCxnSpPr>
          <p:cNvPr id="7" name="Straight Arrow Connector 6">
            <a:extLst>
              <a:ext uri="{FF2B5EF4-FFF2-40B4-BE49-F238E27FC236}">
                <a16:creationId xmlns:a16="http://schemas.microsoft.com/office/drawing/2014/main" id="{D943AA57-F7CF-4539-BDF5-E283FACE5ACA}"/>
              </a:ext>
            </a:extLst>
          </p:cNvPr>
          <p:cNvCxnSpPr>
            <a:cxnSpLocks/>
          </p:cNvCxnSpPr>
          <p:nvPr/>
        </p:nvCxnSpPr>
        <p:spPr>
          <a:xfrm flipH="1">
            <a:off x="7394063" y="5327415"/>
            <a:ext cx="1234071" cy="0"/>
          </a:xfrm>
          <a:prstGeom prst="straightConnector1">
            <a:avLst/>
          </a:prstGeom>
          <a:noFill/>
          <a:ln w="28575" cap="flat" cmpd="sng" algn="ctr">
            <a:solidFill>
              <a:srgbClr val="86BC25">
                <a:shade val="95000"/>
                <a:satMod val="105000"/>
              </a:srgbClr>
            </a:solidFill>
            <a:prstDash val="solid"/>
            <a:tailEnd type="triangle"/>
          </a:ln>
          <a:effectLst/>
        </p:spPr>
      </p:cxnSp>
      <p:sp>
        <p:nvSpPr>
          <p:cNvPr id="10" name="TextBox 9">
            <a:extLst>
              <a:ext uri="{FF2B5EF4-FFF2-40B4-BE49-F238E27FC236}">
                <a16:creationId xmlns:a16="http://schemas.microsoft.com/office/drawing/2014/main" id="{FBAE1362-7E95-4627-9BEF-203682B8C8E1}"/>
              </a:ext>
            </a:extLst>
          </p:cNvPr>
          <p:cNvSpPr txBox="1"/>
          <p:nvPr/>
        </p:nvSpPr>
        <p:spPr>
          <a:xfrm>
            <a:off x="8628134" y="4955951"/>
            <a:ext cx="3253997" cy="742927"/>
          </a:xfrm>
          <a:prstGeom prst="rect">
            <a:avLst/>
          </a:prstGeom>
          <a:ln>
            <a:solidFill>
              <a:sysClr val="windowText" lastClr="000000"/>
            </a:solidFill>
          </a:ln>
        </p:spPr>
        <p:txBody>
          <a:bodyPr vert="horz" wrap="square" lIns="91440" tIns="45720" rIns="91440" bIns="45720" rtlCol="0" anchor="ctr">
            <a:normAutofit/>
          </a:bodyPr>
          <a:lstStyle>
            <a:defPPr>
              <a:defRPr lang="en-US"/>
            </a:defPPr>
            <a:lvl1pPr marR="0" lvl="0" defTabSz="1219170" fontAlgn="auto">
              <a:lnSpc>
                <a:spcPct val="100000"/>
              </a:lnSpc>
              <a:spcBef>
                <a:spcPts val="0"/>
              </a:spcBef>
              <a:spcAft>
                <a:spcPts val="0"/>
              </a:spcAft>
              <a:buClrTx/>
              <a:buSzTx/>
              <a:tabLst/>
              <a:defRPr kumimoji="0" b="0" i="0" u="none" strike="noStrike" kern="0" cap="none" spc="0" normalizeH="0" baseline="0">
                <a:ln>
                  <a:noFill/>
                </a:ln>
                <a:solidFill>
                  <a:srgbClr val="86BC25"/>
                </a:solidFill>
                <a:effectLst/>
                <a:uLnTx/>
                <a:uFillTx/>
                <a:cs typeface="Calibri" panose="020F0502020204030204" pitchFamily="34" charset="0"/>
              </a:defRPr>
            </a:lvl1pPr>
          </a:lstStyle>
          <a:p>
            <a:r>
              <a:rPr lang="en-US" dirty="0"/>
              <a:t>Defining and dispatching events in LWC </a:t>
            </a:r>
          </a:p>
        </p:txBody>
      </p:sp>
    </p:spTree>
    <p:extLst>
      <p:ext uri="{BB962C8B-B14F-4D97-AF65-F5344CB8AC3E}">
        <p14:creationId xmlns:p14="http://schemas.microsoft.com/office/powerpoint/2010/main" val="334631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Events handling in Aura Component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Composition of lwC</a:t>
            </a:r>
          </a:p>
        </p:txBody>
      </p:sp>
      <p:sp>
        <p:nvSpPr>
          <p:cNvPr id="2" name="Rectangle 1"/>
          <p:cNvSpPr/>
          <p:nvPr/>
        </p:nvSpPr>
        <p:spPr>
          <a:xfrm>
            <a:off x="914400" y="1353312"/>
            <a:ext cx="10621818" cy="369332"/>
          </a:xfrm>
          <a:prstGeom prst="rect">
            <a:avLst/>
          </a:prstGeom>
        </p:spPr>
        <p:txBody>
          <a:bodyPr wrap="square">
            <a:spAutoFit/>
          </a:bodyPr>
          <a:lstStyle/>
          <a:p>
            <a:pPr marL="285750" indent="-285750" defTabSz="1219170">
              <a:spcBef>
                <a:spcPts val="1000"/>
              </a:spcBef>
              <a:buClr>
                <a:schemeClr val="tx1"/>
              </a:buClr>
              <a:buSzPct val="80000"/>
              <a:buFont typeface="Arial" panose="020B0604020202020204" pitchFamily="34" charset="0"/>
              <a:buChar char="•"/>
            </a:pPr>
            <a:r>
              <a:rPr lang="en-US" dirty="0"/>
              <a:t>The enclosing Aura component wrapper adds a handler for the custom event.</a:t>
            </a:r>
            <a:endParaRPr lang="en-US" sz="2000" dirty="0">
              <a:solidFill>
                <a:schemeClr val="tx1">
                  <a:lumMod val="75000"/>
                  <a:lumOff val="25000"/>
                </a:schemeClr>
              </a:solidFill>
            </a:endParaRPr>
          </a:p>
        </p:txBody>
      </p:sp>
      <p:pic>
        <p:nvPicPr>
          <p:cNvPr id="18" name="Picture 17"/>
          <p:cNvPicPr>
            <a:picLocks noChangeAspect="1"/>
          </p:cNvPicPr>
          <p:nvPr/>
        </p:nvPicPr>
        <p:blipFill>
          <a:blip r:embed="rId2"/>
          <a:stretch>
            <a:fillRect/>
          </a:stretch>
        </p:blipFill>
        <p:spPr>
          <a:xfrm>
            <a:off x="972833" y="1785752"/>
            <a:ext cx="5730251" cy="2666701"/>
          </a:xfrm>
          <a:prstGeom prst="rect">
            <a:avLst/>
          </a:prstGeom>
        </p:spPr>
      </p:pic>
      <p:cxnSp>
        <p:nvCxnSpPr>
          <p:cNvPr id="19" name="Straight Arrow Connector 18">
            <a:extLst>
              <a:ext uri="{FF2B5EF4-FFF2-40B4-BE49-F238E27FC236}">
                <a16:creationId xmlns:a16="http://schemas.microsoft.com/office/drawing/2014/main" id="{D943AA57-F7CF-4539-BDF5-E283FACE5ACA}"/>
              </a:ext>
            </a:extLst>
          </p:cNvPr>
          <p:cNvCxnSpPr>
            <a:cxnSpLocks/>
          </p:cNvCxnSpPr>
          <p:nvPr/>
        </p:nvCxnSpPr>
        <p:spPr>
          <a:xfrm flipH="1">
            <a:off x="6769395" y="3382257"/>
            <a:ext cx="1234071" cy="0"/>
          </a:xfrm>
          <a:prstGeom prst="straightConnector1">
            <a:avLst/>
          </a:prstGeom>
          <a:noFill/>
          <a:ln w="28575" cap="flat" cmpd="sng" algn="ctr">
            <a:solidFill>
              <a:srgbClr val="86BC25">
                <a:shade val="95000"/>
                <a:satMod val="105000"/>
              </a:srgbClr>
            </a:solidFill>
            <a:prstDash val="solid"/>
            <a:tailEnd type="triangle"/>
          </a:ln>
          <a:effectLst/>
        </p:spPr>
      </p:cxnSp>
      <p:sp>
        <p:nvSpPr>
          <p:cNvPr id="20" name="TextBox 19">
            <a:extLst>
              <a:ext uri="{FF2B5EF4-FFF2-40B4-BE49-F238E27FC236}">
                <a16:creationId xmlns:a16="http://schemas.microsoft.com/office/drawing/2014/main" id="{FBAE1362-7E95-4627-9BEF-203682B8C8E1}"/>
              </a:ext>
            </a:extLst>
          </p:cNvPr>
          <p:cNvSpPr txBox="1"/>
          <p:nvPr/>
        </p:nvSpPr>
        <p:spPr>
          <a:xfrm>
            <a:off x="8003465" y="3035960"/>
            <a:ext cx="3253997" cy="701020"/>
          </a:xfrm>
          <a:prstGeom prst="rect">
            <a:avLst/>
          </a:prstGeom>
          <a:ln>
            <a:solidFill>
              <a:sysClr val="windowText" lastClr="000000"/>
            </a:solidFill>
          </a:ln>
        </p:spPr>
        <p:txBody>
          <a:bodyPr vert="horz" wrap="square" lIns="91440" tIns="45720" rIns="91440" bIns="45720" rtlCol="0" anchor="ctr">
            <a:norm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Defining handler in Aura component </a:t>
            </a:r>
          </a:p>
        </p:txBody>
      </p:sp>
      <p:pic>
        <p:nvPicPr>
          <p:cNvPr id="21" name="Picture 20"/>
          <p:cNvPicPr>
            <a:picLocks noChangeAspect="1"/>
          </p:cNvPicPr>
          <p:nvPr/>
        </p:nvPicPr>
        <p:blipFill>
          <a:blip r:embed="rId3"/>
          <a:stretch>
            <a:fillRect/>
          </a:stretch>
        </p:blipFill>
        <p:spPr>
          <a:xfrm>
            <a:off x="972832" y="4670231"/>
            <a:ext cx="9450369" cy="1335679"/>
          </a:xfrm>
          <a:prstGeom prst="rect">
            <a:avLst/>
          </a:prstGeom>
        </p:spPr>
      </p:pic>
      <p:cxnSp>
        <p:nvCxnSpPr>
          <p:cNvPr id="22" name="Straight Arrow Connector 21">
            <a:extLst>
              <a:ext uri="{FF2B5EF4-FFF2-40B4-BE49-F238E27FC236}">
                <a16:creationId xmlns:a16="http://schemas.microsoft.com/office/drawing/2014/main" id="{D943AA57-F7CF-4539-BDF5-E283FACE5ACA}"/>
              </a:ext>
            </a:extLst>
          </p:cNvPr>
          <p:cNvCxnSpPr>
            <a:cxnSpLocks/>
          </p:cNvCxnSpPr>
          <p:nvPr/>
        </p:nvCxnSpPr>
        <p:spPr>
          <a:xfrm flipH="1">
            <a:off x="6096000" y="5289582"/>
            <a:ext cx="673395" cy="0"/>
          </a:xfrm>
          <a:prstGeom prst="straightConnector1">
            <a:avLst/>
          </a:prstGeom>
          <a:noFill/>
          <a:ln w="28575" cap="flat" cmpd="sng" algn="ctr">
            <a:solidFill>
              <a:srgbClr val="86BC25">
                <a:shade val="95000"/>
                <a:satMod val="105000"/>
              </a:srgbClr>
            </a:solidFill>
            <a:prstDash val="solid"/>
            <a:tailEnd type="triangle"/>
          </a:ln>
          <a:effectLst/>
        </p:spPr>
      </p:cxnSp>
      <p:sp>
        <p:nvSpPr>
          <p:cNvPr id="23" name="TextBox 22">
            <a:extLst>
              <a:ext uri="{FF2B5EF4-FFF2-40B4-BE49-F238E27FC236}">
                <a16:creationId xmlns:a16="http://schemas.microsoft.com/office/drawing/2014/main" id="{FBAE1362-7E95-4627-9BEF-203682B8C8E1}"/>
              </a:ext>
            </a:extLst>
          </p:cNvPr>
          <p:cNvSpPr txBox="1"/>
          <p:nvPr/>
        </p:nvSpPr>
        <p:spPr>
          <a:xfrm>
            <a:off x="6769395" y="4670231"/>
            <a:ext cx="4766823" cy="723624"/>
          </a:xfrm>
          <a:prstGeom prst="rect">
            <a:avLst/>
          </a:prstGeom>
          <a:ln>
            <a:solidFill>
              <a:sysClr val="windowText" lastClr="000000"/>
            </a:solidFill>
          </a:ln>
        </p:spPr>
        <p:txBody>
          <a:bodyPr vert="horz" wrap="square" lIns="91440" tIns="45720" rIns="91440" bIns="45720" rtlCol="0" anchor="ctr">
            <a:norm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Receiving and handling events in Aura controller</a:t>
            </a:r>
          </a:p>
        </p:txBody>
      </p:sp>
    </p:spTree>
    <p:extLst>
      <p:ext uri="{BB962C8B-B14F-4D97-AF65-F5344CB8AC3E}">
        <p14:creationId xmlns:p14="http://schemas.microsoft.com/office/powerpoint/2010/main" val="226653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21EFAB3-50D9-4A00-B204-C2766DABCFFA}"/>
              </a:ext>
            </a:extLst>
          </p:cNvPr>
          <p:cNvSpPr/>
          <p:nvPr/>
        </p:nvSpPr>
        <p:spPr>
          <a:xfrm>
            <a:off x="937966" y="4246775"/>
            <a:ext cx="3992252"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3D8CA0-495B-4E19-B557-29254D9392B4}"/>
              </a:ext>
            </a:extLst>
          </p:cNvPr>
          <p:cNvSpPr/>
          <p:nvPr/>
        </p:nvSpPr>
        <p:spPr>
          <a:xfrm>
            <a:off x="952108" y="2526384"/>
            <a:ext cx="914400"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6626FB-4BE9-4E87-B21F-F01CB197AFB6}"/>
              </a:ext>
            </a:extLst>
          </p:cNvPr>
          <p:cNvSpPr/>
          <p:nvPr/>
        </p:nvSpPr>
        <p:spPr>
          <a:xfrm>
            <a:off x="867266" y="1593131"/>
            <a:ext cx="1715678" cy="2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58E445-5909-4AD8-9122-46FEF2C0E46E}"/>
              </a:ext>
            </a:extLst>
          </p:cNvPr>
          <p:cNvSpPr/>
          <p:nvPr/>
        </p:nvSpPr>
        <p:spPr>
          <a:xfrm>
            <a:off x="531042" y="315527"/>
            <a:ext cx="10611439" cy="5755422"/>
          </a:xfrm>
          <a:prstGeom prst="rect">
            <a:avLst/>
          </a:prstGeom>
        </p:spPr>
        <p:txBody>
          <a:bodyPr wrap="square">
            <a:spAutoFit/>
          </a:bodyPr>
          <a:lstStyle/>
          <a:p>
            <a:r>
              <a:rPr lang="en-US" sz="1600" dirty="0"/>
              <a:t>1.which of the following is true.</a:t>
            </a:r>
          </a:p>
          <a:p>
            <a:endParaRPr lang="en-US" sz="1600" dirty="0"/>
          </a:p>
          <a:p>
            <a:pPr marL="342900" indent="-342900">
              <a:buFont typeface="+mj-lt"/>
              <a:buAutoNum type="alphaLcParenR"/>
            </a:pPr>
            <a:r>
              <a:rPr lang="en-US" sz="1600" dirty="0"/>
              <a:t>LWC is available from version 44.0 </a:t>
            </a:r>
          </a:p>
          <a:p>
            <a:pPr marL="342900" indent="-342900">
              <a:buFont typeface="+mj-lt"/>
              <a:buAutoNum type="alphaLcParenR"/>
            </a:pPr>
            <a:r>
              <a:rPr lang="en-US" sz="1600" dirty="0"/>
              <a:t>Source of Components are not visible in Salesforce. </a:t>
            </a:r>
          </a:p>
          <a:p>
            <a:pPr marL="342900" indent="-342900">
              <a:buFont typeface="+mj-lt"/>
              <a:buAutoNum type="alphaLcParenR"/>
            </a:pPr>
            <a:r>
              <a:rPr lang="en-US" sz="1600" dirty="0"/>
              <a:t>It appear under Lightning Components Section with the type “LWC”.</a:t>
            </a:r>
          </a:p>
          <a:p>
            <a:pPr marL="342900" indent="-342900">
              <a:buFont typeface="+mj-lt"/>
              <a:buAutoNum type="alphaLcParenR"/>
            </a:pPr>
            <a:r>
              <a:rPr lang="en-US" sz="1600" dirty="0"/>
              <a:t> B and c.</a:t>
            </a:r>
          </a:p>
          <a:p>
            <a:endParaRPr lang="en-US" sz="1600" dirty="0"/>
          </a:p>
          <a:p>
            <a:r>
              <a:rPr lang="en-US" sz="1600" dirty="0"/>
              <a:t>2. which </a:t>
            </a:r>
            <a:r>
              <a:rPr lang="en-US" sz="1600" dirty="0" err="1"/>
              <a:t>prpopety</a:t>
            </a:r>
            <a:r>
              <a:rPr lang="en-US" sz="1600" dirty="0"/>
              <a:t> is used to Make a Component Width-Aware.</a:t>
            </a:r>
          </a:p>
          <a:p>
            <a:pPr marL="342900" indent="-342900">
              <a:buFont typeface="+mj-lt"/>
              <a:buAutoNum type="alphaLcParenR"/>
            </a:pPr>
            <a:r>
              <a:rPr lang="en-US" sz="1600" dirty="0"/>
              <a:t>@track</a:t>
            </a:r>
          </a:p>
          <a:p>
            <a:pPr marL="342900" indent="-342900">
              <a:buFont typeface="+mj-lt"/>
              <a:buAutoNum type="alphaLcParenR"/>
            </a:pPr>
            <a:r>
              <a:rPr lang="en-US" sz="1600" dirty="0"/>
              <a:t>@api</a:t>
            </a:r>
          </a:p>
          <a:p>
            <a:pPr marL="342900" indent="-342900">
              <a:buFont typeface="+mj-lt"/>
              <a:buAutoNum type="alphaLcParenR"/>
            </a:pPr>
            <a:r>
              <a:rPr lang="en-US" sz="1600" dirty="0" err="1"/>
              <a:t>flexipageRegionWidth</a:t>
            </a:r>
            <a:endParaRPr lang="en-US" sz="1600" dirty="0"/>
          </a:p>
          <a:p>
            <a:pPr marL="342900" indent="-342900">
              <a:buFont typeface="+mj-lt"/>
              <a:buAutoNum type="alphaLcParenR"/>
            </a:pPr>
            <a:r>
              <a:rPr lang="en-US" sz="1600" dirty="0"/>
              <a:t>All of the above.</a:t>
            </a:r>
          </a:p>
          <a:p>
            <a:endParaRPr lang="en-US" sz="1600" dirty="0"/>
          </a:p>
          <a:p>
            <a:r>
              <a:rPr lang="en-US" sz="1600" dirty="0"/>
              <a:t>3.which service is used to navigate in Lightning Experience, Lightning Communities and in Salesforce app Instead of URL, the navigation service uses a page reference. </a:t>
            </a:r>
          </a:p>
          <a:p>
            <a:endParaRPr lang="en-US" sz="1600" dirty="0"/>
          </a:p>
          <a:p>
            <a:pPr marL="342900" indent="-342900">
              <a:buFont typeface="+mj-lt"/>
              <a:buAutoNum type="alphaLcParenR"/>
            </a:pPr>
            <a:r>
              <a:rPr lang="en-US" sz="1600" dirty="0"/>
              <a:t>navigation service (lightning/navigation).</a:t>
            </a:r>
          </a:p>
          <a:p>
            <a:pPr marL="342900" indent="-342900">
              <a:buFont typeface="+mj-lt"/>
              <a:buAutoNum type="alphaLcParenR"/>
            </a:pPr>
            <a:r>
              <a:rPr lang="en-US" sz="1600" dirty="0" err="1"/>
              <a:t>force:navigateToURL</a:t>
            </a:r>
            <a:endParaRPr lang="en-US" sz="1600" dirty="0"/>
          </a:p>
          <a:p>
            <a:pPr marL="342900" indent="-342900">
              <a:buFont typeface="+mj-lt"/>
              <a:buAutoNum type="alphaLcParenR"/>
            </a:pPr>
            <a:r>
              <a:rPr lang="en-US" sz="1600" dirty="0"/>
              <a:t>Non of the above </a:t>
            </a:r>
          </a:p>
          <a:p>
            <a:pPr marL="342900" indent="-342900">
              <a:buFont typeface="+mj-lt"/>
              <a:buAutoNum type="alphaLcParenR"/>
            </a:pPr>
            <a:r>
              <a:rPr lang="en-US" sz="1600" dirty="0"/>
              <a:t>All of the above</a:t>
            </a:r>
          </a:p>
          <a:p>
            <a:endParaRPr lang="en-US" sz="1600" dirty="0"/>
          </a:p>
          <a:p>
            <a:endParaRPr lang="en-US" sz="1600" dirty="0"/>
          </a:p>
          <a:p>
            <a:endParaRPr lang="en-US" sz="1600" dirty="0"/>
          </a:p>
        </p:txBody>
      </p:sp>
    </p:spTree>
    <p:extLst>
      <p:ext uri="{BB962C8B-B14F-4D97-AF65-F5344CB8AC3E}">
        <p14:creationId xmlns:p14="http://schemas.microsoft.com/office/powerpoint/2010/main" val="30056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742853"/>
            <a:ext cx="10541000" cy="739601"/>
          </a:xfrm>
        </p:spPr>
        <p:txBody>
          <a:bodyPr/>
          <a:lstStyle/>
          <a:p>
            <a:r>
              <a:rPr lang="en-US" sz="4000" dirty="0"/>
              <a:t>Hands on Challenge</a:t>
            </a:r>
          </a:p>
        </p:txBody>
      </p:sp>
    </p:spTree>
    <p:extLst>
      <p:ext uri="{BB962C8B-B14F-4D97-AF65-F5344CB8AC3E}">
        <p14:creationId xmlns:p14="http://schemas.microsoft.com/office/powerpoint/2010/main" val="33081203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Navigation Component</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Hands on challenge</a:t>
            </a:r>
          </a:p>
        </p:txBody>
      </p:sp>
      <p:sp>
        <p:nvSpPr>
          <p:cNvPr id="2" name="Rectangle 1"/>
          <p:cNvSpPr/>
          <p:nvPr/>
        </p:nvSpPr>
        <p:spPr>
          <a:xfrm>
            <a:off x="914400" y="1353312"/>
            <a:ext cx="10621818" cy="5311069"/>
          </a:xfrm>
          <a:prstGeom prst="rect">
            <a:avLst/>
          </a:prstGeom>
        </p:spPr>
        <p:txBody>
          <a:bodyPr wrap="square">
            <a:spAutoFit/>
          </a:bodyPr>
          <a:lstStyle/>
          <a:p>
            <a:r>
              <a:rPr lang="en-US" b="1" dirty="0">
                <a:cs typeface="Arial"/>
              </a:rPr>
              <a:t>Use Case</a:t>
            </a:r>
            <a:endParaRPr lang="en-US" b="1" dirty="0"/>
          </a:p>
          <a:p>
            <a:pPr marL="285750" indent="-285750">
              <a:lnSpc>
                <a:spcPct val="150000"/>
              </a:lnSpc>
              <a:buFont typeface="Arial" panose="020B0604020202020204" pitchFamily="34" charset="0"/>
              <a:buChar char="•"/>
            </a:pPr>
            <a:r>
              <a:rPr lang="en-US" dirty="0"/>
              <a:t>Create “</a:t>
            </a:r>
            <a:r>
              <a:rPr lang="en-US" dirty="0" err="1"/>
              <a:t>NavigationCombo</a:t>
            </a:r>
            <a:r>
              <a:rPr lang="en-US" dirty="0"/>
              <a:t>” Lightning Web Component with five buttons named as </a:t>
            </a:r>
            <a:r>
              <a:rPr lang="en-US" b="1" dirty="0"/>
              <a:t>Home tab</a:t>
            </a:r>
            <a:r>
              <a:rPr lang="en-US" dirty="0"/>
              <a:t>, </a:t>
            </a:r>
            <a:r>
              <a:rPr lang="en-US" b="1" dirty="0"/>
              <a:t>Create New Account</a:t>
            </a:r>
            <a:r>
              <a:rPr lang="en-US" dirty="0"/>
              <a:t>, </a:t>
            </a:r>
            <a:r>
              <a:rPr lang="en-US" b="1" dirty="0"/>
              <a:t>Lead List View</a:t>
            </a:r>
            <a:r>
              <a:rPr lang="en-US" dirty="0"/>
              <a:t>, </a:t>
            </a:r>
            <a:r>
              <a:rPr lang="en-US" b="1" dirty="0"/>
              <a:t>Navigate to Opportunity</a:t>
            </a:r>
            <a:r>
              <a:rPr lang="en-US" dirty="0"/>
              <a:t>, </a:t>
            </a:r>
            <a:r>
              <a:rPr lang="en-US" b="1" dirty="0"/>
              <a:t>View Chatter Home</a:t>
            </a:r>
            <a:r>
              <a:rPr lang="en-US" dirty="0"/>
              <a:t>. </a:t>
            </a:r>
            <a:r>
              <a:rPr lang="en-US" b="1" dirty="0"/>
              <a:t>Home tab </a:t>
            </a:r>
            <a:r>
              <a:rPr lang="en-US" dirty="0"/>
              <a:t>button should navigate to Home page, </a:t>
            </a:r>
            <a:r>
              <a:rPr lang="en-US" b="1" dirty="0"/>
              <a:t>Create New Account </a:t>
            </a:r>
            <a:r>
              <a:rPr lang="en-US" dirty="0"/>
              <a:t>button should navigate to new account page, </a:t>
            </a:r>
            <a:r>
              <a:rPr lang="en-US" b="1" dirty="0"/>
              <a:t>Lead List View </a:t>
            </a:r>
            <a:r>
              <a:rPr lang="en-US" dirty="0"/>
              <a:t>button should navigate to the list view of lead object,</a:t>
            </a:r>
            <a:r>
              <a:rPr lang="en-US" b="1" dirty="0"/>
              <a:t> Navigate to </a:t>
            </a:r>
            <a:r>
              <a:rPr lang="en-US" b="1" dirty="0" err="1"/>
              <a:t>Opporunity</a:t>
            </a:r>
            <a:r>
              <a:rPr lang="en-US" b="1" dirty="0"/>
              <a:t> </a:t>
            </a:r>
            <a:r>
              <a:rPr lang="en-US" dirty="0"/>
              <a:t>button</a:t>
            </a:r>
            <a:r>
              <a:rPr lang="en-US" b="1" dirty="0"/>
              <a:t> </a:t>
            </a:r>
            <a:r>
              <a:rPr lang="en-US" dirty="0"/>
              <a:t>should navigate to any of opportunity record detail page and </a:t>
            </a:r>
            <a:r>
              <a:rPr lang="en-US" b="1" dirty="0"/>
              <a:t>View Chatter Home </a:t>
            </a:r>
            <a:r>
              <a:rPr lang="en-US" dirty="0"/>
              <a:t>button will navigate to chatter.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Create “</a:t>
            </a:r>
            <a:r>
              <a:rPr lang="en-US" dirty="0" err="1"/>
              <a:t>FlexibleComponent</a:t>
            </a:r>
            <a:r>
              <a:rPr lang="en-US" dirty="0"/>
              <a:t>” Lightning Web Component which will show ten contact records. Create an Application Page in the App Builder with “header &amp; two Regions” and add this component in header section of this page. Now, move this component to other section of this page. This component should be flexible with the width of the different sections.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43020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570830"/>
            <a:ext cx="10541000" cy="1592403"/>
          </a:xfrm>
        </p:spPr>
        <p:txBody>
          <a:bodyPr/>
          <a:lstStyle/>
          <a:p>
            <a:r>
              <a:rPr lang="en-US" sz="4000" dirty="0"/>
              <a:t>Use Components in Salesforce Experiences</a:t>
            </a:r>
            <a:br>
              <a:rPr lang="en-US" sz="4000" dirty="0"/>
            </a:br>
            <a:endParaRPr lang="en-US" dirty="0"/>
          </a:p>
        </p:txBody>
      </p:sp>
    </p:spTree>
    <p:extLst>
      <p:ext uri="{BB962C8B-B14F-4D97-AF65-F5344CB8AC3E}">
        <p14:creationId xmlns:p14="http://schemas.microsoft.com/office/powerpoint/2010/main" val="3069943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View Components in Setup</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4" name="Rectangle 3"/>
          <p:cNvSpPr/>
          <p:nvPr/>
        </p:nvSpPr>
        <p:spPr>
          <a:xfrm>
            <a:off x="914399" y="1439476"/>
            <a:ext cx="10492509" cy="171008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LWC is available from version 45.0 </a:t>
            </a:r>
          </a:p>
          <a:p>
            <a:pPr marL="285750" indent="-285750">
              <a:lnSpc>
                <a:spcPct val="150000"/>
              </a:lnSpc>
              <a:buFont typeface="Arial" panose="020B0604020202020204" pitchFamily="34" charset="0"/>
              <a:buChar char="•"/>
            </a:pPr>
            <a:r>
              <a:rPr lang="en-US" dirty="0"/>
              <a:t>Source of Components are not visible in Salesforce. </a:t>
            </a:r>
          </a:p>
          <a:p>
            <a:pPr marL="285750" indent="-285750">
              <a:lnSpc>
                <a:spcPct val="150000"/>
              </a:lnSpc>
              <a:buFont typeface="Arial" panose="020B0604020202020204" pitchFamily="34" charset="0"/>
              <a:buChar char="•"/>
            </a:pPr>
            <a:r>
              <a:rPr lang="en-US" dirty="0"/>
              <a:t>It appear under Lightning Components Section with the type “LWC”.</a:t>
            </a:r>
          </a:p>
          <a:p>
            <a:pPr marL="285750" indent="-285750">
              <a:lnSpc>
                <a:spcPct val="150000"/>
              </a:lnSpc>
              <a:buFont typeface="Arial" panose="020B0604020202020204" pitchFamily="34" charset="0"/>
              <a:buChar char="•"/>
            </a:pPr>
            <a:r>
              <a:rPr lang="en-US" dirty="0"/>
              <a:t>Development is done on local and migrated through Salesforce CLI</a:t>
            </a:r>
          </a:p>
        </p:txBody>
      </p:sp>
      <p:pic>
        <p:nvPicPr>
          <p:cNvPr id="5" name="Picture 4">
            <a:extLst>
              <a:ext uri="{FF2B5EF4-FFF2-40B4-BE49-F238E27FC236}">
                <a16:creationId xmlns:a16="http://schemas.microsoft.com/office/drawing/2014/main" id="{6A2DED9F-E1C9-4404-9234-4D610380925C}"/>
              </a:ext>
            </a:extLst>
          </p:cNvPr>
          <p:cNvPicPr>
            <a:picLocks noChangeAspect="1"/>
          </p:cNvPicPr>
          <p:nvPr/>
        </p:nvPicPr>
        <p:blipFill>
          <a:blip r:embed="rId2"/>
          <a:stretch>
            <a:fillRect/>
          </a:stretch>
        </p:blipFill>
        <p:spPr>
          <a:xfrm>
            <a:off x="1016000" y="3955669"/>
            <a:ext cx="9836928" cy="1914694"/>
          </a:xfrm>
          <a:prstGeom prst="rect">
            <a:avLst/>
          </a:prstGeom>
        </p:spPr>
      </p:pic>
      <p:sp>
        <p:nvSpPr>
          <p:cNvPr id="6" name="TextBox 5">
            <a:extLst>
              <a:ext uri="{FF2B5EF4-FFF2-40B4-BE49-F238E27FC236}">
                <a16:creationId xmlns:a16="http://schemas.microsoft.com/office/drawing/2014/main" id="{EF87FB68-2C02-4F8D-9F06-DD220647B88E}"/>
              </a:ext>
            </a:extLst>
          </p:cNvPr>
          <p:cNvSpPr txBox="1"/>
          <p:nvPr/>
        </p:nvSpPr>
        <p:spPr bwMode="gray">
          <a:xfrm>
            <a:off x="1016000" y="3409809"/>
            <a:ext cx="2792896" cy="444378"/>
          </a:xfrm>
          <a:prstGeom prst="rect">
            <a:avLst/>
          </a:prstGeom>
        </p:spPr>
        <p:txBody>
          <a:bodyPr wrap="square" lIns="0" rIns="0" rtlCol="0" anchor="b" anchorCtr="0">
            <a:normAutofit/>
          </a:bodyPr>
          <a:lstStyle/>
          <a:p>
            <a:pPr>
              <a:lnSpc>
                <a:spcPts val="900"/>
              </a:lnSpc>
            </a:pPr>
            <a:r>
              <a:rPr lang="en-US" b="1" u="sng" dirty="0">
                <a:solidFill>
                  <a:schemeClr val="tx1"/>
                </a:solidFill>
              </a:rPr>
              <a:t>Setup</a:t>
            </a:r>
          </a:p>
        </p:txBody>
      </p:sp>
    </p:spTree>
    <p:extLst>
      <p:ext uri="{BB962C8B-B14F-4D97-AF65-F5344CB8AC3E}">
        <p14:creationId xmlns:p14="http://schemas.microsoft.com/office/powerpoint/2010/main" val="13879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Lightning App Builder</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10" name="Rectangle 9"/>
          <p:cNvSpPr/>
          <p:nvPr/>
        </p:nvSpPr>
        <p:spPr>
          <a:xfrm>
            <a:off x="914400" y="1314704"/>
            <a:ext cx="10896600" cy="2492990"/>
          </a:xfrm>
          <a:prstGeom prst="rect">
            <a:avLst/>
          </a:prstGeom>
        </p:spPr>
        <p:txBody>
          <a:bodyPr wrap="square">
            <a:spAutoFit/>
          </a:bodyPr>
          <a:lstStyle/>
          <a:p>
            <a:pPr>
              <a:lnSpc>
                <a:spcPct val="150000"/>
              </a:lnSpc>
            </a:pPr>
            <a:r>
              <a:rPr lang="en-US" b="1" dirty="0">
                <a:cs typeface="Arial"/>
              </a:rPr>
              <a:t>Steps required to use you custom lightning web components in Lightning App Builder : </a:t>
            </a:r>
          </a:p>
          <a:p>
            <a:pPr marL="285750" indent="-285750">
              <a:lnSpc>
                <a:spcPct val="150000"/>
              </a:lnSpc>
              <a:buFont typeface="Arial" panose="020B0604020202020204" pitchFamily="34" charset="0"/>
              <a:buChar char="•"/>
            </a:pPr>
            <a:r>
              <a:rPr lang="en-US" dirty="0">
                <a:cs typeface="Calibri" panose="020F0502020204030204" pitchFamily="34" charset="0"/>
              </a:rPr>
              <a:t>Deploy My Domain in your org</a:t>
            </a:r>
          </a:p>
          <a:p>
            <a:pPr marL="285750" indent="-285750">
              <a:lnSpc>
                <a:spcPct val="150000"/>
              </a:lnSpc>
              <a:buFont typeface="Arial" panose="020B0604020202020204" pitchFamily="34" charset="0"/>
              <a:buChar char="•"/>
            </a:pPr>
            <a:r>
              <a:rPr lang="en-US" dirty="0">
                <a:cs typeface="Calibri" panose="020F0502020204030204" pitchFamily="34" charset="0"/>
              </a:rPr>
              <a:t>Define Component Metadata in the Configuration File</a:t>
            </a:r>
          </a:p>
          <a:p>
            <a:pPr marL="285750" indent="-285750">
              <a:lnSpc>
                <a:spcPct val="150000"/>
              </a:lnSpc>
              <a:buFont typeface="Arial" panose="020B0604020202020204" pitchFamily="34" charset="0"/>
              <a:buChar char="•"/>
            </a:pPr>
            <a:r>
              <a:rPr lang="en-US" dirty="0">
                <a:cs typeface="Calibri" panose="020F0502020204030204" pitchFamily="34" charset="0"/>
              </a:rPr>
              <a:t>Optional: Add an SVG Resource to Your Component Bundle</a:t>
            </a:r>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pic>
        <p:nvPicPr>
          <p:cNvPr id="17" name="Picture 16">
            <a:extLst>
              <a:ext uri="{FF2B5EF4-FFF2-40B4-BE49-F238E27FC236}">
                <a16:creationId xmlns:a16="http://schemas.microsoft.com/office/drawing/2014/main" id="{41F24CF3-F122-49FF-992D-292CFB2488D1}"/>
              </a:ext>
            </a:extLst>
          </p:cNvPr>
          <p:cNvPicPr>
            <a:picLocks noChangeAspect="1"/>
          </p:cNvPicPr>
          <p:nvPr/>
        </p:nvPicPr>
        <p:blipFill>
          <a:blip r:embed="rId2"/>
          <a:stretch>
            <a:fillRect/>
          </a:stretch>
        </p:blipFill>
        <p:spPr>
          <a:xfrm>
            <a:off x="914400" y="3012965"/>
            <a:ext cx="6080939" cy="3429281"/>
          </a:xfrm>
          <a:prstGeom prst="rect">
            <a:avLst/>
          </a:prstGeom>
        </p:spPr>
      </p:pic>
      <p:sp>
        <p:nvSpPr>
          <p:cNvPr id="18" name="TextBox 17">
            <a:extLst>
              <a:ext uri="{FF2B5EF4-FFF2-40B4-BE49-F238E27FC236}">
                <a16:creationId xmlns:a16="http://schemas.microsoft.com/office/drawing/2014/main" id="{9E5B3266-4A71-41E5-B3FD-720376C764DD}"/>
              </a:ext>
            </a:extLst>
          </p:cNvPr>
          <p:cNvSpPr txBox="1"/>
          <p:nvPr/>
        </p:nvSpPr>
        <p:spPr>
          <a:xfrm>
            <a:off x="8038858" y="3012966"/>
            <a:ext cx="3269694" cy="2011708"/>
          </a:xfrm>
          <a:prstGeom prst="rect">
            <a:avLst/>
          </a:prstGeom>
          <a:ln>
            <a:solidFill>
              <a:sysClr val="windowText" lastClr="000000"/>
            </a:solidFill>
          </a:ln>
        </p:spPr>
        <p:txBody>
          <a:bodyPr vert="horz" wrap="square" lIns="91440" tIns="45720" rIns="91440" bIns="45720" rtlCol="0" anchor="ctr">
            <a:normAutofit/>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Set </a:t>
            </a:r>
            <a:r>
              <a:rPr kumimoji="0" lang="en-US" b="0" i="0" u="none" strike="noStrike" kern="0" cap="none" spc="0" normalizeH="0" baseline="0" noProof="0" dirty="0" err="1">
                <a:ln>
                  <a:noFill/>
                </a:ln>
                <a:solidFill>
                  <a:srgbClr val="86BC25"/>
                </a:solidFill>
                <a:effectLst/>
                <a:uLnTx/>
                <a:uFillTx/>
                <a:cs typeface="Calibri" panose="020F0502020204030204" pitchFamily="34" charset="0"/>
              </a:rPr>
              <a:t>isExposed</a:t>
            </a:r>
            <a:r>
              <a:rPr kumimoji="0" lang="en-US" b="0" i="0" u="none" strike="noStrike" kern="0" cap="none" spc="0" normalizeH="0" baseline="0" noProof="0" dirty="0">
                <a:ln>
                  <a:noFill/>
                </a:ln>
                <a:solidFill>
                  <a:srgbClr val="86BC25"/>
                </a:solidFill>
                <a:effectLst/>
                <a:uLnTx/>
                <a:uFillTx/>
                <a:cs typeface="Calibri" panose="020F0502020204030204" pitchFamily="34" charset="0"/>
              </a:rPr>
              <a:t> to true.</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Mention target.</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Mention </a:t>
            </a:r>
            <a:r>
              <a:rPr kumimoji="0" lang="en-US" b="0" i="0" u="none" strike="noStrike" kern="0" cap="none" spc="0" normalizeH="0" baseline="0" noProof="0" dirty="0" err="1">
                <a:ln>
                  <a:noFill/>
                </a:ln>
                <a:solidFill>
                  <a:srgbClr val="86BC25"/>
                </a:solidFill>
                <a:effectLst/>
                <a:uLnTx/>
                <a:uFillTx/>
                <a:cs typeface="Calibri" panose="020F0502020204030204" pitchFamily="34" charset="0"/>
              </a:rPr>
              <a:t>targetConfigs</a:t>
            </a:r>
            <a:r>
              <a:rPr kumimoji="0" lang="en-US" b="0" i="0" u="none" strike="noStrike" kern="0" cap="none" spc="0" normalizeH="0" baseline="0" noProof="0" dirty="0">
                <a:ln>
                  <a:noFill/>
                </a:ln>
                <a:solidFill>
                  <a:srgbClr val="86BC25"/>
                </a:solidFill>
                <a:effectLst/>
                <a:uLnTx/>
                <a:uFillTx/>
                <a:cs typeface="Calibri" panose="020F0502020204030204" pitchFamily="34" charset="0"/>
              </a:rPr>
              <a:t>.</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Configure component’s properties</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86BC25"/>
                </a:solidFill>
                <a:effectLst/>
                <a:uLnTx/>
                <a:uFillTx/>
                <a:cs typeface="Calibri" panose="020F0502020204030204" pitchFamily="34" charset="0"/>
              </a:rPr>
              <a:t>Set supported objects</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86BC25"/>
              </a:solidFill>
              <a:effectLst/>
              <a:uLnTx/>
              <a:uFillTx/>
              <a:cs typeface="Calibri" panose="020F0502020204030204" pitchFamily="34" charset="0"/>
            </a:endParaRPr>
          </a:p>
        </p:txBody>
      </p:sp>
      <p:cxnSp>
        <p:nvCxnSpPr>
          <p:cNvPr id="19" name="Straight Arrow Connector 18">
            <a:extLst>
              <a:ext uri="{FF2B5EF4-FFF2-40B4-BE49-F238E27FC236}">
                <a16:creationId xmlns:a16="http://schemas.microsoft.com/office/drawing/2014/main" id="{F2E288C6-4399-40B5-BD91-72EF43F0EA64}"/>
              </a:ext>
            </a:extLst>
          </p:cNvPr>
          <p:cNvCxnSpPr>
            <a:cxnSpLocks/>
          </p:cNvCxnSpPr>
          <p:nvPr/>
        </p:nvCxnSpPr>
        <p:spPr>
          <a:xfrm flipH="1">
            <a:off x="3974858" y="3424292"/>
            <a:ext cx="4064000" cy="1"/>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186351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Community Builder</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10" name="Rectangle 9"/>
          <p:cNvSpPr/>
          <p:nvPr/>
        </p:nvSpPr>
        <p:spPr>
          <a:xfrm>
            <a:off x="914400" y="1314704"/>
            <a:ext cx="10896600" cy="2492990"/>
          </a:xfrm>
          <a:prstGeom prst="rect">
            <a:avLst/>
          </a:prstGeom>
        </p:spPr>
        <p:txBody>
          <a:bodyPr wrap="square">
            <a:spAutoFit/>
          </a:bodyPr>
          <a:lstStyle/>
          <a:p>
            <a:pPr>
              <a:lnSpc>
                <a:spcPct val="150000"/>
              </a:lnSpc>
            </a:pPr>
            <a:r>
              <a:rPr lang="en-US" b="1" dirty="0">
                <a:cs typeface="Arial"/>
              </a:rPr>
              <a:t>To configure a component for lightning communities :</a:t>
            </a:r>
          </a:p>
          <a:p>
            <a:pPr marL="285750" indent="-285750">
              <a:lnSpc>
                <a:spcPct val="150000"/>
              </a:lnSpc>
              <a:buFont typeface="Arial" panose="020B0604020202020204" pitchFamily="34" charset="0"/>
              <a:buChar char="•"/>
            </a:pPr>
            <a:r>
              <a:rPr lang="en-US" dirty="0">
                <a:cs typeface="Calibri" panose="020F0502020204030204" pitchFamily="34" charset="0"/>
              </a:rPr>
              <a:t>Define Component Metadata in the Configuration File.</a:t>
            </a:r>
          </a:p>
          <a:p>
            <a:pPr marL="285750" indent="-285750">
              <a:lnSpc>
                <a:spcPct val="150000"/>
              </a:lnSpc>
              <a:buFont typeface="Arial" panose="020B0604020202020204" pitchFamily="34" charset="0"/>
              <a:buChar char="•"/>
            </a:pPr>
            <a:r>
              <a:rPr lang="en-US" dirty="0">
                <a:cs typeface="Calibri" panose="020F0502020204030204" pitchFamily="34" charset="0"/>
              </a:rPr>
              <a:t>Define the component’s design configuration values.</a:t>
            </a:r>
          </a:p>
          <a:p>
            <a:pPr marL="285750" indent="-285750">
              <a:lnSpc>
                <a:spcPct val="150000"/>
              </a:lnSpc>
              <a:buFont typeface="Arial" panose="020B0604020202020204" pitchFamily="34" charset="0"/>
              <a:buChar char="•"/>
            </a:pPr>
            <a:r>
              <a:rPr lang="en-US" dirty="0">
                <a:cs typeface="Calibri" panose="020F0502020204030204" pitchFamily="34" charset="0"/>
              </a:rPr>
              <a:t>Optional: Add an SVG Resource to Your Component Bundle.</a:t>
            </a:r>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pic>
        <p:nvPicPr>
          <p:cNvPr id="13" name="Picture 12">
            <a:extLst>
              <a:ext uri="{FF2B5EF4-FFF2-40B4-BE49-F238E27FC236}">
                <a16:creationId xmlns:a16="http://schemas.microsoft.com/office/drawing/2014/main" id="{0DA44259-5C6C-4A04-A16B-2023FFB0EE68}"/>
              </a:ext>
            </a:extLst>
          </p:cNvPr>
          <p:cNvPicPr>
            <a:picLocks noChangeAspect="1"/>
          </p:cNvPicPr>
          <p:nvPr/>
        </p:nvPicPr>
        <p:blipFill>
          <a:blip r:embed="rId2"/>
          <a:stretch>
            <a:fillRect/>
          </a:stretch>
        </p:blipFill>
        <p:spPr>
          <a:xfrm>
            <a:off x="914971" y="3044488"/>
            <a:ext cx="7716764" cy="3328603"/>
          </a:xfrm>
          <a:prstGeom prst="rect">
            <a:avLst/>
          </a:prstGeom>
        </p:spPr>
      </p:pic>
      <p:sp>
        <p:nvSpPr>
          <p:cNvPr id="14" name="TextBox 13">
            <a:extLst>
              <a:ext uri="{FF2B5EF4-FFF2-40B4-BE49-F238E27FC236}">
                <a16:creationId xmlns:a16="http://schemas.microsoft.com/office/drawing/2014/main" id="{566E1BF3-BBD3-470E-A988-8DDA50D791A3}"/>
              </a:ext>
            </a:extLst>
          </p:cNvPr>
          <p:cNvSpPr txBox="1"/>
          <p:nvPr/>
        </p:nvSpPr>
        <p:spPr>
          <a:xfrm>
            <a:off x="8110357" y="2937165"/>
            <a:ext cx="3902926" cy="1939635"/>
          </a:xfrm>
          <a:prstGeom prst="rect">
            <a:avLst/>
          </a:prstGeom>
          <a:ln>
            <a:solidFill>
              <a:sysClr val="windowText" lastClr="000000"/>
            </a:solidFill>
          </a:ln>
        </p:spPr>
        <p:txBody>
          <a:bodyPr vert="horz" wrap="square" lIns="91440" tIns="45720" rIns="91440" bIns="45720" rtlCol="0" anchor="ctr">
            <a:normAutofit fontScale="32500" lnSpcReduction="20000"/>
          </a:bodyPr>
          <a:lstStyle/>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900" b="0" i="0" u="none" strike="noStrike" kern="0" cap="none" spc="0" normalizeH="0" baseline="0" noProof="0" dirty="0">
              <a:ln>
                <a:noFill/>
              </a:ln>
              <a:solidFill>
                <a:srgbClr val="86BC25"/>
              </a:solidFill>
              <a:effectLst/>
              <a:uLnTx/>
              <a:uFillTx/>
              <a:cs typeface="Calibri" panose="020F0502020204030204" pitchFamily="34" charset="0"/>
            </a:endParaRP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Set </a:t>
            </a:r>
            <a:r>
              <a:rPr kumimoji="0" lang="en-US" sz="5500" b="0" i="0" u="none" strike="noStrike" kern="0" cap="none" spc="0" normalizeH="0" baseline="0" noProof="0" dirty="0" err="1">
                <a:ln>
                  <a:noFill/>
                </a:ln>
                <a:solidFill>
                  <a:srgbClr val="86BC25"/>
                </a:solidFill>
                <a:effectLst/>
                <a:uLnTx/>
                <a:uFillTx/>
                <a:cs typeface="Calibri" panose="020F0502020204030204" pitchFamily="34" charset="0"/>
              </a:rPr>
              <a:t>isExposed</a:t>
            </a: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 to true.</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Define </a:t>
            </a:r>
            <a:r>
              <a:rPr kumimoji="0" lang="en-US" sz="5500" b="0" i="0" u="none" strike="noStrike" kern="0" cap="none" spc="0" normalizeH="0" baseline="0" noProof="0" dirty="0" err="1">
                <a:ln>
                  <a:noFill/>
                </a:ln>
                <a:solidFill>
                  <a:srgbClr val="86BC25"/>
                </a:solidFill>
                <a:effectLst/>
                <a:uLnTx/>
                <a:uFillTx/>
                <a:cs typeface="Calibri" panose="020F0502020204030204" pitchFamily="34" charset="0"/>
              </a:rPr>
              <a:t>lightningCommunity</a:t>
            </a: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__Page in targets.</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Define </a:t>
            </a:r>
            <a:r>
              <a:rPr kumimoji="0" lang="en-US" sz="5500" b="0" i="0" u="none" strike="noStrike" kern="0" cap="none" spc="0" normalizeH="0" baseline="0" noProof="0" dirty="0" err="1">
                <a:ln>
                  <a:noFill/>
                </a:ln>
                <a:solidFill>
                  <a:srgbClr val="86BC25"/>
                </a:solidFill>
                <a:effectLst/>
                <a:uLnTx/>
                <a:uFillTx/>
                <a:cs typeface="Calibri" panose="020F0502020204030204" pitchFamily="34" charset="0"/>
              </a:rPr>
              <a:t>lightningCommunity</a:t>
            </a: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__Default in targets and define the properties in </a:t>
            </a:r>
            <a:r>
              <a:rPr kumimoji="0" lang="en-US" sz="5500" b="0" i="0" u="none" strike="noStrike" kern="0" cap="none" spc="0" normalizeH="0" baseline="0" noProof="0" dirty="0" err="1">
                <a:ln>
                  <a:noFill/>
                </a:ln>
                <a:solidFill>
                  <a:srgbClr val="86BC25"/>
                </a:solidFill>
                <a:effectLst/>
                <a:uLnTx/>
                <a:uFillTx/>
                <a:cs typeface="Calibri" panose="020F0502020204030204" pitchFamily="34" charset="0"/>
              </a:rPr>
              <a:t>targetConfigs</a:t>
            </a:r>
            <a:r>
              <a:rPr kumimoji="0" lang="en-US" sz="5500" b="0" i="0" u="none" strike="noStrike" kern="0" cap="none" spc="0" normalizeH="0" baseline="0" noProof="0" dirty="0">
                <a:ln>
                  <a:noFill/>
                </a:ln>
                <a:solidFill>
                  <a:srgbClr val="86BC25"/>
                </a:solidFill>
                <a:effectLst/>
                <a:uLnTx/>
                <a:uFillTx/>
                <a:cs typeface="Calibri" panose="020F0502020204030204" pitchFamily="34" charset="0"/>
              </a:rPr>
              <a:t>.</a:t>
            </a:r>
          </a:p>
          <a:p>
            <a:pPr marL="285750" marR="0" lvl="0" indent="-285750" defTabSz="121917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86BC25"/>
              </a:solidFill>
              <a:effectLst/>
              <a:uLnTx/>
              <a:uFillTx/>
              <a:latin typeface="Verdana"/>
              <a:cs typeface="Calibri" panose="020F0502020204030204" pitchFamily="34" charset="0"/>
            </a:endParaRPr>
          </a:p>
        </p:txBody>
      </p:sp>
      <p:cxnSp>
        <p:nvCxnSpPr>
          <p:cNvPr id="15" name="Straight Arrow Connector 14">
            <a:extLst>
              <a:ext uri="{FF2B5EF4-FFF2-40B4-BE49-F238E27FC236}">
                <a16:creationId xmlns:a16="http://schemas.microsoft.com/office/drawing/2014/main" id="{67D4DA67-7BDB-478B-8F34-378AB1A74DAD}"/>
              </a:ext>
            </a:extLst>
          </p:cNvPr>
          <p:cNvCxnSpPr>
            <a:cxnSpLocks/>
          </p:cNvCxnSpPr>
          <p:nvPr/>
        </p:nvCxnSpPr>
        <p:spPr>
          <a:xfrm flipH="1">
            <a:off x="4402232" y="3784724"/>
            <a:ext cx="3708124" cy="0"/>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234857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Adding a SVG to Components</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10" name="Rectangle 9"/>
          <p:cNvSpPr/>
          <p:nvPr/>
        </p:nvSpPr>
        <p:spPr>
          <a:xfrm>
            <a:off x="914400" y="1314704"/>
            <a:ext cx="10896600" cy="2492990"/>
          </a:xfrm>
          <a:prstGeom prst="rect">
            <a:avLst/>
          </a:prstGeom>
        </p:spPr>
        <p:txBody>
          <a:bodyPr wrap="square">
            <a:spAutoFit/>
          </a:bodyPr>
          <a:lstStyle/>
          <a:p>
            <a:pPr>
              <a:lnSpc>
                <a:spcPct val="150000"/>
              </a:lnSpc>
            </a:pPr>
            <a:r>
              <a:rPr lang="en-US" b="1" dirty="0">
                <a:cs typeface="Arial"/>
              </a:rPr>
              <a:t>Use of CSS or Lightning Design System to design Lightning Components:</a:t>
            </a:r>
            <a:endParaRPr lang="en-US" b="1" dirty="0">
              <a:cs typeface="Calibri" panose="020F0502020204030204" pitchFamily="34" charset="0"/>
            </a:endParaRPr>
          </a:p>
          <a:p>
            <a:pPr marL="285750" indent="-285750">
              <a:lnSpc>
                <a:spcPct val="150000"/>
              </a:lnSpc>
              <a:buFont typeface="Arial" panose="020B0604020202020204" pitchFamily="34" charset="0"/>
              <a:buChar char="•"/>
            </a:pPr>
            <a:r>
              <a:rPr lang="en-US" dirty="0">
                <a:cs typeface="Calibri" panose="020F0502020204030204" pitchFamily="34" charset="0"/>
              </a:rPr>
              <a:t>To define a custom icon for your component, add an SVG resource to your component’s folder. If there is no SVG resource, the system uses a default lightning icon.</a:t>
            </a:r>
          </a:p>
          <a:p>
            <a:pPr marL="285750" indent="-285750">
              <a:lnSpc>
                <a:spcPct val="150000"/>
              </a:lnSpc>
              <a:buFont typeface="Arial" panose="020B0604020202020204" pitchFamily="34" charset="0"/>
              <a:buChar char="•"/>
            </a:pPr>
            <a:r>
              <a:rPr lang="en-US" dirty="0">
                <a:cs typeface="Calibri" panose="020F0502020204030204" pitchFamily="34" charset="0"/>
              </a:rPr>
              <a:t>An SVG resource must be named </a:t>
            </a:r>
            <a:r>
              <a:rPr lang="en-US" dirty="0" err="1">
                <a:cs typeface="Calibri" panose="020F0502020204030204" pitchFamily="34" charset="0"/>
              </a:rPr>
              <a:t>component.svg</a:t>
            </a:r>
            <a:r>
              <a:rPr lang="en-US" dirty="0">
                <a:cs typeface="Calibri" panose="020F0502020204030204" pitchFamily="34" charset="0"/>
              </a:rPr>
              <a:t>. You can only have one SVG per folder.</a:t>
            </a:r>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pic>
        <p:nvPicPr>
          <p:cNvPr id="9" name="Picture 8">
            <a:extLst>
              <a:ext uri="{FF2B5EF4-FFF2-40B4-BE49-F238E27FC236}">
                <a16:creationId xmlns:a16="http://schemas.microsoft.com/office/drawing/2014/main" id="{54DE0A49-57C7-4379-BFD8-A050A70BF5B3}"/>
              </a:ext>
            </a:extLst>
          </p:cNvPr>
          <p:cNvPicPr>
            <a:picLocks noChangeAspect="1"/>
          </p:cNvPicPr>
          <p:nvPr/>
        </p:nvPicPr>
        <p:blipFill>
          <a:blip r:embed="rId2"/>
          <a:stretch>
            <a:fillRect/>
          </a:stretch>
        </p:blipFill>
        <p:spPr>
          <a:xfrm>
            <a:off x="914400" y="3089838"/>
            <a:ext cx="5867400" cy="2238375"/>
          </a:xfrm>
          <a:prstGeom prst="rect">
            <a:avLst/>
          </a:prstGeom>
        </p:spPr>
      </p:pic>
    </p:spTree>
    <p:extLst>
      <p:ext uri="{BB962C8B-B14F-4D97-AF65-F5344CB8AC3E}">
        <p14:creationId xmlns:p14="http://schemas.microsoft.com/office/powerpoint/2010/main" val="296082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Make a Component Width-Aware</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3" name="Rectangle 2"/>
          <p:cNvSpPr/>
          <p:nvPr/>
        </p:nvSpPr>
        <p:spPr>
          <a:xfrm>
            <a:off x="794326" y="1326679"/>
            <a:ext cx="10695709"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tx1">
                    <a:lumMod val="75000"/>
                    <a:lumOff val="25000"/>
                  </a:schemeClr>
                </a:solidFill>
              </a:rPr>
              <a:t>Add </a:t>
            </a:r>
            <a:r>
              <a:rPr lang="en-US" dirty="0" err="1">
                <a:solidFill>
                  <a:schemeClr val="tx1">
                    <a:lumMod val="75000"/>
                    <a:lumOff val="25000"/>
                  </a:schemeClr>
                </a:solidFill>
              </a:rPr>
              <a:t>flexipageRegionWidth</a:t>
            </a:r>
            <a:r>
              <a:rPr lang="en-US" dirty="0">
                <a:solidFill>
                  <a:schemeClr val="tx1">
                    <a:lumMod val="75000"/>
                    <a:lumOff val="25000"/>
                  </a:schemeClr>
                </a:solidFill>
              </a:rPr>
              <a:t> with some strategic CSS, the component renders in different ways in different regions at run time. </a:t>
            </a:r>
          </a:p>
          <a:p>
            <a:pPr marL="285750" indent="-285750">
              <a:lnSpc>
                <a:spcPct val="150000"/>
              </a:lnSpc>
              <a:buFont typeface="Arial" panose="020B0604020202020204" pitchFamily="34" charset="0"/>
              <a:buChar char="•"/>
            </a:pPr>
            <a:r>
              <a:rPr lang="en-US" dirty="0">
                <a:solidFill>
                  <a:schemeClr val="tx1">
                    <a:lumMod val="75000"/>
                    <a:lumOff val="25000"/>
                  </a:schemeClr>
                </a:solidFill>
              </a:rPr>
              <a:t>Use @</a:t>
            </a:r>
            <a:r>
              <a:rPr lang="en-US" dirty="0" err="1">
                <a:solidFill>
                  <a:schemeClr val="tx1">
                    <a:lumMod val="75000"/>
                    <a:lumOff val="25000"/>
                  </a:schemeClr>
                </a:solidFill>
              </a:rPr>
              <a:t>api</a:t>
            </a:r>
            <a:r>
              <a:rPr lang="en-US" dirty="0">
                <a:solidFill>
                  <a:schemeClr val="tx1">
                    <a:lumMod val="75000"/>
                    <a:lumOff val="25000"/>
                  </a:schemeClr>
                </a:solidFill>
              </a:rPr>
              <a:t> decorator to create a public </a:t>
            </a:r>
            <a:r>
              <a:rPr lang="en-US" dirty="0" err="1">
                <a:solidFill>
                  <a:schemeClr val="tx1">
                    <a:lumMod val="75000"/>
                    <a:lumOff val="25000"/>
                  </a:schemeClr>
                </a:solidFill>
              </a:rPr>
              <a:t>flexipageRegionWidth</a:t>
            </a:r>
            <a:r>
              <a:rPr lang="en-US" dirty="0">
                <a:solidFill>
                  <a:schemeClr val="tx1">
                    <a:lumMod val="75000"/>
                    <a:lumOff val="25000"/>
                  </a:schemeClr>
                </a:solidFill>
              </a:rPr>
              <a:t> property.</a:t>
            </a:r>
          </a:p>
          <a:p>
            <a:pPr marL="285750" indent="-285750">
              <a:lnSpc>
                <a:spcPct val="150000"/>
              </a:lnSpc>
              <a:buFont typeface="Wingdings" panose="05000000000000000000" pitchFamily="2" charset="2"/>
              <a:buChar char="ü"/>
            </a:pPr>
            <a:br>
              <a:rPr lang="en-US" dirty="0">
                <a:solidFill>
                  <a:schemeClr val="tx1">
                    <a:lumMod val="75000"/>
                    <a:lumOff val="25000"/>
                  </a:schemeClr>
                </a:solidFill>
              </a:rPr>
            </a:br>
            <a:endParaRPr lang="en-US" dirty="0"/>
          </a:p>
        </p:txBody>
      </p:sp>
      <p:pic>
        <p:nvPicPr>
          <p:cNvPr id="14" name="Picture 13">
            <a:extLst>
              <a:ext uri="{FF2B5EF4-FFF2-40B4-BE49-F238E27FC236}">
                <a16:creationId xmlns:a16="http://schemas.microsoft.com/office/drawing/2014/main" id="{6487591D-15E7-4071-8EC1-284FD893D091}"/>
              </a:ext>
            </a:extLst>
          </p:cNvPr>
          <p:cNvPicPr>
            <a:picLocks noChangeAspect="1"/>
          </p:cNvPicPr>
          <p:nvPr/>
        </p:nvPicPr>
        <p:blipFill>
          <a:blip r:embed="rId2"/>
          <a:stretch>
            <a:fillRect/>
          </a:stretch>
        </p:blipFill>
        <p:spPr>
          <a:xfrm>
            <a:off x="914400" y="2672157"/>
            <a:ext cx="7894196" cy="1372383"/>
          </a:xfrm>
          <a:prstGeom prst="rect">
            <a:avLst/>
          </a:prstGeom>
          <a:ln>
            <a:solidFill>
              <a:schemeClr val="accent1"/>
            </a:solidFill>
          </a:ln>
        </p:spPr>
      </p:pic>
      <p:sp>
        <p:nvSpPr>
          <p:cNvPr id="4" name="Rectangle 3"/>
          <p:cNvSpPr/>
          <p:nvPr/>
        </p:nvSpPr>
        <p:spPr>
          <a:xfrm>
            <a:off x="794326" y="4151552"/>
            <a:ext cx="10483274" cy="87908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tx1">
                    <a:lumMod val="75000"/>
                    <a:lumOff val="25000"/>
                  </a:schemeClr>
                </a:solidFill>
              </a:rPr>
              <a:t>Use the </a:t>
            </a:r>
            <a:r>
              <a:rPr lang="en-US" dirty="0" err="1">
                <a:solidFill>
                  <a:schemeClr val="tx1">
                    <a:lumMod val="75000"/>
                    <a:lumOff val="25000"/>
                  </a:schemeClr>
                </a:solidFill>
              </a:rPr>
              <a:t>flexipageRegionWidth</a:t>
            </a:r>
            <a:r>
              <a:rPr lang="en-US" dirty="0">
                <a:solidFill>
                  <a:schemeClr val="tx1">
                    <a:lumMod val="75000"/>
                    <a:lumOff val="25000"/>
                  </a:schemeClr>
                </a:solidFill>
              </a:rPr>
              <a:t> property in the HTML template. Component </a:t>
            </a:r>
            <a:r>
              <a:rPr lang="en-US" dirty="0" err="1">
                <a:solidFill>
                  <a:schemeClr val="tx1">
                    <a:lumMod val="75000"/>
                    <a:lumOff val="25000"/>
                  </a:schemeClr>
                </a:solidFill>
              </a:rPr>
              <a:t>rerenders</a:t>
            </a:r>
            <a:r>
              <a:rPr lang="en-US" dirty="0">
                <a:solidFill>
                  <a:schemeClr val="tx1">
                    <a:lumMod val="75000"/>
                    <a:lumOff val="25000"/>
                  </a:schemeClr>
                </a:solidFill>
              </a:rPr>
              <a:t>, when value of </a:t>
            </a:r>
            <a:r>
              <a:rPr lang="en-US" dirty="0" err="1">
                <a:solidFill>
                  <a:schemeClr val="tx1">
                    <a:lumMod val="75000"/>
                    <a:lumOff val="25000"/>
                  </a:schemeClr>
                </a:solidFill>
              </a:rPr>
              <a:t>flexipageRegionWidth</a:t>
            </a:r>
            <a:r>
              <a:rPr lang="en-US" dirty="0">
                <a:solidFill>
                  <a:schemeClr val="tx1">
                    <a:lumMod val="75000"/>
                    <a:lumOff val="25000"/>
                  </a:schemeClr>
                </a:solidFill>
              </a:rPr>
              <a:t> changes. </a:t>
            </a:r>
          </a:p>
        </p:txBody>
      </p:sp>
      <p:pic>
        <p:nvPicPr>
          <p:cNvPr id="15" name="Picture 14">
            <a:extLst>
              <a:ext uri="{FF2B5EF4-FFF2-40B4-BE49-F238E27FC236}">
                <a16:creationId xmlns:a16="http://schemas.microsoft.com/office/drawing/2014/main" id="{503673BD-6A44-4E61-966C-4C4FDCD00904}"/>
              </a:ext>
            </a:extLst>
          </p:cNvPr>
          <p:cNvPicPr>
            <a:picLocks noChangeAspect="1"/>
          </p:cNvPicPr>
          <p:nvPr/>
        </p:nvPicPr>
        <p:blipFill>
          <a:blip r:embed="rId3"/>
          <a:stretch>
            <a:fillRect/>
          </a:stretch>
        </p:blipFill>
        <p:spPr>
          <a:xfrm>
            <a:off x="914400" y="5172952"/>
            <a:ext cx="4810125" cy="723900"/>
          </a:xfrm>
          <a:prstGeom prst="rect">
            <a:avLst/>
          </a:prstGeom>
          <a:ln>
            <a:solidFill>
              <a:schemeClr val="accent1"/>
            </a:solidFill>
          </a:ln>
        </p:spPr>
      </p:pic>
      <p:pic>
        <p:nvPicPr>
          <p:cNvPr id="16" name="Picture 15">
            <a:extLst>
              <a:ext uri="{FF2B5EF4-FFF2-40B4-BE49-F238E27FC236}">
                <a16:creationId xmlns:a16="http://schemas.microsoft.com/office/drawing/2014/main" id="{EBD5C6B8-A70B-4452-B736-947454DBC80D}"/>
              </a:ext>
            </a:extLst>
          </p:cNvPr>
          <p:cNvPicPr>
            <a:picLocks noChangeAspect="1"/>
          </p:cNvPicPr>
          <p:nvPr/>
        </p:nvPicPr>
        <p:blipFill>
          <a:blip r:embed="rId4"/>
          <a:stretch>
            <a:fillRect/>
          </a:stretch>
        </p:blipFill>
        <p:spPr>
          <a:xfrm>
            <a:off x="7749540" y="4699588"/>
            <a:ext cx="3528060" cy="1843794"/>
          </a:xfrm>
          <a:prstGeom prst="rect">
            <a:avLst/>
          </a:prstGeom>
        </p:spPr>
      </p:pic>
      <p:sp>
        <p:nvSpPr>
          <p:cNvPr id="5" name="Rectangle 4"/>
          <p:cNvSpPr/>
          <p:nvPr/>
        </p:nvSpPr>
        <p:spPr>
          <a:xfrm>
            <a:off x="794325" y="5880842"/>
            <a:ext cx="6594765" cy="46358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tx1">
                    <a:lumMod val="75000"/>
                    <a:lumOff val="25000"/>
                  </a:schemeClr>
                </a:solidFill>
              </a:rPr>
              <a:t>Valid CSS class values are SMALL, MEDIUM, and LARGE.</a:t>
            </a:r>
          </a:p>
        </p:txBody>
      </p:sp>
    </p:spTree>
    <p:extLst>
      <p:ext uri="{BB962C8B-B14F-4D97-AF65-F5344CB8AC3E}">
        <p14:creationId xmlns:p14="http://schemas.microsoft.com/office/powerpoint/2010/main" val="328890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Make a Component Aware of Its Record Context</a:t>
            </a:r>
          </a:p>
        </p:txBody>
      </p:sp>
      <p:sp>
        <p:nvSpPr>
          <p:cNvPr id="2" name="Text Placeholder 1"/>
          <p:cNvSpPr>
            <a:spLocks noGrp="1"/>
          </p:cNvSpPr>
          <p:nvPr>
            <p:ph type="body" sz="quarter" idx="15"/>
          </p:nvPr>
        </p:nvSpPr>
        <p:spPr>
          <a:xfrm>
            <a:off x="914971" y="466344"/>
            <a:ext cx="4349756" cy="203200"/>
          </a:xfrm>
        </p:spPr>
        <p:txBody>
          <a:bodyPr/>
          <a:lstStyle/>
          <a:p>
            <a:r>
              <a:rPr lang="en-US" dirty="0"/>
              <a:t>Use components in salesforce experiences</a:t>
            </a:r>
          </a:p>
        </p:txBody>
      </p:sp>
      <p:sp>
        <p:nvSpPr>
          <p:cNvPr id="10" name="Rectangle 9"/>
          <p:cNvSpPr/>
          <p:nvPr/>
        </p:nvSpPr>
        <p:spPr>
          <a:xfrm>
            <a:off x="914400" y="1314704"/>
            <a:ext cx="10896600" cy="290848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Calibri" panose="020F0502020204030204" pitchFamily="34" charset="0"/>
              </a:rPr>
              <a:t>If a component is used on a Lightning record page, the ID of the current record can be passed into the component.</a:t>
            </a:r>
          </a:p>
          <a:p>
            <a:pPr marL="285750" indent="-285750">
              <a:lnSpc>
                <a:spcPct val="150000"/>
              </a:lnSpc>
              <a:buFont typeface="Arial" panose="020B0604020202020204" pitchFamily="34" charset="0"/>
              <a:buChar char="•"/>
            </a:pPr>
            <a:r>
              <a:rPr lang="en-US" dirty="0">
                <a:cs typeface="Calibri" panose="020F0502020204030204" pitchFamily="34" charset="0"/>
              </a:rPr>
              <a:t>Use the @</a:t>
            </a:r>
            <a:r>
              <a:rPr lang="en-US" dirty="0" err="1">
                <a:cs typeface="Calibri" panose="020F0502020204030204" pitchFamily="34" charset="0"/>
              </a:rPr>
              <a:t>api</a:t>
            </a:r>
            <a:r>
              <a:rPr lang="en-US" dirty="0">
                <a:cs typeface="Calibri" panose="020F0502020204030204" pitchFamily="34" charset="0"/>
              </a:rPr>
              <a:t> decorator to create a public </a:t>
            </a:r>
            <a:r>
              <a:rPr lang="en-US" dirty="0" err="1">
                <a:cs typeface="Calibri" panose="020F0502020204030204" pitchFamily="34" charset="0"/>
              </a:rPr>
              <a:t>recordId</a:t>
            </a:r>
            <a:r>
              <a:rPr lang="en-US" dirty="0">
                <a:cs typeface="Calibri" panose="020F0502020204030204" pitchFamily="34" charset="0"/>
              </a:rPr>
              <a:t> property.</a:t>
            </a:r>
          </a:p>
          <a:p>
            <a:pPr marL="285750" indent="-285750">
              <a:lnSpc>
                <a:spcPct val="150000"/>
              </a:lnSpc>
              <a:buFont typeface="Arial" panose="020B0604020202020204" pitchFamily="34" charset="0"/>
              <a:buChar char="•"/>
            </a:pPr>
            <a:r>
              <a:rPr lang="en-US" dirty="0" err="1">
                <a:cs typeface="Calibri" panose="020F0502020204030204" pitchFamily="34" charset="0"/>
              </a:rPr>
              <a:t>recordId</a:t>
            </a:r>
            <a:r>
              <a:rPr lang="en-US" dirty="0">
                <a:cs typeface="Calibri" panose="020F0502020204030204" pitchFamily="34" charset="0"/>
              </a:rPr>
              <a:t> is set to the 18-character ID of the record.</a:t>
            </a:r>
          </a:p>
          <a:p>
            <a:pPr>
              <a:lnSpc>
                <a:spcPct val="150000"/>
              </a:lnSpc>
              <a:buFont typeface="Wingdings" panose="05000000000000000000" pitchFamily="2" charset="2"/>
              <a:buChar char="ü"/>
            </a:pPr>
            <a:endParaRPr lang="en-US" dirty="0">
              <a:cs typeface="Calibri" panose="020F0502020204030204" pitchFamily="34" charset="0"/>
            </a:endParaRPr>
          </a:p>
          <a:p>
            <a:pPr>
              <a:lnSpc>
                <a:spcPct val="150000"/>
              </a:lnSpc>
            </a:pPr>
            <a:endParaRPr lang="en-US" sz="1600" dirty="0"/>
          </a:p>
          <a:p>
            <a:pPr marL="342900" indent="-342900">
              <a:lnSpc>
                <a:spcPct val="150000"/>
              </a:lnSpc>
              <a:buFont typeface="Wingdings" panose="05000000000000000000" pitchFamily="2" charset="2"/>
              <a:buChar char="Ø"/>
            </a:pPr>
            <a:endParaRPr lang="en-US" sz="1600" dirty="0">
              <a:latin typeface="+mj-lt"/>
              <a:cs typeface="Calibri" panose="020F0502020204030204" pitchFamily="34" charset="0"/>
            </a:endParaRPr>
          </a:p>
        </p:txBody>
      </p:sp>
      <p:pic>
        <p:nvPicPr>
          <p:cNvPr id="6" name="Picture 5">
            <a:extLst>
              <a:ext uri="{FF2B5EF4-FFF2-40B4-BE49-F238E27FC236}">
                <a16:creationId xmlns:a16="http://schemas.microsoft.com/office/drawing/2014/main" id="{D1ED1E73-8F27-41FB-9512-A6D03A1940FD}"/>
              </a:ext>
            </a:extLst>
          </p:cNvPr>
          <p:cNvPicPr>
            <a:picLocks noChangeAspect="1"/>
          </p:cNvPicPr>
          <p:nvPr/>
        </p:nvPicPr>
        <p:blipFill>
          <a:blip r:embed="rId2"/>
          <a:stretch>
            <a:fillRect/>
          </a:stretch>
        </p:blipFill>
        <p:spPr>
          <a:xfrm>
            <a:off x="914971" y="3174165"/>
            <a:ext cx="5744528" cy="1685925"/>
          </a:xfrm>
          <a:prstGeom prst="rect">
            <a:avLst/>
          </a:prstGeom>
        </p:spPr>
      </p:pic>
      <p:sp>
        <p:nvSpPr>
          <p:cNvPr id="7" name="TextBox 6">
            <a:extLst>
              <a:ext uri="{FF2B5EF4-FFF2-40B4-BE49-F238E27FC236}">
                <a16:creationId xmlns:a16="http://schemas.microsoft.com/office/drawing/2014/main" id="{0E205E06-0A85-4E6E-BF48-0279BDAD234C}"/>
              </a:ext>
            </a:extLst>
          </p:cNvPr>
          <p:cNvSpPr txBox="1"/>
          <p:nvPr/>
        </p:nvSpPr>
        <p:spPr>
          <a:xfrm>
            <a:off x="7128754" y="3870969"/>
            <a:ext cx="3902926" cy="961501"/>
          </a:xfrm>
          <a:prstGeom prst="rect">
            <a:avLst/>
          </a:prstGeom>
          <a:ln>
            <a:solidFill>
              <a:schemeClr val="tx1"/>
            </a:solidFill>
          </a:ln>
        </p:spPr>
        <p:txBody>
          <a:bodyPr vert="horz" wrap="square" lIns="91440" tIns="45720" rIns="91440" bIns="45720" rtlCol="0" anchor="ctr">
            <a:normAutofit/>
          </a:bodyPr>
          <a:lstStyle/>
          <a:p>
            <a:pPr marL="285750" indent="-285750" defTabSz="1219170">
              <a:lnSpc>
                <a:spcPct val="80000"/>
              </a:lnSpc>
              <a:buFont typeface="Arial" panose="020B0604020202020204" pitchFamily="34" charset="0"/>
              <a:buChar char="•"/>
            </a:pPr>
            <a:r>
              <a:rPr lang="en-US" kern="0" dirty="0" err="1">
                <a:solidFill>
                  <a:srgbClr val="86BC25"/>
                </a:solidFill>
                <a:cs typeface="Calibri" panose="020F0502020204030204" pitchFamily="34" charset="0"/>
              </a:rPr>
              <a:t>recordId</a:t>
            </a:r>
            <a:r>
              <a:rPr lang="en-US" kern="0" dirty="0">
                <a:solidFill>
                  <a:srgbClr val="86BC25"/>
                </a:solidFill>
                <a:cs typeface="Calibri" panose="020F0502020204030204" pitchFamily="34" charset="0"/>
              </a:rPr>
              <a:t> holds Id of current record.</a:t>
            </a:r>
          </a:p>
          <a:p>
            <a:pPr marL="285750" indent="-285750">
              <a:buFont typeface="Arial" panose="020B0604020202020204" pitchFamily="34" charset="0"/>
              <a:buChar char="•"/>
            </a:pPr>
            <a:endParaRPr lang="en-US" sz="1600" dirty="0">
              <a:solidFill>
                <a:schemeClr val="accent1"/>
              </a:solidFill>
              <a:latin typeface="+mj-lt"/>
              <a:cs typeface="Calibri" panose="020F0502020204030204" pitchFamily="34" charset="0"/>
            </a:endParaRPr>
          </a:p>
        </p:txBody>
      </p:sp>
      <p:cxnSp>
        <p:nvCxnSpPr>
          <p:cNvPr id="11" name="Straight Arrow Connector 10">
            <a:extLst>
              <a:ext uri="{FF2B5EF4-FFF2-40B4-BE49-F238E27FC236}">
                <a16:creationId xmlns:a16="http://schemas.microsoft.com/office/drawing/2014/main" id="{DDBB82E8-797E-4F27-8E65-CC7BB79F7D6D}"/>
              </a:ext>
            </a:extLst>
          </p:cNvPr>
          <p:cNvCxnSpPr>
            <a:cxnSpLocks/>
          </p:cNvCxnSpPr>
          <p:nvPr/>
        </p:nvCxnSpPr>
        <p:spPr>
          <a:xfrm flipH="1">
            <a:off x="3420629" y="4255997"/>
            <a:ext cx="3708124" cy="0"/>
          </a:xfrm>
          <a:prstGeom prst="straightConnector1">
            <a:avLst/>
          </a:prstGeom>
          <a:noFill/>
          <a:ln w="28575" cap="flat" cmpd="sng" algn="ctr">
            <a:solidFill>
              <a:srgbClr val="86BC25">
                <a:shade val="95000"/>
                <a:satMod val="105000"/>
              </a:srgbClr>
            </a:solidFill>
            <a:prstDash val="solid"/>
            <a:tailEnd type="triangle"/>
          </a:ln>
          <a:effectLst/>
        </p:spPr>
      </p:cxnSp>
    </p:spTree>
    <p:extLst>
      <p:ext uri="{BB962C8B-B14F-4D97-AF65-F5344CB8AC3E}">
        <p14:creationId xmlns:p14="http://schemas.microsoft.com/office/powerpoint/2010/main" val="3461407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E1749F-2EE7-441F-BC2E-6C0C4D63FD06}"/>
</file>

<file path=customXml/itemProps2.xml><?xml version="1.0" encoding="utf-8"?>
<ds:datastoreItem xmlns:ds="http://schemas.openxmlformats.org/officeDocument/2006/customXml" ds:itemID="{6DC626D4-75E9-4887-A853-F31AF2CCDA52}"/>
</file>

<file path=customXml/itemProps3.xml><?xml version="1.0" encoding="utf-8"?>
<ds:datastoreItem xmlns:ds="http://schemas.openxmlformats.org/officeDocument/2006/customXml" ds:itemID="{2DE3A1B6-05E9-4C78-AFA4-D86EC54658AA}">
  <ds:schemaRef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3a90c32c-a72d-43b1-b654-bba8c32019ef"/>
    <ds:schemaRef ds:uri="http://www.w3.org/XML/1998/namespace"/>
    <ds:schemaRef ds:uri="http://purl.org/dc/dcmitype/"/>
  </ds:schemaRefs>
</ds:datastoreItem>
</file>

<file path=customXml/itemProps4.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 Template Aug 2017 16x9</Template>
  <TotalTime>15390</TotalTime>
  <Words>1374</Words>
  <Application>Microsoft Office PowerPoint</Application>
  <PresentationFormat>Widescreen</PresentationFormat>
  <Paragraphs>179</Paragraphs>
  <Slides>27</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1" baseType="lpstr">
      <vt:lpstr>Arial</vt:lpstr>
      <vt:lpstr>Bebas Neue</vt:lpstr>
      <vt:lpstr>Calibri</vt:lpstr>
      <vt:lpstr>Chronicle Display Black</vt:lpstr>
      <vt:lpstr>Frutiger Next Pro Light</vt:lpstr>
      <vt:lpstr>Nexa Black</vt:lpstr>
      <vt:lpstr>Open Sans</vt:lpstr>
      <vt:lpstr>Salesforce Sans</vt:lpstr>
      <vt:lpstr>Verdana</vt:lpstr>
      <vt:lpstr>Whitney-Book</vt:lpstr>
      <vt:lpstr>Wingdings</vt:lpstr>
      <vt:lpstr>DD Template Aug 2017 16x9</vt:lpstr>
      <vt:lpstr>Deloitte 16_9 onscreen</vt:lpstr>
      <vt:lpstr>think-cell Slide</vt:lpstr>
      <vt:lpstr>LWC Training</vt:lpstr>
      <vt:lpstr>Agenda</vt:lpstr>
      <vt:lpstr>Use Components in Salesforce Experiences </vt:lpstr>
      <vt:lpstr>View Components in Setup</vt:lpstr>
      <vt:lpstr>Lightning App Builder</vt:lpstr>
      <vt:lpstr>Community Builder</vt:lpstr>
      <vt:lpstr>Adding a SVG to Components</vt:lpstr>
      <vt:lpstr>Make a Component Width-Aware</vt:lpstr>
      <vt:lpstr>Make a Component Aware of Its Record Context</vt:lpstr>
      <vt:lpstr>Make a Component Aware of Its Object Context</vt:lpstr>
      <vt:lpstr>Navigate to Pages, Records and Lists </vt:lpstr>
      <vt:lpstr>Navigate to Pages, Records and Lists</vt:lpstr>
      <vt:lpstr>Navigate to Pages, Records and Lists</vt:lpstr>
      <vt:lpstr>Open Files</vt:lpstr>
      <vt:lpstr>Open Files Example</vt:lpstr>
      <vt:lpstr>Display a Toast Notification</vt:lpstr>
      <vt:lpstr>Aura Coexistence</vt:lpstr>
      <vt:lpstr>Aura Coexistence</vt:lpstr>
      <vt:lpstr>LWC Component inside Aura Component</vt:lpstr>
      <vt:lpstr>Composition of LWC</vt:lpstr>
      <vt:lpstr>Composition of LWC</vt:lpstr>
      <vt:lpstr>Events</vt:lpstr>
      <vt:lpstr>Events handling in Aura Component</vt:lpstr>
      <vt:lpstr>Questions</vt:lpstr>
      <vt:lpstr>PowerPoint Presentation</vt:lpstr>
      <vt:lpstr>Hands on Challenge</vt:lpstr>
      <vt:lpstr>Navigation Component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Chakraborty, Subhojit (US - Mumbai)</cp:lastModifiedBy>
  <cp:revision>303</cp:revision>
  <cp:lastPrinted>2019-03-04T13:56:26Z</cp:lastPrinted>
  <dcterms:created xsi:type="dcterms:W3CDTF">2018-07-20T20:05:40Z</dcterms:created>
  <dcterms:modified xsi:type="dcterms:W3CDTF">2019-05-16T08:13:37Z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