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5"/>
    <p:sldMasterId id="2147483830" r:id="rId6"/>
  </p:sldMasterIdLst>
  <p:notesMasterIdLst>
    <p:notesMasterId r:id="rId31"/>
  </p:notesMasterIdLst>
  <p:handoutMasterIdLst>
    <p:handoutMasterId r:id="rId32"/>
  </p:handoutMasterIdLst>
  <p:sldIdLst>
    <p:sldId id="563" r:id="rId7"/>
    <p:sldId id="1079" r:id="rId8"/>
    <p:sldId id="1088" r:id="rId9"/>
    <p:sldId id="1089" r:id="rId10"/>
    <p:sldId id="1091" r:id="rId11"/>
    <p:sldId id="1092" r:id="rId12"/>
    <p:sldId id="1086" r:id="rId13"/>
    <p:sldId id="1093" r:id="rId14"/>
    <p:sldId id="1094" r:id="rId15"/>
    <p:sldId id="1095" r:id="rId16"/>
    <p:sldId id="1082" r:id="rId17"/>
    <p:sldId id="1096" r:id="rId18"/>
    <p:sldId id="1097" r:id="rId19"/>
    <p:sldId id="1098" r:id="rId20"/>
    <p:sldId id="1099" r:id="rId21"/>
    <p:sldId id="1100" r:id="rId22"/>
    <p:sldId id="1101" r:id="rId23"/>
    <p:sldId id="1102" r:id="rId24"/>
    <p:sldId id="1103" r:id="rId25"/>
    <p:sldId id="1104" r:id="rId26"/>
    <p:sldId id="1105" r:id="rId27"/>
    <p:sldId id="1108" r:id="rId28"/>
    <p:sldId id="1107" r:id="rId29"/>
    <p:sldId id="110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nderson , Turi (US - Seattle)" initials="" lastIdx="4" clrIdx="0"/>
  <p:cmAuthor id="1" name="Otis, Gabrielle (US - Minneapolis)" initials="OG(-M" lastIdx="35" clrIdx="1">
    <p:extLst>
      <p:ext uri="{19B8F6BF-5375-455C-9EA6-DF929625EA0E}">
        <p15:presenceInfo xmlns:p15="http://schemas.microsoft.com/office/powerpoint/2012/main" userId="S-1-5-21-238447276-1040861923-1850952788-1306981" providerId="AD"/>
      </p:ext>
    </p:extLst>
  </p:cmAuthor>
  <p:cmAuthor id="2" name="Chakraborty, Subhojit (US - Mumbai)" initials="CS(-M" lastIdx="1" clrIdx="2">
    <p:extLst>
      <p:ext uri="{19B8F6BF-5375-455C-9EA6-DF929625EA0E}">
        <p15:presenceInfo xmlns:p15="http://schemas.microsoft.com/office/powerpoint/2012/main" userId="S-1-5-21-238447276-1040861923-1850952788-130851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8E5"/>
    <a:srgbClr val="000066"/>
    <a:srgbClr val="00EBDF"/>
    <a:srgbClr val="75C82D"/>
    <a:srgbClr val="FFFFFD"/>
    <a:srgbClr val="FFAE1D"/>
    <a:srgbClr val="FFC901"/>
    <a:srgbClr val="000000"/>
    <a:srgbClr val="F7F5F3"/>
    <a:srgbClr val="EFED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54" autoAdjust="0"/>
    <p:restoredTop sz="95820" autoAdjust="0"/>
  </p:normalViewPr>
  <p:slideViewPr>
    <p:cSldViewPr snapToGrid="0" snapToObjects="1" showGuides="1">
      <p:cViewPr varScale="1">
        <p:scale>
          <a:sx n="65" d="100"/>
          <a:sy n="65" d="100"/>
        </p:scale>
        <p:origin x="1032" y="33"/>
      </p:cViewPr>
      <p:guideLst/>
    </p:cSldViewPr>
  </p:slideViewPr>
  <p:outlineViewPr>
    <p:cViewPr>
      <p:scale>
        <a:sx n="33" d="100"/>
        <a:sy n="33" d="100"/>
      </p:scale>
      <p:origin x="0" y="0"/>
    </p:cViewPr>
  </p:outlineViewPr>
  <p:notesTextViewPr>
    <p:cViewPr>
      <p:scale>
        <a:sx n="33" d="100"/>
        <a:sy n="33" d="100"/>
      </p:scale>
      <p:origin x="0" y="0"/>
    </p:cViewPr>
  </p:notesTextViewPr>
  <p:sorterViewPr>
    <p:cViewPr>
      <p:scale>
        <a:sx n="190" d="100"/>
        <a:sy n="190" d="100"/>
      </p:scale>
      <p:origin x="0" y="-3291"/>
    </p:cViewPr>
  </p:sorterViewPr>
  <p:notesViewPr>
    <p:cSldViewPr snapToGrid="0" snapToObjects="1">
      <p:cViewPr varScale="1">
        <p:scale>
          <a:sx n="65" d="100"/>
          <a:sy n="65" d="100"/>
        </p:scale>
        <p:origin x="2811"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 Id="rId8"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3EEADE-084D-EF46-9E06-49157D51E4F3}" type="datetimeFigureOut">
              <a:rPr lang="en-US" smtClean="0"/>
              <a:t>8/26/2019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25D719-9150-F743-805E-17E4DF1A376C}" type="slidenum">
              <a:rPr lang="en-US" smtClean="0"/>
              <a:t>‹#›</a:t>
            </a:fld>
            <a:endParaRPr lang="en-US"/>
          </a:p>
        </p:txBody>
      </p:sp>
    </p:spTree>
    <p:extLst>
      <p:ext uri="{BB962C8B-B14F-4D97-AF65-F5344CB8AC3E}">
        <p14:creationId xmlns:p14="http://schemas.microsoft.com/office/powerpoint/2010/main" val="334385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E03A04-0626-44D4-B6D6-43B9D98023FD}" type="datetimeFigureOut">
              <a:rPr lang="en-US" smtClean="0"/>
              <a:t>8/26/2019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A34052-12FB-4B01-8A2E-D87AD7371E95}" type="slidenum">
              <a:rPr lang="en-US" smtClean="0"/>
              <a:t>‹#›</a:t>
            </a:fld>
            <a:endParaRPr lang="en-US"/>
          </a:p>
        </p:txBody>
      </p:sp>
    </p:spTree>
    <p:extLst>
      <p:ext uri="{BB962C8B-B14F-4D97-AF65-F5344CB8AC3E}">
        <p14:creationId xmlns:p14="http://schemas.microsoft.com/office/powerpoint/2010/main" val="490210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Tree>
    <p:extLst>
      <p:ext uri="{BB962C8B-B14F-4D97-AF65-F5344CB8AC3E}">
        <p14:creationId xmlns:p14="http://schemas.microsoft.com/office/powerpoint/2010/main" val="2469911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505856" y="727200"/>
            <a:ext cx="7200000" cy="5400000"/>
          </a:xfrm>
          <a:prstGeom prst="rect">
            <a:avLst/>
          </a:prstGeom>
        </p:spPr>
        <p:txBody>
          <a:bodyPr/>
          <a:lstStyle>
            <a:lvl1pPr>
              <a:defRPr>
                <a:solidFill>
                  <a:schemeClr val="bg1"/>
                </a:solidFill>
              </a:defRPr>
            </a:lvl1pPr>
          </a:lstStyle>
          <a:p>
            <a:r>
              <a:rPr lang="en-US" noProof="0" dirty="0"/>
              <a:t>Click icon to add picture</a:t>
            </a:r>
          </a:p>
        </p:txBody>
      </p:sp>
      <p:sp>
        <p:nvSpPr>
          <p:cNvPr id="3" name="Subtitle 2"/>
          <p:cNvSpPr>
            <a:spLocks noGrp="1"/>
          </p:cNvSpPr>
          <p:nvPr>
            <p:ph type="subTitle" idx="1" hasCustomPrompt="1"/>
          </p:nvPr>
        </p:nvSpPr>
        <p:spPr bwMode="gray">
          <a:xfrm>
            <a:off x="503989" y="586423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1" name="Group 20"/>
          <p:cNvGrpSpPr/>
          <p:nvPr userDrawn="1"/>
        </p:nvGrpSpPr>
        <p:grpSpPr>
          <a:xfrm>
            <a:off x="503988" y="378000"/>
            <a:ext cx="216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3782635254"/>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489813" y="727200"/>
            <a:ext cx="7200000" cy="5400000"/>
          </a:xfrm>
          <a:prstGeom prst="rect">
            <a:avLst/>
          </a:prstGeom>
        </p:spPr>
        <p:txBody>
          <a:bodyPr/>
          <a:lstStyle/>
          <a:p>
            <a:r>
              <a:rPr lang="en-US" noProof="0" dirty="0"/>
              <a:t>Click icon to add picture</a:t>
            </a:r>
          </a:p>
        </p:txBody>
      </p:sp>
      <p:sp>
        <p:nvSpPr>
          <p:cNvPr id="3" name="Subtitle 2"/>
          <p:cNvSpPr>
            <a:spLocks noGrp="1"/>
          </p:cNvSpPr>
          <p:nvPr>
            <p:ph type="subTitle" idx="1" hasCustomPrompt="1"/>
          </p:nvPr>
        </p:nvSpPr>
        <p:spPr bwMode="gray">
          <a:xfrm>
            <a:off x="501651" y="586423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7" name="Group 6"/>
          <p:cNvGrpSpPr/>
          <p:nvPr userDrawn="1"/>
        </p:nvGrpSpPr>
        <p:grpSpPr>
          <a:xfrm>
            <a:off x="503988" y="378000"/>
            <a:ext cx="216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4070543138"/>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3989" y="586423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1" name="Group 20"/>
          <p:cNvGrpSpPr/>
          <p:nvPr userDrawn="1"/>
        </p:nvGrpSpPr>
        <p:grpSpPr>
          <a:xfrm>
            <a:off x="503988" y="378000"/>
            <a:ext cx="216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2532642770"/>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1651" y="586423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7" name="Group 6"/>
          <p:cNvGrpSpPr/>
          <p:nvPr userDrawn="1"/>
        </p:nvGrpSpPr>
        <p:grpSpPr>
          <a:xfrm>
            <a:off x="503988" y="378000"/>
            <a:ext cx="216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
        <p:nvSpPr>
          <p:cNvPr id="19" name="object 26"/>
          <p:cNvSpPr>
            <a:spLocks noChangeAspect="1"/>
          </p:cNvSpPr>
          <p:nvPr userDrawn="1"/>
        </p:nvSpPr>
        <p:spPr bwMode="auto">
          <a:xfrm>
            <a:off x="11261724" y="0"/>
            <a:ext cx="857251" cy="60483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000" b="1">
                <a:solidFill>
                  <a:schemeClr val="tx2"/>
                </a:solidFill>
                <a:latin typeface="Arial" panose="020B0604020202020204" pitchFamily="34" charset="0"/>
                <a:cs typeface="Arial" panose="020B0604020202020204" pitchFamily="34" charset="0"/>
              </a:defRPr>
            </a:lvl1pPr>
            <a:lvl2pPr marL="742950" indent="-285750">
              <a:defRPr sz="2000" b="1">
                <a:solidFill>
                  <a:schemeClr val="tx2"/>
                </a:solidFill>
                <a:latin typeface="Arial" panose="020B0604020202020204" pitchFamily="34" charset="0"/>
                <a:cs typeface="Arial" panose="020B0604020202020204" pitchFamily="34" charset="0"/>
              </a:defRPr>
            </a:lvl2pPr>
            <a:lvl3pPr marL="1143000" indent="-228600">
              <a:defRPr sz="2000" b="1">
                <a:solidFill>
                  <a:schemeClr val="tx2"/>
                </a:solidFill>
                <a:latin typeface="Arial" panose="020B0604020202020204" pitchFamily="34" charset="0"/>
                <a:cs typeface="Arial" panose="020B0604020202020204" pitchFamily="34" charset="0"/>
              </a:defRPr>
            </a:lvl3pPr>
            <a:lvl4pPr marL="1600200" indent="-228600">
              <a:defRPr sz="2000" b="1">
                <a:solidFill>
                  <a:schemeClr val="tx2"/>
                </a:solidFill>
                <a:latin typeface="Arial" panose="020B0604020202020204" pitchFamily="34" charset="0"/>
                <a:cs typeface="Arial" panose="020B0604020202020204" pitchFamily="34" charset="0"/>
              </a:defRPr>
            </a:lvl4pPr>
            <a:lvl5pPr marL="2057400" indent="-228600">
              <a:defRPr sz="20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9pPr>
          </a:lstStyle>
          <a:p>
            <a:pPr>
              <a:defRPr/>
            </a:pPr>
            <a:endParaRPr lang="en-US" altLang="en-US" sz="2000" dirty="0"/>
          </a:p>
        </p:txBody>
      </p:sp>
    </p:spTree>
    <p:extLst>
      <p:ext uri="{BB962C8B-B14F-4D97-AF65-F5344CB8AC3E}">
        <p14:creationId xmlns:p14="http://schemas.microsoft.com/office/powerpoint/2010/main" val="2908024488"/>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8" name="TextBox 7"/>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775507303"/>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4067"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5" name="TextBox 14"/>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494738269"/>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6073728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2683250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544296799"/>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921467194"/>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Tree>
    <p:extLst>
      <p:ext uri="{BB962C8B-B14F-4D97-AF65-F5344CB8AC3E}">
        <p14:creationId xmlns:p14="http://schemas.microsoft.com/office/powerpoint/2010/main" val="40924286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1651" y="1665289"/>
            <a:ext cx="9277349"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501652" y="317500"/>
            <a:ext cx="11180232"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363616245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1"/>
            <a:ext cx="11188700"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5450351" y="1701801"/>
            <a:ext cx="6240000" cy="4679950"/>
          </a:xfrm>
        </p:spPr>
        <p:txBody>
          <a:bodyPr/>
          <a:lstStyle/>
          <a:p>
            <a:r>
              <a:rPr lang="en-US" noProof="0" dirty="0"/>
              <a:t>Click icon to add picture</a:t>
            </a:r>
          </a:p>
        </p:txBody>
      </p:sp>
      <p:sp>
        <p:nvSpPr>
          <p:cNvPr id="6" name="Content Placeholder 3"/>
          <p:cNvSpPr>
            <a:spLocks noGrp="1"/>
          </p:cNvSpPr>
          <p:nvPr>
            <p:ph sz="quarter" idx="10"/>
          </p:nvPr>
        </p:nvSpPr>
        <p:spPr>
          <a:xfrm>
            <a:off x="501651" y="1665289"/>
            <a:ext cx="4456429"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71582262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1"/>
            <a:ext cx="11188700" cy="698500"/>
          </a:xfrm>
        </p:spPr>
        <p:txBody>
          <a:bodyPr/>
          <a:lstStyle/>
          <a:p>
            <a:r>
              <a:rPr lang="en-US" noProof="0"/>
              <a:t>Click to edit Master title style</a:t>
            </a:r>
            <a:endParaRPr lang="en-US" noProof="0" dirty="0"/>
          </a:p>
        </p:txBody>
      </p:sp>
      <p:sp>
        <p:nvSpPr>
          <p:cNvPr id="14" name="Text Placeholder 18"/>
          <p:cNvSpPr>
            <a:spLocks noGrp="1"/>
          </p:cNvSpPr>
          <p:nvPr>
            <p:ph idx="1"/>
          </p:nvPr>
        </p:nvSpPr>
        <p:spPr>
          <a:xfrm>
            <a:off x="501651" y="1665289"/>
            <a:ext cx="11165416" cy="471646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05107049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14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501651" y="317500"/>
            <a:ext cx="11162349"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501651" y="1665289"/>
            <a:ext cx="11165416" cy="471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91558032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0"/>
            <a:ext cx="11188700"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7577882" y="1658680"/>
            <a:ext cx="4112468"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p:txBody>
      </p:sp>
      <p:sp>
        <p:nvSpPr>
          <p:cNvPr id="8" name="Content Placeholder 3"/>
          <p:cNvSpPr>
            <a:spLocks noGrp="1"/>
          </p:cNvSpPr>
          <p:nvPr>
            <p:ph sz="quarter" idx="16"/>
          </p:nvPr>
        </p:nvSpPr>
        <p:spPr>
          <a:xfrm>
            <a:off x="501651" y="1665288"/>
            <a:ext cx="6506348"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501652" y="651600"/>
            <a:ext cx="11188699" cy="757255"/>
          </a:xfrm>
          <a:prstGeom prst="rect">
            <a:avLst/>
          </a:prstGeom>
        </p:spPr>
        <p:txBody>
          <a:bodyPr lIns="0" tIns="0" rIns="0" bIns="0">
            <a:noAutofit/>
          </a:bodyPr>
          <a:lstStyle>
            <a:lvl1pPr marL="0" indent="0">
              <a:buNone/>
              <a:defRPr sz="14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5819302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Left,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47390" cy="1995802"/>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4"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3951846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Left,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52800" cy="1993390"/>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
        <p:nvSpPr>
          <p:cNvPr id="5"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2173107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9696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1" y="1961812"/>
            <a:ext cx="8001000" cy="2921731"/>
          </a:xfrm>
        </p:spPr>
        <p:txBody>
          <a:bodyPr anchor="b" anchorCtr="0"/>
          <a:lstStyle>
            <a:lvl1pPr>
              <a:lnSpc>
                <a:spcPct val="85000"/>
              </a:lnSpc>
              <a:defRPr sz="5400" b="1" baseline="0">
                <a:latin typeface="+mn-lt"/>
              </a:defRPr>
            </a:lvl1pPr>
          </a:lstStyle>
          <a:p>
            <a:r>
              <a:rPr lang="en-US" dirty="0"/>
              <a:t>Thank You </a:t>
            </a:r>
            <a:br>
              <a:rPr lang="en-US" dirty="0"/>
            </a:br>
            <a:r>
              <a:rPr lang="en-US" dirty="0"/>
              <a:t>Goes Here.</a:t>
            </a:r>
          </a:p>
        </p:txBody>
      </p:sp>
      <p:sp>
        <p:nvSpPr>
          <p:cNvPr id="9" name="Rectangle 8"/>
          <p:cNvSpPr/>
          <p:nvPr/>
        </p:nvSpPr>
        <p:spPr>
          <a:xfrm>
            <a:off x="4134012" y="5436072"/>
            <a:ext cx="7143588" cy="1421928"/>
          </a:xfrm>
          <a:prstGeom prst="rect">
            <a:avLst/>
          </a:prstGeom>
        </p:spPr>
        <p:txBody>
          <a:bodyPr wrap="square" numCol="2" spcCol="182880">
            <a:spAutoFit/>
          </a:bodyPr>
          <a:lstStyle/>
          <a:p>
            <a:pPr>
              <a:lnSpc>
                <a:spcPct val="120000"/>
              </a:lnSpc>
            </a:pPr>
            <a:r>
              <a:rPr lang="en-US" sz="700" dirty="0">
                <a:latin typeface="Open Sans" charset="0"/>
                <a:ea typeface="Open Sans" charset="0"/>
                <a:cs typeface="Open Sans" charset="0"/>
              </a:rPr>
              <a:t>This publication contains general information only, and none of the member firms of Deloitte </a:t>
            </a:r>
            <a:r>
              <a:rPr lang="en-US" sz="700" dirty="0" err="1">
                <a:latin typeface="Open Sans" charset="0"/>
                <a:ea typeface="Open Sans" charset="0"/>
                <a:cs typeface="Open Sans" charset="0"/>
              </a:rPr>
              <a:t>Touche</a:t>
            </a:r>
            <a:r>
              <a:rPr lang="en-US" sz="700" dirty="0">
                <a:latin typeface="Open Sans" charset="0"/>
                <a:ea typeface="Open Sans" charset="0"/>
                <a:cs typeface="Open Sans" charset="0"/>
              </a:rPr>
              <a:t>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br>
              <a:rPr lang="en-US" sz="700" dirty="0">
                <a:latin typeface="Open Sans" charset="0"/>
                <a:ea typeface="Open Sans" charset="0"/>
                <a:cs typeface="Open Sans" charset="0"/>
              </a:rPr>
            </a:br>
            <a:br>
              <a:rPr lang="en-US" sz="700" dirty="0">
                <a:latin typeface="Open Sans" charset="0"/>
                <a:ea typeface="Open Sans" charset="0"/>
                <a:cs typeface="Open Sans" charset="0"/>
              </a:rPr>
            </a:br>
            <a:endParaRPr lang="en-US" sz="700" dirty="0">
              <a:latin typeface="Open Sans" charset="0"/>
              <a:ea typeface="Open Sans" charset="0"/>
              <a:cs typeface="Open Sans" charset="0"/>
            </a:endParaRPr>
          </a:p>
          <a:p>
            <a:pPr>
              <a:lnSpc>
                <a:spcPct val="120000"/>
              </a:lnSpc>
            </a:pPr>
            <a:r>
              <a:rPr lang="en-US" sz="700" dirty="0">
                <a:latin typeface="Open Sans" charset="0"/>
                <a:ea typeface="Open Sans" charset="0"/>
                <a:cs typeface="Open Sans" charset="0"/>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a:t>
            </a:r>
            <a:br>
              <a:rPr lang="en-US" sz="700" dirty="0">
                <a:latin typeface="Open Sans" charset="0"/>
                <a:ea typeface="Open Sans" charset="0"/>
                <a:cs typeface="Open Sans" charset="0"/>
              </a:rPr>
            </a:br>
            <a:r>
              <a:rPr lang="en-US" sz="700" dirty="0">
                <a:latin typeface="Open Sans" charset="0"/>
                <a:ea typeface="Open Sans" charset="0"/>
                <a:cs typeface="Open Sans" charset="0"/>
              </a:rPr>
              <a:t>the rules and regulations of public accounting.</a:t>
            </a:r>
          </a:p>
          <a:p>
            <a:endParaRPr lang="en-US" sz="700" dirty="0">
              <a:latin typeface="Open Sans" charset="0"/>
              <a:ea typeface="Open Sans" charset="0"/>
              <a:cs typeface="Open Sans" charset="0"/>
              <a:sym typeface="Frutiger Next Pro Light" charset="0"/>
            </a:endParaRPr>
          </a:p>
          <a:p>
            <a:r>
              <a:rPr lang="en-US" sz="700" b="1" dirty="0">
                <a:latin typeface="Open Sans" charset="0"/>
                <a:ea typeface="Open Sans" charset="0"/>
                <a:cs typeface="Open Sans" charset="0"/>
                <a:sym typeface="Frutiger Next Pro Light" charset="0"/>
              </a:rPr>
              <a:t>Copyright © 2017 Deloitte Development LLC. </a:t>
            </a:r>
            <a:br>
              <a:rPr lang="en-US" sz="700" dirty="0">
                <a:latin typeface="Open Sans" charset="0"/>
                <a:ea typeface="Open Sans" charset="0"/>
                <a:cs typeface="Open Sans" charset="0"/>
                <a:sym typeface="Frutiger Next Pro Light" charset="0"/>
              </a:rPr>
            </a:br>
            <a:r>
              <a:rPr lang="en-US" sz="700" b="1" dirty="0">
                <a:latin typeface="Open Sans" charset="0"/>
                <a:ea typeface="Open Sans" charset="0"/>
                <a:cs typeface="Open Sans" charset="0"/>
                <a:sym typeface="Frutiger Next Pro Light" charset="0"/>
              </a:rPr>
              <a:t>All rights reserved. </a:t>
            </a:r>
            <a:r>
              <a:rPr lang="en-US" sz="700" b="1" dirty="0">
                <a:latin typeface="Open Sans" charset="0"/>
                <a:ea typeface="Open Sans" charset="0"/>
                <a:cs typeface="Open Sans" charset="0"/>
              </a:rPr>
              <a:t>Member of Deloitte </a:t>
            </a:r>
            <a:r>
              <a:rPr lang="en-US" sz="700" b="1" dirty="0" err="1">
                <a:latin typeface="Open Sans" charset="0"/>
                <a:ea typeface="Open Sans" charset="0"/>
                <a:cs typeface="Open Sans" charset="0"/>
              </a:rPr>
              <a:t>Touche</a:t>
            </a:r>
            <a:r>
              <a:rPr lang="en-US" sz="700" b="1" dirty="0">
                <a:latin typeface="Open Sans" charset="0"/>
                <a:ea typeface="Open Sans" charset="0"/>
                <a:cs typeface="Open Sans" charset="0"/>
              </a:rPr>
              <a:t> Tohmatsu Limited</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Tree>
    <p:extLst>
      <p:ext uri="{BB962C8B-B14F-4D97-AF65-F5344CB8AC3E}">
        <p14:creationId xmlns:p14="http://schemas.microsoft.com/office/powerpoint/2010/main" val="126712831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aster Blocker">
    <p:bg>
      <p:bgPr>
        <a:solidFill>
          <a:schemeClr val="accent2"/>
        </a:solidFill>
        <a:effectLst/>
      </p:bgPr>
    </p:bg>
    <p:spTree>
      <p:nvGrpSpPr>
        <p:cNvPr id="1" name=""/>
        <p:cNvGrpSpPr/>
        <p:nvPr/>
      </p:nvGrpSpPr>
      <p:grpSpPr>
        <a:xfrm>
          <a:off x="0" y="0"/>
          <a:ext cx="0" cy="0"/>
          <a:chOff x="0" y="0"/>
          <a:chExt cx="0" cy="0"/>
        </a:xfrm>
      </p:grpSpPr>
      <p:sp>
        <p:nvSpPr>
          <p:cNvPr id="3" name="TextBox 2"/>
          <p:cNvSpPr txBox="1"/>
          <p:nvPr userDrawn="1"/>
        </p:nvSpPr>
        <p:spPr>
          <a:xfrm>
            <a:off x="914400" y="1217629"/>
            <a:ext cx="10363200" cy="4616648"/>
          </a:xfrm>
          <a:prstGeom prst="rect">
            <a:avLst/>
          </a:prstGeom>
          <a:noFill/>
        </p:spPr>
        <p:txBody>
          <a:bodyPr wrap="square" rtlCol="0">
            <a:spAutoFit/>
          </a:bodyPr>
          <a:lstStyle/>
          <a:p>
            <a:pPr algn="ctr"/>
            <a:r>
              <a:rPr lang="en-US" sz="11500" b="1" dirty="0"/>
              <a:t>Do not use this</a:t>
            </a:r>
            <a:r>
              <a:rPr lang="en-US" sz="11500" b="1" baseline="0" dirty="0"/>
              <a:t> layout</a:t>
            </a:r>
          </a:p>
          <a:p>
            <a:pPr algn="ctr"/>
            <a:endParaRPr lang="en-US" sz="3200" b="1" baseline="0" dirty="0"/>
          </a:p>
          <a:p>
            <a:pPr algn="ctr"/>
            <a:r>
              <a:rPr lang="en-US" sz="3200" b="0" baseline="0" dirty="0"/>
              <a:t>Delete any master slides that occur after this layout</a:t>
            </a:r>
            <a:endParaRPr lang="en-US" sz="3200" b="0" dirty="0"/>
          </a:p>
        </p:txBody>
      </p:sp>
    </p:spTree>
    <p:extLst>
      <p:ext uri="{BB962C8B-B14F-4D97-AF65-F5344CB8AC3E}">
        <p14:creationId xmlns:p14="http://schemas.microsoft.com/office/powerpoint/2010/main" val="3358896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dirty="0"/>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dirty="0"/>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Date</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dirty="0"/>
              <a:t>Click to insert picture</a:t>
            </a:r>
          </a:p>
        </p:txBody>
      </p:sp>
    </p:spTree>
    <p:extLst>
      <p:ext uri="{BB962C8B-B14F-4D97-AF65-F5344CB8AC3E}">
        <p14:creationId xmlns:p14="http://schemas.microsoft.com/office/powerpoint/2010/main" val="397944425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519375730"/>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tags" Target="../tags/tag1.xml"/><Relationship Id="rId3" Type="http://schemas.openxmlformats.org/officeDocument/2006/relationships/slideLayout" Target="../slideLayouts/slideLayout12.xml"/><Relationship Id="rId21" Type="http://schemas.openxmlformats.org/officeDocument/2006/relationships/image" Target="../media/image3.jpeg"/><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vmlDrawing" Target="../drawings/vmlDrawing1.vml"/><Relationship Id="rId2" Type="http://schemas.openxmlformats.org/officeDocument/2006/relationships/slideLayout" Target="../slideLayouts/slideLayout11.xml"/><Relationship Id="rId16" Type="http://schemas.openxmlformats.org/officeDocument/2006/relationships/theme" Target="../theme/theme2.xml"/><Relationship Id="rId20" Type="http://schemas.openxmlformats.org/officeDocument/2006/relationships/image" Target="../media/image2.emf"/><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oleObject" Target="../embeddings/oleObject1.bin"/><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828800"/>
            <a:ext cx="10363200" cy="434627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914912" y="718263"/>
            <a:ext cx="10362688" cy="879756"/>
          </a:xfrm>
          <a:prstGeom prst="rect">
            <a:avLst/>
          </a:prstGeom>
        </p:spPr>
        <p:txBody>
          <a:bodyPr vert="horz" lIns="0" tIns="45720" rIns="91440" bIns="0" rtlCol="0" anchor="t" anchorCtr="0">
            <a:noAutofit/>
          </a:bodyPr>
          <a:lstStyle/>
          <a:p>
            <a:r>
              <a:rPr lang="en-US" dirty="0"/>
              <a:t>Click To Edit Master Title</a:t>
            </a:r>
          </a:p>
        </p:txBody>
      </p:sp>
      <p:sp>
        <p:nvSpPr>
          <p:cNvPr id="4" name="Rectangle 2"/>
          <p:cNvSpPr>
            <a:spLocks/>
          </p:cNvSpPr>
          <p:nvPr userDrawn="1"/>
        </p:nvSpPr>
        <p:spPr bwMode="auto">
          <a:xfrm>
            <a:off x="914719" y="6444147"/>
            <a:ext cx="2935099"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fld id="{C84F2FB2-4A16-1542-BD5E-F56870239E74}" type="slidenum">
              <a:rPr lang="en-US" sz="800" smtClean="0">
                <a:solidFill>
                  <a:schemeClr val="accent5">
                    <a:lumMod val="60000"/>
                    <a:lumOff val="40000"/>
                  </a:schemeClr>
                </a:solidFill>
                <a:latin typeface="Open Sans" charset="0"/>
                <a:ea typeface="Open Sans" charset="0"/>
                <a:cs typeface="Open Sans" charset="0"/>
                <a:sym typeface="Frutiger Next Pro Light" charset="0"/>
              </a:rPr>
              <a:t>‹#›</a:t>
            </a:fld>
            <a:r>
              <a:rPr lang="en-US" sz="800" dirty="0">
                <a:solidFill>
                  <a:schemeClr val="accent5">
                    <a:lumMod val="60000"/>
                    <a:lumOff val="40000"/>
                  </a:schemeClr>
                </a:solidFill>
                <a:latin typeface="Open Sans" charset="0"/>
                <a:ea typeface="Open Sans" charset="0"/>
                <a:cs typeface="Open Sans" charset="0"/>
                <a:sym typeface="Frutiger Next Pro Light" charset="0"/>
              </a:rPr>
              <a:t>  |  Copyright © 2018 Deloitte Development LLC. All rights reserved.</a:t>
            </a:r>
          </a:p>
        </p:txBody>
      </p:sp>
    </p:spTree>
    <p:extLst>
      <p:ext uri="{BB962C8B-B14F-4D97-AF65-F5344CB8AC3E}">
        <p14:creationId xmlns:p14="http://schemas.microsoft.com/office/powerpoint/2010/main" val="2052937708"/>
      </p:ext>
    </p:extLst>
  </p:cSld>
  <p:clrMap bg1="lt1" tx1="dk1" bg2="lt2" tx2="dk2" accent1="accent1" accent2="accent2" accent3="accent3" accent4="accent4" accent5="accent5" accent6="accent6" hlink="hlink" folHlink="folHlink"/>
  <p:sldLayoutIdLst>
    <p:sldLayoutId id="2147483808" r:id="rId1"/>
    <p:sldLayoutId id="2147483810" r:id="rId2"/>
    <p:sldLayoutId id="2147483809" r:id="rId3"/>
    <p:sldLayoutId id="2147483828" r:id="rId4"/>
    <p:sldLayoutId id="2147483814" r:id="rId5"/>
    <p:sldLayoutId id="2147483815" r:id="rId6"/>
    <p:sldLayoutId id="2147483827" r:id="rId7"/>
    <p:sldLayoutId id="2147483829" r:id="rId8"/>
    <p:sldLayoutId id="2147483854" r:id="rId9"/>
  </p:sldLayoutIdLst>
  <p:txStyles>
    <p:title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p:titleStyle>
    <p:body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576">
          <p15:clr>
            <a:srgbClr val="F26B43"/>
          </p15:clr>
        </p15:guide>
        <p15:guide id="4" pos="7104">
          <p15:clr>
            <a:srgbClr val="F26B43"/>
          </p15:clr>
        </p15:guide>
        <p15:guide id="5" pos="2976">
          <p15:clr>
            <a:srgbClr val="F26B43"/>
          </p15:clr>
        </p15:guide>
        <p15:guide id="6" orient="horz" pos="1152">
          <p15:clr>
            <a:srgbClr val="F26B43"/>
          </p15:clr>
        </p15:guide>
        <p15:guide id="7" pos="26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8"/>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2164" name="think-cell Slide" r:id="rId19" imgW="270" imgH="270" progId="TCLayout.ActiveDocument.1">
                  <p:embed/>
                </p:oleObj>
              </mc:Choice>
              <mc:Fallback>
                <p:oleObj name="think-cell Slide" r:id="rId19" imgW="270" imgH="270" progId="TCLayout.ActiveDocument.1">
                  <p:embed/>
                  <p:pic>
                    <p:nvPicPr>
                      <p:cNvPr id="4" name="Object 3" hidden="1"/>
                      <p:cNvPicPr/>
                      <p:nvPr/>
                    </p:nvPicPr>
                    <p:blipFill>
                      <a:blip r:embed="rId20"/>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5" name="CaseCode"/>
          <p:cNvSpPr txBox="1"/>
          <p:nvPr userDrawn="1"/>
        </p:nvSpPr>
        <p:spPr>
          <a:xfrm>
            <a:off x="6335184" y="6657475"/>
            <a:ext cx="4896560" cy="200054"/>
          </a:xfrm>
          <a:prstGeom prst="rect">
            <a:avLst/>
          </a:prstGeom>
          <a:noFill/>
        </p:spPr>
        <p:txBody>
          <a:bodyPr vert="horz" wrap="square" lIns="0" tIns="0" rIns="0" bIns="0" rtlCol="0" anchor="t">
            <a:noAutofit/>
          </a:bodyPr>
          <a:lstStyle/>
          <a:p>
            <a:pPr marL="0" indent="0" algn="r" defTabSz="914400" rtl="0" eaLnBrk="1" latinLnBrk="0" hangingPunct="1">
              <a:spcBef>
                <a:spcPts val="0"/>
              </a:spcBef>
              <a:buSzPct val="100000"/>
              <a:buFontTx/>
              <a:buNone/>
            </a:pPr>
            <a:r>
              <a:rPr lang="en-US" sz="650" b="0" noProof="0" dirty="0">
                <a:solidFill>
                  <a:schemeClr val="tx1"/>
                </a:solidFill>
                <a:latin typeface="+mn-lt"/>
              </a:rPr>
              <a:t>Service Delivery Transformation</a:t>
            </a:r>
          </a:p>
        </p:txBody>
      </p:sp>
      <p:sp>
        <p:nvSpPr>
          <p:cNvPr id="19" name="Text Placeholder 18"/>
          <p:cNvSpPr>
            <a:spLocks noGrp="1"/>
          </p:cNvSpPr>
          <p:nvPr>
            <p:ph type="body" idx="1"/>
          </p:nvPr>
        </p:nvSpPr>
        <p:spPr>
          <a:xfrm>
            <a:off x="501650" y="1665289"/>
            <a:ext cx="11188700" cy="4716462"/>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extBox 2"/>
          <p:cNvSpPr txBox="1"/>
          <p:nvPr userDrawn="1"/>
        </p:nvSpPr>
        <p:spPr>
          <a:xfrm>
            <a:off x="11382377" y="6657477"/>
            <a:ext cx="307975" cy="100027"/>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
        <p:nvSpPr>
          <p:cNvPr id="7" name="object 26"/>
          <p:cNvSpPr>
            <a:spLocks noChangeAspect="1"/>
          </p:cNvSpPr>
          <p:nvPr userDrawn="1"/>
        </p:nvSpPr>
        <p:spPr bwMode="auto">
          <a:xfrm>
            <a:off x="11261724" y="0"/>
            <a:ext cx="857251" cy="604838"/>
          </a:xfrm>
          <a:prstGeom prst="rect">
            <a:avLst/>
          </a:prstGeom>
          <a:blipFill dpi="0" rotWithShape="1">
            <a:blip r:embed="rId2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000" b="1">
                <a:solidFill>
                  <a:schemeClr val="tx2"/>
                </a:solidFill>
                <a:latin typeface="Arial" panose="020B0604020202020204" pitchFamily="34" charset="0"/>
                <a:cs typeface="Arial" panose="020B0604020202020204" pitchFamily="34" charset="0"/>
              </a:defRPr>
            </a:lvl1pPr>
            <a:lvl2pPr marL="742950" indent="-285750">
              <a:defRPr sz="2000" b="1">
                <a:solidFill>
                  <a:schemeClr val="tx2"/>
                </a:solidFill>
                <a:latin typeface="Arial" panose="020B0604020202020204" pitchFamily="34" charset="0"/>
                <a:cs typeface="Arial" panose="020B0604020202020204" pitchFamily="34" charset="0"/>
              </a:defRPr>
            </a:lvl2pPr>
            <a:lvl3pPr marL="1143000" indent="-228600">
              <a:defRPr sz="2000" b="1">
                <a:solidFill>
                  <a:schemeClr val="tx2"/>
                </a:solidFill>
                <a:latin typeface="Arial" panose="020B0604020202020204" pitchFamily="34" charset="0"/>
                <a:cs typeface="Arial" panose="020B0604020202020204" pitchFamily="34" charset="0"/>
              </a:defRPr>
            </a:lvl3pPr>
            <a:lvl4pPr marL="1600200" indent="-228600">
              <a:defRPr sz="2000" b="1">
                <a:solidFill>
                  <a:schemeClr val="tx2"/>
                </a:solidFill>
                <a:latin typeface="Arial" panose="020B0604020202020204" pitchFamily="34" charset="0"/>
                <a:cs typeface="Arial" panose="020B0604020202020204" pitchFamily="34" charset="0"/>
              </a:defRPr>
            </a:lvl4pPr>
            <a:lvl5pPr marL="2057400" indent="-228600">
              <a:defRPr sz="20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9pPr>
          </a:lstStyle>
          <a:p>
            <a:pPr>
              <a:defRPr/>
            </a:pPr>
            <a:endParaRPr lang="en-US" altLang="en-US" sz="2000" dirty="0"/>
          </a:p>
        </p:txBody>
      </p:sp>
    </p:spTree>
    <p:extLst>
      <p:ext uri="{BB962C8B-B14F-4D97-AF65-F5344CB8AC3E}">
        <p14:creationId xmlns:p14="http://schemas.microsoft.com/office/powerpoint/2010/main" val="1666441700"/>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4">
          <p15:clr>
            <a:srgbClr val="F26B43"/>
          </p15:clr>
        </p15:guide>
        <p15:guide id="2" orient="horz" pos="2160">
          <p15:clr>
            <a:srgbClr val="F26B43"/>
          </p15:clr>
        </p15:guide>
        <p15:guide id="3" orient="horz" pos="4020">
          <p15:clr>
            <a:srgbClr val="F26B43"/>
          </p15:clr>
        </p15:guide>
        <p15:guide id="4" pos="237">
          <p15:clr>
            <a:srgbClr val="F26B43"/>
          </p15:clr>
        </p15:guide>
        <p15:guide id="5" pos="5523">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3721">
          <p15:clr>
            <a:srgbClr val="F26B43"/>
          </p15:clr>
        </p15:guide>
        <p15:guide id="11" orient="horz" pos="236">
          <p15:clr>
            <a:srgbClr val="F26B43"/>
          </p15:clr>
        </p15:guide>
        <p15:guide id="12" pos="1022">
          <p15:clr>
            <a:srgbClr val="F26B43"/>
          </p15:clr>
        </p15:guide>
        <p15:guide id="13" pos="1137">
          <p15:clr>
            <a:srgbClr val="F26B43"/>
          </p15:clr>
        </p15:guide>
        <p15:guide id="14" pos="1920">
          <p15:clr>
            <a:srgbClr val="F26B43"/>
          </p15:clr>
        </p15:guide>
        <p15:guide id="15" pos="2033">
          <p15:clr>
            <a:srgbClr val="F26B43"/>
          </p15:clr>
        </p15:guide>
        <p15:guide id="16" pos="4620">
          <p15:clr>
            <a:srgbClr val="F26B43"/>
          </p15:clr>
        </p15:guide>
        <p15:guide id="17" pos="2823">
          <p15:clr>
            <a:srgbClr val="F26B43"/>
          </p15:clr>
        </p15:guide>
        <p15:guide id="18" pos="2937">
          <p15:clr>
            <a:srgbClr val="F26B43"/>
          </p15:clr>
        </p15:guide>
        <p15:guide id="19" pos="2880">
          <p15:clr>
            <a:srgbClr val="F26B43"/>
          </p15:clr>
        </p15:guide>
        <p15:guide id="20" pos="4734">
          <p15:clr>
            <a:srgbClr val="F26B43"/>
          </p15:clr>
        </p15:guide>
        <p15:guide id="21" orient="horz" pos="1049">
          <p15:clr>
            <a:srgbClr val="F26B43"/>
          </p15:clr>
        </p15:guide>
        <p15:guide id="22" orient="horz" pos="6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salesforce.com/docs/component-library/documentation/lwc/lwc.apex"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trailheadapps/lwc-recipes/tree/master/force-app/main/default/lwc/apexWireMethodToProperty" TargetMode="External"/><Relationship Id="rId7" Type="http://schemas.openxmlformats.org/officeDocument/2006/relationships/image" Target="../media/image12.png"/><Relationship Id="rId2" Type="http://schemas.openxmlformats.org/officeDocument/2006/relationships/hyperlink" Target="https://github.com/trailheadapps/lwc-recipes/tree/master/force-app/main/default/lwc/apexWireMethodToFunction" TargetMode="External"/><Relationship Id="rId1" Type="http://schemas.openxmlformats.org/officeDocument/2006/relationships/slideLayout" Target="../slideLayouts/slideLayout2.xml"/><Relationship Id="rId6" Type="http://schemas.openxmlformats.org/officeDocument/2006/relationships/hyperlink" Target="https://developer.salesforce.com/docs/component-library/documentation/lwc/lwc.apex" TargetMode="External"/><Relationship Id="rId5" Type="http://schemas.openxmlformats.org/officeDocument/2006/relationships/hyperlink" Target="https://github.com/trailheadapps/lwc-recipes/tree/master/force-app/main/default/lwc" TargetMode="External"/><Relationship Id="rId4" Type="http://schemas.openxmlformats.org/officeDocument/2006/relationships/hyperlink" Target="https://github.com/trailheadapps/lwc-recipes/tree/master/force-app/main/default/lwc/apexImperativeMetho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eveloper.salesforce.com/docs/component-library/documentation/lwc/lwc.apex"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salesforce.com/docs/component-library/documentation/lwc/lwc.data_get_user_input"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7030" y="4825352"/>
            <a:ext cx="4407673" cy="496629"/>
          </a:xfrm>
        </p:spPr>
        <p:txBody>
          <a:bodyPr/>
          <a:lstStyle/>
          <a:p>
            <a:r>
              <a:rPr lang="en-US" dirty="0"/>
              <a:t>LWC Training</a:t>
            </a:r>
          </a:p>
        </p:txBody>
      </p:sp>
      <p:sp>
        <p:nvSpPr>
          <p:cNvPr id="5" name="Text Placeholder 4"/>
          <p:cNvSpPr>
            <a:spLocks noGrp="1"/>
          </p:cNvSpPr>
          <p:nvPr>
            <p:ph type="body" sz="quarter" idx="16"/>
          </p:nvPr>
        </p:nvSpPr>
        <p:spPr>
          <a:xfrm>
            <a:off x="857030" y="5399358"/>
            <a:ext cx="4407673" cy="478209"/>
          </a:xfrm>
        </p:spPr>
        <p:txBody>
          <a:bodyPr/>
          <a:lstStyle/>
          <a:p>
            <a:r>
              <a:rPr lang="en-US" dirty="0"/>
              <a:t>Day 2 : Work with Salesforce Data</a:t>
            </a:r>
          </a:p>
        </p:txBody>
      </p:sp>
      <p:sp>
        <p:nvSpPr>
          <p:cNvPr id="6" name="Text Placeholder 5"/>
          <p:cNvSpPr>
            <a:spLocks noGrp="1"/>
          </p:cNvSpPr>
          <p:nvPr>
            <p:ph type="body" sz="quarter" idx="17"/>
          </p:nvPr>
        </p:nvSpPr>
        <p:spPr>
          <a:xfrm>
            <a:off x="857030" y="4585210"/>
            <a:ext cx="4407673" cy="348286"/>
          </a:xfrm>
        </p:spPr>
        <p:txBody>
          <a:bodyPr/>
          <a:lstStyle/>
          <a:p>
            <a:r>
              <a:rPr lang="en-US" dirty="0"/>
              <a:t>MAY 7, 2019</a:t>
            </a:r>
          </a:p>
        </p:txBody>
      </p:sp>
      <p:grpSp>
        <p:nvGrpSpPr>
          <p:cNvPr id="19" name="Group 18">
            <a:extLst>
              <a:ext uri="{FF2B5EF4-FFF2-40B4-BE49-F238E27FC236}">
                <a16:creationId xmlns:a16="http://schemas.microsoft.com/office/drawing/2014/main" id="{6DE80F06-CF7B-4E58-BBD9-FE52AF68F443}"/>
              </a:ext>
            </a:extLst>
          </p:cNvPr>
          <p:cNvGrpSpPr/>
          <p:nvPr/>
        </p:nvGrpSpPr>
        <p:grpSpPr>
          <a:xfrm>
            <a:off x="6240942" y="1362576"/>
            <a:ext cx="4132848" cy="4132847"/>
            <a:chOff x="484188" y="2763442"/>
            <a:chExt cx="3380690" cy="3380689"/>
          </a:xfrm>
          <a:effectLst/>
        </p:grpSpPr>
        <p:sp>
          <p:nvSpPr>
            <p:cNvPr id="20" name="Arc 19">
              <a:extLst>
                <a:ext uri="{FF2B5EF4-FFF2-40B4-BE49-F238E27FC236}">
                  <a16:creationId xmlns:a16="http://schemas.microsoft.com/office/drawing/2014/main" id="{C9BAFD6F-8675-4209-980D-AE91A4A6E27C}"/>
                </a:ext>
              </a:extLst>
            </p:cNvPr>
            <p:cNvSpPr/>
            <p:nvPr/>
          </p:nvSpPr>
          <p:spPr>
            <a:xfrm>
              <a:off x="484188" y="2763442"/>
              <a:ext cx="3380690" cy="3380689"/>
            </a:xfrm>
            <a:prstGeom prst="arc">
              <a:avLst>
                <a:gd name="adj1" fmla="val 16200000"/>
                <a:gd name="adj2" fmla="val 20270432"/>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sp>
          <p:nvSpPr>
            <p:cNvPr id="21" name="Arc 20">
              <a:extLst>
                <a:ext uri="{FF2B5EF4-FFF2-40B4-BE49-F238E27FC236}">
                  <a16:creationId xmlns:a16="http://schemas.microsoft.com/office/drawing/2014/main" id="{21B9FD44-2A21-4A0F-9084-097DAF3C6937}"/>
                </a:ext>
              </a:extLst>
            </p:cNvPr>
            <p:cNvSpPr/>
            <p:nvPr/>
          </p:nvSpPr>
          <p:spPr>
            <a:xfrm>
              <a:off x="636233" y="2915487"/>
              <a:ext cx="3076601" cy="3076600"/>
            </a:xfrm>
            <a:prstGeom prst="arc">
              <a:avLst>
                <a:gd name="adj1" fmla="val 16200000"/>
                <a:gd name="adj2" fmla="val 2037757"/>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sp>
          <p:nvSpPr>
            <p:cNvPr id="22" name="Arc 21">
              <a:extLst>
                <a:ext uri="{FF2B5EF4-FFF2-40B4-BE49-F238E27FC236}">
                  <a16:creationId xmlns:a16="http://schemas.microsoft.com/office/drawing/2014/main" id="{086BE9D0-BD2F-46DD-83E2-99921B935F97}"/>
                </a:ext>
              </a:extLst>
            </p:cNvPr>
            <p:cNvSpPr>
              <a:spLocks noChangeAspect="1"/>
            </p:cNvSpPr>
            <p:nvPr/>
          </p:nvSpPr>
          <p:spPr>
            <a:xfrm>
              <a:off x="813511" y="3092765"/>
              <a:ext cx="2722045" cy="2722044"/>
            </a:xfrm>
            <a:prstGeom prst="arc">
              <a:avLst>
                <a:gd name="adj1" fmla="val 16200000"/>
                <a:gd name="adj2" fmla="val 5330918"/>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sp>
          <p:nvSpPr>
            <p:cNvPr id="23" name="Arc 22">
              <a:extLst>
                <a:ext uri="{FF2B5EF4-FFF2-40B4-BE49-F238E27FC236}">
                  <a16:creationId xmlns:a16="http://schemas.microsoft.com/office/drawing/2014/main" id="{522232D8-3598-4734-89E8-AA17958BF62E}"/>
                </a:ext>
              </a:extLst>
            </p:cNvPr>
            <p:cNvSpPr>
              <a:spLocks noChangeAspect="1"/>
            </p:cNvSpPr>
            <p:nvPr/>
          </p:nvSpPr>
          <p:spPr>
            <a:xfrm>
              <a:off x="974479" y="3253733"/>
              <a:ext cx="2400108" cy="2400108"/>
            </a:xfrm>
            <a:prstGeom prst="arc">
              <a:avLst>
                <a:gd name="adj1" fmla="val 16200000"/>
                <a:gd name="adj2" fmla="val 9479960"/>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sp>
          <p:nvSpPr>
            <p:cNvPr id="24" name="Arc 23">
              <a:extLst>
                <a:ext uri="{FF2B5EF4-FFF2-40B4-BE49-F238E27FC236}">
                  <a16:creationId xmlns:a16="http://schemas.microsoft.com/office/drawing/2014/main" id="{119F148E-9B9C-4294-A2F3-75D675E2AB05}"/>
                </a:ext>
              </a:extLst>
            </p:cNvPr>
            <p:cNvSpPr>
              <a:spLocks noChangeAspect="1"/>
            </p:cNvSpPr>
            <p:nvPr/>
          </p:nvSpPr>
          <p:spPr>
            <a:xfrm>
              <a:off x="1149692" y="3428945"/>
              <a:ext cx="2049684" cy="2049684"/>
            </a:xfrm>
            <a:prstGeom prst="arc">
              <a:avLst>
                <a:gd name="adj1" fmla="val 16200000"/>
                <a:gd name="adj2" fmla="val 12613701"/>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grpSp>
      <p:sp>
        <p:nvSpPr>
          <p:cNvPr id="2" name="TextBox 1">
            <a:extLst>
              <a:ext uri="{FF2B5EF4-FFF2-40B4-BE49-F238E27FC236}">
                <a16:creationId xmlns:a16="http://schemas.microsoft.com/office/drawing/2014/main" id="{745CBD39-5178-4A7B-A6BE-361311D34C65}"/>
              </a:ext>
            </a:extLst>
          </p:cNvPr>
          <p:cNvSpPr txBox="1"/>
          <p:nvPr/>
        </p:nvSpPr>
        <p:spPr>
          <a:xfrm>
            <a:off x="7504720" y="3105833"/>
            <a:ext cx="3083266" cy="646331"/>
          </a:xfrm>
          <a:prstGeom prst="rect">
            <a:avLst/>
          </a:prstGeom>
          <a:noFill/>
        </p:spPr>
        <p:txBody>
          <a:bodyPr wrap="square" rtlCol="0">
            <a:spAutoFit/>
          </a:bodyPr>
          <a:lstStyle/>
          <a:p>
            <a:r>
              <a:rPr lang="en-US" dirty="0"/>
              <a:t>Work with </a:t>
            </a:r>
          </a:p>
          <a:p>
            <a:r>
              <a:rPr lang="en-US" dirty="0"/>
              <a:t>Salesforce Data</a:t>
            </a:r>
            <a:endParaRPr lang="en-US" b="1" dirty="0"/>
          </a:p>
        </p:txBody>
      </p:sp>
    </p:spTree>
    <p:extLst>
      <p:ext uri="{BB962C8B-B14F-4D97-AF65-F5344CB8AC3E}">
        <p14:creationId xmlns:p14="http://schemas.microsoft.com/office/powerpoint/2010/main" val="329321753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BE0C85-3540-48A3-83BF-FA5F7DE30B1B}"/>
              </a:ext>
            </a:extLst>
          </p:cNvPr>
          <p:cNvSpPr/>
          <p:nvPr/>
        </p:nvSpPr>
        <p:spPr>
          <a:xfrm>
            <a:off x="3972373" y="3244334"/>
            <a:ext cx="4247253" cy="369332"/>
          </a:xfrm>
          <a:prstGeom prst="rect">
            <a:avLst/>
          </a:prstGeom>
        </p:spPr>
        <p:txBody>
          <a:bodyPr wrap="none">
            <a:spAutoFit/>
          </a:bodyPr>
          <a:lstStyle/>
          <a:p>
            <a:r>
              <a:rPr lang="en-US" dirty="0">
                <a:solidFill>
                  <a:schemeClr val="bg1"/>
                </a:solidFill>
              </a:rPr>
              <a:t>Creating a Form to Work with Records</a:t>
            </a:r>
          </a:p>
        </p:txBody>
      </p:sp>
      <p:sp>
        <p:nvSpPr>
          <p:cNvPr id="6" name="Title 1">
            <a:extLst>
              <a:ext uri="{FF2B5EF4-FFF2-40B4-BE49-F238E27FC236}">
                <a16:creationId xmlns:a16="http://schemas.microsoft.com/office/drawing/2014/main" id="{0ECC38F2-7948-4115-8DB3-83E7D5BBC8C9}"/>
              </a:ext>
            </a:extLst>
          </p:cNvPr>
          <p:cNvSpPr txBox="1">
            <a:spLocks/>
          </p:cNvSpPr>
          <p:nvPr/>
        </p:nvSpPr>
        <p:spPr>
          <a:xfrm>
            <a:off x="1066800" y="847344"/>
            <a:ext cx="10363200" cy="594360"/>
          </a:xfrm>
          <a:prstGeom prst="rect">
            <a:avLst/>
          </a:prstGeom>
        </p:spPr>
        <p:txBody>
          <a:bodyPr vert="horz" lIns="0" tIns="45720" rIns="0" bIns="0" rtlCol="0" anchor="b" anchorCtr="0">
            <a:noAutofit/>
          </a:bodyPr>
          <a:lstStyle>
            <a:lvl1pPr algn="l" defTabSz="914400" rtl="0" eaLnBrk="1" latinLnBrk="0" hangingPunct="1">
              <a:lnSpc>
                <a:spcPct val="80000"/>
              </a:lnSpc>
              <a:spcBef>
                <a:spcPct val="0"/>
              </a:spcBef>
              <a:buNone/>
              <a:defRPr lang="en-US" sz="3600" b="0" i="0" kern="1200" cap="none" spc="-75" baseline="0" dirty="0">
                <a:solidFill>
                  <a:schemeClr val="tx1"/>
                </a:solidFill>
                <a:latin typeface="+mj-lt"/>
                <a:ea typeface="Bebas Neue" charset="0"/>
                <a:cs typeface="Chronicle Display Black"/>
              </a:defRPr>
            </a:lvl1pPr>
          </a:lstStyle>
          <a:p>
            <a:r>
              <a:rPr lang="en-US" dirty="0"/>
              <a:t>Use Case</a:t>
            </a:r>
          </a:p>
        </p:txBody>
      </p:sp>
      <p:sp>
        <p:nvSpPr>
          <p:cNvPr id="7" name="Text Placeholder 3">
            <a:extLst>
              <a:ext uri="{FF2B5EF4-FFF2-40B4-BE49-F238E27FC236}">
                <a16:creationId xmlns:a16="http://schemas.microsoft.com/office/drawing/2014/main" id="{16328925-1598-47C9-BF11-973E07C37569}"/>
              </a:ext>
            </a:extLst>
          </p:cNvPr>
          <p:cNvSpPr txBox="1">
            <a:spLocks/>
          </p:cNvSpPr>
          <p:nvPr/>
        </p:nvSpPr>
        <p:spPr>
          <a:xfrm>
            <a:off x="1067371" y="618744"/>
            <a:ext cx="3355848" cy="20320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Technical design</a:t>
            </a:r>
          </a:p>
        </p:txBody>
      </p:sp>
      <p:sp>
        <p:nvSpPr>
          <p:cNvPr id="8" name="TextBox 7">
            <a:extLst>
              <a:ext uri="{FF2B5EF4-FFF2-40B4-BE49-F238E27FC236}">
                <a16:creationId xmlns:a16="http://schemas.microsoft.com/office/drawing/2014/main" id="{845C72CF-2614-4062-B4A9-F7B94FDFA2ED}"/>
              </a:ext>
            </a:extLst>
          </p:cNvPr>
          <p:cNvSpPr txBox="1"/>
          <p:nvPr/>
        </p:nvSpPr>
        <p:spPr>
          <a:xfrm>
            <a:off x="995462" y="1594104"/>
            <a:ext cx="10505873" cy="1323439"/>
          </a:xfrm>
          <a:prstGeom prst="rect">
            <a:avLst/>
          </a:prstGeom>
          <a:noFill/>
        </p:spPr>
        <p:txBody>
          <a:bodyPr wrap="square" rtlCol="0">
            <a:spAutoFit/>
          </a:bodyPr>
          <a:lstStyle/>
          <a:p>
            <a:r>
              <a:rPr lang="en-US" sz="1600" dirty="0"/>
              <a:t>Create an LWC component for record detail page showing Account name, Owner, Address and Type fields in Edit mode as well as just View mode. </a:t>
            </a:r>
          </a:p>
          <a:p>
            <a:r>
              <a:rPr lang="en-US" sz="1600" dirty="0"/>
              <a:t> </a:t>
            </a:r>
          </a:p>
          <a:p>
            <a:endParaRPr lang="en-US" sz="1600" dirty="0"/>
          </a:p>
          <a:p>
            <a:pPr marL="342900" indent="-342900">
              <a:buFont typeface="+mj-lt"/>
              <a:buAutoNum type="arabicPeriod"/>
            </a:pPr>
            <a:endParaRPr lang="en-US" sz="1600" dirty="0"/>
          </a:p>
        </p:txBody>
      </p:sp>
      <p:sp>
        <p:nvSpPr>
          <p:cNvPr id="10" name="Rectangle 9">
            <a:extLst>
              <a:ext uri="{FF2B5EF4-FFF2-40B4-BE49-F238E27FC236}">
                <a16:creationId xmlns:a16="http://schemas.microsoft.com/office/drawing/2014/main" id="{BB352E0E-3F17-4537-B834-4285BFE6D853}"/>
              </a:ext>
            </a:extLst>
          </p:cNvPr>
          <p:cNvSpPr/>
          <p:nvPr/>
        </p:nvSpPr>
        <p:spPr>
          <a:xfrm>
            <a:off x="4124773" y="3396734"/>
            <a:ext cx="4247253" cy="369332"/>
          </a:xfrm>
          <a:prstGeom prst="rect">
            <a:avLst/>
          </a:prstGeom>
        </p:spPr>
        <p:txBody>
          <a:bodyPr wrap="none">
            <a:spAutoFit/>
          </a:bodyPr>
          <a:lstStyle/>
          <a:p>
            <a:r>
              <a:rPr lang="en-US" dirty="0">
                <a:solidFill>
                  <a:schemeClr val="bg1"/>
                </a:solidFill>
              </a:rPr>
              <a:t>Creating a Form to Work with Records</a:t>
            </a:r>
          </a:p>
        </p:txBody>
      </p:sp>
    </p:spTree>
    <p:extLst>
      <p:ext uri="{BB962C8B-B14F-4D97-AF65-F5344CB8AC3E}">
        <p14:creationId xmlns:p14="http://schemas.microsoft.com/office/powerpoint/2010/main" val="2795188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p:txBody>
          <a:bodyPr/>
          <a:lstStyle/>
          <a:p>
            <a:r>
              <a:rPr lang="en-US" sz="4000" dirty="0"/>
              <a:t>Wire Adapter</a:t>
            </a:r>
          </a:p>
        </p:txBody>
      </p:sp>
    </p:spTree>
    <p:extLst>
      <p:ext uri="{BB962C8B-B14F-4D97-AF65-F5344CB8AC3E}">
        <p14:creationId xmlns:p14="http://schemas.microsoft.com/office/powerpoint/2010/main" val="306994305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BE0C85-3540-48A3-83BF-FA5F7DE30B1B}"/>
              </a:ext>
            </a:extLst>
          </p:cNvPr>
          <p:cNvSpPr/>
          <p:nvPr/>
        </p:nvSpPr>
        <p:spPr>
          <a:xfrm>
            <a:off x="3972373" y="3244334"/>
            <a:ext cx="4247253" cy="369332"/>
          </a:xfrm>
          <a:prstGeom prst="rect">
            <a:avLst/>
          </a:prstGeom>
        </p:spPr>
        <p:txBody>
          <a:bodyPr wrap="none">
            <a:spAutoFit/>
          </a:bodyPr>
          <a:lstStyle/>
          <a:p>
            <a:r>
              <a:rPr lang="en-US" dirty="0">
                <a:solidFill>
                  <a:schemeClr val="bg1"/>
                </a:solidFill>
              </a:rPr>
              <a:t>Creating a Form to Work with Records</a:t>
            </a:r>
          </a:p>
        </p:txBody>
      </p:sp>
      <p:sp>
        <p:nvSpPr>
          <p:cNvPr id="6" name="Title 1">
            <a:extLst>
              <a:ext uri="{FF2B5EF4-FFF2-40B4-BE49-F238E27FC236}">
                <a16:creationId xmlns:a16="http://schemas.microsoft.com/office/drawing/2014/main" id="{0ECC38F2-7948-4115-8DB3-83E7D5BBC8C9}"/>
              </a:ext>
            </a:extLst>
          </p:cNvPr>
          <p:cNvSpPr txBox="1">
            <a:spLocks/>
          </p:cNvSpPr>
          <p:nvPr/>
        </p:nvSpPr>
        <p:spPr>
          <a:xfrm>
            <a:off x="1066800" y="847344"/>
            <a:ext cx="10363200" cy="594360"/>
          </a:xfrm>
          <a:prstGeom prst="rect">
            <a:avLst/>
          </a:prstGeom>
        </p:spPr>
        <p:txBody>
          <a:bodyPr vert="horz" lIns="0" tIns="45720" rIns="0" bIns="0" rtlCol="0" anchor="b" anchorCtr="0">
            <a:noAutofit/>
          </a:bodyPr>
          <a:lstStyle>
            <a:lvl1pPr algn="l" defTabSz="914400" rtl="0" eaLnBrk="1" latinLnBrk="0" hangingPunct="1">
              <a:lnSpc>
                <a:spcPct val="80000"/>
              </a:lnSpc>
              <a:spcBef>
                <a:spcPct val="0"/>
              </a:spcBef>
              <a:buNone/>
              <a:defRPr lang="en-US" sz="3600" b="0" i="0" kern="1200" cap="none" spc="-75" baseline="0" dirty="0">
                <a:solidFill>
                  <a:schemeClr val="tx1"/>
                </a:solidFill>
                <a:latin typeface="+mj-lt"/>
                <a:ea typeface="Bebas Neue" charset="0"/>
                <a:cs typeface="Chronicle Display Black"/>
              </a:defRPr>
            </a:lvl1pPr>
          </a:lstStyle>
          <a:p>
            <a:r>
              <a:rPr lang="en-US" dirty="0"/>
              <a:t>Get Data with Wire Service</a:t>
            </a:r>
          </a:p>
        </p:txBody>
      </p:sp>
      <p:sp>
        <p:nvSpPr>
          <p:cNvPr id="7" name="Text Placeholder 3">
            <a:extLst>
              <a:ext uri="{FF2B5EF4-FFF2-40B4-BE49-F238E27FC236}">
                <a16:creationId xmlns:a16="http://schemas.microsoft.com/office/drawing/2014/main" id="{16328925-1598-47C9-BF11-973E07C37569}"/>
              </a:ext>
            </a:extLst>
          </p:cNvPr>
          <p:cNvSpPr txBox="1">
            <a:spLocks/>
          </p:cNvSpPr>
          <p:nvPr/>
        </p:nvSpPr>
        <p:spPr>
          <a:xfrm>
            <a:off x="1067371" y="618744"/>
            <a:ext cx="3355848" cy="20320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Technical design</a:t>
            </a:r>
          </a:p>
        </p:txBody>
      </p:sp>
      <p:sp>
        <p:nvSpPr>
          <p:cNvPr id="8" name="TextBox 7">
            <a:extLst>
              <a:ext uri="{FF2B5EF4-FFF2-40B4-BE49-F238E27FC236}">
                <a16:creationId xmlns:a16="http://schemas.microsoft.com/office/drawing/2014/main" id="{845C72CF-2614-4062-B4A9-F7B94FDFA2ED}"/>
              </a:ext>
            </a:extLst>
          </p:cNvPr>
          <p:cNvSpPr txBox="1"/>
          <p:nvPr/>
        </p:nvSpPr>
        <p:spPr>
          <a:xfrm>
            <a:off x="995462" y="1594104"/>
            <a:ext cx="10505873" cy="830997"/>
          </a:xfrm>
          <a:prstGeom prst="rect">
            <a:avLst/>
          </a:prstGeom>
          <a:noFill/>
        </p:spPr>
        <p:txBody>
          <a:bodyPr wrap="square" rtlCol="0">
            <a:spAutoFit/>
          </a:bodyPr>
          <a:lstStyle/>
          <a:p>
            <a:endParaRPr lang="en-US" sz="1600" dirty="0"/>
          </a:p>
          <a:p>
            <a:endParaRPr lang="en-US" sz="1600" dirty="0"/>
          </a:p>
          <a:p>
            <a:pPr marL="342900" indent="-342900">
              <a:buFont typeface="+mj-lt"/>
              <a:buAutoNum type="arabicPeriod"/>
            </a:pPr>
            <a:endParaRPr lang="en-US" sz="1600" dirty="0"/>
          </a:p>
        </p:txBody>
      </p:sp>
      <p:sp>
        <p:nvSpPr>
          <p:cNvPr id="10" name="Rectangle 9">
            <a:extLst>
              <a:ext uri="{FF2B5EF4-FFF2-40B4-BE49-F238E27FC236}">
                <a16:creationId xmlns:a16="http://schemas.microsoft.com/office/drawing/2014/main" id="{BB352E0E-3F17-4537-B834-4285BFE6D853}"/>
              </a:ext>
            </a:extLst>
          </p:cNvPr>
          <p:cNvSpPr/>
          <p:nvPr/>
        </p:nvSpPr>
        <p:spPr>
          <a:xfrm>
            <a:off x="4124773" y="3396734"/>
            <a:ext cx="4247253" cy="369332"/>
          </a:xfrm>
          <a:prstGeom prst="rect">
            <a:avLst/>
          </a:prstGeom>
        </p:spPr>
        <p:txBody>
          <a:bodyPr wrap="none">
            <a:spAutoFit/>
          </a:bodyPr>
          <a:lstStyle/>
          <a:p>
            <a:r>
              <a:rPr lang="en-US" dirty="0">
                <a:solidFill>
                  <a:schemeClr val="bg1"/>
                </a:solidFill>
              </a:rPr>
              <a:t>Creating a Form to Work with Records</a:t>
            </a:r>
          </a:p>
        </p:txBody>
      </p:sp>
      <p:sp>
        <p:nvSpPr>
          <p:cNvPr id="11" name="Rounded Rectangle 4">
            <a:extLst>
              <a:ext uri="{FF2B5EF4-FFF2-40B4-BE49-F238E27FC236}">
                <a16:creationId xmlns:a16="http://schemas.microsoft.com/office/drawing/2014/main" id="{D09B10FB-8602-4ABA-B424-D6706E914BD1}"/>
              </a:ext>
            </a:extLst>
          </p:cNvPr>
          <p:cNvSpPr/>
          <p:nvPr/>
        </p:nvSpPr>
        <p:spPr bwMode="gray">
          <a:xfrm>
            <a:off x="886119" y="2255168"/>
            <a:ext cx="5793047" cy="1190559"/>
          </a:xfrm>
          <a:prstGeom prst="roundRect">
            <a:avLst/>
          </a:prstGeom>
          <a:solidFill>
            <a:srgbClr val="00B0F0"/>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US" sz="1600" b="1" dirty="0">
                <a:solidFill>
                  <a:schemeClr val="bg1"/>
                </a:solidFill>
              </a:rPr>
              <a:t>Syntax</a:t>
            </a:r>
          </a:p>
          <a:p>
            <a:pPr>
              <a:lnSpc>
                <a:spcPct val="106000"/>
              </a:lnSpc>
              <a:buFont typeface="Wingdings 2" pitchFamily="18" charset="2"/>
              <a:buNone/>
            </a:pPr>
            <a:endParaRPr lang="en-US" sz="1600" b="1" dirty="0">
              <a:solidFill>
                <a:schemeClr val="bg1"/>
              </a:solidFill>
            </a:endParaRPr>
          </a:p>
          <a:p>
            <a:pPr>
              <a:lnSpc>
                <a:spcPct val="106000"/>
              </a:lnSpc>
              <a:buFont typeface="Wingdings 2" pitchFamily="18" charset="2"/>
              <a:buNone/>
            </a:pPr>
            <a:r>
              <a:rPr lang="en-US" sz="1600" b="1" dirty="0">
                <a:solidFill>
                  <a:schemeClr val="bg1"/>
                </a:solidFill>
              </a:rPr>
              <a:t>Import {</a:t>
            </a:r>
            <a:r>
              <a:rPr lang="en-US" sz="1600" b="1" dirty="0" err="1">
                <a:solidFill>
                  <a:schemeClr val="bg1"/>
                </a:solidFill>
              </a:rPr>
              <a:t>adapterId</a:t>
            </a:r>
            <a:r>
              <a:rPr lang="en-US" sz="1600" b="1" dirty="0">
                <a:solidFill>
                  <a:schemeClr val="bg1"/>
                </a:solidFill>
              </a:rPr>
              <a:t>} from ‘</a:t>
            </a:r>
            <a:r>
              <a:rPr lang="en-US" sz="1600" b="1" dirty="0" err="1">
                <a:solidFill>
                  <a:schemeClr val="bg1"/>
                </a:solidFill>
              </a:rPr>
              <a:t>adapterModule</a:t>
            </a:r>
            <a:r>
              <a:rPr lang="en-US" sz="1600" b="1" dirty="0">
                <a:solidFill>
                  <a:schemeClr val="bg1"/>
                </a:solidFill>
              </a:rPr>
              <a:t>’;</a:t>
            </a:r>
          </a:p>
          <a:p>
            <a:pPr>
              <a:lnSpc>
                <a:spcPct val="106000"/>
              </a:lnSpc>
              <a:buFont typeface="Wingdings 2" pitchFamily="18" charset="2"/>
              <a:buNone/>
            </a:pPr>
            <a:r>
              <a:rPr lang="en-US" sz="1600" b="1" dirty="0">
                <a:solidFill>
                  <a:schemeClr val="bg1"/>
                </a:solidFill>
              </a:rPr>
              <a:t>@wire(</a:t>
            </a:r>
            <a:r>
              <a:rPr lang="en-US" sz="1600" b="1" dirty="0" err="1">
                <a:solidFill>
                  <a:schemeClr val="bg1"/>
                </a:solidFill>
              </a:rPr>
              <a:t>adapterId</a:t>
            </a:r>
            <a:r>
              <a:rPr lang="en-US" sz="1600" b="1" dirty="0">
                <a:solidFill>
                  <a:schemeClr val="bg1"/>
                </a:solidFill>
              </a:rPr>
              <a:t>, </a:t>
            </a:r>
            <a:r>
              <a:rPr lang="en-US" sz="1600" b="1" dirty="0" err="1">
                <a:solidFill>
                  <a:schemeClr val="bg1"/>
                </a:solidFill>
              </a:rPr>
              <a:t>adapterConfig</a:t>
            </a:r>
            <a:r>
              <a:rPr lang="en-US" sz="1600" b="1" dirty="0">
                <a:solidFill>
                  <a:schemeClr val="bg1"/>
                </a:solidFill>
              </a:rPr>
              <a:t>) </a:t>
            </a:r>
            <a:r>
              <a:rPr lang="en-US" sz="1600" b="1" dirty="0" err="1">
                <a:solidFill>
                  <a:schemeClr val="bg1"/>
                </a:solidFill>
              </a:rPr>
              <a:t>propertyFunction</a:t>
            </a:r>
            <a:r>
              <a:rPr lang="en-US" sz="1600" b="1" dirty="0">
                <a:solidFill>
                  <a:schemeClr val="bg1"/>
                </a:solidFill>
              </a:rPr>
              <a:t>;</a:t>
            </a:r>
          </a:p>
        </p:txBody>
      </p:sp>
      <p:sp>
        <p:nvSpPr>
          <p:cNvPr id="12" name="Rounded Rectangle 5">
            <a:extLst>
              <a:ext uri="{FF2B5EF4-FFF2-40B4-BE49-F238E27FC236}">
                <a16:creationId xmlns:a16="http://schemas.microsoft.com/office/drawing/2014/main" id="{ADA3C714-D1F6-44E8-881C-3DB2F4CA8785}"/>
              </a:ext>
            </a:extLst>
          </p:cNvPr>
          <p:cNvSpPr/>
          <p:nvPr/>
        </p:nvSpPr>
        <p:spPr bwMode="gray">
          <a:xfrm>
            <a:off x="8458201" y="2055541"/>
            <a:ext cx="2423531" cy="1383160"/>
          </a:xfrm>
          <a:prstGeom prst="roundRect">
            <a:avLst/>
          </a:prstGeom>
          <a:solidFill>
            <a:srgbClr val="00B0F0"/>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US" sz="1600" b="1" dirty="0">
                <a:solidFill>
                  <a:schemeClr val="bg1"/>
                </a:solidFill>
              </a:rPr>
              <a:t>HTML</a:t>
            </a:r>
          </a:p>
          <a:p>
            <a:pPr>
              <a:lnSpc>
                <a:spcPct val="106000"/>
              </a:lnSpc>
              <a:buFont typeface="Wingdings 2" pitchFamily="18" charset="2"/>
              <a:buNone/>
            </a:pPr>
            <a:endParaRPr lang="en-US" sz="1600" b="1" dirty="0">
              <a:solidFill>
                <a:schemeClr val="bg1"/>
              </a:solidFill>
            </a:endParaRPr>
          </a:p>
          <a:p>
            <a:pPr>
              <a:lnSpc>
                <a:spcPct val="106000"/>
              </a:lnSpc>
              <a:buFont typeface="Wingdings 2" pitchFamily="18" charset="2"/>
              <a:buNone/>
            </a:pPr>
            <a:r>
              <a:rPr lang="en-US" sz="1600" b="1" dirty="0">
                <a:solidFill>
                  <a:schemeClr val="bg1"/>
                </a:solidFill>
              </a:rPr>
              <a:t>&lt;template&gt;</a:t>
            </a:r>
          </a:p>
          <a:p>
            <a:pPr>
              <a:lnSpc>
                <a:spcPct val="106000"/>
              </a:lnSpc>
              <a:buFont typeface="Wingdings 2" pitchFamily="18" charset="2"/>
              <a:buNone/>
            </a:pPr>
            <a:r>
              <a:rPr lang="en-US" sz="1600" b="1" dirty="0">
                <a:solidFill>
                  <a:schemeClr val="bg1"/>
                </a:solidFill>
              </a:rPr>
              <a:t>   {record}</a:t>
            </a:r>
          </a:p>
          <a:p>
            <a:pPr>
              <a:lnSpc>
                <a:spcPct val="106000"/>
              </a:lnSpc>
              <a:buFont typeface="Wingdings 2" pitchFamily="18" charset="2"/>
              <a:buNone/>
            </a:pPr>
            <a:r>
              <a:rPr lang="en-US" sz="1600" b="1" dirty="0">
                <a:solidFill>
                  <a:schemeClr val="bg1"/>
                </a:solidFill>
              </a:rPr>
              <a:t>&lt;/template&gt;</a:t>
            </a:r>
          </a:p>
        </p:txBody>
      </p:sp>
      <p:sp>
        <p:nvSpPr>
          <p:cNvPr id="13" name="Rounded Rectangle 6">
            <a:extLst>
              <a:ext uri="{FF2B5EF4-FFF2-40B4-BE49-F238E27FC236}">
                <a16:creationId xmlns:a16="http://schemas.microsoft.com/office/drawing/2014/main" id="{F5E41097-E19C-4A81-9E54-71F3709A13B8}"/>
              </a:ext>
            </a:extLst>
          </p:cNvPr>
          <p:cNvSpPr/>
          <p:nvPr/>
        </p:nvSpPr>
        <p:spPr bwMode="gray">
          <a:xfrm>
            <a:off x="1494262" y="3856178"/>
            <a:ext cx="9311269" cy="2422032"/>
          </a:xfrm>
          <a:prstGeom prst="roundRect">
            <a:avLst/>
          </a:prstGeom>
          <a:solidFill>
            <a:srgbClr val="00B0F0"/>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US" sz="1600" b="1" dirty="0">
                <a:solidFill>
                  <a:schemeClr val="bg1"/>
                </a:solidFill>
              </a:rPr>
              <a:t>Import { </a:t>
            </a:r>
            <a:r>
              <a:rPr lang="en-US" sz="1600" b="1" dirty="0" err="1">
                <a:solidFill>
                  <a:schemeClr val="bg1"/>
                </a:solidFill>
              </a:rPr>
              <a:t>LightningElement</a:t>
            </a:r>
            <a:r>
              <a:rPr lang="en-US" sz="1600" b="1" dirty="0">
                <a:solidFill>
                  <a:schemeClr val="bg1"/>
                </a:solidFill>
              </a:rPr>
              <a:t>, </a:t>
            </a:r>
            <a:r>
              <a:rPr lang="en-US" sz="1600" b="1" dirty="0" err="1">
                <a:solidFill>
                  <a:schemeClr val="bg1"/>
                </a:solidFill>
              </a:rPr>
              <a:t>api</a:t>
            </a:r>
            <a:r>
              <a:rPr lang="en-US" sz="1600" b="1" dirty="0">
                <a:solidFill>
                  <a:schemeClr val="bg1"/>
                </a:solidFill>
              </a:rPr>
              <a:t>, wire } from '</a:t>
            </a:r>
            <a:r>
              <a:rPr lang="en-US" sz="1600" b="1" dirty="0" err="1">
                <a:solidFill>
                  <a:schemeClr val="bg1"/>
                </a:solidFill>
              </a:rPr>
              <a:t>lwc</a:t>
            </a:r>
            <a:r>
              <a:rPr lang="en-US" sz="1600" b="1" dirty="0">
                <a:solidFill>
                  <a:schemeClr val="bg1"/>
                </a:solidFill>
              </a:rPr>
              <a:t>’;</a:t>
            </a:r>
          </a:p>
          <a:p>
            <a:pPr>
              <a:lnSpc>
                <a:spcPct val="106000"/>
              </a:lnSpc>
              <a:buFont typeface="Wingdings 2" pitchFamily="18" charset="2"/>
              <a:buNone/>
            </a:pPr>
            <a:r>
              <a:rPr lang="en-US" sz="1600" b="1" dirty="0">
                <a:solidFill>
                  <a:schemeClr val="bg1"/>
                </a:solidFill>
              </a:rPr>
              <a:t>import { </a:t>
            </a:r>
            <a:r>
              <a:rPr lang="en-US" sz="1600" b="1" dirty="0" err="1">
                <a:solidFill>
                  <a:schemeClr val="bg1"/>
                </a:solidFill>
              </a:rPr>
              <a:t>getRecord</a:t>
            </a:r>
            <a:r>
              <a:rPr lang="en-US" sz="1600" b="1" dirty="0">
                <a:solidFill>
                  <a:schemeClr val="bg1"/>
                </a:solidFill>
              </a:rPr>
              <a:t> } from 'lightning/</a:t>
            </a:r>
            <a:r>
              <a:rPr lang="en-US" sz="1600" b="1" dirty="0" err="1">
                <a:solidFill>
                  <a:schemeClr val="bg1"/>
                </a:solidFill>
              </a:rPr>
              <a:t>uiRecordApi</a:t>
            </a:r>
            <a:r>
              <a:rPr lang="en-US" sz="1600" b="1" dirty="0">
                <a:solidFill>
                  <a:schemeClr val="bg1"/>
                </a:solidFill>
              </a:rPr>
              <a:t>’;</a:t>
            </a:r>
          </a:p>
          <a:p>
            <a:pPr>
              <a:lnSpc>
                <a:spcPct val="106000"/>
              </a:lnSpc>
              <a:buFont typeface="Wingdings 2" pitchFamily="18" charset="2"/>
              <a:buNone/>
            </a:pPr>
            <a:r>
              <a:rPr lang="en-US" sz="1600" b="1" dirty="0">
                <a:solidFill>
                  <a:schemeClr val="bg1"/>
                </a:solidFill>
              </a:rPr>
              <a:t>export default class Record extends </a:t>
            </a:r>
            <a:r>
              <a:rPr lang="en-US" sz="1600" b="1" dirty="0" err="1">
                <a:solidFill>
                  <a:schemeClr val="bg1"/>
                </a:solidFill>
              </a:rPr>
              <a:t>LightningElement</a:t>
            </a:r>
            <a:r>
              <a:rPr lang="en-US" sz="1600" b="1" dirty="0">
                <a:solidFill>
                  <a:schemeClr val="bg1"/>
                </a:solidFill>
              </a:rPr>
              <a:t> {</a:t>
            </a:r>
          </a:p>
          <a:p>
            <a:pPr lvl="1">
              <a:lnSpc>
                <a:spcPct val="106000"/>
              </a:lnSpc>
              <a:buFont typeface="Wingdings 2" pitchFamily="18" charset="2"/>
              <a:buNone/>
            </a:pPr>
            <a:r>
              <a:rPr lang="en-US" sz="1600" b="1" dirty="0">
                <a:solidFill>
                  <a:schemeClr val="bg1"/>
                </a:solidFill>
              </a:rPr>
              <a:t>@</a:t>
            </a:r>
            <a:r>
              <a:rPr lang="en-US" sz="1600" b="1" dirty="0" err="1">
                <a:solidFill>
                  <a:schemeClr val="bg1"/>
                </a:solidFill>
              </a:rPr>
              <a:t>api</a:t>
            </a:r>
            <a:r>
              <a:rPr lang="en-US" sz="1600" b="1" dirty="0">
                <a:solidFill>
                  <a:schemeClr val="bg1"/>
                </a:solidFill>
              </a:rPr>
              <a:t> </a:t>
            </a:r>
            <a:r>
              <a:rPr lang="en-US" sz="1600" b="1" dirty="0" err="1">
                <a:solidFill>
                  <a:schemeClr val="bg1"/>
                </a:solidFill>
              </a:rPr>
              <a:t>recordId</a:t>
            </a:r>
            <a:r>
              <a:rPr lang="en-US" sz="1600" b="1" dirty="0">
                <a:solidFill>
                  <a:schemeClr val="bg1"/>
                </a:solidFill>
              </a:rPr>
              <a:t>;</a:t>
            </a:r>
          </a:p>
          <a:p>
            <a:pPr lvl="1">
              <a:lnSpc>
                <a:spcPct val="106000"/>
              </a:lnSpc>
              <a:buFont typeface="Wingdings 2" pitchFamily="18" charset="2"/>
              <a:buNone/>
            </a:pPr>
            <a:endParaRPr lang="en-US" sz="1600" b="1" dirty="0">
              <a:solidFill>
                <a:schemeClr val="bg1"/>
              </a:solidFill>
            </a:endParaRPr>
          </a:p>
          <a:p>
            <a:pPr lvl="1">
              <a:lnSpc>
                <a:spcPct val="106000"/>
              </a:lnSpc>
              <a:buFont typeface="Wingdings 2" pitchFamily="18" charset="2"/>
              <a:buNone/>
            </a:pPr>
            <a:r>
              <a:rPr lang="en-US" sz="1600" b="1" dirty="0">
                <a:solidFill>
                  <a:schemeClr val="bg1"/>
                </a:solidFill>
              </a:rPr>
              <a:t>@wire(</a:t>
            </a:r>
            <a:r>
              <a:rPr lang="en-US" sz="1600" b="1" dirty="0" err="1">
                <a:solidFill>
                  <a:schemeClr val="bg1"/>
                </a:solidFill>
              </a:rPr>
              <a:t>getRecord</a:t>
            </a:r>
            <a:r>
              <a:rPr lang="en-US" sz="1600" b="1" dirty="0">
                <a:solidFill>
                  <a:schemeClr val="bg1"/>
                </a:solidFill>
              </a:rPr>
              <a:t>, { </a:t>
            </a:r>
            <a:r>
              <a:rPr lang="en-US" sz="1600" b="1" dirty="0" err="1">
                <a:solidFill>
                  <a:schemeClr val="bg1"/>
                </a:solidFill>
              </a:rPr>
              <a:t>recordId</a:t>
            </a:r>
            <a:r>
              <a:rPr lang="en-US" sz="1600" b="1" dirty="0">
                <a:solidFill>
                  <a:schemeClr val="bg1"/>
                </a:solidFill>
              </a:rPr>
              <a:t>: '$</a:t>
            </a:r>
            <a:r>
              <a:rPr lang="en-US" sz="1600" b="1" dirty="0" err="1">
                <a:solidFill>
                  <a:schemeClr val="bg1"/>
                </a:solidFill>
              </a:rPr>
              <a:t>recordId</a:t>
            </a:r>
            <a:r>
              <a:rPr lang="en-US" sz="1600" b="1" dirty="0">
                <a:solidFill>
                  <a:schemeClr val="bg1"/>
                </a:solidFill>
              </a:rPr>
              <a:t>', fields: ['</a:t>
            </a:r>
            <a:r>
              <a:rPr lang="en-US" sz="1600" b="1" dirty="0" err="1">
                <a:solidFill>
                  <a:schemeClr val="bg1"/>
                </a:solidFill>
              </a:rPr>
              <a:t>Account.Name</a:t>
            </a:r>
            <a:r>
              <a:rPr lang="en-US" sz="1600" b="1" dirty="0">
                <a:solidFill>
                  <a:schemeClr val="bg1"/>
                </a:solidFill>
              </a:rPr>
              <a:t>'] }) record;</a:t>
            </a:r>
          </a:p>
          <a:p>
            <a:pPr>
              <a:lnSpc>
                <a:spcPct val="106000"/>
              </a:lnSpc>
              <a:buFont typeface="Wingdings 2" pitchFamily="18" charset="2"/>
              <a:buNone/>
            </a:pPr>
            <a:r>
              <a:rPr lang="en-US" sz="1600" b="1" dirty="0">
                <a:solidFill>
                  <a:schemeClr val="bg1"/>
                </a:solidFill>
              </a:rPr>
              <a:t>}</a:t>
            </a:r>
          </a:p>
        </p:txBody>
      </p:sp>
      <p:cxnSp>
        <p:nvCxnSpPr>
          <p:cNvPr id="14" name="Straight Arrow Connector 13">
            <a:extLst>
              <a:ext uri="{FF2B5EF4-FFF2-40B4-BE49-F238E27FC236}">
                <a16:creationId xmlns:a16="http://schemas.microsoft.com/office/drawing/2014/main" id="{FBE944BC-2964-4F5F-8804-86EA19DF2902}"/>
              </a:ext>
            </a:extLst>
          </p:cNvPr>
          <p:cNvCxnSpPr>
            <a:cxnSpLocks/>
          </p:cNvCxnSpPr>
          <p:nvPr/>
        </p:nvCxnSpPr>
        <p:spPr>
          <a:xfrm>
            <a:off x="2303471" y="3353956"/>
            <a:ext cx="1167901" cy="21230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ight Brace 14">
            <a:extLst>
              <a:ext uri="{FF2B5EF4-FFF2-40B4-BE49-F238E27FC236}">
                <a16:creationId xmlns:a16="http://schemas.microsoft.com/office/drawing/2014/main" id="{E2343869-61D8-4F9A-9DD5-3E63A9F78906}"/>
              </a:ext>
            </a:extLst>
          </p:cNvPr>
          <p:cNvSpPr/>
          <p:nvPr/>
        </p:nvSpPr>
        <p:spPr>
          <a:xfrm rot="16200000">
            <a:off x="6201034" y="3272443"/>
            <a:ext cx="393180" cy="3948808"/>
          </a:xfrm>
          <a:prstGeom prst="righ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4B81FF8D-AC8E-41E4-B342-072A0040B5E0}"/>
              </a:ext>
            </a:extLst>
          </p:cNvPr>
          <p:cNvCxnSpPr>
            <a:cxnSpLocks/>
          </p:cNvCxnSpPr>
          <p:nvPr/>
        </p:nvCxnSpPr>
        <p:spPr>
          <a:xfrm>
            <a:off x="3827929" y="3353956"/>
            <a:ext cx="1621300" cy="191054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679A2D6-C915-496F-9395-EACAEA88A66A}"/>
              </a:ext>
            </a:extLst>
          </p:cNvPr>
          <p:cNvCxnSpPr>
            <a:cxnSpLocks/>
          </p:cNvCxnSpPr>
          <p:nvPr/>
        </p:nvCxnSpPr>
        <p:spPr>
          <a:xfrm>
            <a:off x="5553689" y="3353956"/>
            <a:ext cx="3783599" cy="213144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AA68F2E-0454-4C04-A37B-231792B6596A}"/>
              </a:ext>
            </a:extLst>
          </p:cNvPr>
          <p:cNvCxnSpPr>
            <a:cxnSpLocks/>
          </p:cNvCxnSpPr>
          <p:nvPr/>
        </p:nvCxnSpPr>
        <p:spPr>
          <a:xfrm flipV="1">
            <a:off x="9337288" y="3026592"/>
            <a:ext cx="289932" cy="245038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663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BE0C85-3540-48A3-83BF-FA5F7DE30B1B}"/>
              </a:ext>
            </a:extLst>
          </p:cNvPr>
          <p:cNvSpPr/>
          <p:nvPr/>
        </p:nvSpPr>
        <p:spPr>
          <a:xfrm>
            <a:off x="3972373" y="3244334"/>
            <a:ext cx="4247253" cy="369332"/>
          </a:xfrm>
          <a:prstGeom prst="rect">
            <a:avLst/>
          </a:prstGeom>
        </p:spPr>
        <p:txBody>
          <a:bodyPr wrap="none">
            <a:spAutoFit/>
          </a:bodyPr>
          <a:lstStyle/>
          <a:p>
            <a:r>
              <a:rPr lang="en-US" dirty="0">
                <a:solidFill>
                  <a:schemeClr val="bg1"/>
                </a:solidFill>
              </a:rPr>
              <a:t>Creating a Form to Work with Records</a:t>
            </a:r>
          </a:p>
        </p:txBody>
      </p:sp>
      <p:sp>
        <p:nvSpPr>
          <p:cNvPr id="6" name="Title 1">
            <a:extLst>
              <a:ext uri="{FF2B5EF4-FFF2-40B4-BE49-F238E27FC236}">
                <a16:creationId xmlns:a16="http://schemas.microsoft.com/office/drawing/2014/main" id="{0ECC38F2-7948-4115-8DB3-83E7D5BBC8C9}"/>
              </a:ext>
            </a:extLst>
          </p:cNvPr>
          <p:cNvSpPr txBox="1">
            <a:spLocks/>
          </p:cNvSpPr>
          <p:nvPr/>
        </p:nvSpPr>
        <p:spPr>
          <a:xfrm>
            <a:off x="1066800" y="847344"/>
            <a:ext cx="10363200" cy="1000310"/>
          </a:xfrm>
          <a:prstGeom prst="rect">
            <a:avLst/>
          </a:prstGeom>
        </p:spPr>
        <p:txBody>
          <a:bodyPr vert="horz" lIns="0" tIns="45720" rIns="0" bIns="0" rtlCol="0" anchor="b" anchorCtr="0">
            <a:noAutofit/>
          </a:bodyPr>
          <a:lstStyle>
            <a:lvl1pPr algn="l" defTabSz="914400" rtl="0" eaLnBrk="1" latinLnBrk="0" hangingPunct="1">
              <a:lnSpc>
                <a:spcPct val="80000"/>
              </a:lnSpc>
              <a:spcBef>
                <a:spcPct val="0"/>
              </a:spcBef>
              <a:buNone/>
              <a:defRPr lang="en-US" sz="3600" b="0" i="0" kern="1200" cap="none" spc="-75" baseline="0" dirty="0">
                <a:solidFill>
                  <a:schemeClr val="tx1"/>
                </a:solidFill>
                <a:latin typeface="+mj-lt"/>
                <a:ea typeface="Bebas Neue" charset="0"/>
                <a:cs typeface="Chronicle Display Black"/>
              </a:defRPr>
            </a:lvl1pPr>
          </a:lstStyle>
          <a:p>
            <a:r>
              <a:rPr lang="en-US" dirty="0"/>
              <a:t>Using @wire to specify a Lightning Data Service wire adapter</a:t>
            </a:r>
          </a:p>
        </p:txBody>
      </p:sp>
      <p:sp>
        <p:nvSpPr>
          <p:cNvPr id="7" name="Text Placeholder 3">
            <a:extLst>
              <a:ext uri="{FF2B5EF4-FFF2-40B4-BE49-F238E27FC236}">
                <a16:creationId xmlns:a16="http://schemas.microsoft.com/office/drawing/2014/main" id="{16328925-1598-47C9-BF11-973E07C37569}"/>
              </a:ext>
            </a:extLst>
          </p:cNvPr>
          <p:cNvSpPr txBox="1">
            <a:spLocks/>
          </p:cNvSpPr>
          <p:nvPr/>
        </p:nvSpPr>
        <p:spPr>
          <a:xfrm>
            <a:off x="1067371" y="618744"/>
            <a:ext cx="3355848" cy="20320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Technical design</a:t>
            </a:r>
          </a:p>
        </p:txBody>
      </p:sp>
      <p:sp>
        <p:nvSpPr>
          <p:cNvPr id="8" name="TextBox 7">
            <a:extLst>
              <a:ext uri="{FF2B5EF4-FFF2-40B4-BE49-F238E27FC236}">
                <a16:creationId xmlns:a16="http://schemas.microsoft.com/office/drawing/2014/main" id="{845C72CF-2614-4062-B4A9-F7B94FDFA2ED}"/>
              </a:ext>
            </a:extLst>
          </p:cNvPr>
          <p:cNvSpPr txBox="1"/>
          <p:nvPr/>
        </p:nvSpPr>
        <p:spPr>
          <a:xfrm>
            <a:off x="925698" y="2073295"/>
            <a:ext cx="10505873" cy="3785652"/>
          </a:xfrm>
          <a:prstGeom prst="rect">
            <a:avLst/>
          </a:prstGeom>
          <a:noFill/>
        </p:spPr>
        <p:txBody>
          <a:bodyPr wrap="square" rtlCol="0">
            <a:spAutoFit/>
          </a:bodyPr>
          <a:lstStyle/>
          <a:p>
            <a:r>
              <a:rPr lang="en-US" sz="1600" dirty="0"/>
              <a:t>The wire service delegates control flow across Lightning Web Components.</a:t>
            </a:r>
          </a:p>
          <a:p>
            <a:endParaRPr lang="en-US" sz="1600" dirty="0"/>
          </a:p>
          <a:p>
            <a:r>
              <a:rPr lang="en-US" sz="1600" dirty="0"/>
              <a:t>To use standard JavaScript functions for CRUD operations, import respective functions from the </a:t>
            </a:r>
            <a:r>
              <a:rPr lang="en-US" sz="1600" b="1" dirty="0"/>
              <a:t>lightning/</a:t>
            </a:r>
            <a:r>
              <a:rPr lang="en-US" sz="1600" b="1" dirty="0" err="1"/>
              <a:t>uiRecordApi</a:t>
            </a:r>
            <a:r>
              <a:rPr lang="en-US" sz="1600" b="1" dirty="0"/>
              <a:t> </a:t>
            </a:r>
            <a:r>
              <a:rPr lang="en-US" sz="1600" dirty="0"/>
              <a:t>module.</a:t>
            </a:r>
          </a:p>
          <a:p>
            <a:endParaRPr lang="en-US" sz="1600" u="sng" dirty="0"/>
          </a:p>
          <a:p>
            <a:r>
              <a:rPr lang="en-US" sz="1600" i="1" u="sng" dirty="0" err="1">
                <a:latin typeface="Adobe Devanagari" panose="02040503050201020203" pitchFamily="18" charset="0"/>
                <a:cs typeface="Adobe Devanagari" panose="02040503050201020203" pitchFamily="18" charset="0"/>
              </a:rPr>
              <a:t>Eg</a:t>
            </a:r>
            <a:r>
              <a:rPr lang="en-US" sz="1600" i="1" u="sng" dirty="0">
                <a:latin typeface="Adobe Devanagari" panose="02040503050201020203" pitchFamily="18" charset="0"/>
                <a:cs typeface="Adobe Devanagari" panose="02040503050201020203" pitchFamily="18" charset="0"/>
              </a:rPr>
              <a:t>: </a:t>
            </a:r>
          </a:p>
          <a:p>
            <a:r>
              <a:rPr lang="en-US" sz="1600" i="1" dirty="0">
                <a:solidFill>
                  <a:srgbClr val="00B0F0"/>
                </a:solidFill>
                <a:latin typeface="Adobe Devanagari" panose="02040503050201020203" pitchFamily="18" charset="0"/>
                <a:cs typeface="Adobe Devanagari" panose="02040503050201020203" pitchFamily="18" charset="0"/>
              </a:rPr>
              <a:t>import { </a:t>
            </a:r>
            <a:r>
              <a:rPr lang="en-US" sz="1600" i="1" dirty="0" err="1">
                <a:solidFill>
                  <a:srgbClr val="00B0F0"/>
                </a:solidFill>
                <a:latin typeface="Adobe Devanagari" panose="02040503050201020203" pitchFamily="18" charset="0"/>
                <a:cs typeface="Adobe Devanagari" panose="02040503050201020203" pitchFamily="18" charset="0"/>
              </a:rPr>
              <a:t>getRecord</a:t>
            </a:r>
            <a:r>
              <a:rPr lang="en-US" sz="1600" i="1" dirty="0">
                <a:solidFill>
                  <a:srgbClr val="00B0F0"/>
                </a:solidFill>
                <a:latin typeface="Adobe Devanagari" panose="02040503050201020203" pitchFamily="18" charset="0"/>
                <a:cs typeface="Adobe Devanagari" panose="02040503050201020203" pitchFamily="18" charset="0"/>
              </a:rPr>
              <a:t>, </a:t>
            </a:r>
            <a:r>
              <a:rPr lang="en-US" sz="1600" i="1" dirty="0" err="1">
                <a:solidFill>
                  <a:srgbClr val="00B0F0"/>
                </a:solidFill>
                <a:latin typeface="Adobe Devanagari" panose="02040503050201020203" pitchFamily="18" charset="0"/>
                <a:cs typeface="Adobe Devanagari" panose="02040503050201020203" pitchFamily="18" charset="0"/>
              </a:rPr>
              <a:t>getFieldValue</a:t>
            </a:r>
            <a:r>
              <a:rPr lang="en-US" sz="1600" i="1" dirty="0">
                <a:solidFill>
                  <a:srgbClr val="00B0F0"/>
                </a:solidFill>
                <a:latin typeface="Adobe Devanagari" panose="02040503050201020203" pitchFamily="18" charset="0"/>
                <a:cs typeface="Adobe Devanagari" panose="02040503050201020203" pitchFamily="18" charset="0"/>
              </a:rPr>
              <a:t>, </a:t>
            </a:r>
            <a:r>
              <a:rPr lang="en-US" sz="1600" i="1" dirty="0" err="1">
                <a:solidFill>
                  <a:srgbClr val="00B0F0"/>
                </a:solidFill>
                <a:latin typeface="Adobe Devanagari" panose="02040503050201020203" pitchFamily="18" charset="0"/>
                <a:cs typeface="Adobe Devanagari" panose="02040503050201020203" pitchFamily="18" charset="0"/>
              </a:rPr>
              <a:t>updateRecord</a:t>
            </a:r>
            <a:r>
              <a:rPr lang="en-US" sz="1600" i="1" dirty="0">
                <a:solidFill>
                  <a:srgbClr val="00B0F0"/>
                </a:solidFill>
                <a:latin typeface="Adobe Devanagari" panose="02040503050201020203" pitchFamily="18" charset="0"/>
                <a:cs typeface="Adobe Devanagari" panose="02040503050201020203" pitchFamily="18" charset="0"/>
              </a:rPr>
              <a:t>, </a:t>
            </a:r>
            <a:r>
              <a:rPr lang="en-US" sz="1600" i="1" dirty="0" err="1">
                <a:solidFill>
                  <a:srgbClr val="00B0F0"/>
                </a:solidFill>
                <a:latin typeface="Adobe Devanagari" panose="02040503050201020203" pitchFamily="18" charset="0"/>
                <a:cs typeface="Adobe Devanagari" panose="02040503050201020203" pitchFamily="18" charset="0"/>
              </a:rPr>
              <a:t>createRecord</a:t>
            </a:r>
            <a:r>
              <a:rPr lang="en-US" sz="1600" i="1" dirty="0">
                <a:solidFill>
                  <a:srgbClr val="00B0F0"/>
                </a:solidFill>
                <a:latin typeface="Adobe Devanagari" panose="02040503050201020203" pitchFamily="18" charset="0"/>
                <a:cs typeface="Adobe Devanagari" panose="02040503050201020203" pitchFamily="18" charset="0"/>
              </a:rPr>
              <a:t>, </a:t>
            </a:r>
            <a:r>
              <a:rPr lang="en-US" sz="1600" i="1" dirty="0" err="1">
                <a:solidFill>
                  <a:srgbClr val="00B0F0"/>
                </a:solidFill>
                <a:latin typeface="Adobe Devanagari" panose="02040503050201020203" pitchFamily="18" charset="0"/>
                <a:cs typeface="Adobe Devanagari" panose="02040503050201020203" pitchFamily="18" charset="0"/>
              </a:rPr>
              <a:t>deleteRecord</a:t>
            </a:r>
            <a:r>
              <a:rPr lang="en-US" sz="1600" i="1" dirty="0">
                <a:solidFill>
                  <a:srgbClr val="00B0F0"/>
                </a:solidFill>
                <a:latin typeface="Adobe Devanagari" panose="02040503050201020203" pitchFamily="18" charset="0"/>
                <a:cs typeface="Adobe Devanagari" panose="02040503050201020203" pitchFamily="18" charset="0"/>
              </a:rPr>
              <a:t>}</a:t>
            </a:r>
          </a:p>
          <a:p>
            <a:r>
              <a:rPr lang="en-US" sz="1600" i="1" dirty="0">
                <a:solidFill>
                  <a:srgbClr val="00B0F0"/>
                </a:solidFill>
                <a:latin typeface="Adobe Devanagari" panose="02040503050201020203" pitchFamily="18" charset="0"/>
                <a:cs typeface="Adobe Devanagari" panose="02040503050201020203" pitchFamily="18" charset="0"/>
              </a:rPr>
              <a:t> from 'lightning/</a:t>
            </a:r>
            <a:r>
              <a:rPr lang="en-US" sz="1600" i="1" dirty="0" err="1">
                <a:solidFill>
                  <a:srgbClr val="00B0F0"/>
                </a:solidFill>
                <a:latin typeface="Adobe Devanagari" panose="02040503050201020203" pitchFamily="18" charset="0"/>
                <a:cs typeface="Adobe Devanagari" panose="02040503050201020203" pitchFamily="18" charset="0"/>
              </a:rPr>
              <a:t>uiRecordApi</a:t>
            </a:r>
            <a:r>
              <a:rPr lang="en-US" sz="1600" i="1" dirty="0">
                <a:solidFill>
                  <a:srgbClr val="00B0F0"/>
                </a:solidFill>
                <a:latin typeface="Adobe Devanagari" panose="02040503050201020203" pitchFamily="18" charset="0"/>
                <a:cs typeface="Adobe Devanagari" panose="02040503050201020203" pitchFamily="18" charset="0"/>
              </a:rPr>
              <a:t>’; </a:t>
            </a:r>
          </a:p>
          <a:p>
            <a:endParaRPr lang="en-US" sz="1600" i="1" dirty="0">
              <a:latin typeface="Adobe Devanagari" panose="02040503050201020203" pitchFamily="18" charset="0"/>
              <a:cs typeface="Adobe Devanagari" panose="02040503050201020203" pitchFamily="18" charset="0"/>
            </a:endParaRPr>
          </a:p>
          <a:p>
            <a:endParaRPr lang="en-US" sz="1600" i="1" dirty="0">
              <a:latin typeface="Adobe Devanagari" panose="02040503050201020203" pitchFamily="18" charset="0"/>
              <a:cs typeface="Adobe Devanagari" panose="02040503050201020203" pitchFamily="18" charset="0"/>
            </a:endParaRPr>
          </a:p>
          <a:p>
            <a:r>
              <a:rPr lang="en-US" sz="1600" dirty="0"/>
              <a:t>To use Apex method in JS, we need to import the @</a:t>
            </a:r>
            <a:r>
              <a:rPr lang="en-US" sz="1600" dirty="0" err="1"/>
              <a:t>AuraEnabled</a:t>
            </a:r>
            <a:r>
              <a:rPr lang="en-US" sz="1600" dirty="0"/>
              <a:t> method from Apex class:</a:t>
            </a:r>
          </a:p>
          <a:p>
            <a:endParaRPr lang="en-US" sz="1600" dirty="0"/>
          </a:p>
          <a:p>
            <a:r>
              <a:rPr lang="en-US" sz="1600" i="1" u="sng" dirty="0" err="1">
                <a:latin typeface="Adobe Devanagari" panose="02040503050201020203" pitchFamily="18" charset="0"/>
                <a:cs typeface="Adobe Devanagari" panose="02040503050201020203" pitchFamily="18" charset="0"/>
              </a:rPr>
              <a:t>Eg</a:t>
            </a:r>
            <a:r>
              <a:rPr lang="en-US" sz="1600" i="1" u="sng" dirty="0">
                <a:latin typeface="Adobe Devanagari" panose="02040503050201020203" pitchFamily="18" charset="0"/>
                <a:cs typeface="Adobe Devanagari" panose="02040503050201020203" pitchFamily="18" charset="0"/>
              </a:rPr>
              <a:t>: </a:t>
            </a:r>
            <a:r>
              <a:rPr lang="en-US" sz="1600" i="1" dirty="0">
                <a:solidFill>
                  <a:srgbClr val="00B0F0"/>
                </a:solidFill>
                <a:latin typeface="Adobe Devanagari" panose="02040503050201020203" pitchFamily="18" charset="0"/>
                <a:cs typeface="Adobe Devanagari" panose="02040503050201020203" pitchFamily="18" charset="0"/>
              </a:rPr>
              <a:t>import </a:t>
            </a:r>
            <a:r>
              <a:rPr lang="en-US" sz="1600" i="1" dirty="0" err="1">
                <a:solidFill>
                  <a:srgbClr val="00B0F0"/>
                </a:solidFill>
                <a:latin typeface="Adobe Devanagari" panose="02040503050201020203" pitchFamily="18" charset="0"/>
                <a:cs typeface="Adobe Devanagari" panose="02040503050201020203" pitchFamily="18" charset="0"/>
              </a:rPr>
              <a:t>getContact</a:t>
            </a:r>
            <a:r>
              <a:rPr lang="en-US" sz="1600" i="1" dirty="0">
                <a:solidFill>
                  <a:srgbClr val="00B0F0"/>
                </a:solidFill>
                <a:latin typeface="Adobe Devanagari" panose="02040503050201020203" pitchFamily="18" charset="0"/>
                <a:cs typeface="Adobe Devanagari" panose="02040503050201020203" pitchFamily="18" charset="0"/>
              </a:rPr>
              <a:t> from '@salesforce/apex/</a:t>
            </a:r>
            <a:r>
              <a:rPr lang="en-US" sz="1600" i="1" dirty="0" err="1">
                <a:solidFill>
                  <a:srgbClr val="00B0F0"/>
                </a:solidFill>
                <a:latin typeface="Adobe Devanagari" panose="02040503050201020203" pitchFamily="18" charset="0"/>
                <a:cs typeface="Adobe Devanagari" panose="02040503050201020203" pitchFamily="18" charset="0"/>
              </a:rPr>
              <a:t>ContactController.getContact</a:t>
            </a:r>
            <a:r>
              <a:rPr lang="en-US" sz="1600" i="1" dirty="0">
                <a:solidFill>
                  <a:srgbClr val="00B0F0"/>
                </a:solidFill>
                <a:latin typeface="Adobe Devanagari" panose="02040503050201020203" pitchFamily="18" charset="0"/>
                <a:cs typeface="Adobe Devanagari" panose="02040503050201020203" pitchFamily="18" charset="0"/>
              </a:rPr>
              <a:t>';</a:t>
            </a:r>
          </a:p>
          <a:p>
            <a:endParaRPr lang="en-US" sz="1600" dirty="0"/>
          </a:p>
          <a:p>
            <a:pPr marL="342900" indent="-342900">
              <a:buFont typeface="+mj-lt"/>
              <a:buAutoNum type="arabicPeriod"/>
            </a:pPr>
            <a:endParaRPr lang="en-US" sz="1600" dirty="0"/>
          </a:p>
        </p:txBody>
      </p:sp>
      <p:sp>
        <p:nvSpPr>
          <p:cNvPr id="10" name="Rectangle 9">
            <a:extLst>
              <a:ext uri="{FF2B5EF4-FFF2-40B4-BE49-F238E27FC236}">
                <a16:creationId xmlns:a16="http://schemas.microsoft.com/office/drawing/2014/main" id="{BB352E0E-3F17-4537-B834-4285BFE6D853}"/>
              </a:ext>
            </a:extLst>
          </p:cNvPr>
          <p:cNvSpPr/>
          <p:nvPr/>
        </p:nvSpPr>
        <p:spPr>
          <a:xfrm>
            <a:off x="4124773" y="3396734"/>
            <a:ext cx="4247253" cy="369332"/>
          </a:xfrm>
          <a:prstGeom prst="rect">
            <a:avLst/>
          </a:prstGeom>
        </p:spPr>
        <p:txBody>
          <a:bodyPr wrap="none">
            <a:spAutoFit/>
          </a:bodyPr>
          <a:lstStyle/>
          <a:p>
            <a:r>
              <a:rPr lang="en-US" dirty="0">
                <a:solidFill>
                  <a:schemeClr val="bg1"/>
                </a:solidFill>
              </a:rPr>
              <a:t>Creating a Form to Work with Records</a:t>
            </a:r>
          </a:p>
        </p:txBody>
      </p:sp>
    </p:spTree>
    <p:extLst>
      <p:ext uri="{BB962C8B-B14F-4D97-AF65-F5344CB8AC3E}">
        <p14:creationId xmlns:p14="http://schemas.microsoft.com/office/powerpoint/2010/main" val="804739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BE0C85-3540-48A3-83BF-FA5F7DE30B1B}"/>
              </a:ext>
            </a:extLst>
          </p:cNvPr>
          <p:cNvSpPr/>
          <p:nvPr/>
        </p:nvSpPr>
        <p:spPr>
          <a:xfrm>
            <a:off x="3972373" y="3244334"/>
            <a:ext cx="4247253" cy="369332"/>
          </a:xfrm>
          <a:prstGeom prst="rect">
            <a:avLst/>
          </a:prstGeom>
        </p:spPr>
        <p:txBody>
          <a:bodyPr wrap="none">
            <a:spAutoFit/>
          </a:bodyPr>
          <a:lstStyle/>
          <a:p>
            <a:r>
              <a:rPr lang="en-US" dirty="0">
                <a:solidFill>
                  <a:schemeClr val="bg1"/>
                </a:solidFill>
              </a:rPr>
              <a:t>Creating a Form to Work with Records</a:t>
            </a:r>
          </a:p>
        </p:txBody>
      </p:sp>
      <p:sp>
        <p:nvSpPr>
          <p:cNvPr id="6" name="Title 1">
            <a:extLst>
              <a:ext uri="{FF2B5EF4-FFF2-40B4-BE49-F238E27FC236}">
                <a16:creationId xmlns:a16="http://schemas.microsoft.com/office/drawing/2014/main" id="{0ECC38F2-7948-4115-8DB3-83E7D5BBC8C9}"/>
              </a:ext>
            </a:extLst>
          </p:cNvPr>
          <p:cNvSpPr txBox="1">
            <a:spLocks/>
          </p:cNvSpPr>
          <p:nvPr/>
        </p:nvSpPr>
        <p:spPr>
          <a:xfrm>
            <a:off x="1066800" y="847344"/>
            <a:ext cx="10363200" cy="547823"/>
          </a:xfrm>
          <a:prstGeom prst="rect">
            <a:avLst/>
          </a:prstGeom>
        </p:spPr>
        <p:txBody>
          <a:bodyPr vert="horz" lIns="0" tIns="45720" rIns="0" bIns="0" rtlCol="0" anchor="b" anchorCtr="0">
            <a:noAutofit/>
          </a:bodyPr>
          <a:lstStyle>
            <a:lvl1pPr algn="l" defTabSz="914400" rtl="0" eaLnBrk="1" latinLnBrk="0" hangingPunct="1">
              <a:lnSpc>
                <a:spcPct val="80000"/>
              </a:lnSpc>
              <a:spcBef>
                <a:spcPct val="0"/>
              </a:spcBef>
              <a:buNone/>
              <a:defRPr lang="en-US" sz="3600" b="0" i="0" kern="1200" cap="none" spc="-75" baseline="0" dirty="0">
                <a:solidFill>
                  <a:schemeClr val="tx1"/>
                </a:solidFill>
                <a:latin typeface="+mj-lt"/>
                <a:ea typeface="Bebas Neue" charset="0"/>
                <a:cs typeface="Chronicle Display Black"/>
              </a:defRPr>
            </a:lvl1pPr>
          </a:lstStyle>
          <a:p>
            <a:r>
              <a:rPr lang="en-US" dirty="0"/>
              <a:t>Calling Apex Methods</a:t>
            </a:r>
          </a:p>
        </p:txBody>
      </p:sp>
      <p:sp>
        <p:nvSpPr>
          <p:cNvPr id="7" name="Text Placeholder 3">
            <a:extLst>
              <a:ext uri="{FF2B5EF4-FFF2-40B4-BE49-F238E27FC236}">
                <a16:creationId xmlns:a16="http://schemas.microsoft.com/office/drawing/2014/main" id="{16328925-1598-47C9-BF11-973E07C37569}"/>
              </a:ext>
            </a:extLst>
          </p:cNvPr>
          <p:cNvSpPr txBox="1">
            <a:spLocks/>
          </p:cNvSpPr>
          <p:nvPr/>
        </p:nvSpPr>
        <p:spPr>
          <a:xfrm>
            <a:off x="1067371" y="618744"/>
            <a:ext cx="3355848" cy="20320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Technical design</a:t>
            </a:r>
          </a:p>
        </p:txBody>
      </p:sp>
      <p:sp>
        <p:nvSpPr>
          <p:cNvPr id="8" name="TextBox 7">
            <a:extLst>
              <a:ext uri="{FF2B5EF4-FFF2-40B4-BE49-F238E27FC236}">
                <a16:creationId xmlns:a16="http://schemas.microsoft.com/office/drawing/2014/main" id="{845C72CF-2614-4062-B4A9-F7B94FDFA2ED}"/>
              </a:ext>
            </a:extLst>
          </p:cNvPr>
          <p:cNvSpPr txBox="1"/>
          <p:nvPr/>
        </p:nvSpPr>
        <p:spPr>
          <a:xfrm>
            <a:off x="925698" y="2073295"/>
            <a:ext cx="10505873" cy="584775"/>
          </a:xfrm>
          <a:prstGeom prst="rect">
            <a:avLst/>
          </a:prstGeom>
          <a:noFill/>
        </p:spPr>
        <p:txBody>
          <a:bodyPr wrap="square" rtlCol="0">
            <a:spAutoFit/>
          </a:bodyPr>
          <a:lstStyle/>
          <a:p>
            <a:endParaRPr lang="en-US" sz="1600" dirty="0"/>
          </a:p>
          <a:p>
            <a:pPr marL="342900" indent="-342900">
              <a:buFont typeface="+mj-lt"/>
              <a:buAutoNum type="arabicPeriod"/>
            </a:pPr>
            <a:endParaRPr lang="en-US" sz="1600" dirty="0"/>
          </a:p>
        </p:txBody>
      </p:sp>
      <p:sp>
        <p:nvSpPr>
          <p:cNvPr id="10" name="Rectangle 9">
            <a:extLst>
              <a:ext uri="{FF2B5EF4-FFF2-40B4-BE49-F238E27FC236}">
                <a16:creationId xmlns:a16="http://schemas.microsoft.com/office/drawing/2014/main" id="{BB352E0E-3F17-4537-B834-4285BFE6D853}"/>
              </a:ext>
            </a:extLst>
          </p:cNvPr>
          <p:cNvSpPr/>
          <p:nvPr/>
        </p:nvSpPr>
        <p:spPr>
          <a:xfrm>
            <a:off x="4124773" y="3396734"/>
            <a:ext cx="4247253" cy="369332"/>
          </a:xfrm>
          <a:prstGeom prst="rect">
            <a:avLst/>
          </a:prstGeom>
        </p:spPr>
        <p:txBody>
          <a:bodyPr wrap="none">
            <a:spAutoFit/>
          </a:bodyPr>
          <a:lstStyle/>
          <a:p>
            <a:r>
              <a:rPr lang="en-US" dirty="0">
                <a:solidFill>
                  <a:schemeClr val="bg1"/>
                </a:solidFill>
              </a:rPr>
              <a:t>Creating a Form to Work with Records</a:t>
            </a:r>
          </a:p>
        </p:txBody>
      </p:sp>
      <p:sp>
        <p:nvSpPr>
          <p:cNvPr id="11" name="Rounded Rectangle 3">
            <a:extLst>
              <a:ext uri="{FF2B5EF4-FFF2-40B4-BE49-F238E27FC236}">
                <a16:creationId xmlns:a16="http://schemas.microsoft.com/office/drawing/2014/main" id="{27270DCE-4E31-4D74-994F-452E793E4011}"/>
              </a:ext>
            </a:extLst>
          </p:cNvPr>
          <p:cNvSpPr/>
          <p:nvPr/>
        </p:nvSpPr>
        <p:spPr bwMode="gray">
          <a:xfrm>
            <a:off x="5097284" y="1580180"/>
            <a:ext cx="3122342" cy="501805"/>
          </a:xfrm>
          <a:prstGeom prst="roundRect">
            <a:avLst/>
          </a:prstGeom>
          <a:solidFill>
            <a:srgbClr val="00B0F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Import Apex Methods</a:t>
            </a:r>
          </a:p>
        </p:txBody>
      </p:sp>
      <p:sp>
        <p:nvSpPr>
          <p:cNvPr id="12" name="Rounded Rectangle 4">
            <a:extLst>
              <a:ext uri="{FF2B5EF4-FFF2-40B4-BE49-F238E27FC236}">
                <a16:creationId xmlns:a16="http://schemas.microsoft.com/office/drawing/2014/main" id="{123AB564-8C5E-4A58-8255-D381DE214D04}"/>
              </a:ext>
            </a:extLst>
          </p:cNvPr>
          <p:cNvSpPr/>
          <p:nvPr/>
        </p:nvSpPr>
        <p:spPr bwMode="gray">
          <a:xfrm>
            <a:off x="5097284" y="2583790"/>
            <a:ext cx="3122342" cy="461366"/>
          </a:xfrm>
          <a:prstGeom prst="roundRect">
            <a:avLst/>
          </a:prstGeom>
          <a:solidFill>
            <a:srgbClr val="00B0F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Function in </a:t>
            </a:r>
            <a:r>
              <a:rPr lang="en-US" sz="1600" b="1" dirty="0" err="1">
                <a:solidFill>
                  <a:schemeClr val="bg1"/>
                </a:solidFill>
              </a:rPr>
              <a:t>Javascript</a:t>
            </a:r>
            <a:endParaRPr lang="en-US" sz="1600" b="1" dirty="0">
              <a:solidFill>
                <a:schemeClr val="bg1"/>
              </a:solidFill>
            </a:endParaRPr>
          </a:p>
        </p:txBody>
      </p:sp>
      <p:sp>
        <p:nvSpPr>
          <p:cNvPr id="13" name="Rounded Rectangle 5">
            <a:extLst>
              <a:ext uri="{FF2B5EF4-FFF2-40B4-BE49-F238E27FC236}">
                <a16:creationId xmlns:a16="http://schemas.microsoft.com/office/drawing/2014/main" id="{605F4CDF-4B7B-4841-A863-D29DD0CC6278}"/>
              </a:ext>
            </a:extLst>
          </p:cNvPr>
          <p:cNvSpPr/>
          <p:nvPr/>
        </p:nvSpPr>
        <p:spPr bwMode="gray">
          <a:xfrm>
            <a:off x="1335607" y="5504053"/>
            <a:ext cx="3122342" cy="501805"/>
          </a:xfrm>
          <a:prstGeom prst="roundRect">
            <a:avLst/>
          </a:prstGeom>
          <a:solidFill>
            <a:srgbClr val="00B0F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Wire apex method to a property</a:t>
            </a:r>
          </a:p>
        </p:txBody>
      </p:sp>
      <p:sp>
        <p:nvSpPr>
          <p:cNvPr id="14" name="Rounded Rectangle 6">
            <a:extLst>
              <a:ext uri="{FF2B5EF4-FFF2-40B4-BE49-F238E27FC236}">
                <a16:creationId xmlns:a16="http://schemas.microsoft.com/office/drawing/2014/main" id="{1017F2CB-1173-45EE-ADC6-1F1C44ADC2A8}"/>
              </a:ext>
            </a:extLst>
          </p:cNvPr>
          <p:cNvSpPr/>
          <p:nvPr/>
        </p:nvSpPr>
        <p:spPr bwMode="gray">
          <a:xfrm>
            <a:off x="2945099" y="4548457"/>
            <a:ext cx="3122342" cy="501805"/>
          </a:xfrm>
          <a:prstGeom prst="roundRect">
            <a:avLst/>
          </a:prstGeom>
          <a:solidFill>
            <a:srgbClr val="00B0F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Wire Service</a:t>
            </a:r>
          </a:p>
        </p:txBody>
      </p:sp>
      <p:sp>
        <p:nvSpPr>
          <p:cNvPr id="15" name="Rounded Rectangle 7">
            <a:extLst>
              <a:ext uri="{FF2B5EF4-FFF2-40B4-BE49-F238E27FC236}">
                <a16:creationId xmlns:a16="http://schemas.microsoft.com/office/drawing/2014/main" id="{F4516BE3-6090-42F3-B17E-B38777D179E5}"/>
              </a:ext>
            </a:extLst>
          </p:cNvPr>
          <p:cNvSpPr/>
          <p:nvPr/>
        </p:nvSpPr>
        <p:spPr bwMode="gray">
          <a:xfrm>
            <a:off x="7256905" y="4480906"/>
            <a:ext cx="3122342" cy="501805"/>
          </a:xfrm>
          <a:prstGeom prst="roundRect">
            <a:avLst/>
          </a:prstGeom>
          <a:solidFill>
            <a:srgbClr val="00B0F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Call Imperatively</a:t>
            </a:r>
          </a:p>
        </p:txBody>
      </p:sp>
      <p:sp>
        <p:nvSpPr>
          <p:cNvPr id="16" name="Rounded Rectangle 8">
            <a:extLst>
              <a:ext uri="{FF2B5EF4-FFF2-40B4-BE49-F238E27FC236}">
                <a16:creationId xmlns:a16="http://schemas.microsoft.com/office/drawing/2014/main" id="{8E99A5C6-A001-42B7-BF2A-F2322369C8AF}"/>
              </a:ext>
            </a:extLst>
          </p:cNvPr>
          <p:cNvSpPr/>
          <p:nvPr/>
        </p:nvSpPr>
        <p:spPr bwMode="gray">
          <a:xfrm>
            <a:off x="5151182" y="5504054"/>
            <a:ext cx="3122342" cy="501805"/>
          </a:xfrm>
          <a:prstGeom prst="roundRect">
            <a:avLst/>
          </a:prstGeom>
          <a:solidFill>
            <a:srgbClr val="00B0F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Wire apex method to a function</a:t>
            </a:r>
          </a:p>
        </p:txBody>
      </p:sp>
      <p:sp>
        <p:nvSpPr>
          <p:cNvPr id="17" name="Oval 16">
            <a:extLst>
              <a:ext uri="{FF2B5EF4-FFF2-40B4-BE49-F238E27FC236}">
                <a16:creationId xmlns:a16="http://schemas.microsoft.com/office/drawing/2014/main" id="{E486626F-1040-49E7-BE21-FFFB80D4CDB9}"/>
              </a:ext>
            </a:extLst>
          </p:cNvPr>
          <p:cNvSpPr/>
          <p:nvPr/>
        </p:nvSpPr>
        <p:spPr bwMode="gray">
          <a:xfrm>
            <a:off x="5796094" y="3513056"/>
            <a:ext cx="1724722" cy="967850"/>
          </a:xfrm>
          <a:prstGeom prst="ellipse">
            <a:avLst/>
          </a:prstGeom>
          <a:solidFill>
            <a:srgbClr val="00B0F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Call Function</a:t>
            </a:r>
          </a:p>
        </p:txBody>
      </p:sp>
      <p:cxnSp>
        <p:nvCxnSpPr>
          <p:cNvPr id="18" name="Straight Arrow Connector 17">
            <a:extLst>
              <a:ext uri="{FF2B5EF4-FFF2-40B4-BE49-F238E27FC236}">
                <a16:creationId xmlns:a16="http://schemas.microsoft.com/office/drawing/2014/main" id="{C6E82142-71FC-4236-B01A-59BE0528E241}"/>
              </a:ext>
            </a:extLst>
          </p:cNvPr>
          <p:cNvCxnSpPr>
            <a:stCxn id="11" idx="2"/>
            <a:endCxn id="12" idx="0"/>
          </p:cNvCxnSpPr>
          <p:nvPr/>
        </p:nvCxnSpPr>
        <p:spPr>
          <a:xfrm>
            <a:off x="6658455" y="2081985"/>
            <a:ext cx="0" cy="50180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05EA926-0EB4-4905-AF41-B614F9FC4C42}"/>
              </a:ext>
            </a:extLst>
          </p:cNvPr>
          <p:cNvCxnSpPr>
            <a:stCxn id="12" idx="2"/>
            <a:endCxn id="17" idx="0"/>
          </p:cNvCxnSpPr>
          <p:nvPr/>
        </p:nvCxnSpPr>
        <p:spPr>
          <a:xfrm>
            <a:off x="6658455" y="3045156"/>
            <a:ext cx="0" cy="46790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43E827A-D6EC-4948-BD50-A6E3B94F30AD}"/>
              </a:ext>
            </a:extLst>
          </p:cNvPr>
          <p:cNvCxnSpPr>
            <a:stCxn id="17" idx="2"/>
            <a:endCxn id="14" idx="0"/>
          </p:cNvCxnSpPr>
          <p:nvPr/>
        </p:nvCxnSpPr>
        <p:spPr>
          <a:xfrm flipH="1">
            <a:off x="4506270" y="3996981"/>
            <a:ext cx="1289824" cy="55147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E49DB91-3E06-42A1-96E4-1CF9A6619352}"/>
              </a:ext>
            </a:extLst>
          </p:cNvPr>
          <p:cNvCxnSpPr>
            <a:stCxn id="17" idx="6"/>
            <a:endCxn id="15" idx="0"/>
          </p:cNvCxnSpPr>
          <p:nvPr/>
        </p:nvCxnSpPr>
        <p:spPr>
          <a:xfrm>
            <a:off x="7520816" y="3996981"/>
            <a:ext cx="1297260" cy="48392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2DE480C-0AE0-41FE-8AE7-2FC0088F2156}"/>
              </a:ext>
            </a:extLst>
          </p:cNvPr>
          <p:cNvCxnSpPr>
            <a:stCxn id="14" idx="2"/>
            <a:endCxn id="13" idx="0"/>
          </p:cNvCxnSpPr>
          <p:nvPr/>
        </p:nvCxnSpPr>
        <p:spPr>
          <a:xfrm flipH="1">
            <a:off x="2896778" y="5050262"/>
            <a:ext cx="1609492" cy="45379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5EE695D-1E30-45D7-9BD9-A7CE5A487497}"/>
              </a:ext>
            </a:extLst>
          </p:cNvPr>
          <p:cNvCxnSpPr>
            <a:stCxn id="14" idx="2"/>
            <a:endCxn id="16" idx="0"/>
          </p:cNvCxnSpPr>
          <p:nvPr/>
        </p:nvCxnSpPr>
        <p:spPr>
          <a:xfrm>
            <a:off x="4506270" y="5050262"/>
            <a:ext cx="2206083" cy="45379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ular Callout 24">
            <a:extLst>
              <a:ext uri="{FF2B5EF4-FFF2-40B4-BE49-F238E27FC236}">
                <a16:creationId xmlns:a16="http://schemas.microsoft.com/office/drawing/2014/main" id="{44E7F52B-7DFE-41C3-8B6C-7C0FD7B78E7B}"/>
              </a:ext>
            </a:extLst>
          </p:cNvPr>
          <p:cNvSpPr/>
          <p:nvPr/>
        </p:nvSpPr>
        <p:spPr bwMode="gray">
          <a:xfrm>
            <a:off x="796630" y="2454139"/>
            <a:ext cx="3798850" cy="1058917"/>
          </a:xfrm>
          <a:prstGeom prst="wedgeRectCallout">
            <a:avLst>
              <a:gd name="adj1" fmla="val 38504"/>
              <a:gd name="adj2" fmla="val 149906"/>
            </a:avLst>
          </a:prstGeom>
          <a:solidFill>
            <a:srgbClr val="00B0F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Annotate Apex method with</a:t>
            </a:r>
          </a:p>
          <a:p>
            <a:pPr algn="ctr">
              <a:lnSpc>
                <a:spcPct val="106000"/>
              </a:lnSpc>
              <a:buFont typeface="Wingdings 2" pitchFamily="18" charset="2"/>
              <a:buNone/>
            </a:pPr>
            <a:r>
              <a:rPr lang="en-US" sz="1600" b="1" dirty="0">
                <a:solidFill>
                  <a:schemeClr val="bg1"/>
                </a:solidFill>
              </a:rPr>
              <a:t>@</a:t>
            </a:r>
            <a:r>
              <a:rPr lang="en-US" sz="1600" b="1" dirty="0" err="1">
                <a:solidFill>
                  <a:schemeClr val="bg1"/>
                </a:solidFill>
              </a:rPr>
              <a:t>AuraEnabled</a:t>
            </a:r>
            <a:r>
              <a:rPr lang="en-US" sz="1600" b="1" dirty="0">
                <a:solidFill>
                  <a:schemeClr val="bg1"/>
                </a:solidFill>
              </a:rPr>
              <a:t>(cacheable=true)</a:t>
            </a:r>
          </a:p>
        </p:txBody>
      </p:sp>
    </p:spTree>
    <p:extLst>
      <p:ext uri="{BB962C8B-B14F-4D97-AF65-F5344CB8AC3E}">
        <p14:creationId xmlns:p14="http://schemas.microsoft.com/office/powerpoint/2010/main" val="2863258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ECC38F2-7948-4115-8DB3-83E7D5BBC8C9}"/>
              </a:ext>
            </a:extLst>
          </p:cNvPr>
          <p:cNvSpPr txBox="1">
            <a:spLocks/>
          </p:cNvSpPr>
          <p:nvPr/>
        </p:nvSpPr>
        <p:spPr>
          <a:xfrm>
            <a:off x="1066800" y="847344"/>
            <a:ext cx="10363200" cy="547823"/>
          </a:xfrm>
          <a:prstGeom prst="rect">
            <a:avLst/>
          </a:prstGeom>
        </p:spPr>
        <p:txBody>
          <a:bodyPr vert="horz" lIns="0" tIns="45720" rIns="0" bIns="0" rtlCol="0" anchor="b" anchorCtr="0">
            <a:noAutofit/>
          </a:bodyPr>
          <a:lstStyle>
            <a:lvl1pPr algn="l" defTabSz="914400" rtl="0" eaLnBrk="1" latinLnBrk="0" hangingPunct="1">
              <a:lnSpc>
                <a:spcPct val="80000"/>
              </a:lnSpc>
              <a:spcBef>
                <a:spcPct val="0"/>
              </a:spcBef>
              <a:buNone/>
              <a:defRPr lang="en-US" sz="3600" b="0" i="0" kern="1200" cap="none" spc="-75" baseline="0" dirty="0">
                <a:solidFill>
                  <a:schemeClr val="tx1"/>
                </a:solidFill>
                <a:latin typeface="+mj-lt"/>
                <a:ea typeface="Bebas Neue" charset="0"/>
                <a:cs typeface="Chronicle Display Black"/>
              </a:defRPr>
            </a:lvl1pPr>
          </a:lstStyle>
          <a:p>
            <a:r>
              <a:rPr lang="en-US" dirty="0"/>
              <a:t>3 Ways using @wire adapters for UI-APIs</a:t>
            </a:r>
          </a:p>
        </p:txBody>
      </p:sp>
      <p:sp>
        <p:nvSpPr>
          <p:cNvPr id="7" name="Text Placeholder 3">
            <a:extLst>
              <a:ext uri="{FF2B5EF4-FFF2-40B4-BE49-F238E27FC236}">
                <a16:creationId xmlns:a16="http://schemas.microsoft.com/office/drawing/2014/main" id="{16328925-1598-47C9-BF11-973E07C37569}"/>
              </a:ext>
            </a:extLst>
          </p:cNvPr>
          <p:cNvSpPr txBox="1">
            <a:spLocks/>
          </p:cNvSpPr>
          <p:nvPr/>
        </p:nvSpPr>
        <p:spPr>
          <a:xfrm>
            <a:off x="1067371" y="618744"/>
            <a:ext cx="3355848" cy="20320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Technical design</a:t>
            </a:r>
          </a:p>
        </p:txBody>
      </p:sp>
      <p:sp>
        <p:nvSpPr>
          <p:cNvPr id="8" name="TextBox 7">
            <a:extLst>
              <a:ext uri="{FF2B5EF4-FFF2-40B4-BE49-F238E27FC236}">
                <a16:creationId xmlns:a16="http://schemas.microsoft.com/office/drawing/2014/main" id="{845C72CF-2614-4062-B4A9-F7B94FDFA2ED}"/>
              </a:ext>
            </a:extLst>
          </p:cNvPr>
          <p:cNvSpPr txBox="1"/>
          <p:nvPr/>
        </p:nvSpPr>
        <p:spPr>
          <a:xfrm>
            <a:off x="925698" y="2073295"/>
            <a:ext cx="10505873" cy="584775"/>
          </a:xfrm>
          <a:prstGeom prst="rect">
            <a:avLst/>
          </a:prstGeom>
          <a:noFill/>
        </p:spPr>
        <p:txBody>
          <a:bodyPr wrap="square" rtlCol="0">
            <a:spAutoFit/>
          </a:bodyPr>
          <a:lstStyle/>
          <a:p>
            <a:endParaRPr lang="en-US" sz="1600" dirty="0"/>
          </a:p>
          <a:p>
            <a:pPr marL="342900" indent="-342900">
              <a:buFont typeface="+mj-lt"/>
              <a:buAutoNum type="arabicPeriod"/>
            </a:pPr>
            <a:endParaRPr lang="en-US" sz="1600" dirty="0"/>
          </a:p>
        </p:txBody>
      </p:sp>
      <p:sp>
        <p:nvSpPr>
          <p:cNvPr id="26" name="Content Placeholder 2">
            <a:extLst>
              <a:ext uri="{FF2B5EF4-FFF2-40B4-BE49-F238E27FC236}">
                <a16:creationId xmlns:a16="http://schemas.microsoft.com/office/drawing/2014/main" id="{57DDDB06-EC86-4B3A-A070-CF2AC75085A0}"/>
              </a:ext>
            </a:extLst>
          </p:cNvPr>
          <p:cNvSpPr txBox="1">
            <a:spLocks/>
          </p:cNvSpPr>
          <p:nvPr/>
        </p:nvSpPr>
        <p:spPr>
          <a:xfrm>
            <a:off x="925698" y="1378199"/>
            <a:ext cx="10990999" cy="5091428"/>
          </a:xfrm>
          <a:prstGeom prst="rect">
            <a:avLst/>
          </a:prstGeom>
        </p:spPr>
        <p:txBody>
          <a:bodyPr>
            <a:normAutofit/>
          </a:bodyPr>
          <a:lst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r>
              <a:rPr lang="en-US" sz="2000" b="1" dirty="0">
                <a:solidFill>
                  <a:srgbClr val="00B0F0"/>
                </a:solidFill>
                <a:latin typeface="Salesforce Sans"/>
              </a:rPr>
              <a:t>1. As a Property (i.e., variable):                             </a:t>
            </a:r>
            <a:endParaRPr lang="en-US" sz="1600" b="1" dirty="0">
              <a:solidFill>
                <a:srgbClr val="00B0F0"/>
              </a:solidFill>
              <a:latin typeface="Salesforce Sans"/>
            </a:endParaRPr>
          </a:p>
          <a:p>
            <a:r>
              <a:rPr lang="en-US" i="1" dirty="0">
                <a:latin typeface="Adobe Devanagari" panose="02040503050201020203" pitchFamily="18" charset="0"/>
                <a:cs typeface="Adobe Devanagari" panose="02040503050201020203" pitchFamily="18" charset="0"/>
              </a:rPr>
              <a:t> </a:t>
            </a:r>
          </a:p>
          <a:p>
            <a:endParaRPr lang="en-US" dirty="0"/>
          </a:p>
        </p:txBody>
      </p:sp>
      <p:pic>
        <p:nvPicPr>
          <p:cNvPr id="27" name="Picture 26">
            <a:extLst>
              <a:ext uri="{FF2B5EF4-FFF2-40B4-BE49-F238E27FC236}">
                <a16:creationId xmlns:a16="http://schemas.microsoft.com/office/drawing/2014/main" id="{88C4DC54-99AB-4E68-9ABB-D2BA579F8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98" y="2104790"/>
            <a:ext cx="5543618" cy="2718116"/>
          </a:xfrm>
          <a:prstGeom prst="rect">
            <a:avLst/>
          </a:prstGeom>
        </p:spPr>
      </p:pic>
      <p:sp>
        <p:nvSpPr>
          <p:cNvPr id="28" name="Rectangle 27">
            <a:extLst>
              <a:ext uri="{FF2B5EF4-FFF2-40B4-BE49-F238E27FC236}">
                <a16:creationId xmlns:a16="http://schemas.microsoft.com/office/drawing/2014/main" id="{5D704EFA-C9BA-4005-93C9-9AE459D55108}"/>
              </a:ext>
            </a:extLst>
          </p:cNvPr>
          <p:cNvSpPr/>
          <p:nvPr/>
        </p:nvSpPr>
        <p:spPr bwMode="gray">
          <a:xfrm>
            <a:off x="366520" y="5322947"/>
            <a:ext cx="2075808" cy="895128"/>
          </a:xfrm>
          <a:prstGeom prst="rect">
            <a:avLst/>
          </a:prstGeom>
          <a:solidFill>
            <a:srgbClr val="00B0F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dirty="0">
                <a:solidFill>
                  <a:schemeClr val="bg1"/>
                </a:solidFill>
              </a:rPr>
              <a:t>“</a:t>
            </a:r>
            <a:r>
              <a:rPr lang="en-US" sz="1600" dirty="0" err="1">
                <a:solidFill>
                  <a:schemeClr val="bg1"/>
                </a:solidFill>
              </a:rPr>
              <a:t>getRecord</a:t>
            </a:r>
            <a:r>
              <a:rPr lang="en-US" sz="1600" dirty="0">
                <a:solidFill>
                  <a:schemeClr val="bg1"/>
                </a:solidFill>
              </a:rPr>
              <a:t>” method is wired to the “record” property</a:t>
            </a:r>
          </a:p>
        </p:txBody>
      </p:sp>
      <p:cxnSp>
        <p:nvCxnSpPr>
          <p:cNvPr id="29" name="Straight Arrow Connector 28">
            <a:extLst>
              <a:ext uri="{FF2B5EF4-FFF2-40B4-BE49-F238E27FC236}">
                <a16:creationId xmlns:a16="http://schemas.microsoft.com/office/drawing/2014/main" id="{F12E1309-1FC6-4EDA-A213-064CA07C99AE}"/>
              </a:ext>
            </a:extLst>
          </p:cNvPr>
          <p:cNvCxnSpPr>
            <a:cxnSpLocks/>
            <a:endCxn id="30" idx="0"/>
          </p:cNvCxnSpPr>
          <p:nvPr/>
        </p:nvCxnSpPr>
        <p:spPr>
          <a:xfrm>
            <a:off x="4609707" y="4149125"/>
            <a:ext cx="1859609" cy="1160251"/>
          </a:xfrm>
          <a:prstGeom prst="straightConnector1">
            <a:avLst/>
          </a:prstGeom>
          <a:ln>
            <a:solidFill>
              <a:srgbClr val="DA291C"/>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AA3E65B2-FD94-4898-8DFC-CE3D4951E45D}"/>
              </a:ext>
            </a:extLst>
          </p:cNvPr>
          <p:cNvSpPr/>
          <p:nvPr/>
        </p:nvSpPr>
        <p:spPr bwMode="gray">
          <a:xfrm>
            <a:off x="4836095" y="5309376"/>
            <a:ext cx="3266442" cy="1160251"/>
          </a:xfrm>
          <a:prstGeom prst="rect">
            <a:avLst/>
          </a:prstGeom>
          <a:solidFill>
            <a:srgbClr val="00B0F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dirty="0">
                <a:solidFill>
                  <a:schemeClr val="bg1"/>
                </a:solidFill>
              </a:rPr>
              <a:t>Fields can be given in a string like “[‘</a:t>
            </a:r>
            <a:r>
              <a:rPr lang="en-US" sz="1600" dirty="0" err="1">
                <a:solidFill>
                  <a:schemeClr val="bg1"/>
                </a:solidFill>
              </a:rPr>
              <a:t>Account.Name</a:t>
            </a:r>
            <a:r>
              <a:rPr lang="en-US" sz="1600" dirty="0">
                <a:solidFill>
                  <a:schemeClr val="bg1"/>
                </a:solidFill>
              </a:rPr>
              <a:t>’]” or we can pass Array of fields</a:t>
            </a:r>
          </a:p>
        </p:txBody>
      </p:sp>
      <p:sp>
        <p:nvSpPr>
          <p:cNvPr id="31" name="Rectangle 30">
            <a:extLst>
              <a:ext uri="{FF2B5EF4-FFF2-40B4-BE49-F238E27FC236}">
                <a16:creationId xmlns:a16="http://schemas.microsoft.com/office/drawing/2014/main" id="{D4704F1E-0474-4799-908C-F5C03F8AF5A8}"/>
              </a:ext>
            </a:extLst>
          </p:cNvPr>
          <p:cNvSpPr/>
          <p:nvPr/>
        </p:nvSpPr>
        <p:spPr bwMode="gray">
          <a:xfrm>
            <a:off x="2546911" y="5322947"/>
            <a:ext cx="2264598" cy="895128"/>
          </a:xfrm>
          <a:prstGeom prst="rect">
            <a:avLst/>
          </a:prstGeom>
          <a:solidFill>
            <a:srgbClr val="00B0F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dirty="0">
                <a:solidFill>
                  <a:schemeClr val="bg1"/>
                </a:solidFill>
              </a:rPr>
              <a:t>$</a:t>
            </a:r>
            <a:r>
              <a:rPr lang="en-US" sz="1600" dirty="0" err="1">
                <a:solidFill>
                  <a:schemeClr val="bg1"/>
                </a:solidFill>
              </a:rPr>
              <a:t>recordId</a:t>
            </a:r>
            <a:r>
              <a:rPr lang="en-US" sz="1600" dirty="0">
                <a:solidFill>
                  <a:schemeClr val="bg1"/>
                </a:solidFill>
              </a:rPr>
              <a:t> is dynamic and reactive</a:t>
            </a:r>
          </a:p>
        </p:txBody>
      </p:sp>
      <p:cxnSp>
        <p:nvCxnSpPr>
          <p:cNvPr id="32" name="Straight Arrow Connector 31">
            <a:extLst>
              <a:ext uri="{FF2B5EF4-FFF2-40B4-BE49-F238E27FC236}">
                <a16:creationId xmlns:a16="http://schemas.microsoft.com/office/drawing/2014/main" id="{3BC0DA2E-08D1-4616-B3CD-C99B96C04E40}"/>
              </a:ext>
            </a:extLst>
          </p:cNvPr>
          <p:cNvCxnSpPr>
            <a:cxnSpLocks/>
            <a:endCxn id="31" idx="0"/>
          </p:cNvCxnSpPr>
          <p:nvPr/>
        </p:nvCxnSpPr>
        <p:spPr>
          <a:xfrm>
            <a:off x="3001506" y="4149125"/>
            <a:ext cx="677704" cy="1173822"/>
          </a:xfrm>
          <a:prstGeom prst="straightConnector1">
            <a:avLst/>
          </a:prstGeom>
          <a:ln>
            <a:solidFill>
              <a:srgbClr val="DA291C"/>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2B264FA-A9ED-4143-B108-DAEDF9003D97}"/>
              </a:ext>
            </a:extLst>
          </p:cNvPr>
          <p:cNvCxnSpPr>
            <a:cxnSpLocks/>
            <a:endCxn id="28" idx="0"/>
          </p:cNvCxnSpPr>
          <p:nvPr/>
        </p:nvCxnSpPr>
        <p:spPr>
          <a:xfrm flipH="1">
            <a:off x="1404424" y="4427819"/>
            <a:ext cx="10188" cy="895128"/>
          </a:xfrm>
          <a:prstGeom prst="straightConnector1">
            <a:avLst/>
          </a:prstGeom>
          <a:ln>
            <a:solidFill>
              <a:srgbClr val="DA291C"/>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C36172F5-567A-4CC0-A51D-0DBC1B1E8C74}"/>
              </a:ext>
            </a:extLst>
          </p:cNvPr>
          <p:cNvSpPr/>
          <p:nvPr/>
        </p:nvSpPr>
        <p:spPr>
          <a:xfrm>
            <a:off x="7126664" y="1378199"/>
            <a:ext cx="4698816" cy="3754874"/>
          </a:xfrm>
          <a:prstGeom prst="rect">
            <a:avLst/>
          </a:prstGeom>
        </p:spPr>
        <p:txBody>
          <a:bodyPr wrap="square">
            <a:spAutoFit/>
          </a:bodyPr>
          <a:lstStyle/>
          <a:p>
            <a:r>
              <a:rPr lang="en-IN" sz="1400" dirty="0">
                <a:solidFill>
                  <a:srgbClr val="080707"/>
                </a:solidFill>
                <a:latin typeface="Salesforce Sans"/>
              </a:rPr>
              <a:t>First, the code imports the </a:t>
            </a:r>
            <a:r>
              <a:rPr lang="en-IN" sz="1400" b="1" dirty="0" err="1">
                <a:solidFill>
                  <a:srgbClr val="080707"/>
                </a:solidFill>
                <a:latin typeface="Salesforce Sans"/>
              </a:rPr>
              <a:t>getRecord</a:t>
            </a:r>
            <a:r>
              <a:rPr lang="en-IN" sz="1400" dirty="0">
                <a:solidFill>
                  <a:srgbClr val="080707"/>
                </a:solidFill>
                <a:latin typeface="Salesforce Sans"/>
              </a:rPr>
              <a:t> wire adapter from the lightning</a:t>
            </a:r>
            <a:r>
              <a:rPr lang="en-IN" sz="1400" dirty="0">
                <a:solidFill>
                  <a:srgbClr val="000814"/>
                </a:solidFill>
                <a:latin typeface="Salesforce Sans"/>
              </a:rPr>
              <a:t>/</a:t>
            </a:r>
            <a:r>
              <a:rPr lang="en-IN" sz="1400" dirty="0" err="1">
                <a:solidFill>
                  <a:srgbClr val="080707"/>
                </a:solidFill>
                <a:latin typeface="Salesforce Sans"/>
              </a:rPr>
              <a:t>uiRecordApi</a:t>
            </a:r>
            <a:r>
              <a:rPr lang="en-IN" sz="1400" dirty="0">
                <a:solidFill>
                  <a:srgbClr val="080707"/>
                </a:solidFill>
                <a:latin typeface="Salesforce Sans"/>
              </a:rPr>
              <a:t> module, which is built on LDS. Then it defines the fields to pass to the wire adapter.</a:t>
            </a:r>
          </a:p>
          <a:p>
            <a:r>
              <a:rPr lang="en-IN" sz="1400" dirty="0">
                <a:solidFill>
                  <a:srgbClr val="080707"/>
                </a:solidFill>
                <a:latin typeface="Salesforce Sans"/>
              </a:rPr>
              <a:t>The component uses </a:t>
            </a:r>
            <a:r>
              <a:rPr lang="en-IN" sz="1400" b="1" dirty="0">
                <a:solidFill>
                  <a:srgbClr val="080707"/>
                </a:solidFill>
                <a:latin typeface="Salesforce Sans"/>
              </a:rPr>
              <a:t>@</a:t>
            </a:r>
            <a:r>
              <a:rPr lang="en-IN" sz="1400" b="1" dirty="0" err="1">
                <a:solidFill>
                  <a:srgbClr val="080707"/>
                </a:solidFill>
                <a:latin typeface="Salesforce Sans"/>
              </a:rPr>
              <a:t>api</a:t>
            </a:r>
            <a:r>
              <a:rPr lang="en-IN" sz="1400" b="1" dirty="0">
                <a:solidFill>
                  <a:srgbClr val="080707"/>
                </a:solidFill>
                <a:latin typeface="Salesforce Sans"/>
              </a:rPr>
              <a:t> </a:t>
            </a:r>
            <a:r>
              <a:rPr lang="en-IN" sz="1400" dirty="0">
                <a:solidFill>
                  <a:srgbClr val="080707"/>
                </a:solidFill>
                <a:latin typeface="Salesforce Sans"/>
              </a:rPr>
              <a:t>to define a public </a:t>
            </a:r>
            <a:r>
              <a:rPr lang="en-IN" sz="1400" b="1" dirty="0" err="1">
                <a:solidFill>
                  <a:srgbClr val="080707"/>
                </a:solidFill>
                <a:latin typeface="Salesforce Sans"/>
              </a:rPr>
              <a:t>recordId</a:t>
            </a:r>
            <a:r>
              <a:rPr lang="en-IN" sz="1400" dirty="0">
                <a:solidFill>
                  <a:srgbClr val="080707"/>
                </a:solidFill>
                <a:latin typeface="Salesforce Sans"/>
              </a:rPr>
              <a:t> property. If the component is nested in a Lightning record page, which our component is, the Lightning page sets the value of </a:t>
            </a:r>
            <a:r>
              <a:rPr lang="en-IN" sz="1400" dirty="0" err="1">
                <a:solidFill>
                  <a:srgbClr val="080707"/>
                </a:solidFill>
                <a:latin typeface="Salesforce Sans"/>
              </a:rPr>
              <a:t>recordId</a:t>
            </a:r>
            <a:r>
              <a:rPr lang="en-IN" sz="1400" dirty="0">
                <a:solidFill>
                  <a:srgbClr val="080707"/>
                </a:solidFill>
                <a:latin typeface="Salesforce Sans"/>
              </a:rPr>
              <a:t>.</a:t>
            </a:r>
            <a:br>
              <a:rPr lang="en-IN" sz="1400" dirty="0">
                <a:solidFill>
                  <a:srgbClr val="080707"/>
                </a:solidFill>
                <a:latin typeface="Salesforce Sans"/>
              </a:rPr>
            </a:br>
            <a:endParaRPr lang="en-IN" sz="1400" dirty="0">
              <a:solidFill>
                <a:srgbClr val="080707"/>
              </a:solidFill>
              <a:latin typeface="Salesforce Sans"/>
            </a:endParaRPr>
          </a:p>
          <a:p>
            <a:r>
              <a:rPr lang="en-IN" sz="1400" dirty="0">
                <a:solidFill>
                  <a:srgbClr val="080707"/>
                </a:solidFill>
                <a:latin typeface="Salesforce Sans"/>
              </a:rPr>
              <a:t>The @wire decorator tells </a:t>
            </a:r>
            <a:r>
              <a:rPr lang="en-IN" sz="1400" b="1" dirty="0">
                <a:solidFill>
                  <a:srgbClr val="080707"/>
                </a:solidFill>
                <a:latin typeface="Salesforce Sans"/>
              </a:rPr>
              <a:t> </a:t>
            </a:r>
            <a:r>
              <a:rPr lang="en-IN" sz="1400" b="1" dirty="0" err="1">
                <a:solidFill>
                  <a:srgbClr val="080707"/>
                </a:solidFill>
                <a:latin typeface="Salesforce Sans"/>
              </a:rPr>
              <a:t>getRecord</a:t>
            </a:r>
            <a:r>
              <a:rPr lang="en-IN" sz="1400" b="1" dirty="0">
                <a:solidFill>
                  <a:srgbClr val="080707"/>
                </a:solidFill>
                <a:latin typeface="Salesforce Sans"/>
              </a:rPr>
              <a:t> </a:t>
            </a:r>
            <a:r>
              <a:rPr lang="en-IN" sz="1400" dirty="0">
                <a:solidFill>
                  <a:srgbClr val="080707"/>
                </a:solidFill>
                <a:latin typeface="Salesforce Sans"/>
              </a:rPr>
              <a:t> to get the values of the specified fields on the record with the specified $</a:t>
            </a:r>
            <a:r>
              <a:rPr lang="en-IN" sz="1400" dirty="0" err="1">
                <a:solidFill>
                  <a:srgbClr val="080707"/>
                </a:solidFill>
                <a:latin typeface="Salesforce Sans"/>
              </a:rPr>
              <a:t>recordId</a:t>
            </a:r>
            <a:r>
              <a:rPr lang="en-IN" sz="1400" dirty="0">
                <a:solidFill>
                  <a:srgbClr val="080707"/>
                </a:solidFill>
                <a:latin typeface="Salesforce Sans"/>
              </a:rPr>
              <a:t>. The $ means that the value is passed dynamically. When the value changes, the wire service provisions data and the component </a:t>
            </a:r>
            <a:r>
              <a:rPr lang="en-IN" sz="1400" dirty="0" err="1">
                <a:solidFill>
                  <a:srgbClr val="080707"/>
                </a:solidFill>
                <a:latin typeface="Salesforce Sans"/>
              </a:rPr>
              <a:t>rerenders</a:t>
            </a:r>
            <a:r>
              <a:rPr lang="en-IN" sz="1400" dirty="0">
                <a:solidFill>
                  <a:srgbClr val="080707"/>
                </a:solidFill>
                <a:latin typeface="Salesforce Sans"/>
              </a:rPr>
              <a:t>.</a:t>
            </a:r>
          </a:p>
          <a:p>
            <a:endParaRPr lang="en-IN" sz="1400" dirty="0">
              <a:solidFill>
                <a:srgbClr val="080707"/>
              </a:solidFill>
              <a:latin typeface="Salesforce Sans"/>
            </a:endParaRPr>
          </a:p>
          <a:p>
            <a:r>
              <a:rPr lang="en-IN" sz="1400" dirty="0">
                <a:solidFill>
                  <a:srgbClr val="080707"/>
                </a:solidFill>
                <a:latin typeface="Salesforce Sans"/>
              </a:rPr>
              <a:t>The data is provisioned to the </a:t>
            </a:r>
            <a:r>
              <a:rPr lang="en-IN" sz="1400" b="1" dirty="0">
                <a:solidFill>
                  <a:srgbClr val="080707"/>
                </a:solidFill>
                <a:latin typeface="Salesforce Sans"/>
              </a:rPr>
              <a:t>data</a:t>
            </a:r>
            <a:r>
              <a:rPr lang="en-IN" sz="1400" dirty="0">
                <a:solidFill>
                  <a:srgbClr val="080707"/>
                </a:solidFill>
                <a:latin typeface="Salesforce Sans"/>
              </a:rPr>
              <a:t> and </a:t>
            </a:r>
            <a:r>
              <a:rPr lang="en-IN" sz="1400" b="1" dirty="0">
                <a:solidFill>
                  <a:srgbClr val="080707"/>
                </a:solidFill>
                <a:latin typeface="Salesforce Sans"/>
              </a:rPr>
              <a:t>error</a:t>
            </a:r>
            <a:r>
              <a:rPr lang="en-IN" sz="1400" dirty="0">
                <a:solidFill>
                  <a:srgbClr val="080707"/>
                </a:solidFill>
                <a:latin typeface="Salesforce Sans"/>
              </a:rPr>
              <a:t> objects of the property decorated with @wire. In this example, that’s the ”</a:t>
            </a:r>
            <a:r>
              <a:rPr lang="en-IN" sz="1400" b="1" dirty="0">
                <a:solidFill>
                  <a:srgbClr val="080707"/>
                </a:solidFill>
                <a:latin typeface="Salesforce Sans"/>
              </a:rPr>
              <a:t>record</a:t>
            </a:r>
            <a:r>
              <a:rPr lang="en-IN" sz="1400" dirty="0">
                <a:solidFill>
                  <a:srgbClr val="080707"/>
                </a:solidFill>
                <a:latin typeface="Salesforce Sans"/>
              </a:rPr>
              <a:t>” property.</a:t>
            </a:r>
            <a:endParaRPr lang="en-IN" sz="1400" b="0" i="0" dirty="0">
              <a:solidFill>
                <a:srgbClr val="080707"/>
              </a:solidFill>
              <a:effectLst/>
              <a:latin typeface="Salesforce Sans"/>
            </a:endParaRPr>
          </a:p>
        </p:txBody>
      </p:sp>
    </p:spTree>
    <p:extLst>
      <p:ext uri="{BB962C8B-B14F-4D97-AF65-F5344CB8AC3E}">
        <p14:creationId xmlns:p14="http://schemas.microsoft.com/office/powerpoint/2010/main" val="3105099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BE0C85-3540-48A3-83BF-FA5F7DE30B1B}"/>
              </a:ext>
            </a:extLst>
          </p:cNvPr>
          <p:cNvSpPr/>
          <p:nvPr/>
        </p:nvSpPr>
        <p:spPr>
          <a:xfrm>
            <a:off x="3972373" y="3244334"/>
            <a:ext cx="4247253" cy="369332"/>
          </a:xfrm>
          <a:prstGeom prst="rect">
            <a:avLst/>
          </a:prstGeom>
        </p:spPr>
        <p:txBody>
          <a:bodyPr wrap="none">
            <a:spAutoFit/>
          </a:bodyPr>
          <a:lstStyle/>
          <a:p>
            <a:r>
              <a:rPr lang="en-US" dirty="0">
                <a:solidFill>
                  <a:schemeClr val="bg1"/>
                </a:solidFill>
              </a:rPr>
              <a:t>Creating a Form to Work with Records</a:t>
            </a:r>
          </a:p>
        </p:txBody>
      </p:sp>
      <p:sp>
        <p:nvSpPr>
          <p:cNvPr id="6" name="Title 1">
            <a:extLst>
              <a:ext uri="{FF2B5EF4-FFF2-40B4-BE49-F238E27FC236}">
                <a16:creationId xmlns:a16="http://schemas.microsoft.com/office/drawing/2014/main" id="{0ECC38F2-7948-4115-8DB3-83E7D5BBC8C9}"/>
              </a:ext>
            </a:extLst>
          </p:cNvPr>
          <p:cNvSpPr txBox="1">
            <a:spLocks/>
          </p:cNvSpPr>
          <p:nvPr/>
        </p:nvSpPr>
        <p:spPr>
          <a:xfrm>
            <a:off x="1066800" y="847344"/>
            <a:ext cx="10363200" cy="594360"/>
          </a:xfrm>
          <a:prstGeom prst="rect">
            <a:avLst/>
          </a:prstGeom>
        </p:spPr>
        <p:txBody>
          <a:bodyPr vert="horz" lIns="0" tIns="45720" rIns="0" bIns="0" rtlCol="0" anchor="b" anchorCtr="0">
            <a:noAutofit/>
          </a:bodyPr>
          <a:lstStyle>
            <a:lvl1pPr algn="l" defTabSz="914400" rtl="0" eaLnBrk="1" latinLnBrk="0" hangingPunct="1">
              <a:lnSpc>
                <a:spcPct val="80000"/>
              </a:lnSpc>
              <a:spcBef>
                <a:spcPct val="0"/>
              </a:spcBef>
              <a:buNone/>
              <a:defRPr lang="en-US" sz="3600" b="0" i="0" kern="1200" cap="none" spc="-75" baseline="0" dirty="0">
                <a:solidFill>
                  <a:schemeClr val="tx1"/>
                </a:solidFill>
                <a:latin typeface="+mj-lt"/>
                <a:ea typeface="Bebas Neue" charset="0"/>
                <a:cs typeface="Chronicle Display Black"/>
              </a:defRPr>
            </a:lvl1pPr>
          </a:lstStyle>
          <a:p>
            <a:r>
              <a:rPr lang="en-US" dirty="0"/>
              <a:t>3 Ways using @wire adapters for UI-APIs</a:t>
            </a:r>
          </a:p>
        </p:txBody>
      </p:sp>
      <p:sp>
        <p:nvSpPr>
          <p:cNvPr id="7" name="Text Placeholder 3">
            <a:extLst>
              <a:ext uri="{FF2B5EF4-FFF2-40B4-BE49-F238E27FC236}">
                <a16:creationId xmlns:a16="http://schemas.microsoft.com/office/drawing/2014/main" id="{16328925-1598-47C9-BF11-973E07C37569}"/>
              </a:ext>
            </a:extLst>
          </p:cNvPr>
          <p:cNvSpPr txBox="1">
            <a:spLocks/>
          </p:cNvSpPr>
          <p:nvPr/>
        </p:nvSpPr>
        <p:spPr>
          <a:xfrm>
            <a:off x="1067371" y="618744"/>
            <a:ext cx="3355848" cy="20320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Technical design</a:t>
            </a:r>
          </a:p>
        </p:txBody>
      </p:sp>
      <p:sp>
        <p:nvSpPr>
          <p:cNvPr id="10" name="Rectangle 9">
            <a:extLst>
              <a:ext uri="{FF2B5EF4-FFF2-40B4-BE49-F238E27FC236}">
                <a16:creationId xmlns:a16="http://schemas.microsoft.com/office/drawing/2014/main" id="{BB352E0E-3F17-4537-B834-4285BFE6D853}"/>
              </a:ext>
            </a:extLst>
          </p:cNvPr>
          <p:cNvSpPr/>
          <p:nvPr/>
        </p:nvSpPr>
        <p:spPr>
          <a:xfrm>
            <a:off x="4124773" y="3396734"/>
            <a:ext cx="4247253" cy="369332"/>
          </a:xfrm>
          <a:prstGeom prst="rect">
            <a:avLst/>
          </a:prstGeom>
        </p:spPr>
        <p:txBody>
          <a:bodyPr wrap="none">
            <a:spAutoFit/>
          </a:bodyPr>
          <a:lstStyle/>
          <a:p>
            <a:r>
              <a:rPr lang="en-US" dirty="0">
                <a:solidFill>
                  <a:schemeClr val="bg1"/>
                </a:solidFill>
              </a:rPr>
              <a:t>Creating a Form to Work with Records</a:t>
            </a:r>
          </a:p>
        </p:txBody>
      </p:sp>
      <p:sp>
        <p:nvSpPr>
          <p:cNvPr id="11" name="Content Placeholder 2">
            <a:extLst>
              <a:ext uri="{FF2B5EF4-FFF2-40B4-BE49-F238E27FC236}">
                <a16:creationId xmlns:a16="http://schemas.microsoft.com/office/drawing/2014/main" id="{61A7A3CC-6AB3-42AE-945E-8FB8643BF608}"/>
              </a:ext>
            </a:extLst>
          </p:cNvPr>
          <p:cNvSpPr txBox="1">
            <a:spLocks/>
          </p:cNvSpPr>
          <p:nvPr/>
        </p:nvSpPr>
        <p:spPr>
          <a:xfrm>
            <a:off x="603315" y="1083035"/>
            <a:ext cx="11313382" cy="5386591"/>
          </a:xfrm>
          <a:prstGeom prst="rect">
            <a:avLst/>
          </a:prstGeom>
        </p:spPr>
        <p:txBody>
          <a:bodyPr>
            <a:normAutofit/>
          </a:bodyPr>
          <a:lst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endParaRPr lang="en-US" sz="2000" b="1" dirty="0">
              <a:solidFill>
                <a:schemeClr val="accent3"/>
              </a:solidFill>
              <a:latin typeface="Salesforce Sans"/>
            </a:endParaRPr>
          </a:p>
          <a:p>
            <a:r>
              <a:rPr lang="en-US" sz="2000" b="1" dirty="0">
                <a:solidFill>
                  <a:schemeClr val="accent3"/>
                </a:solidFill>
                <a:latin typeface="Salesforce Sans"/>
              </a:rPr>
              <a:t>        </a:t>
            </a:r>
            <a:r>
              <a:rPr lang="en-US" sz="2000" b="1" dirty="0">
                <a:solidFill>
                  <a:srgbClr val="00B0F0"/>
                </a:solidFill>
                <a:latin typeface="Salesforce Sans"/>
              </a:rPr>
              <a:t>2. As a Function                             </a:t>
            </a:r>
            <a:endParaRPr lang="en-US" sz="1600" b="1" dirty="0">
              <a:solidFill>
                <a:srgbClr val="00B0F0"/>
              </a:solidFill>
              <a:latin typeface="Salesforce Sans"/>
            </a:endParaRPr>
          </a:p>
          <a:p>
            <a:r>
              <a:rPr lang="en-US" i="1" dirty="0">
                <a:latin typeface="Adobe Devanagari" panose="02040503050201020203" pitchFamily="18" charset="0"/>
                <a:cs typeface="Adobe Devanagari" panose="02040503050201020203" pitchFamily="18" charset="0"/>
              </a:rPr>
              <a:t> </a:t>
            </a:r>
          </a:p>
          <a:p>
            <a:endParaRPr lang="en-US" dirty="0"/>
          </a:p>
        </p:txBody>
      </p:sp>
      <p:sp>
        <p:nvSpPr>
          <p:cNvPr id="12" name="Rectangle 11">
            <a:extLst>
              <a:ext uri="{FF2B5EF4-FFF2-40B4-BE49-F238E27FC236}">
                <a16:creationId xmlns:a16="http://schemas.microsoft.com/office/drawing/2014/main" id="{18F544C4-0198-4D39-A556-F1922FB9DC2E}"/>
              </a:ext>
            </a:extLst>
          </p:cNvPr>
          <p:cNvSpPr/>
          <p:nvPr/>
        </p:nvSpPr>
        <p:spPr>
          <a:xfrm>
            <a:off x="6332437" y="4650498"/>
            <a:ext cx="5467129" cy="1631216"/>
          </a:xfrm>
          <a:prstGeom prst="rect">
            <a:avLst/>
          </a:prstGeom>
        </p:spPr>
        <p:txBody>
          <a:bodyPr wrap="square">
            <a:spAutoFit/>
          </a:bodyPr>
          <a:lstStyle/>
          <a:p>
            <a:r>
              <a:rPr lang="en-IN" sz="2000" dirty="0">
                <a:solidFill>
                  <a:srgbClr val="080707"/>
                </a:solidFill>
                <a:latin typeface="Salesforce Sans"/>
              </a:rPr>
              <a:t>Wiring a function is useful to perform logic whenever new data is provided or when an error occurs. The wire service provisions the function an object with </a:t>
            </a:r>
            <a:r>
              <a:rPr lang="en-IN" sz="2000" dirty="0">
                <a:solidFill>
                  <a:srgbClr val="00B0F0"/>
                </a:solidFill>
              </a:rPr>
              <a:t>error</a:t>
            </a:r>
            <a:r>
              <a:rPr lang="en-IN" sz="2000" dirty="0">
                <a:solidFill>
                  <a:srgbClr val="080707"/>
                </a:solidFill>
                <a:latin typeface="Salesforce Sans"/>
              </a:rPr>
              <a:t> and </a:t>
            </a:r>
            <a:r>
              <a:rPr lang="en-IN" sz="2000" dirty="0">
                <a:solidFill>
                  <a:srgbClr val="00B0F0"/>
                </a:solidFill>
              </a:rPr>
              <a:t>data</a:t>
            </a:r>
            <a:r>
              <a:rPr lang="en-IN" sz="2000" dirty="0">
                <a:solidFill>
                  <a:srgbClr val="080707"/>
                </a:solidFill>
                <a:latin typeface="Salesforce Sans"/>
              </a:rPr>
              <a:t> properties, just like a wired property.</a:t>
            </a:r>
            <a:endParaRPr lang="en-IN" sz="2000" b="0" i="0" dirty="0">
              <a:solidFill>
                <a:srgbClr val="080707"/>
              </a:solidFill>
              <a:effectLst/>
              <a:latin typeface="Salesforce Sans"/>
            </a:endParaRPr>
          </a:p>
        </p:txBody>
      </p:sp>
      <p:pic>
        <p:nvPicPr>
          <p:cNvPr id="13" name="Picture 12">
            <a:extLst>
              <a:ext uri="{FF2B5EF4-FFF2-40B4-BE49-F238E27FC236}">
                <a16:creationId xmlns:a16="http://schemas.microsoft.com/office/drawing/2014/main" id="{C75D35BD-0AD7-47FB-A9DA-D6C11527FD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133" y="2130457"/>
            <a:ext cx="5313017" cy="3990377"/>
          </a:xfrm>
          <a:prstGeom prst="rect">
            <a:avLst/>
          </a:prstGeom>
        </p:spPr>
      </p:pic>
      <p:pic>
        <p:nvPicPr>
          <p:cNvPr id="14" name="Picture 13">
            <a:extLst>
              <a:ext uri="{FF2B5EF4-FFF2-40B4-BE49-F238E27FC236}">
                <a16:creationId xmlns:a16="http://schemas.microsoft.com/office/drawing/2014/main" id="{036EFB96-45C7-41AB-AE98-C2B83B1B39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860" y="1467104"/>
            <a:ext cx="5550706" cy="3038908"/>
          </a:xfrm>
          <a:prstGeom prst="rect">
            <a:avLst/>
          </a:prstGeom>
        </p:spPr>
      </p:pic>
    </p:spTree>
    <p:extLst>
      <p:ext uri="{BB962C8B-B14F-4D97-AF65-F5344CB8AC3E}">
        <p14:creationId xmlns:p14="http://schemas.microsoft.com/office/powerpoint/2010/main" val="641621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BE0C85-3540-48A3-83BF-FA5F7DE30B1B}"/>
              </a:ext>
            </a:extLst>
          </p:cNvPr>
          <p:cNvSpPr/>
          <p:nvPr/>
        </p:nvSpPr>
        <p:spPr>
          <a:xfrm>
            <a:off x="3972373" y="3244334"/>
            <a:ext cx="4247253" cy="369332"/>
          </a:xfrm>
          <a:prstGeom prst="rect">
            <a:avLst/>
          </a:prstGeom>
        </p:spPr>
        <p:txBody>
          <a:bodyPr wrap="none">
            <a:spAutoFit/>
          </a:bodyPr>
          <a:lstStyle/>
          <a:p>
            <a:r>
              <a:rPr lang="en-US" dirty="0">
                <a:solidFill>
                  <a:schemeClr val="bg1"/>
                </a:solidFill>
              </a:rPr>
              <a:t>Creating a Form to Work with Records</a:t>
            </a:r>
          </a:p>
        </p:txBody>
      </p:sp>
      <p:sp>
        <p:nvSpPr>
          <p:cNvPr id="6" name="Title 1">
            <a:extLst>
              <a:ext uri="{FF2B5EF4-FFF2-40B4-BE49-F238E27FC236}">
                <a16:creationId xmlns:a16="http://schemas.microsoft.com/office/drawing/2014/main" id="{0ECC38F2-7948-4115-8DB3-83E7D5BBC8C9}"/>
              </a:ext>
            </a:extLst>
          </p:cNvPr>
          <p:cNvSpPr txBox="1">
            <a:spLocks/>
          </p:cNvSpPr>
          <p:nvPr/>
        </p:nvSpPr>
        <p:spPr>
          <a:xfrm>
            <a:off x="1066800" y="847344"/>
            <a:ext cx="10363200" cy="594360"/>
          </a:xfrm>
          <a:prstGeom prst="rect">
            <a:avLst/>
          </a:prstGeom>
        </p:spPr>
        <p:txBody>
          <a:bodyPr vert="horz" lIns="0" tIns="45720" rIns="0" bIns="0" rtlCol="0" anchor="b" anchorCtr="0">
            <a:noAutofit/>
          </a:bodyPr>
          <a:lstStyle>
            <a:lvl1pPr algn="l" defTabSz="914400" rtl="0" eaLnBrk="1" latinLnBrk="0" hangingPunct="1">
              <a:lnSpc>
                <a:spcPct val="80000"/>
              </a:lnSpc>
              <a:spcBef>
                <a:spcPct val="0"/>
              </a:spcBef>
              <a:buNone/>
              <a:defRPr lang="en-US" sz="3600" b="0" i="0" kern="1200" cap="none" spc="-75" baseline="0" dirty="0">
                <a:solidFill>
                  <a:schemeClr val="tx1"/>
                </a:solidFill>
                <a:latin typeface="+mj-lt"/>
                <a:ea typeface="Bebas Neue" charset="0"/>
                <a:cs typeface="Chronicle Display Black"/>
              </a:defRPr>
            </a:lvl1pPr>
          </a:lstStyle>
          <a:p>
            <a:r>
              <a:rPr lang="en-US" dirty="0"/>
              <a:t>3 Ways using @wire adapters for UI-APIs</a:t>
            </a:r>
          </a:p>
        </p:txBody>
      </p:sp>
      <p:sp>
        <p:nvSpPr>
          <p:cNvPr id="7" name="Text Placeholder 3">
            <a:extLst>
              <a:ext uri="{FF2B5EF4-FFF2-40B4-BE49-F238E27FC236}">
                <a16:creationId xmlns:a16="http://schemas.microsoft.com/office/drawing/2014/main" id="{16328925-1598-47C9-BF11-973E07C37569}"/>
              </a:ext>
            </a:extLst>
          </p:cNvPr>
          <p:cNvSpPr txBox="1">
            <a:spLocks/>
          </p:cNvSpPr>
          <p:nvPr/>
        </p:nvSpPr>
        <p:spPr>
          <a:xfrm>
            <a:off x="1067371" y="618744"/>
            <a:ext cx="3355848" cy="20320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Technical design</a:t>
            </a:r>
          </a:p>
        </p:txBody>
      </p:sp>
      <p:sp>
        <p:nvSpPr>
          <p:cNvPr id="10" name="Rectangle 9">
            <a:extLst>
              <a:ext uri="{FF2B5EF4-FFF2-40B4-BE49-F238E27FC236}">
                <a16:creationId xmlns:a16="http://schemas.microsoft.com/office/drawing/2014/main" id="{BB352E0E-3F17-4537-B834-4285BFE6D853}"/>
              </a:ext>
            </a:extLst>
          </p:cNvPr>
          <p:cNvSpPr/>
          <p:nvPr/>
        </p:nvSpPr>
        <p:spPr>
          <a:xfrm>
            <a:off x="4124773" y="3396734"/>
            <a:ext cx="4247253" cy="369332"/>
          </a:xfrm>
          <a:prstGeom prst="rect">
            <a:avLst/>
          </a:prstGeom>
        </p:spPr>
        <p:txBody>
          <a:bodyPr wrap="none">
            <a:spAutoFit/>
          </a:bodyPr>
          <a:lstStyle/>
          <a:p>
            <a:r>
              <a:rPr lang="en-US" dirty="0">
                <a:solidFill>
                  <a:schemeClr val="bg1"/>
                </a:solidFill>
              </a:rPr>
              <a:t>Creating a Form to Work with Records</a:t>
            </a:r>
          </a:p>
        </p:txBody>
      </p:sp>
      <p:sp>
        <p:nvSpPr>
          <p:cNvPr id="11" name="Content Placeholder 2">
            <a:extLst>
              <a:ext uri="{FF2B5EF4-FFF2-40B4-BE49-F238E27FC236}">
                <a16:creationId xmlns:a16="http://schemas.microsoft.com/office/drawing/2014/main" id="{61A7A3CC-6AB3-42AE-945E-8FB8643BF608}"/>
              </a:ext>
            </a:extLst>
          </p:cNvPr>
          <p:cNvSpPr txBox="1">
            <a:spLocks/>
          </p:cNvSpPr>
          <p:nvPr/>
        </p:nvSpPr>
        <p:spPr>
          <a:xfrm>
            <a:off x="603315" y="1083035"/>
            <a:ext cx="11313382" cy="5386591"/>
          </a:xfrm>
          <a:prstGeom prst="rect">
            <a:avLst/>
          </a:prstGeom>
        </p:spPr>
        <p:txBody>
          <a:bodyPr>
            <a:normAutofit/>
          </a:bodyPr>
          <a:lst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endParaRPr lang="en-US" sz="2000" b="1" dirty="0">
              <a:solidFill>
                <a:schemeClr val="accent3"/>
              </a:solidFill>
              <a:latin typeface="Salesforce Sans"/>
            </a:endParaRPr>
          </a:p>
          <a:p>
            <a:r>
              <a:rPr lang="en-US" sz="2000" b="1" dirty="0">
                <a:solidFill>
                  <a:schemeClr val="accent3"/>
                </a:solidFill>
                <a:latin typeface="Salesforce Sans"/>
              </a:rPr>
              <a:t>        </a:t>
            </a:r>
            <a:r>
              <a:rPr lang="en-US" sz="2000" b="1" dirty="0">
                <a:solidFill>
                  <a:srgbClr val="00B0F0"/>
                </a:solidFill>
                <a:latin typeface="Salesforce Sans"/>
              </a:rPr>
              <a:t>3. Call Apex using Imperative Approach                             </a:t>
            </a:r>
            <a:endParaRPr lang="en-US" sz="1600" b="1" dirty="0">
              <a:solidFill>
                <a:srgbClr val="00B0F0"/>
              </a:solidFill>
              <a:latin typeface="Salesforce Sans"/>
            </a:endParaRPr>
          </a:p>
          <a:p>
            <a:endParaRPr lang="en-US" sz="1600" b="1" dirty="0">
              <a:solidFill>
                <a:srgbClr val="00B0F0"/>
              </a:solidFill>
              <a:latin typeface="Salesforce Sans"/>
            </a:endParaRPr>
          </a:p>
          <a:p>
            <a:r>
              <a:rPr lang="en-US" i="1" dirty="0">
                <a:latin typeface="Adobe Devanagari" panose="02040503050201020203" pitchFamily="18" charset="0"/>
                <a:cs typeface="Adobe Devanagari" panose="02040503050201020203" pitchFamily="18" charset="0"/>
              </a:rPr>
              <a:t> </a:t>
            </a:r>
          </a:p>
          <a:p>
            <a:endParaRPr lang="en-US" dirty="0"/>
          </a:p>
        </p:txBody>
      </p:sp>
      <p:pic>
        <p:nvPicPr>
          <p:cNvPr id="16" name="Picture 15">
            <a:extLst>
              <a:ext uri="{FF2B5EF4-FFF2-40B4-BE49-F238E27FC236}">
                <a16:creationId xmlns:a16="http://schemas.microsoft.com/office/drawing/2014/main" id="{A2BD5D2A-E6B1-42B6-9AE5-5C7DDD10F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702" y="2080717"/>
            <a:ext cx="7663633" cy="4158539"/>
          </a:xfrm>
          <a:prstGeom prst="rect">
            <a:avLst/>
          </a:prstGeom>
        </p:spPr>
      </p:pic>
      <p:sp>
        <p:nvSpPr>
          <p:cNvPr id="2" name="Rectangle 1">
            <a:extLst>
              <a:ext uri="{FF2B5EF4-FFF2-40B4-BE49-F238E27FC236}">
                <a16:creationId xmlns:a16="http://schemas.microsoft.com/office/drawing/2014/main" id="{279FE085-F5EB-4817-BDB6-4D7A56C6A0C8}"/>
              </a:ext>
            </a:extLst>
          </p:cNvPr>
          <p:cNvSpPr/>
          <p:nvPr/>
        </p:nvSpPr>
        <p:spPr>
          <a:xfrm>
            <a:off x="8343148" y="1780907"/>
            <a:ext cx="3321736" cy="3970318"/>
          </a:xfrm>
          <a:prstGeom prst="rect">
            <a:avLst/>
          </a:prstGeom>
        </p:spPr>
        <p:txBody>
          <a:bodyPr wrap="square">
            <a:spAutoFit/>
          </a:bodyPr>
          <a:lstStyle/>
          <a:p>
            <a:r>
              <a:rPr lang="en-IN" dirty="0">
                <a:solidFill>
                  <a:srgbClr val="080707"/>
                </a:solidFill>
                <a:latin typeface="Salesforce Sans"/>
              </a:rPr>
              <a:t>To call an Apex method, LWC can:</a:t>
            </a:r>
          </a:p>
          <a:p>
            <a:pPr>
              <a:buFont typeface="Arial" panose="020B0604020202020204" pitchFamily="34" charset="0"/>
              <a:buChar char="•"/>
            </a:pPr>
            <a:r>
              <a:rPr lang="en-IN" dirty="0">
                <a:solidFill>
                  <a:srgbClr val="080707"/>
                </a:solidFill>
                <a:latin typeface="Salesforce Sans"/>
              </a:rPr>
              <a:t>Wire a property</a:t>
            </a:r>
          </a:p>
          <a:p>
            <a:pPr>
              <a:buFont typeface="Arial" panose="020B0604020202020204" pitchFamily="34" charset="0"/>
              <a:buChar char="•"/>
            </a:pPr>
            <a:r>
              <a:rPr lang="en-IN" dirty="0">
                <a:solidFill>
                  <a:srgbClr val="080707"/>
                </a:solidFill>
                <a:latin typeface="Salesforce Sans"/>
              </a:rPr>
              <a:t>Wire a function</a:t>
            </a:r>
          </a:p>
          <a:p>
            <a:pPr>
              <a:buFont typeface="Arial" panose="020B0604020202020204" pitchFamily="34" charset="0"/>
              <a:buChar char="•"/>
            </a:pPr>
            <a:r>
              <a:rPr lang="en-IN" dirty="0">
                <a:solidFill>
                  <a:srgbClr val="080707"/>
                </a:solidFill>
                <a:latin typeface="Salesforce Sans"/>
              </a:rPr>
              <a:t>Call a method imperatively</a:t>
            </a:r>
          </a:p>
          <a:p>
            <a:pPr>
              <a:buFont typeface="Arial" panose="020B0604020202020204" pitchFamily="34" charset="0"/>
              <a:buChar char="•"/>
            </a:pPr>
            <a:endParaRPr lang="en-IN" dirty="0">
              <a:solidFill>
                <a:srgbClr val="080707"/>
              </a:solidFill>
              <a:latin typeface="Salesforce Sans"/>
            </a:endParaRPr>
          </a:p>
          <a:p>
            <a:pPr>
              <a:buFont typeface="Arial" panose="020B0604020202020204" pitchFamily="34" charset="0"/>
              <a:buChar char="•"/>
            </a:pPr>
            <a:endParaRPr lang="en-IN" dirty="0">
              <a:solidFill>
                <a:srgbClr val="080707"/>
              </a:solidFill>
              <a:latin typeface="Salesforce Sans"/>
            </a:endParaRPr>
          </a:p>
          <a:p>
            <a:r>
              <a:rPr lang="en-IN" dirty="0">
                <a:solidFill>
                  <a:srgbClr val="080707"/>
                </a:solidFill>
                <a:latin typeface="Salesforce Sans"/>
                <a:hlinkClick r:id="rId3">
                  <a:extLst>
                    <a:ext uri="{A12FA001-AC4F-418D-AE19-62706E023703}">
                      <ahyp:hlinkClr xmlns:ahyp="http://schemas.microsoft.com/office/drawing/2018/hyperlinkcolor" val="tx"/>
                    </a:ext>
                  </a:extLst>
                </a:hlinkClick>
              </a:rPr>
              <a:t>Detailed Examples can be found here </a:t>
            </a:r>
          </a:p>
          <a:p>
            <a:endParaRPr lang="en-IN" dirty="0">
              <a:solidFill>
                <a:srgbClr val="080707"/>
              </a:solidFill>
              <a:latin typeface="Salesforce Sans"/>
              <a:hlinkClick r:id="rId3">
                <a:extLst>
                  <a:ext uri="{A12FA001-AC4F-418D-AE19-62706E023703}">
                    <ahyp:hlinkClr xmlns:ahyp="http://schemas.microsoft.com/office/drawing/2018/hyperlinkcolor" val="tx"/>
                  </a:ext>
                </a:extLst>
              </a:hlinkClick>
            </a:endParaRPr>
          </a:p>
          <a:p>
            <a:endParaRPr lang="en-IN" dirty="0">
              <a:hlinkClick r:id="rId3"/>
            </a:endParaRPr>
          </a:p>
          <a:p>
            <a:r>
              <a:rPr lang="en-IN" dirty="0">
                <a:solidFill>
                  <a:srgbClr val="00B0F0"/>
                </a:solidFill>
                <a:hlinkClick r:id="rId3"/>
              </a:rPr>
              <a:t>https://developer.salesforce.com/docs/component-library/documentation/lwc/lwc.apex</a:t>
            </a:r>
            <a:endParaRPr lang="en-US" dirty="0">
              <a:solidFill>
                <a:srgbClr val="00B0F0"/>
              </a:solidFill>
            </a:endParaRPr>
          </a:p>
        </p:txBody>
      </p:sp>
    </p:spTree>
    <p:extLst>
      <p:ext uri="{BB962C8B-B14F-4D97-AF65-F5344CB8AC3E}">
        <p14:creationId xmlns:p14="http://schemas.microsoft.com/office/powerpoint/2010/main" val="2975573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BE0C85-3540-48A3-83BF-FA5F7DE30B1B}"/>
              </a:ext>
            </a:extLst>
          </p:cNvPr>
          <p:cNvSpPr/>
          <p:nvPr/>
        </p:nvSpPr>
        <p:spPr>
          <a:xfrm>
            <a:off x="3972373" y="3244334"/>
            <a:ext cx="4247253" cy="369332"/>
          </a:xfrm>
          <a:prstGeom prst="rect">
            <a:avLst/>
          </a:prstGeom>
        </p:spPr>
        <p:txBody>
          <a:bodyPr wrap="none">
            <a:spAutoFit/>
          </a:bodyPr>
          <a:lstStyle/>
          <a:p>
            <a:r>
              <a:rPr lang="en-US" dirty="0">
                <a:solidFill>
                  <a:schemeClr val="bg1"/>
                </a:solidFill>
              </a:rPr>
              <a:t>Creating a Form to Work with Records</a:t>
            </a:r>
          </a:p>
        </p:txBody>
      </p:sp>
      <p:sp>
        <p:nvSpPr>
          <p:cNvPr id="6" name="Title 1">
            <a:extLst>
              <a:ext uri="{FF2B5EF4-FFF2-40B4-BE49-F238E27FC236}">
                <a16:creationId xmlns:a16="http://schemas.microsoft.com/office/drawing/2014/main" id="{0ECC38F2-7948-4115-8DB3-83E7D5BBC8C9}"/>
              </a:ext>
            </a:extLst>
          </p:cNvPr>
          <p:cNvSpPr txBox="1">
            <a:spLocks/>
          </p:cNvSpPr>
          <p:nvPr/>
        </p:nvSpPr>
        <p:spPr>
          <a:xfrm>
            <a:off x="1066800" y="847344"/>
            <a:ext cx="10363200" cy="594360"/>
          </a:xfrm>
          <a:prstGeom prst="rect">
            <a:avLst/>
          </a:prstGeom>
        </p:spPr>
        <p:txBody>
          <a:bodyPr vert="horz" lIns="0" tIns="45720" rIns="0" bIns="0" rtlCol="0" anchor="b" anchorCtr="0">
            <a:noAutofit/>
          </a:bodyPr>
          <a:lstStyle>
            <a:lvl1pPr algn="l" defTabSz="914400" rtl="0" eaLnBrk="1" latinLnBrk="0" hangingPunct="1">
              <a:lnSpc>
                <a:spcPct val="80000"/>
              </a:lnSpc>
              <a:spcBef>
                <a:spcPct val="0"/>
              </a:spcBef>
              <a:buNone/>
              <a:defRPr lang="en-US" sz="3600" b="0" i="0" kern="1200" cap="none" spc="-75" baseline="0" dirty="0">
                <a:solidFill>
                  <a:schemeClr val="tx1"/>
                </a:solidFill>
                <a:latin typeface="+mj-lt"/>
                <a:ea typeface="Bebas Neue" charset="0"/>
                <a:cs typeface="Chronicle Display Black"/>
              </a:defRPr>
            </a:lvl1pPr>
          </a:lstStyle>
          <a:p>
            <a:r>
              <a:rPr lang="en-US" dirty="0"/>
              <a:t>Handle Errors in Lightning Data Service</a:t>
            </a:r>
          </a:p>
        </p:txBody>
      </p:sp>
      <p:sp>
        <p:nvSpPr>
          <p:cNvPr id="7" name="Text Placeholder 3">
            <a:extLst>
              <a:ext uri="{FF2B5EF4-FFF2-40B4-BE49-F238E27FC236}">
                <a16:creationId xmlns:a16="http://schemas.microsoft.com/office/drawing/2014/main" id="{16328925-1598-47C9-BF11-973E07C37569}"/>
              </a:ext>
            </a:extLst>
          </p:cNvPr>
          <p:cNvSpPr txBox="1">
            <a:spLocks/>
          </p:cNvSpPr>
          <p:nvPr/>
        </p:nvSpPr>
        <p:spPr>
          <a:xfrm>
            <a:off x="1067371" y="618744"/>
            <a:ext cx="3355848" cy="20320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Technical design</a:t>
            </a:r>
          </a:p>
        </p:txBody>
      </p:sp>
      <p:sp>
        <p:nvSpPr>
          <p:cNvPr id="10" name="Rectangle 9">
            <a:extLst>
              <a:ext uri="{FF2B5EF4-FFF2-40B4-BE49-F238E27FC236}">
                <a16:creationId xmlns:a16="http://schemas.microsoft.com/office/drawing/2014/main" id="{BB352E0E-3F17-4537-B834-4285BFE6D853}"/>
              </a:ext>
            </a:extLst>
          </p:cNvPr>
          <p:cNvSpPr/>
          <p:nvPr/>
        </p:nvSpPr>
        <p:spPr>
          <a:xfrm>
            <a:off x="4124773" y="3396734"/>
            <a:ext cx="4247253" cy="369332"/>
          </a:xfrm>
          <a:prstGeom prst="rect">
            <a:avLst/>
          </a:prstGeom>
        </p:spPr>
        <p:txBody>
          <a:bodyPr wrap="none">
            <a:spAutoFit/>
          </a:bodyPr>
          <a:lstStyle/>
          <a:p>
            <a:r>
              <a:rPr lang="en-US" dirty="0">
                <a:solidFill>
                  <a:schemeClr val="bg1"/>
                </a:solidFill>
              </a:rPr>
              <a:t>Creating a Form to Work with Records</a:t>
            </a:r>
          </a:p>
        </p:txBody>
      </p:sp>
      <p:sp>
        <p:nvSpPr>
          <p:cNvPr id="11" name="Content Placeholder 2">
            <a:extLst>
              <a:ext uri="{FF2B5EF4-FFF2-40B4-BE49-F238E27FC236}">
                <a16:creationId xmlns:a16="http://schemas.microsoft.com/office/drawing/2014/main" id="{61A7A3CC-6AB3-42AE-945E-8FB8643BF608}"/>
              </a:ext>
            </a:extLst>
          </p:cNvPr>
          <p:cNvSpPr txBox="1">
            <a:spLocks/>
          </p:cNvSpPr>
          <p:nvPr/>
        </p:nvSpPr>
        <p:spPr>
          <a:xfrm>
            <a:off x="688158" y="1467104"/>
            <a:ext cx="5147034" cy="4905415"/>
          </a:xfrm>
          <a:prstGeom prst="rect">
            <a:avLst/>
          </a:prstGeom>
        </p:spPr>
        <p:txBody>
          <a:bodyPr>
            <a:normAutofit fontScale="40000" lnSpcReduction="20000"/>
          </a:bodyPr>
          <a:lst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endParaRPr lang="en-US" sz="2000" b="1" dirty="0">
              <a:solidFill>
                <a:schemeClr val="accent3"/>
              </a:solidFill>
              <a:latin typeface="Salesforce Sans"/>
            </a:endParaRPr>
          </a:p>
          <a:p>
            <a:r>
              <a:rPr lang="en-US" sz="3500" dirty="0"/>
              <a:t>Lightning Data Service returns an error when a resource, such as a record or an object, is inaccessible on the server.</a:t>
            </a:r>
          </a:p>
          <a:p>
            <a:endParaRPr lang="en-US" sz="3500" dirty="0"/>
          </a:p>
          <a:p>
            <a:r>
              <a:rPr lang="en-US" sz="3500" u="sng" dirty="0"/>
              <a:t>Error Values:</a:t>
            </a:r>
            <a:endParaRPr lang="en-US" sz="3500" dirty="0"/>
          </a:p>
          <a:p>
            <a:pPr marL="285750" indent="-285750">
              <a:buFont typeface="Arial" panose="020B0604020202020204" pitchFamily="34" charset="0"/>
              <a:buChar char="•"/>
            </a:pPr>
            <a:r>
              <a:rPr lang="en-US" sz="3500" b="1" dirty="0"/>
              <a:t>body (Object or Array) - </a:t>
            </a:r>
            <a:r>
              <a:rPr lang="en-US" sz="3500" dirty="0"/>
              <a:t>The body of the response, which is defined by the underlying API.</a:t>
            </a:r>
          </a:p>
          <a:p>
            <a:pPr marL="285750" indent="-285750">
              <a:buFont typeface="Arial" panose="020B0604020202020204" pitchFamily="34" charset="0"/>
              <a:buChar char="•"/>
            </a:pPr>
            <a:r>
              <a:rPr lang="en-US" sz="3500" b="1" dirty="0"/>
              <a:t>ok (Boolean) - </a:t>
            </a:r>
            <a:r>
              <a:rPr lang="en-US" sz="3500" dirty="0"/>
              <a:t>Specifies whether the response was successful or not. For an error, ok is always false and contains a status in the range 400–599.</a:t>
            </a:r>
          </a:p>
          <a:p>
            <a:pPr marL="285750" indent="-285750">
              <a:buFont typeface="Arial" panose="020B0604020202020204" pitchFamily="34" charset="0"/>
              <a:buChar char="•"/>
            </a:pPr>
            <a:r>
              <a:rPr lang="en-US" sz="3500" b="1" dirty="0"/>
              <a:t>status (Number) - </a:t>
            </a:r>
            <a:r>
              <a:rPr lang="en-US" sz="3500" dirty="0"/>
              <a:t>Contains the status code of the response, for example, 404 if a resource is not found or 500 for an internal server error.</a:t>
            </a:r>
          </a:p>
          <a:p>
            <a:pPr marL="285750" indent="-285750">
              <a:buFont typeface="Arial" panose="020B0604020202020204" pitchFamily="34" charset="0"/>
              <a:buChar char="•"/>
            </a:pPr>
            <a:r>
              <a:rPr lang="en-US" sz="3500" b="1" dirty="0" err="1"/>
              <a:t>statusText</a:t>
            </a:r>
            <a:r>
              <a:rPr lang="en-US" sz="3500" b="1" dirty="0"/>
              <a:t> (String) - </a:t>
            </a:r>
            <a:r>
              <a:rPr lang="en-US" sz="3500" dirty="0"/>
              <a:t>Contains the status message corresponding to the status code, for example, NOT_FOUND for a status code of 404.</a:t>
            </a:r>
          </a:p>
          <a:p>
            <a:endParaRPr lang="en-US" sz="2900" b="1" dirty="0">
              <a:solidFill>
                <a:srgbClr val="00B0F0"/>
              </a:solidFill>
              <a:latin typeface="Salesforce Sans"/>
            </a:endParaRPr>
          </a:p>
          <a:p>
            <a:endParaRPr lang="en-US" sz="1600" b="1" dirty="0">
              <a:solidFill>
                <a:srgbClr val="00B0F0"/>
              </a:solidFill>
              <a:latin typeface="Salesforce Sans"/>
            </a:endParaRPr>
          </a:p>
          <a:p>
            <a:r>
              <a:rPr lang="en-US" i="1" dirty="0">
                <a:latin typeface="Adobe Devanagari" panose="02040503050201020203" pitchFamily="18" charset="0"/>
                <a:cs typeface="Adobe Devanagari" panose="02040503050201020203" pitchFamily="18" charset="0"/>
              </a:rPr>
              <a:t> </a:t>
            </a:r>
          </a:p>
          <a:p>
            <a:endParaRPr lang="en-US" dirty="0"/>
          </a:p>
        </p:txBody>
      </p:sp>
      <p:pic>
        <p:nvPicPr>
          <p:cNvPr id="9" name="Picture 8">
            <a:extLst>
              <a:ext uri="{FF2B5EF4-FFF2-40B4-BE49-F238E27FC236}">
                <a16:creationId xmlns:a16="http://schemas.microsoft.com/office/drawing/2014/main" id="{FCFFC164-DE74-422B-A3E3-00EE8E3FD045}"/>
              </a:ext>
            </a:extLst>
          </p:cNvPr>
          <p:cNvPicPr>
            <a:picLocks noChangeAspect="1"/>
          </p:cNvPicPr>
          <p:nvPr/>
        </p:nvPicPr>
        <p:blipFill>
          <a:blip r:embed="rId2"/>
          <a:stretch>
            <a:fillRect/>
          </a:stretch>
        </p:blipFill>
        <p:spPr>
          <a:xfrm>
            <a:off x="5835192" y="1491664"/>
            <a:ext cx="6009918" cy="4548804"/>
          </a:xfrm>
          <a:prstGeom prst="rect">
            <a:avLst/>
          </a:prstGeom>
        </p:spPr>
      </p:pic>
    </p:spTree>
    <p:extLst>
      <p:ext uri="{BB962C8B-B14F-4D97-AF65-F5344CB8AC3E}">
        <p14:creationId xmlns:p14="http://schemas.microsoft.com/office/powerpoint/2010/main" val="59385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BE0C85-3540-48A3-83BF-FA5F7DE30B1B}"/>
              </a:ext>
            </a:extLst>
          </p:cNvPr>
          <p:cNvSpPr/>
          <p:nvPr/>
        </p:nvSpPr>
        <p:spPr>
          <a:xfrm>
            <a:off x="3972373" y="3244334"/>
            <a:ext cx="4247253" cy="369332"/>
          </a:xfrm>
          <a:prstGeom prst="rect">
            <a:avLst/>
          </a:prstGeom>
        </p:spPr>
        <p:txBody>
          <a:bodyPr wrap="none">
            <a:spAutoFit/>
          </a:bodyPr>
          <a:lstStyle/>
          <a:p>
            <a:r>
              <a:rPr lang="en-US" dirty="0">
                <a:solidFill>
                  <a:schemeClr val="bg1"/>
                </a:solidFill>
              </a:rPr>
              <a:t>Creating a Form to Work with Records</a:t>
            </a:r>
          </a:p>
        </p:txBody>
      </p:sp>
      <p:sp>
        <p:nvSpPr>
          <p:cNvPr id="6" name="Title 1">
            <a:extLst>
              <a:ext uri="{FF2B5EF4-FFF2-40B4-BE49-F238E27FC236}">
                <a16:creationId xmlns:a16="http://schemas.microsoft.com/office/drawing/2014/main" id="{0ECC38F2-7948-4115-8DB3-83E7D5BBC8C9}"/>
              </a:ext>
            </a:extLst>
          </p:cNvPr>
          <p:cNvSpPr txBox="1">
            <a:spLocks/>
          </p:cNvSpPr>
          <p:nvPr/>
        </p:nvSpPr>
        <p:spPr>
          <a:xfrm>
            <a:off x="1066800" y="847344"/>
            <a:ext cx="10363200" cy="594360"/>
          </a:xfrm>
          <a:prstGeom prst="rect">
            <a:avLst/>
          </a:prstGeom>
        </p:spPr>
        <p:txBody>
          <a:bodyPr vert="horz" lIns="0" tIns="45720" rIns="0" bIns="0" rtlCol="0" anchor="b" anchorCtr="0">
            <a:noAutofit/>
          </a:bodyPr>
          <a:lstStyle>
            <a:lvl1pPr algn="l" defTabSz="914400" rtl="0" eaLnBrk="1" latinLnBrk="0" hangingPunct="1">
              <a:lnSpc>
                <a:spcPct val="80000"/>
              </a:lnSpc>
              <a:spcBef>
                <a:spcPct val="0"/>
              </a:spcBef>
              <a:buNone/>
              <a:defRPr lang="en-US" sz="3600" b="0" i="0" kern="1200" cap="none" spc="-75" baseline="0" dirty="0">
                <a:solidFill>
                  <a:schemeClr val="tx1"/>
                </a:solidFill>
                <a:latin typeface="+mj-lt"/>
                <a:ea typeface="Bebas Neue" charset="0"/>
                <a:cs typeface="Chronicle Display Black"/>
              </a:defRPr>
            </a:lvl1pPr>
          </a:lstStyle>
          <a:p>
            <a:r>
              <a:rPr lang="en-US" dirty="0"/>
              <a:t>Sample Components</a:t>
            </a:r>
          </a:p>
        </p:txBody>
      </p:sp>
      <p:sp>
        <p:nvSpPr>
          <p:cNvPr id="7" name="Text Placeholder 3">
            <a:extLst>
              <a:ext uri="{FF2B5EF4-FFF2-40B4-BE49-F238E27FC236}">
                <a16:creationId xmlns:a16="http://schemas.microsoft.com/office/drawing/2014/main" id="{16328925-1598-47C9-BF11-973E07C37569}"/>
              </a:ext>
            </a:extLst>
          </p:cNvPr>
          <p:cNvSpPr txBox="1">
            <a:spLocks/>
          </p:cNvSpPr>
          <p:nvPr/>
        </p:nvSpPr>
        <p:spPr>
          <a:xfrm>
            <a:off x="1067371" y="618744"/>
            <a:ext cx="3355848" cy="20320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Technical design</a:t>
            </a:r>
          </a:p>
        </p:txBody>
      </p:sp>
      <p:sp>
        <p:nvSpPr>
          <p:cNvPr id="10" name="Rectangle 9">
            <a:extLst>
              <a:ext uri="{FF2B5EF4-FFF2-40B4-BE49-F238E27FC236}">
                <a16:creationId xmlns:a16="http://schemas.microsoft.com/office/drawing/2014/main" id="{BB352E0E-3F17-4537-B834-4285BFE6D853}"/>
              </a:ext>
            </a:extLst>
          </p:cNvPr>
          <p:cNvSpPr/>
          <p:nvPr/>
        </p:nvSpPr>
        <p:spPr>
          <a:xfrm>
            <a:off x="4124773" y="3396734"/>
            <a:ext cx="4247253" cy="369332"/>
          </a:xfrm>
          <a:prstGeom prst="rect">
            <a:avLst/>
          </a:prstGeom>
        </p:spPr>
        <p:txBody>
          <a:bodyPr wrap="none">
            <a:spAutoFit/>
          </a:bodyPr>
          <a:lstStyle/>
          <a:p>
            <a:r>
              <a:rPr lang="en-US" dirty="0">
                <a:solidFill>
                  <a:schemeClr val="bg1"/>
                </a:solidFill>
              </a:rPr>
              <a:t>Creating a Form to Work with Records</a:t>
            </a:r>
          </a:p>
        </p:txBody>
      </p:sp>
      <p:sp>
        <p:nvSpPr>
          <p:cNvPr id="11" name="Content Placeholder 2">
            <a:extLst>
              <a:ext uri="{FF2B5EF4-FFF2-40B4-BE49-F238E27FC236}">
                <a16:creationId xmlns:a16="http://schemas.microsoft.com/office/drawing/2014/main" id="{61A7A3CC-6AB3-42AE-945E-8FB8643BF608}"/>
              </a:ext>
            </a:extLst>
          </p:cNvPr>
          <p:cNvSpPr txBox="1">
            <a:spLocks/>
          </p:cNvSpPr>
          <p:nvPr/>
        </p:nvSpPr>
        <p:spPr>
          <a:xfrm>
            <a:off x="1066799" y="1467104"/>
            <a:ext cx="4579523" cy="4880015"/>
          </a:xfrm>
          <a:prstGeom prst="rect">
            <a:avLst/>
          </a:prstGeom>
        </p:spPr>
        <p:txBody>
          <a:bodyPr>
            <a:normAutofit fontScale="55000" lnSpcReduction="20000"/>
          </a:bodyPr>
          <a:lst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endParaRPr lang="en-US" sz="2000" b="1" dirty="0">
              <a:solidFill>
                <a:schemeClr val="accent3"/>
              </a:solidFill>
              <a:latin typeface="Salesforce Sans"/>
            </a:endParaRPr>
          </a:p>
          <a:p>
            <a:pPr lvl="0" defTabSz="457200">
              <a:spcBef>
                <a:spcPts val="1000"/>
              </a:spcBef>
              <a:buClr>
                <a:srgbClr val="90C226"/>
              </a:buClr>
              <a:buSzPct val="80000"/>
              <a:defRPr/>
            </a:pPr>
            <a:r>
              <a:rPr lang="en-US" sz="3600" dirty="0"/>
              <a:t>Use LWC-recipes </a:t>
            </a:r>
            <a:r>
              <a:rPr lang="en-US" sz="3600" u="sng" dirty="0" err="1">
                <a:solidFill>
                  <a:srgbClr val="00B0F0"/>
                </a:solidFill>
                <a:hlinkClick r:id="rId2"/>
              </a:rPr>
              <a:t>apexWireMethodToFunction</a:t>
            </a:r>
            <a:r>
              <a:rPr lang="en-US" sz="3600" u="sng" dirty="0">
                <a:solidFill>
                  <a:srgbClr val="00B0F0"/>
                </a:solidFill>
              </a:rPr>
              <a:t>, </a:t>
            </a:r>
            <a:r>
              <a:rPr lang="en-US" sz="3600" dirty="0" err="1">
                <a:hlinkClick r:id="rId3"/>
              </a:rPr>
              <a:t>apexWireMethodToProperty</a:t>
            </a:r>
            <a:r>
              <a:rPr lang="en-US" sz="3600" dirty="0"/>
              <a:t>, </a:t>
            </a:r>
            <a:r>
              <a:rPr lang="en-US" sz="3600" dirty="0" err="1">
                <a:hlinkClick r:id="rId4"/>
              </a:rPr>
              <a:t>apexImperativeMethod</a:t>
            </a:r>
            <a:r>
              <a:rPr lang="en-US" sz="3600" dirty="0"/>
              <a:t> components to explain.</a:t>
            </a:r>
          </a:p>
          <a:p>
            <a:r>
              <a:rPr lang="en-US" sz="3600" dirty="0"/>
              <a:t> </a:t>
            </a:r>
            <a:br>
              <a:rPr lang="en-US" sz="4800" dirty="0">
                <a:solidFill>
                  <a:prstClr val="black">
                    <a:lumMod val="75000"/>
                    <a:lumOff val="25000"/>
                  </a:prstClr>
                </a:solidFill>
                <a:latin typeface="Trebuchet MS" panose="020B0603020202020204"/>
              </a:rPr>
            </a:br>
            <a:r>
              <a:rPr lang="en-US" sz="2900" dirty="0">
                <a:solidFill>
                  <a:prstClr val="black">
                    <a:lumMod val="75000"/>
                    <a:lumOff val="25000"/>
                  </a:prstClr>
                </a:solidFill>
                <a:latin typeface="Trebuchet MS" panose="020B0603020202020204"/>
                <a:hlinkClick r:id="rId5"/>
              </a:rPr>
              <a:t>LWC Recipes </a:t>
            </a:r>
            <a:r>
              <a:rPr lang="en-US" sz="2900" dirty="0" err="1">
                <a:solidFill>
                  <a:prstClr val="black">
                    <a:lumMod val="75000"/>
                    <a:lumOff val="25000"/>
                  </a:prstClr>
                </a:solidFill>
                <a:latin typeface="Trebuchet MS" panose="020B0603020202020204"/>
                <a:hlinkClick r:id="rId5"/>
              </a:rPr>
              <a:t>Github</a:t>
            </a:r>
            <a:r>
              <a:rPr lang="en-US" sz="2900" dirty="0">
                <a:solidFill>
                  <a:prstClr val="black">
                    <a:lumMod val="75000"/>
                    <a:lumOff val="25000"/>
                  </a:prstClr>
                </a:solidFill>
                <a:latin typeface="Trebuchet MS" panose="020B0603020202020204"/>
                <a:hlinkClick r:id="rId5"/>
              </a:rPr>
              <a:t> Repo</a:t>
            </a:r>
            <a:br>
              <a:rPr lang="en-US" sz="4800" dirty="0">
                <a:solidFill>
                  <a:prstClr val="black">
                    <a:lumMod val="75000"/>
                    <a:lumOff val="25000"/>
                  </a:prstClr>
                </a:solidFill>
                <a:latin typeface="Trebuchet MS" panose="020B0603020202020204"/>
              </a:rPr>
            </a:br>
            <a:br>
              <a:rPr lang="en-US" sz="4800" dirty="0">
                <a:solidFill>
                  <a:prstClr val="black">
                    <a:lumMod val="75000"/>
                    <a:lumOff val="25000"/>
                  </a:prstClr>
                </a:solidFill>
                <a:latin typeface="Trebuchet MS" panose="020B0603020202020204"/>
              </a:rPr>
            </a:br>
            <a:br>
              <a:rPr lang="en-US" sz="4800" dirty="0">
                <a:solidFill>
                  <a:prstClr val="black">
                    <a:lumMod val="75000"/>
                    <a:lumOff val="25000"/>
                  </a:prstClr>
                </a:solidFill>
                <a:latin typeface="Trebuchet MS" panose="020B0603020202020204"/>
              </a:rPr>
            </a:br>
            <a:r>
              <a:rPr lang="en-IN" sz="4800" dirty="0">
                <a:solidFill>
                  <a:srgbClr val="080707"/>
                </a:solidFill>
                <a:latin typeface="Salesforce Sans"/>
              </a:rPr>
              <a:t>Detailed Examples can </a:t>
            </a:r>
            <a:br>
              <a:rPr lang="en-IN" sz="4800" dirty="0">
                <a:solidFill>
                  <a:srgbClr val="080707"/>
                </a:solidFill>
                <a:latin typeface="Salesforce Sans"/>
              </a:rPr>
            </a:br>
            <a:r>
              <a:rPr lang="en-IN" sz="4800" dirty="0">
                <a:solidFill>
                  <a:srgbClr val="080707"/>
                </a:solidFill>
                <a:latin typeface="Salesforce Sans"/>
              </a:rPr>
              <a:t>be found </a:t>
            </a:r>
            <a:r>
              <a:rPr lang="en-IN" sz="4800" dirty="0">
                <a:solidFill>
                  <a:srgbClr val="080707"/>
                </a:solidFill>
                <a:latin typeface="Salesforce Sans"/>
                <a:hlinkClick r:id="rId6"/>
              </a:rPr>
              <a:t>here</a:t>
            </a:r>
            <a:r>
              <a:rPr lang="en-IN" sz="4800" dirty="0">
                <a:solidFill>
                  <a:srgbClr val="080707"/>
                </a:solidFill>
                <a:latin typeface="Salesforce Sans"/>
              </a:rPr>
              <a:t> :</a:t>
            </a:r>
            <a:endParaRPr lang="en-IN" sz="4800" dirty="0">
              <a:solidFill>
                <a:srgbClr val="080707"/>
              </a:solidFill>
              <a:latin typeface="Salesforce Sans"/>
              <a:hlinkClick r:id="rId6">
                <a:extLst>
                  <a:ext uri="{A12FA001-AC4F-418D-AE19-62706E023703}">
                    <ahyp:hlinkClr xmlns:ahyp="http://schemas.microsoft.com/office/drawing/2018/hyperlinkcolor" val="tx"/>
                  </a:ext>
                </a:extLst>
              </a:hlinkClick>
            </a:endParaRPr>
          </a:p>
          <a:p>
            <a:endParaRPr lang="en-IN" sz="4800" dirty="0">
              <a:hlinkClick r:id="rId6"/>
            </a:endParaRPr>
          </a:p>
          <a:p>
            <a:endParaRPr lang="en-US" sz="1600" b="1" dirty="0">
              <a:solidFill>
                <a:srgbClr val="00B0F0"/>
              </a:solidFill>
              <a:latin typeface="Salesforce Sans"/>
            </a:endParaRPr>
          </a:p>
          <a:p>
            <a:r>
              <a:rPr lang="en-US" i="1" dirty="0">
                <a:latin typeface="Adobe Devanagari" panose="02040503050201020203" pitchFamily="18" charset="0"/>
                <a:cs typeface="Adobe Devanagari" panose="02040503050201020203" pitchFamily="18" charset="0"/>
              </a:rPr>
              <a:t> </a:t>
            </a:r>
          </a:p>
          <a:p>
            <a:endParaRPr lang="en-US" dirty="0"/>
          </a:p>
        </p:txBody>
      </p:sp>
      <p:pic>
        <p:nvPicPr>
          <p:cNvPr id="13" name="Picture 12">
            <a:extLst>
              <a:ext uri="{FF2B5EF4-FFF2-40B4-BE49-F238E27FC236}">
                <a16:creationId xmlns:a16="http://schemas.microsoft.com/office/drawing/2014/main" id="{9A945AAE-F65C-4FF9-8912-981DF08DAD73}"/>
              </a:ext>
            </a:extLst>
          </p:cNvPr>
          <p:cNvPicPr>
            <a:picLocks noChangeAspect="1"/>
          </p:cNvPicPr>
          <p:nvPr/>
        </p:nvPicPr>
        <p:blipFill>
          <a:blip r:embed="rId7"/>
          <a:stretch>
            <a:fillRect/>
          </a:stretch>
        </p:blipFill>
        <p:spPr>
          <a:xfrm>
            <a:off x="6095999" y="994142"/>
            <a:ext cx="5293967" cy="5352977"/>
          </a:xfrm>
          <a:prstGeom prst="rect">
            <a:avLst/>
          </a:prstGeom>
        </p:spPr>
      </p:pic>
    </p:spTree>
    <p:extLst>
      <p:ext uri="{BB962C8B-B14F-4D97-AF65-F5344CB8AC3E}">
        <p14:creationId xmlns:p14="http://schemas.microsoft.com/office/powerpoint/2010/main" val="92923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43A25-BEB1-407D-8F37-53843F832CE2}"/>
              </a:ext>
            </a:extLst>
          </p:cNvPr>
          <p:cNvSpPr>
            <a:spLocks noGrp="1"/>
          </p:cNvSpPr>
          <p:nvPr>
            <p:ph type="title"/>
          </p:nvPr>
        </p:nvSpPr>
        <p:spPr/>
        <p:txBody>
          <a:bodyPr/>
          <a:lstStyle/>
          <a:p>
            <a:r>
              <a:rPr lang="en-US" dirty="0">
                <a:latin typeface="Knockout HTF47-Bantamweight"/>
              </a:rPr>
              <a:t>Day 2 Training</a:t>
            </a:r>
          </a:p>
        </p:txBody>
      </p:sp>
      <p:sp>
        <p:nvSpPr>
          <p:cNvPr id="4" name="Text Placeholder 3">
            <a:extLst>
              <a:ext uri="{FF2B5EF4-FFF2-40B4-BE49-F238E27FC236}">
                <a16:creationId xmlns:a16="http://schemas.microsoft.com/office/drawing/2014/main" id="{E47E9FC3-246A-4E4F-A8EC-562591F34992}"/>
              </a:ext>
            </a:extLst>
          </p:cNvPr>
          <p:cNvSpPr>
            <a:spLocks noGrp="1"/>
          </p:cNvSpPr>
          <p:nvPr>
            <p:ph type="body" sz="quarter" idx="15"/>
          </p:nvPr>
        </p:nvSpPr>
        <p:spPr/>
        <p:txBody>
          <a:bodyPr/>
          <a:lstStyle/>
          <a:p>
            <a:r>
              <a:rPr lang="en-US" dirty="0"/>
              <a:t>agenda</a:t>
            </a:r>
          </a:p>
        </p:txBody>
      </p:sp>
      <p:sp>
        <p:nvSpPr>
          <p:cNvPr id="5" name="TextBox 4">
            <a:extLst>
              <a:ext uri="{FF2B5EF4-FFF2-40B4-BE49-F238E27FC236}">
                <a16:creationId xmlns:a16="http://schemas.microsoft.com/office/drawing/2014/main" id="{EFB26AB3-1BE4-4F63-A37A-2FD1ECC3EF2D}"/>
              </a:ext>
            </a:extLst>
          </p:cNvPr>
          <p:cNvSpPr txBox="1"/>
          <p:nvPr/>
        </p:nvSpPr>
        <p:spPr>
          <a:xfrm>
            <a:off x="967741" y="1988820"/>
            <a:ext cx="10309860" cy="2046714"/>
          </a:xfrm>
          <a:prstGeom prst="rect">
            <a:avLst/>
          </a:prstGeom>
          <a:noFill/>
        </p:spPr>
        <p:txBody>
          <a:bodyPr wrap="square" rtlCol="0">
            <a:spAutoFit/>
          </a:bodyPr>
          <a:lstStyle/>
          <a:p>
            <a:pPr marL="457200" indent="-457200">
              <a:spcAft>
                <a:spcPts val="1800"/>
              </a:spcAft>
              <a:buFontTx/>
              <a:buAutoNum type="arabicPeriod"/>
            </a:pPr>
            <a:r>
              <a:rPr lang="en-US" sz="2000" dirty="0"/>
              <a:t>Creating a Form</a:t>
            </a:r>
          </a:p>
          <a:p>
            <a:pPr marL="457200" indent="-457200">
              <a:spcAft>
                <a:spcPts val="1800"/>
              </a:spcAft>
              <a:buFontTx/>
              <a:buAutoNum type="arabicPeriod"/>
            </a:pPr>
            <a:r>
              <a:rPr lang="en-US" sz="2000" dirty="0"/>
              <a:t>Working with Wire adapters</a:t>
            </a:r>
          </a:p>
          <a:p>
            <a:pPr marL="457200" indent="-457200">
              <a:spcAft>
                <a:spcPts val="1800"/>
              </a:spcAft>
              <a:buFontTx/>
              <a:buAutoNum type="arabicPeriod"/>
            </a:pPr>
            <a:r>
              <a:rPr lang="en-US" sz="2000" dirty="0"/>
              <a:t>Hands on Challenge</a:t>
            </a:r>
          </a:p>
          <a:p>
            <a:pPr>
              <a:spcAft>
                <a:spcPts val="1800"/>
              </a:spcAft>
            </a:pPr>
            <a:endParaRPr lang="en-US" sz="2200" dirty="0"/>
          </a:p>
        </p:txBody>
      </p:sp>
    </p:spTree>
    <p:extLst>
      <p:ext uri="{BB962C8B-B14F-4D97-AF65-F5344CB8AC3E}">
        <p14:creationId xmlns:p14="http://schemas.microsoft.com/office/powerpoint/2010/main" val="1547080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BE0C85-3540-48A3-83BF-FA5F7DE30B1B}"/>
              </a:ext>
            </a:extLst>
          </p:cNvPr>
          <p:cNvSpPr/>
          <p:nvPr/>
        </p:nvSpPr>
        <p:spPr>
          <a:xfrm>
            <a:off x="3972373" y="3244334"/>
            <a:ext cx="4247253" cy="369332"/>
          </a:xfrm>
          <a:prstGeom prst="rect">
            <a:avLst/>
          </a:prstGeom>
        </p:spPr>
        <p:txBody>
          <a:bodyPr wrap="none">
            <a:spAutoFit/>
          </a:bodyPr>
          <a:lstStyle/>
          <a:p>
            <a:r>
              <a:rPr lang="en-US" dirty="0">
                <a:solidFill>
                  <a:schemeClr val="bg1"/>
                </a:solidFill>
              </a:rPr>
              <a:t>Creating a Form to Work with Records</a:t>
            </a:r>
          </a:p>
        </p:txBody>
      </p:sp>
      <p:sp>
        <p:nvSpPr>
          <p:cNvPr id="6" name="Title 1">
            <a:extLst>
              <a:ext uri="{FF2B5EF4-FFF2-40B4-BE49-F238E27FC236}">
                <a16:creationId xmlns:a16="http://schemas.microsoft.com/office/drawing/2014/main" id="{0ECC38F2-7948-4115-8DB3-83E7D5BBC8C9}"/>
              </a:ext>
            </a:extLst>
          </p:cNvPr>
          <p:cNvSpPr txBox="1">
            <a:spLocks/>
          </p:cNvSpPr>
          <p:nvPr/>
        </p:nvSpPr>
        <p:spPr>
          <a:xfrm>
            <a:off x="1066800" y="847344"/>
            <a:ext cx="10363200" cy="594360"/>
          </a:xfrm>
          <a:prstGeom prst="rect">
            <a:avLst/>
          </a:prstGeom>
        </p:spPr>
        <p:txBody>
          <a:bodyPr vert="horz" lIns="0" tIns="45720" rIns="0" bIns="0" rtlCol="0" anchor="b" anchorCtr="0">
            <a:noAutofit/>
          </a:bodyPr>
          <a:lstStyle>
            <a:lvl1pPr algn="l" defTabSz="914400" rtl="0" eaLnBrk="1" latinLnBrk="0" hangingPunct="1">
              <a:lnSpc>
                <a:spcPct val="80000"/>
              </a:lnSpc>
              <a:spcBef>
                <a:spcPct val="0"/>
              </a:spcBef>
              <a:buNone/>
              <a:defRPr lang="en-US" sz="3600" b="0" i="0" kern="1200" cap="none" spc="-75" baseline="0" dirty="0">
                <a:solidFill>
                  <a:schemeClr val="tx1"/>
                </a:solidFill>
                <a:latin typeface="+mj-lt"/>
                <a:ea typeface="Bebas Neue" charset="0"/>
                <a:cs typeface="Chronicle Display Black"/>
              </a:defRPr>
            </a:lvl1pPr>
          </a:lstStyle>
          <a:p>
            <a:r>
              <a:rPr lang="en-US" dirty="0"/>
              <a:t>Points to remember</a:t>
            </a:r>
          </a:p>
        </p:txBody>
      </p:sp>
      <p:sp>
        <p:nvSpPr>
          <p:cNvPr id="7" name="Text Placeholder 3">
            <a:extLst>
              <a:ext uri="{FF2B5EF4-FFF2-40B4-BE49-F238E27FC236}">
                <a16:creationId xmlns:a16="http://schemas.microsoft.com/office/drawing/2014/main" id="{16328925-1598-47C9-BF11-973E07C37569}"/>
              </a:ext>
            </a:extLst>
          </p:cNvPr>
          <p:cNvSpPr txBox="1">
            <a:spLocks/>
          </p:cNvSpPr>
          <p:nvPr/>
        </p:nvSpPr>
        <p:spPr>
          <a:xfrm>
            <a:off x="1067371" y="618744"/>
            <a:ext cx="3355848" cy="20320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Technical design</a:t>
            </a:r>
          </a:p>
        </p:txBody>
      </p:sp>
      <p:sp>
        <p:nvSpPr>
          <p:cNvPr id="10" name="Rectangle 9">
            <a:extLst>
              <a:ext uri="{FF2B5EF4-FFF2-40B4-BE49-F238E27FC236}">
                <a16:creationId xmlns:a16="http://schemas.microsoft.com/office/drawing/2014/main" id="{BB352E0E-3F17-4537-B834-4285BFE6D853}"/>
              </a:ext>
            </a:extLst>
          </p:cNvPr>
          <p:cNvSpPr/>
          <p:nvPr/>
        </p:nvSpPr>
        <p:spPr>
          <a:xfrm>
            <a:off x="4124773" y="3396734"/>
            <a:ext cx="4247253" cy="369332"/>
          </a:xfrm>
          <a:prstGeom prst="rect">
            <a:avLst/>
          </a:prstGeom>
        </p:spPr>
        <p:txBody>
          <a:bodyPr wrap="none">
            <a:spAutoFit/>
          </a:bodyPr>
          <a:lstStyle/>
          <a:p>
            <a:r>
              <a:rPr lang="en-US" dirty="0">
                <a:solidFill>
                  <a:schemeClr val="bg1"/>
                </a:solidFill>
              </a:rPr>
              <a:t>Creating a Form to Work with Records</a:t>
            </a:r>
          </a:p>
        </p:txBody>
      </p:sp>
      <p:sp>
        <p:nvSpPr>
          <p:cNvPr id="11" name="Content Placeholder 2">
            <a:extLst>
              <a:ext uri="{FF2B5EF4-FFF2-40B4-BE49-F238E27FC236}">
                <a16:creationId xmlns:a16="http://schemas.microsoft.com/office/drawing/2014/main" id="{61A7A3CC-6AB3-42AE-945E-8FB8643BF608}"/>
              </a:ext>
            </a:extLst>
          </p:cNvPr>
          <p:cNvSpPr txBox="1">
            <a:spLocks/>
          </p:cNvSpPr>
          <p:nvPr/>
        </p:nvSpPr>
        <p:spPr>
          <a:xfrm>
            <a:off x="762000" y="1441704"/>
            <a:ext cx="10667999" cy="4421769"/>
          </a:xfrm>
          <a:prstGeom prst="rect">
            <a:avLst/>
          </a:prstGeom>
        </p:spPr>
        <p:txBody>
          <a:bodyPr>
            <a:normAutofit fontScale="25000" lnSpcReduction="20000"/>
          </a:bodyPr>
          <a:lst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endParaRPr lang="en-US" sz="2000" b="1" dirty="0">
              <a:solidFill>
                <a:schemeClr val="accent3"/>
              </a:solidFill>
              <a:latin typeface="Salesforce Sans"/>
            </a:endParaRPr>
          </a:p>
          <a:p>
            <a:pPr marL="285750" indent="-285750">
              <a:buFont typeface="Arial" panose="020B0604020202020204" pitchFamily="34" charset="0"/>
              <a:buChar char="•"/>
            </a:pPr>
            <a:r>
              <a:rPr lang="en-US" sz="5600" dirty="0"/>
              <a:t>We have to use @</a:t>
            </a:r>
            <a:r>
              <a:rPr lang="en-US" sz="5600" dirty="0" err="1"/>
              <a:t>AuraEnabled</a:t>
            </a:r>
            <a:r>
              <a:rPr lang="en-US" sz="5600" dirty="0"/>
              <a:t> in apex method to expose it to LWC, and cacheable= true to enables function to be called using wire service(as Records loaded using @wire are cached in LDS.</a:t>
            </a:r>
          </a:p>
          <a:p>
            <a:pPr marL="285750" indent="-285750">
              <a:buFont typeface="Arial" panose="020B0604020202020204" pitchFamily="34" charset="0"/>
              <a:buChar char="•"/>
            </a:pPr>
            <a:r>
              <a:rPr lang="en-US" sz="5600" dirty="0"/>
              <a:t>Apex Methods should be declared as public/global with static keyword. </a:t>
            </a:r>
            <a:r>
              <a:rPr lang="en-US" sz="5600" dirty="0" err="1"/>
              <a:t>Eg</a:t>
            </a:r>
            <a:r>
              <a:rPr lang="en-US" sz="5600" dirty="0"/>
              <a:t>:</a:t>
            </a:r>
            <a:br>
              <a:rPr lang="en-US" sz="5600" dirty="0"/>
            </a:br>
            <a:r>
              <a:rPr lang="en-US" sz="5600" dirty="0"/>
              <a:t> </a:t>
            </a:r>
          </a:p>
          <a:p>
            <a:r>
              <a:rPr lang="en-US" sz="5600" dirty="0"/>
              <a:t>    @</a:t>
            </a:r>
            <a:r>
              <a:rPr lang="en-US" sz="5600" dirty="0" err="1"/>
              <a:t>AuraEnabled</a:t>
            </a:r>
            <a:r>
              <a:rPr lang="en-US" sz="5600" dirty="0"/>
              <a:t>(cacheable=true)</a:t>
            </a:r>
          </a:p>
          <a:p>
            <a:r>
              <a:rPr lang="en-US" sz="5600" dirty="0"/>
              <a:t>    public static List&lt;Contact&gt; </a:t>
            </a:r>
            <a:r>
              <a:rPr lang="en-US" sz="5600" dirty="0" err="1"/>
              <a:t>getContactList</a:t>
            </a:r>
            <a:r>
              <a:rPr lang="en-US" sz="5600" dirty="0"/>
              <a:t>() {</a:t>
            </a:r>
          </a:p>
          <a:p>
            <a:r>
              <a:rPr lang="en-US" sz="5600" dirty="0"/>
              <a:t>        //Write you code</a:t>
            </a:r>
          </a:p>
          <a:p>
            <a:r>
              <a:rPr lang="en-US" sz="5600" dirty="0"/>
              <a:t>    }</a:t>
            </a:r>
          </a:p>
          <a:p>
            <a:pPr marL="285750" indent="-285750">
              <a:buFont typeface="Arial" panose="020B0604020202020204" pitchFamily="34" charset="0"/>
              <a:buChar char="•"/>
            </a:pPr>
            <a:r>
              <a:rPr lang="en-US" sz="5600" dirty="0"/>
              <a:t>Leading decorators- @wire adapters can be used only on class level. Hence we go for Imperative approach for using leading wire decorators at JS- functional level. </a:t>
            </a:r>
          </a:p>
          <a:p>
            <a:pPr marL="285750" indent="-285750">
              <a:buFont typeface="Arial" panose="020B0604020202020204" pitchFamily="34" charset="0"/>
              <a:buChar char="•"/>
            </a:pPr>
            <a:r>
              <a:rPr lang="en-US" sz="5600" dirty="0"/>
              <a:t>If you’re using a wire adapter in the lightning/</a:t>
            </a:r>
            <a:r>
              <a:rPr lang="en-US" sz="5600" dirty="0" err="1"/>
              <a:t>ui</a:t>
            </a:r>
            <a:r>
              <a:rPr lang="en-US" sz="5600" dirty="0"/>
              <a:t>*</a:t>
            </a:r>
            <a:r>
              <a:rPr lang="en-US" sz="5600" dirty="0" err="1"/>
              <a:t>Api</a:t>
            </a:r>
            <a:r>
              <a:rPr lang="en-US" sz="5600" dirty="0"/>
              <a:t> modules, Salesforce strongly recommends importing references to objects and fields.</a:t>
            </a:r>
          </a:p>
          <a:p>
            <a:pPr marL="285750" indent="-285750">
              <a:buFont typeface="Arial" panose="020B0604020202020204" pitchFamily="34" charset="0"/>
              <a:buChar char="•"/>
            </a:pPr>
            <a:r>
              <a:rPr lang="en-US" sz="5600" dirty="0"/>
              <a:t>To import objects, we use the naming convention OBJECTNAME_OBJECT.</a:t>
            </a:r>
          </a:p>
          <a:p>
            <a:pPr marL="285750" indent="-285750">
              <a:buFont typeface="Arial" panose="020B0604020202020204" pitchFamily="34" charset="0"/>
              <a:buChar char="•"/>
            </a:pPr>
            <a:r>
              <a:rPr lang="en-US" sz="5600" dirty="0"/>
              <a:t>For fields, we use the naming convention FIELDNAME_FIELD, these are guidelines for readable code not rules.</a:t>
            </a:r>
          </a:p>
          <a:p>
            <a:endParaRPr lang="en-IN" sz="4800" dirty="0">
              <a:hlinkClick r:id="rId2"/>
            </a:endParaRPr>
          </a:p>
          <a:p>
            <a:endParaRPr lang="en-US" sz="1600" b="1" dirty="0">
              <a:solidFill>
                <a:srgbClr val="00B0F0"/>
              </a:solidFill>
              <a:latin typeface="Salesforce Sans"/>
            </a:endParaRPr>
          </a:p>
          <a:p>
            <a:r>
              <a:rPr lang="en-US" i="1" dirty="0">
                <a:latin typeface="Adobe Devanagari" panose="02040503050201020203" pitchFamily="18" charset="0"/>
                <a:cs typeface="Adobe Devanagari" panose="02040503050201020203" pitchFamily="18" charset="0"/>
              </a:rPr>
              <a:t> </a:t>
            </a:r>
          </a:p>
          <a:p>
            <a:endParaRPr lang="en-US" dirty="0"/>
          </a:p>
        </p:txBody>
      </p:sp>
    </p:spTree>
    <p:extLst>
      <p:ext uri="{BB962C8B-B14F-4D97-AF65-F5344CB8AC3E}">
        <p14:creationId xmlns:p14="http://schemas.microsoft.com/office/powerpoint/2010/main" val="1694183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p:txBody>
          <a:bodyPr/>
          <a:lstStyle/>
          <a:p>
            <a:pPr algn="ctr"/>
            <a:r>
              <a:rPr lang="en-US" sz="4000" dirty="0"/>
              <a:t>Questions</a:t>
            </a:r>
          </a:p>
        </p:txBody>
      </p:sp>
    </p:spTree>
    <p:extLst>
      <p:ext uri="{BB962C8B-B14F-4D97-AF65-F5344CB8AC3E}">
        <p14:creationId xmlns:p14="http://schemas.microsoft.com/office/powerpoint/2010/main" val="362086289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12188D-66F4-481A-BD04-D7BB17D64052}"/>
              </a:ext>
            </a:extLst>
          </p:cNvPr>
          <p:cNvSpPr/>
          <p:nvPr/>
        </p:nvSpPr>
        <p:spPr>
          <a:xfrm>
            <a:off x="1046376" y="4294910"/>
            <a:ext cx="3261673" cy="267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0760780-D034-42DF-83E2-D17258EEE687}"/>
              </a:ext>
            </a:extLst>
          </p:cNvPr>
          <p:cNvSpPr/>
          <p:nvPr/>
        </p:nvSpPr>
        <p:spPr>
          <a:xfrm>
            <a:off x="1046376" y="1390453"/>
            <a:ext cx="2158739" cy="292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814ED93-9D80-4656-B421-6024C1B79C61}"/>
              </a:ext>
            </a:extLst>
          </p:cNvPr>
          <p:cNvSpPr/>
          <p:nvPr/>
        </p:nvSpPr>
        <p:spPr>
          <a:xfrm>
            <a:off x="1018095" y="3308809"/>
            <a:ext cx="2696066" cy="339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221631E-9E07-4FC0-94EE-F00056143789}"/>
              </a:ext>
            </a:extLst>
          </p:cNvPr>
          <p:cNvSpPr/>
          <p:nvPr/>
        </p:nvSpPr>
        <p:spPr>
          <a:xfrm>
            <a:off x="663019" y="368467"/>
            <a:ext cx="9056016" cy="5262979"/>
          </a:xfrm>
          <a:prstGeom prst="rect">
            <a:avLst/>
          </a:prstGeom>
        </p:spPr>
        <p:txBody>
          <a:bodyPr wrap="square">
            <a:spAutoFit/>
          </a:bodyPr>
          <a:lstStyle/>
          <a:p>
            <a:r>
              <a:rPr lang="en-US" sz="1600" dirty="0"/>
              <a:t>1.what are the base Lightning components to work with data in LWC.</a:t>
            </a:r>
          </a:p>
          <a:p>
            <a:pPr marL="342900" indent="-342900">
              <a:buFont typeface="+mj-lt"/>
              <a:buAutoNum type="alphaLcParenR"/>
            </a:pPr>
            <a:r>
              <a:rPr lang="en-US" sz="1600" dirty="0"/>
              <a:t>lightning-record-form</a:t>
            </a:r>
          </a:p>
          <a:p>
            <a:pPr marL="342900" indent="-342900">
              <a:buFont typeface="+mj-lt"/>
              <a:buAutoNum type="alphaLcParenR"/>
            </a:pPr>
            <a:r>
              <a:rPr lang="en-US" sz="1600" dirty="0"/>
              <a:t>lightning-record-edit-form</a:t>
            </a:r>
          </a:p>
          <a:p>
            <a:pPr marL="342900" indent="-342900">
              <a:buFont typeface="+mj-lt"/>
              <a:buAutoNum type="alphaLcParenR"/>
            </a:pPr>
            <a:r>
              <a:rPr lang="en-US" sz="1600" dirty="0"/>
              <a:t>lightning-record-view-form</a:t>
            </a:r>
          </a:p>
          <a:p>
            <a:pPr marL="342900" indent="-342900">
              <a:buFont typeface="+mj-lt"/>
              <a:buAutoNum type="alphaLcParenR"/>
            </a:pPr>
            <a:r>
              <a:rPr lang="en-US" sz="1600" dirty="0"/>
              <a:t>all of the above</a:t>
            </a:r>
          </a:p>
          <a:p>
            <a:endParaRPr lang="en-US" sz="1600" dirty="0"/>
          </a:p>
          <a:p>
            <a:r>
              <a:rPr lang="en-US" sz="1600" dirty="0"/>
              <a:t>2.where can be @wire property can be used in LWC</a:t>
            </a:r>
          </a:p>
          <a:p>
            <a:endParaRPr lang="en-US" sz="1600" dirty="0"/>
          </a:p>
          <a:p>
            <a:pPr marL="342900" indent="-342900">
              <a:buFont typeface="+mj-lt"/>
              <a:buAutoNum type="alphaLcParenR"/>
            </a:pPr>
            <a:r>
              <a:rPr lang="en-US" sz="1600" dirty="0"/>
              <a:t>If Lightning Data Service detects a change to a record or any data or   metadata it supports, then all components using a relevant  the new value.</a:t>
            </a:r>
          </a:p>
          <a:p>
            <a:pPr marL="342900" indent="-342900">
              <a:buFont typeface="+mj-lt"/>
              <a:buAutoNum type="alphaLcParenR"/>
            </a:pPr>
            <a:r>
              <a:rPr lang="en-US" sz="1600" dirty="0"/>
              <a:t>when  you need more customization than those components allow</a:t>
            </a:r>
          </a:p>
          <a:p>
            <a:pPr marL="342900" indent="-342900">
              <a:buFont typeface="+mj-lt"/>
              <a:buAutoNum type="alphaLcParenR"/>
            </a:pPr>
            <a:r>
              <a:rPr lang="en-US" sz="1600" dirty="0"/>
              <a:t>none </a:t>
            </a:r>
          </a:p>
          <a:p>
            <a:pPr marL="342900" indent="-342900">
              <a:buFont typeface="+mj-lt"/>
              <a:buAutoNum type="alphaLcParenR"/>
            </a:pPr>
            <a:r>
              <a:rPr lang="en-US" sz="1600" dirty="0"/>
              <a:t>All of the above.</a:t>
            </a:r>
          </a:p>
          <a:p>
            <a:pPr marL="342900" indent="-342900">
              <a:buAutoNum type="alphaLcPeriod" startAt="4"/>
            </a:pPr>
            <a:endParaRPr lang="en-US" sz="1600" dirty="0">
              <a:highlight>
                <a:srgbClr val="00FF00"/>
              </a:highlight>
            </a:endParaRPr>
          </a:p>
          <a:p>
            <a:r>
              <a:rPr lang="en-US" sz="1600" dirty="0"/>
              <a:t>3.what is the annotation to  exposes the method to Lightning components and caches the list of contacts on the client.</a:t>
            </a:r>
          </a:p>
          <a:p>
            <a:pPr marL="342900" indent="-342900">
              <a:buFont typeface="+mj-lt"/>
              <a:buAutoNum type="alphaLcParenR"/>
            </a:pPr>
            <a:r>
              <a:rPr lang="en-US" sz="1600" dirty="0"/>
              <a:t>@</a:t>
            </a:r>
            <a:r>
              <a:rPr lang="en-US" sz="1600" dirty="0" err="1"/>
              <a:t>AuraEnabled</a:t>
            </a:r>
            <a:r>
              <a:rPr lang="en-US" sz="1600" dirty="0"/>
              <a:t>(cacheable=true)</a:t>
            </a:r>
          </a:p>
          <a:p>
            <a:pPr marL="342900" indent="-342900">
              <a:buFont typeface="+mj-lt"/>
              <a:buAutoNum type="alphaLcParenR"/>
            </a:pPr>
            <a:r>
              <a:rPr lang="en-US" sz="1600" dirty="0"/>
              <a:t>@</a:t>
            </a:r>
            <a:r>
              <a:rPr lang="en-US" sz="1600" dirty="0" err="1"/>
              <a:t>AuraEnabled</a:t>
            </a:r>
            <a:endParaRPr lang="en-US" sz="1600" dirty="0"/>
          </a:p>
          <a:p>
            <a:pPr marL="342900" indent="-342900">
              <a:buFont typeface="+mj-lt"/>
              <a:buAutoNum type="alphaLcParenR"/>
            </a:pPr>
            <a:r>
              <a:rPr lang="en-US" sz="1600" dirty="0"/>
              <a:t>A and b </a:t>
            </a:r>
          </a:p>
          <a:p>
            <a:pPr marL="342900" indent="-342900">
              <a:buFont typeface="+mj-lt"/>
              <a:buAutoNum type="alphaLcParenR"/>
            </a:pPr>
            <a:r>
              <a:rPr lang="en-US" sz="1600" dirty="0"/>
              <a:t>none of the above </a:t>
            </a:r>
          </a:p>
          <a:p>
            <a:endParaRPr lang="en-US" sz="1600" dirty="0">
              <a:highlight>
                <a:srgbClr val="00FF00"/>
              </a:highlight>
            </a:endParaRPr>
          </a:p>
        </p:txBody>
      </p:sp>
    </p:spTree>
    <p:extLst>
      <p:ext uri="{BB962C8B-B14F-4D97-AF65-F5344CB8AC3E}">
        <p14:creationId xmlns:p14="http://schemas.microsoft.com/office/powerpoint/2010/main" val="267217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6" end="1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p:txBody>
          <a:bodyPr/>
          <a:lstStyle/>
          <a:p>
            <a:pPr algn="ctr"/>
            <a:r>
              <a:rPr lang="en-US" sz="4000" dirty="0"/>
              <a:t>Hands on Challenge</a:t>
            </a:r>
          </a:p>
        </p:txBody>
      </p:sp>
    </p:spTree>
    <p:extLst>
      <p:ext uri="{BB962C8B-B14F-4D97-AF65-F5344CB8AC3E}">
        <p14:creationId xmlns:p14="http://schemas.microsoft.com/office/powerpoint/2010/main" val="239596898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BE0C85-3540-48A3-83BF-FA5F7DE30B1B}"/>
              </a:ext>
            </a:extLst>
          </p:cNvPr>
          <p:cNvSpPr/>
          <p:nvPr/>
        </p:nvSpPr>
        <p:spPr>
          <a:xfrm>
            <a:off x="3972373" y="3244334"/>
            <a:ext cx="4247253" cy="369332"/>
          </a:xfrm>
          <a:prstGeom prst="rect">
            <a:avLst/>
          </a:prstGeom>
        </p:spPr>
        <p:txBody>
          <a:bodyPr wrap="none">
            <a:spAutoFit/>
          </a:bodyPr>
          <a:lstStyle/>
          <a:p>
            <a:r>
              <a:rPr lang="en-US" dirty="0">
                <a:solidFill>
                  <a:schemeClr val="bg1"/>
                </a:solidFill>
              </a:rPr>
              <a:t>Creating a Form to Work with Records</a:t>
            </a:r>
          </a:p>
        </p:txBody>
      </p:sp>
      <p:sp>
        <p:nvSpPr>
          <p:cNvPr id="6" name="Title 1">
            <a:extLst>
              <a:ext uri="{FF2B5EF4-FFF2-40B4-BE49-F238E27FC236}">
                <a16:creationId xmlns:a16="http://schemas.microsoft.com/office/drawing/2014/main" id="{0ECC38F2-7948-4115-8DB3-83E7D5BBC8C9}"/>
              </a:ext>
            </a:extLst>
          </p:cNvPr>
          <p:cNvSpPr txBox="1">
            <a:spLocks/>
          </p:cNvSpPr>
          <p:nvPr/>
        </p:nvSpPr>
        <p:spPr>
          <a:xfrm>
            <a:off x="1066800" y="847344"/>
            <a:ext cx="10363200" cy="594360"/>
          </a:xfrm>
          <a:prstGeom prst="rect">
            <a:avLst/>
          </a:prstGeom>
        </p:spPr>
        <p:txBody>
          <a:bodyPr vert="horz" lIns="0" tIns="45720" rIns="0" bIns="0" rtlCol="0" anchor="b" anchorCtr="0">
            <a:noAutofit/>
          </a:bodyPr>
          <a:lstStyle>
            <a:lvl1pPr algn="l" defTabSz="914400" rtl="0" eaLnBrk="1" latinLnBrk="0" hangingPunct="1">
              <a:lnSpc>
                <a:spcPct val="80000"/>
              </a:lnSpc>
              <a:spcBef>
                <a:spcPct val="0"/>
              </a:spcBef>
              <a:buNone/>
              <a:defRPr lang="en-US" sz="3600" b="0" i="0" kern="1200" cap="none" spc="-75" baseline="0" dirty="0">
                <a:solidFill>
                  <a:schemeClr val="tx1"/>
                </a:solidFill>
                <a:latin typeface="+mj-lt"/>
                <a:ea typeface="Bebas Neue" charset="0"/>
                <a:cs typeface="Chronicle Display Black"/>
              </a:defRPr>
            </a:lvl1pPr>
          </a:lstStyle>
          <a:p>
            <a:r>
              <a:rPr lang="en-US" dirty="0"/>
              <a:t>Use Case</a:t>
            </a:r>
          </a:p>
        </p:txBody>
      </p:sp>
      <p:sp>
        <p:nvSpPr>
          <p:cNvPr id="7" name="Text Placeholder 3">
            <a:extLst>
              <a:ext uri="{FF2B5EF4-FFF2-40B4-BE49-F238E27FC236}">
                <a16:creationId xmlns:a16="http://schemas.microsoft.com/office/drawing/2014/main" id="{16328925-1598-47C9-BF11-973E07C37569}"/>
              </a:ext>
            </a:extLst>
          </p:cNvPr>
          <p:cNvSpPr txBox="1">
            <a:spLocks/>
          </p:cNvSpPr>
          <p:nvPr/>
        </p:nvSpPr>
        <p:spPr>
          <a:xfrm>
            <a:off x="1067371" y="618744"/>
            <a:ext cx="3355848" cy="20320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Technical design</a:t>
            </a:r>
          </a:p>
        </p:txBody>
      </p:sp>
      <p:sp>
        <p:nvSpPr>
          <p:cNvPr id="8" name="TextBox 7">
            <a:extLst>
              <a:ext uri="{FF2B5EF4-FFF2-40B4-BE49-F238E27FC236}">
                <a16:creationId xmlns:a16="http://schemas.microsoft.com/office/drawing/2014/main" id="{845C72CF-2614-4062-B4A9-F7B94FDFA2ED}"/>
              </a:ext>
            </a:extLst>
          </p:cNvPr>
          <p:cNvSpPr txBox="1"/>
          <p:nvPr/>
        </p:nvSpPr>
        <p:spPr>
          <a:xfrm>
            <a:off x="995462" y="1594104"/>
            <a:ext cx="10505873" cy="1815882"/>
          </a:xfrm>
          <a:prstGeom prst="rect">
            <a:avLst/>
          </a:prstGeom>
          <a:noFill/>
        </p:spPr>
        <p:txBody>
          <a:bodyPr wrap="square" rtlCol="0">
            <a:spAutoFit/>
          </a:bodyPr>
          <a:lstStyle/>
          <a:p>
            <a:r>
              <a:rPr lang="en-US" sz="1600" dirty="0"/>
              <a:t>Get the latest ten contact records on a button click and display them using lightning data table.</a:t>
            </a:r>
          </a:p>
          <a:p>
            <a:endParaRPr lang="en-US" sz="1600" dirty="0"/>
          </a:p>
          <a:p>
            <a:r>
              <a:rPr lang="en-US" sz="1600" dirty="0"/>
              <a:t>Create a contact creation for using record-form component. Create another component which shows latest records, make sure that the component showing list of recent records refreshes on its own when you create new record through the first component. </a:t>
            </a:r>
          </a:p>
          <a:p>
            <a:endParaRPr lang="en-US" sz="1600" dirty="0"/>
          </a:p>
          <a:p>
            <a:pPr marL="342900" indent="-342900">
              <a:buFont typeface="+mj-lt"/>
              <a:buAutoNum type="arabicPeriod"/>
            </a:pPr>
            <a:endParaRPr lang="en-US" sz="1600" dirty="0"/>
          </a:p>
        </p:txBody>
      </p:sp>
      <p:sp>
        <p:nvSpPr>
          <p:cNvPr id="10" name="Rectangle 9">
            <a:extLst>
              <a:ext uri="{FF2B5EF4-FFF2-40B4-BE49-F238E27FC236}">
                <a16:creationId xmlns:a16="http://schemas.microsoft.com/office/drawing/2014/main" id="{BB352E0E-3F17-4537-B834-4285BFE6D853}"/>
              </a:ext>
            </a:extLst>
          </p:cNvPr>
          <p:cNvSpPr/>
          <p:nvPr/>
        </p:nvSpPr>
        <p:spPr>
          <a:xfrm>
            <a:off x="4124773" y="3396734"/>
            <a:ext cx="4247253" cy="369332"/>
          </a:xfrm>
          <a:prstGeom prst="rect">
            <a:avLst/>
          </a:prstGeom>
        </p:spPr>
        <p:txBody>
          <a:bodyPr wrap="none">
            <a:spAutoFit/>
          </a:bodyPr>
          <a:lstStyle/>
          <a:p>
            <a:r>
              <a:rPr lang="en-US" dirty="0">
                <a:solidFill>
                  <a:schemeClr val="bg1"/>
                </a:solidFill>
              </a:rPr>
              <a:t>Creating a Form to Work with Records</a:t>
            </a:r>
          </a:p>
        </p:txBody>
      </p:sp>
    </p:spTree>
    <p:extLst>
      <p:ext uri="{BB962C8B-B14F-4D97-AF65-F5344CB8AC3E}">
        <p14:creationId xmlns:p14="http://schemas.microsoft.com/office/powerpoint/2010/main" val="217012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1CF73-A377-4DE2-9210-C19B3E8A6DAA}"/>
              </a:ext>
            </a:extLst>
          </p:cNvPr>
          <p:cNvSpPr>
            <a:spLocks noGrp="1"/>
          </p:cNvSpPr>
          <p:nvPr>
            <p:ph type="title"/>
          </p:nvPr>
        </p:nvSpPr>
        <p:spPr/>
        <p:txBody>
          <a:bodyPr/>
          <a:lstStyle/>
          <a:p>
            <a:r>
              <a:rPr lang="en-US" dirty="0"/>
              <a:t>Lightning Data Service</a:t>
            </a:r>
          </a:p>
        </p:txBody>
      </p:sp>
      <p:sp>
        <p:nvSpPr>
          <p:cNvPr id="4" name="Text Placeholder 3">
            <a:extLst>
              <a:ext uri="{FF2B5EF4-FFF2-40B4-BE49-F238E27FC236}">
                <a16:creationId xmlns:a16="http://schemas.microsoft.com/office/drawing/2014/main" id="{2F8C47E6-EF14-44CA-B39B-4F8583BA3519}"/>
              </a:ext>
            </a:extLst>
          </p:cNvPr>
          <p:cNvSpPr>
            <a:spLocks noGrp="1"/>
          </p:cNvSpPr>
          <p:nvPr>
            <p:ph type="body" sz="quarter" idx="15"/>
          </p:nvPr>
        </p:nvSpPr>
        <p:spPr/>
        <p:txBody>
          <a:bodyPr/>
          <a:lstStyle/>
          <a:p>
            <a:r>
              <a:rPr lang="en-US" dirty="0"/>
              <a:t>Technical design</a:t>
            </a:r>
          </a:p>
        </p:txBody>
      </p:sp>
      <p:sp>
        <p:nvSpPr>
          <p:cNvPr id="5" name="TextBox 4">
            <a:extLst>
              <a:ext uri="{FF2B5EF4-FFF2-40B4-BE49-F238E27FC236}">
                <a16:creationId xmlns:a16="http://schemas.microsoft.com/office/drawing/2014/main" id="{9CAEDC90-B03A-4239-AE9F-62AF2A06A17B}"/>
              </a:ext>
            </a:extLst>
          </p:cNvPr>
          <p:cNvSpPr txBox="1"/>
          <p:nvPr/>
        </p:nvSpPr>
        <p:spPr>
          <a:xfrm>
            <a:off x="873955" y="1424875"/>
            <a:ext cx="10612877" cy="4524315"/>
          </a:xfrm>
          <a:prstGeom prst="rect">
            <a:avLst/>
          </a:prstGeom>
          <a:noFill/>
        </p:spPr>
        <p:txBody>
          <a:bodyPr wrap="square" rtlCol="0">
            <a:spAutoFit/>
          </a:bodyPr>
          <a:lstStyle/>
          <a:p>
            <a:r>
              <a:rPr lang="en-US" dirty="0"/>
              <a:t>To work with data and metadata for Salesforce records, use components, wire adapters, and JavaScript functions built on top of </a:t>
            </a:r>
            <a:r>
              <a:rPr lang="en-US" b="1" dirty="0"/>
              <a:t>Lightning Data Service (LDS) and UI API</a:t>
            </a:r>
            <a:r>
              <a:rPr lang="en-US" dirty="0"/>
              <a:t>.</a:t>
            </a:r>
          </a:p>
          <a:p>
            <a:endParaRPr lang="en-US" dirty="0"/>
          </a:p>
          <a:p>
            <a:r>
              <a:rPr lang="en-US" dirty="0"/>
              <a:t>Records loaded in Lightning Data Service are cached and shared across components.</a:t>
            </a:r>
          </a:p>
          <a:p>
            <a:endParaRPr lang="en-US" dirty="0"/>
          </a:p>
          <a:p>
            <a:r>
              <a:rPr lang="en-US" dirty="0"/>
              <a:t>If a page is composed of components showing the same record, all components show the same version of the record.</a:t>
            </a:r>
          </a:p>
          <a:p>
            <a:endParaRPr lang="en-US" dirty="0"/>
          </a:p>
          <a:p>
            <a:r>
              <a:rPr lang="en-US" dirty="0"/>
              <a:t>Components accessing the same record see significant performance improvements, because a record is loaded once, no matter how many components are using it.</a:t>
            </a:r>
          </a:p>
          <a:p>
            <a:endParaRPr lang="en-US" dirty="0"/>
          </a:p>
          <a:p>
            <a:r>
              <a:rPr lang="en-US" dirty="0"/>
              <a:t>Lightning Data Service does a lot of work to make code perform, such as: </a:t>
            </a:r>
          </a:p>
          <a:p>
            <a:pPr marL="285750" indent="-285750">
              <a:buFont typeface="Arial" panose="020B0604020202020204" pitchFamily="34" charset="0"/>
              <a:buChar char="•"/>
            </a:pPr>
            <a:r>
              <a:rPr lang="en-US" dirty="0"/>
              <a:t>Loads record data progressively.</a:t>
            </a:r>
          </a:p>
          <a:p>
            <a:pPr marL="285750" indent="-285750">
              <a:buFont typeface="Arial" panose="020B0604020202020204" pitchFamily="34" charset="0"/>
              <a:buChar char="•"/>
            </a:pPr>
            <a:r>
              <a:rPr lang="en-US" dirty="0"/>
              <a:t>Caches results on the client.</a:t>
            </a:r>
          </a:p>
          <a:p>
            <a:pPr marL="285750" indent="-285750">
              <a:buFont typeface="Arial" panose="020B0604020202020204" pitchFamily="34" charset="0"/>
              <a:buChar char="•"/>
            </a:pPr>
            <a:r>
              <a:rPr lang="en-US" dirty="0"/>
              <a:t>Invalidates cache entries when dependent Salesforce data and metadata changes.</a:t>
            </a:r>
          </a:p>
          <a:p>
            <a:pPr marL="285750" indent="-285750">
              <a:buFont typeface="Arial" panose="020B0604020202020204" pitchFamily="34" charset="0"/>
              <a:buChar char="•"/>
            </a:pPr>
            <a:r>
              <a:rPr lang="en-US" dirty="0"/>
              <a:t>Optimizes server calls by </a:t>
            </a:r>
            <a:r>
              <a:rPr lang="en-US" dirty="0" err="1"/>
              <a:t>bulkifying</a:t>
            </a:r>
            <a:r>
              <a:rPr lang="en-US" dirty="0"/>
              <a:t> and deduping requests.</a:t>
            </a:r>
          </a:p>
        </p:txBody>
      </p:sp>
    </p:spTree>
    <p:extLst>
      <p:ext uri="{BB962C8B-B14F-4D97-AF65-F5344CB8AC3E}">
        <p14:creationId xmlns:p14="http://schemas.microsoft.com/office/powerpoint/2010/main" val="2203115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1C93D-25AF-410F-928E-16E2AD3C3396}"/>
              </a:ext>
            </a:extLst>
          </p:cNvPr>
          <p:cNvSpPr>
            <a:spLocks noGrp="1"/>
          </p:cNvSpPr>
          <p:nvPr>
            <p:ph type="title"/>
          </p:nvPr>
        </p:nvSpPr>
        <p:spPr/>
        <p:txBody>
          <a:bodyPr/>
          <a:lstStyle/>
          <a:p>
            <a:r>
              <a:rPr lang="en-US" dirty="0"/>
              <a:t>How LDS works?</a:t>
            </a:r>
          </a:p>
        </p:txBody>
      </p:sp>
      <p:sp>
        <p:nvSpPr>
          <p:cNvPr id="4" name="Text Placeholder 3">
            <a:extLst>
              <a:ext uri="{FF2B5EF4-FFF2-40B4-BE49-F238E27FC236}">
                <a16:creationId xmlns:a16="http://schemas.microsoft.com/office/drawing/2014/main" id="{ACC5479A-29FE-4C9C-931F-4223132C91F0}"/>
              </a:ext>
            </a:extLst>
          </p:cNvPr>
          <p:cNvSpPr>
            <a:spLocks noGrp="1"/>
          </p:cNvSpPr>
          <p:nvPr>
            <p:ph type="body" sz="quarter" idx="15"/>
          </p:nvPr>
        </p:nvSpPr>
        <p:spPr/>
        <p:txBody>
          <a:bodyPr/>
          <a:lstStyle/>
          <a:p>
            <a:r>
              <a:rPr lang="en-US" dirty="0"/>
              <a:t>Technical design</a:t>
            </a:r>
          </a:p>
        </p:txBody>
      </p:sp>
      <p:sp>
        <p:nvSpPr>
          <p:cNvPr id="5" name="TextBox 4">
            <a:extLst>
              <a:ext uri="{FF2B5EF4-FFF2-40B4-BE49-F238E27FC236}">
                <a16:creationId xmlns:a16="http://schemas.microsoft.com/office/drawing/2014/main" id="{1F735593-5191-4EB3-A6E9-3D7D35B79AD6}"/>
              </a:ext>
            </a:extLst>
          </p:cNvPr>
          <p:cNvSpPr txBox="1"/>
          <p:nvPr/>
        </p:nvSpPr>
        <p:spPr>
          <a:xfrm>
            <a:off x="914400" y="1734533"/>
            <a:ext cx="10505873" cy="2062103"/>
          </a:xfrm>
          <a:prstGeom prst="rect">
            <a:avLst/>
          </a:prstGeom>
          <a:noFill/>
        </p:spPr>
        <p:txBody>
          <a:bodyPr wrap="square" rtlCol="0">
            <a:spAutoFit/>
          </a:bodyPr>
          <a:lstStyle/>
          <a:p>
            <a:pPr marL="342900" indent="-342900">
              <a:buAutoNum type="arabicPeriod"/>
            </a:pPr>
            <a:r>
              <a:rPr lang="en-US" sz="1600" dirty="0"/>
              <a:t>Lightning Data Service is built on top of </a:t>
            </a:r>
            <a:r>
              <a:rPr lang="en-US" sz="1600" b="1" dirty="0"/>
              <a:t>User Interface API</a:t>
            </a:r>
            <a:r>
              <a:rPr lang="en-US" sz="1600" dirty="0"/>
              <a:t>. UI API is a public Salesforce API that Salesforce uses to build Lightning Experience and Salesforce for iOS and Android</a:t>
            </a:r>
          </a:p>
          <a:p>
            <a:pPr marL="342900" indent="-342900">
              <a:buAutoNum type="arabicPeriod"/>
            </a:pPr>
            <a:endParaRPr lang="en-US" sz="1600" dirty="0"/>
          </a:p>
          <a:p>
            <a:pPr marL="342900" indent="-342900">
              <a:buAutoNum type="arabicPeriod"/>
            </a:pPr>
            <a:r>
              <a:rPr lang="en-US" sz="1600" dirty="0"/>
              <a:t>UI API gives you data and metadata in a single response. Responses match layout changes</a:t>
            </a:r>
          </a:p>
          <a:p>
            <a:pPr marL="342900" indent="-342900">
              <a:buAutoNum type="arabicPeriod"/>
            </a:pPr>
            <a:endParaRPr lang="en-US" sz="1600" dirty="0"/>
          </a:p>
          <a:p>
            <a:pPr marL="342900" indent="-342900">
              <a:buAutoNum type="arabicPeriod"/>
            </a:pPr>
            <a:r>
              <a:rPr lang="en-US" sz="1600" dirty="0"/>
              <a:t>UI API responses also respect CRUD access, FLS and sharing settings</a:t>
            </a:r>
          </a:p>
          <a:p>
            <a:pPr marL="342900" indent="-342900">
              <a:buFont typeface="+mj-lt"/>
              <a:buAutoNum type="arabicPeriod"/>
            </a:pPr>
            <a:endParaRPr lang="en-US" sz="1600" dirty="0"/>
          </a:p>
          <a:p>
            <a:pPr marL="342900" indent="-342900">
              <a:buFont typeface="+mj-lt"/>
              <a:buAutoNum type="arabicPeriod"/>
            </a:pPr>
            <a:endParaRPr lang="en-US" sz="1600" dirty="0"/>
          </a:p>
        </p:txBody>
      </p:sp>
      <p:sp>
        <p:nvSpPr>
          <p:cNvPr id="9" name="Rectangle 8">
            <a:extLst>
              <a:ext uri="{FF2B5EF4-FFF2-40B4-BE49-F238E27FC236}">
                <a16:creationId xmlns:a16="http://schemas.microsoft.com/office/drawing/2014/main" id="{67BDCDF2-E9E5-4681-9329-7242B54B9109}"/>
              </a:ext>
            </a:extLst>
          </p:cNvPr>
          <p:cNvSpPr/>
          <p:nvPr/>
        </p:nvSpPr>
        <p:spPr>
          <a:xfrm>
            <a:off x="914400" y="4176884"/>
            <a:ext cx="7181723" cy="16779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800" dirty="0">
                <a:solidFill>
                  <a:schemeClr val="tx1"/>
                </a:solidFill>
              </a:rPr>
              <a:t>How to get all these features ?</a:t>
            </a:r>
          </a:p>
          <a:p>
            <a:endParaRPr lang="en-US" sz="1800" dirty="0">
              <a:solidFill>
                <a:schemeClr val="tx1"/>
              </a:solidFill>
            </a:endParaRPr>
          </a:p>
          <a:p>
            <a:r>
              <a:rPr lang="en-US" sz="1800" dirty="0">
                <a:solidFill>
                  <a:schemeClr val="tx1"/>
                </a:solidFill>
              </a:rPr>
              <a:t>Import </a:t>
            </a:r>
            <a:r>
              <a:rPr lang="en-US" sz="1800" b="1" dirty="0">
                <a:solidFill>
                  <a:schemeClr val="tx1"/>
                </a:solidFill>
              </a:rPr>
              <a:t>lightning/</a:t>
            </a:r>
            <a:r>
              <a:rPr lang="en-US" sz="1800" b="1" dirty="0" err="1">
                <a:solidFill>
                  <a:schemeClr val="tx1"/>
                </a:solidFill>
              </a:rPr>
              <a:t>ui</a:t>
            </a:r>
            <a:r>
              <a:rPr lang="en-US" sz="1800" b="1" dirty="0">
                <a:solidFill>
                  <a:schemeClr val="tx1"/>
                </a:solidFill>
              </a:rPr>
              <a:t>*</a:t>
            </a:r>
            <a:r>
              <a:rPr lang="en-US" sz="1800" b="1" dirty="0" err="1">
                <a:solidFill>
                  <a:schemeClr val="tx1"/>
                </a:solidFill>
              </a:rPr>
              <a:t>Api</a:t>
            </a:r>
            <a:r>
              <a:rPr lang="en-US" sz="1800" b="1" dirty="0">
                <a:solidFill>
                  <a:schemeClr val="tx1"/>
                </a:solidFill>
              </a:rPr>
              <a:t> </a:t>
            </a:r>
            <a:r>
              <a:rPr lang="en-US" sz="1800" dirty="0">
                <a:solidFill>
                  <a:schemeClr val="tx1"/>
                </a:solidFill>
              </a:rPr>
              <a:t>module in your </a:t>
            </a:r>
            <a:r>
              <a:rPr lang="en-US" sz="1800" dirty="0" err="1">
                <a:solidFill>
                  <a:schemeClr val="tx1"/>
                </a:solidFill>
              </a:rPr>
              <a:t>js</a:t>
            </a:r>
            <a:r>
              <a:rPr lang="en-US" sz="1800" dirty="0">
                <a:solidFill>
                  <a:schemeClr val="tx1"/>
                </a:solidFill>
              </a:rPr>
              <a:t> file</a:t>
            </a:r>
          </a:p>
        </p:txBody>
      </p:sp>
      <p:sp>
        <p:nvSpPr>
          <p:cNvPr id="10" name="Rectangle 9">
            <a:extLst>
              <a:ext uri="{FF2B5EF4-FFF2-40B4-BE49-F238E27FC236}">
                <a16:creationId xmlns:a16="http://schemas.microsoft.com/office/drawing/2014/main" id="{C8962E7D-6A9A-4B5D-82E7-00F52F3213C1}"/>
              </a:ext>
            </a:extLst>
          </p:cNvPr>
          <p:cNvSpPr/>
          <p:nvPr/>
        </p:nvSpPr>
        <p:spPr>
          <a:xfrm>
            <a:off x="3972373" y="3244334"/>
            <a:ext cx="4247253" cy="369332"/>
          </a:xfrm>
          <a:prstGeom prst="rect">
            <a:avLst/>
          </a:prstGeom>
        </p:spPr>
        <p:txBody>
          <a:bodyPr wrap="none">
            <a:spAutoFit/>
          </a:bodyPr>
          <a:lstStyle/>
          <a:p>
            <a:r>
              <a:rPr lang="en-US" dirty="0">
                <a:solidFill>
                  <a:schemeClr val="bg1"/>
                </a:solidFill>
              </a:rPr>
              <a:t>Creating a Form to Work with Records</a:t>
            </a:r>
          </a:p>
        </p:txBody>
      </p:sp>
    </p:spTree>
    <p:extLst>
      <p:ext uri="{BB962C8B-B14F-4D97-AF65-F5344CB8AC3E}">
        <p14:creationId xmlns:p14="http://schemas.microsoft.com/office/powerpoint/2010/main" val="1397417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1C93D-25AF-410F-928E-16E2AD3C3396}"/>
              </a:ext>
            </a:extLst>
          </p:cNvPr>
          <p:cNvSpPr>
            <a:spLocks noGrp="1"/>
          </p:cNvSpPr>
          <p:nvPr>
            <p:ph type="title"/>
          </p:nvPr>
        </p:nvSpPr>
        <p:spPr/>
        <p:txBody>
          <a:bodyPr/>
          <a:lstStyle/>
          <a:p>
            <a:r>
              <a:rPr lang="en-US" dirty="0"/>
              <a:t>Ways of interacting with Salesforce Data</a:t>
            </a:r>
          </a:p>
        </p:txBody>
      </p:sp>
      <p:sp>
        <p:nvSpPr>
          <p:cNvPr id="4" name="Text Placeholder 3">
            <a:extLst>
              <a:ext uri="{FF2B5EF4-FFF2-40B4-BE49-F238E27FC236}">
                <a16:creationId xmlns:a16="http://schemas.microsoft.com/office/drawing/2014/main" id="{ACC5479A-29FE-4C9C-931F-4223132C91F0}"/>
              </a:ext>
            </a:extLst>
          </p:cNvPr>
          <p:cNvSpPr>
            <a:spLocks noGrp="1"/>
          </p:cNvSpPr>
          <p:nvPr>
            <p:ph type="body" sz="quarter" idx="15"/>
          </p:nvPr>
        </p:nvSpPr>
        <p:spPr/>
        <p:txBody>
          <a:bodyPr/>
          <a:lstStyle/>
          <a:p>
            <a:r>
              <a:rPr lang="en-US" dirty="0"/>
              <a:t>Technical design</a:t>
            </a:r>
          </a:p>
        </p:txBody>
      </p:sp>
      <p:sp>
        <p:nvSpPr>
          <p:cNvPr id="8" name="Rectangle 7">
            <a:extLst>
              <a:ext uri="{FF2B5EF4-FFF2-40B4-BE49-F238E27FC236}">
                <a16:creationId xmlns:a16="http://schemas.microsoft.com/office/drawing/2014/main" id="{063B77A8-A3F1-49C3-B306-84A6B8F450B0}"/>
              </a:ext>
            </a:extLst>
          </p:cNvPr>
          <p:cNvSpPr/>
          <p:nvPr/>
        </p:nvSpPr>
        <p:spPr>
          <a:xfrm>
            <a:off x="762000" y="1571563"/>
            <a:ext cx="5132832" cy="3724096"/>
          </a:xfrm>
          <a:prstGeom prst="rect">
            <a:avLst/>
          </a:prstGeom>
        </p:spPr>
        <p:txBody>
          <a:bodyPr wrap="square">
            <a:spAutoFit/>
          </a:bodyPr>
          <a:lstStyle/>
          <a:p>
            <a:r>
              <a:rPr lang="en-US" sz="2000" b="1" dirty="0">
                <a:highlight>
                  <a:srgbClr val="EAE8E5"/>
                </a:highlight>
              </a:rPr>
              <a:t>Creating a Form to work with Records</a:t>
            </a:r>
          </a:p>
          <a:p>
            <a:endParaRPr lang="en-US" sz="1800" dirty="0"/>
          </a:p>
          <a:p>
            <a:r>
              <a:rPr lang="en-US" sz="1800" dirty="0"/>
              <a:t>Using the </a:t>
            </a:r>
            <a:r>
              <a:rPr lang="en-US" sz="1800" i="1" dirty="0"/>
              <a:t>Base Lightning components </a:t>
            </a:r>
            <a:r>
              <a:rPr lang="en-US" sz="1800" dirty="0"/>
              <a:t>built on LDS, without requiring Apex code : </a:t>
            </a:r>
          </a:p>
          <a:p>
            <a:endParaRPr lang="en-US" sz="1800" dirty="0"/>
          </a:p>
          <a:p>
            <a:endParaRPr lang="en-US" sz="1800" dirty="0"/>
          </a:p>
          <a:p>
            <a:pPr marL="342900" indent="-342900">
              <a:buFont typeface="+mj-lt"/>
              <a:buAutoNum type="arabicPeriod"/>
            </a:pPr>
            <a:r>
              <a:rPr lang="en-US" sz="1800" dirty="0">
                <a:solidFill>
                  <a:srgbClr val="00B0F0"/>
                </a:solidFill>
              </a:rPr>
              <a:t>lightning-record-form</a:t>
            </a:r>
            <a:r>
              <a:rPr lang="en-US" sz="1800" dirty="0"/>
              <a:t> (</a:t>
            </a:r>
            <a:r>
              <a:rPr lang="en-IN" sz="1800" dirty="0"/>
              <a:t>Supports edit, view, and read-only modes</a:t>
            </a:r>
            <a:r>
              <a:rPr lang="en-US" sz="1800" dirty="0"/>
              <a:t>)</a:t>
            </a:r>
          </a:p>
          <a:p>
            <a:pPr marL="342900" indent="-342900">
              <a:buFont typeface="+mj-lt"/>
              <a:buAutoNum type="arabicPeriod"/>
            </a:pPr>
            <a:r>
              <a:rPr lang="en-US" sz="1800" dirty="0">
                <a:solidFill>
                  <a:srgbClr val="00B0F0"/>
                </a:solidFill>
              </a:rPr>
              <a:t>lightning-record-edit-form </a:t>
            </a:r>
            <a:r>
              <a:rPr lang="en-US" sz="1800" dirty="0"/>
              <a:t>(</a:t>
            </a:r>
            <a:r>
              <a:rPr lang="en-IN" sz="1800" dirty="0"/>
              <a:t>Displays an editable form</a:t>
            </a:r>
            <a:r>
              <a:rPr lang="en-US" sz="1800" dirty="0"/>
              <a:t>)</a:t>
            </a:r>
          </a:p>
          <a:p>
            <a:pPr marL="342900" indent="-342900">
              <a:buFont typeface="+mj-lt"/>
              <a:buAutoNum type="arabicPeriod"/>
            </a:pPr>
            <a:r>
              <a:rPr lang="en-US" sz="1800" dirty="0">
                <a:solidFill>
                  <a:srgbClr val="00B0F0"/>
                </a:solidFill>
              </a:rPr>
              <a:t>lightning-record-view-form</a:t>
            </a:r>
            <a:r>
              <a:rPr lang="en-US" sz="1800" dirty="0"/>
              <a:t> (</a:t>
            </a:r>
            <a:r>
              <a:rPr lang="en-IN" sz="1800" dirty="0"/>
              <a:t>Displays a read-only form</a:t>
            </a:r>
            <a:r>
              <a:rPr lang="en-US" sz="1800" dirty="0"/>
              <a:t>)</a:t>
            </a:r>
          </a:p>
          <a:p>
            <a:pPr marL="342900" indent="-342900">
              <a:buFont typeface="+mj-lt"/>
              <a:buAutoNum type="arabicPeriod"/>
            </a:pPr>
            <a:endParaRPr lang="en-US" sz="1800" dirty="0"/>
          </a:p>
        </p:txBody>
      </p:sp>
      <p:sp>
        <p:nvSpPr>
          <p:cNvPr id="9" name="Rectangle 8">
            <a:extLst>
              <a:ext uri="{FF2B5EF4-FFF2-40B4-BE49-F238E27FC236}">
                <a16:creationId xmlns:a16="http://schemas.microsoft.com/office/drawing/2014/main" id="{F9A659BF-763D-4AED-AD63-2013C2C567C1}"/>
              </a:ext>
            </a:extLst>
          </p:cNvPr>
          <p:cNvSpPr/>
          <p:nvPr/>
        </p:nvSpPr>
        <p:spPr>
          <a:xfrm>
            <a:off x="6144768" y="1586132"/>
            <a:ext cx="5132832" cy="3447098"/>
          </a:xfrm>
          <a:prstGeom prst="rect">
            <a:avLst/>
          </a:prstGeom>
        </p:spPr>
        <p:txBody>
          <a:bodyPr wrap="square">
            <a:spAutoFit/>
          </a:bodyPr>
          <a:lstStyle/>
          <a:p>
            <a:r>
              <a:rPr lang="en-US" sz="2000" b="1" dirty="0">
                <a:highlight>
                  <a:srgbClr val="EAE8E5"/>
                </a:highlight>
              </a:rPr>
              <a:t>@wire adapters</a:t>
            </a:r>
            <a:r>
              <a:rPr lang="en-US" sz="2000" dirty="0">
                <a:highlight>
                  <a:srgbClr val="EAE8E5"/>
                </a:highlight>
              </a:rPr>
              <a:t> </a:t>
            </a:r>
            <a:r>
              <a:rPr lang="en-US" sz="1800" dirty="0"/>
              <a:t>–</a:t>
            </a:r>
          </a:p>
          <a:p>
            <a:endParaRPr lang="en-US" dirty="0"/>
          </a:p>
          <a:p>
            <a:r>
              <a:rPr lang="en-US" sz="1800" dirty="0"/>
              <a:t>JavaScript UI APIs/ Apex Methods</a:t>
            </a:r>
          </a:p>
          <a:p>
            <a:endParaRPr lang="en-US" sz="1800" dirty="0"/>
          </a:p>
          <a:p>
            <a:r>
              <a:rPr lang="en-US" sz="1800" dirty="0"/>
              <a:t>If you need more customization, use @wire to specify a Lightning Data Service wire adapter.</a:t>
            </a:r>
          </a:p>
          <a:p>
            <a:endParaRPr lang="en-US" sz="1800" dirty="0"/>
          </a:p>
          <a:p>
            <a:r>
              <a:rPr lang="en-US" sz="1800" dirty="0"/>
              <a:t>Three Ways using @wire adapters for UI-APIs:</a:t>
            </a:r>
          </a:p>
          <a:p>
            <a:endParaRPr lang="en-US" sz="1800" dirty="0"/>
          </a:p>
          <a:p>
            <a:pPr marL="342900" indent="-342900">
              <a:buFont typeface="+mj-lt"/>
              <a:buAutoNum type="arabicPeriod"/>
            </a:pPr>
            <a:r>
              <a:rPr lang="en-US" dirty="0">
                <a:solidFill>
                  <a:srgbClr val="00B0F0"/>
                </a:solidFill>
              </a:rPr>
              <a:t>as a property </a:t>
            </a:r>
            <a:r>
              <a:rPr lang="en-US" dirty="0"/>
              <a:t>(i.e. as variable)</a:t>
            </a:r>
          </a:p>
          <a:p>
            <a:pPr marL="342900" indent="-342900">
              <a:buFont typeface="+mj-lt"/>
              <a:buAutoNum type="arabicPeriod"/>
            </a:pPr>
            <a:r>
              <a:rPr lang="en-US" sz="1800" dirty="0">
                <a:solidFill>
                  <a:srgbClr val="00B0F0"/>
                </a:solidFill>
              </a:rPr>
              <a:t>as a function</a:t>
            </a:r>
          </a:p>
          <a:p>
            <a:pPr marL="342900" indent="-342900">
              <a:buFont typeface="+mj-lt"/>
              <a:buAutoNum type="arabicPeriod"/>
            </a:pPr>
            <a:r>
              <a:rPr lang="en-US" sz="1800" dirty="0">
                <a:solidFill>
                  <a:srgbClr val="00B0F0"/>
                </a:solidFill>
              </a:rPr>
              <a:t>Imperative Approach</a:t>
            </a:r>
          </a:p>
        </p:txBody>
      </p:sp>
      <p:cxnSp>
        <p:nvCxnSpPr>
          <p:cNvPr id="10" name="Straight Connector 9">
            <a:extLst>
              <a:ext uri="{FF2B5EF4-FFF2-40B4-BE49-F238E27FC236}">
                <a16:creationId xmlns:a16="http://schemas.microsoft.com/office/drawing/2014/main" id="{159A0539-F293-4950-82E3-AA2666AD2028}"/>
              </a:ext>
            </a:extLst>
          </p:cNvPr>
          <p:cNvCxnSpPr/>
          <p:nvPr/>
        </p:nvCxnSpPr>
        <p:spPr>
          <a:xfrm>
            <a:off x="5839968" y="1280160"/>
            <a:ext cx="0" cy="501091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1851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p:txBody>
          <a:bodyPr/>
          <a:lstStyle/>
          <a:p>
            <a:r>
              <a:rPr lang="en-US" sz="4000" dirty="0"/>
              <a:t>Creating a Form to Work with Records</a:t>
            </a:r>
          </a:p>
        </p:txBody>
      </p:sp>
    </p:spTree>
    <p:extLst>
      <p:ext uri="{BB962C8B-B14F-4D97-AF65-F5344CB8AC3E}">
        <p14:creationId xmlns:p14="http://schemas.microsoft.com/office/powerpoint/2010/main" val="12866386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BE0C85-3540-48A3-83BF-FA5F7DE30B1B}"/>
              </a:ext>
            </a:extLst>
          </p:cNvPr>
          <p:cNvSpPr/>
          <p:nvPr/>
        </p:nvSpPr>
        <p:spPr>
          <a:xfrm>
            <a:off x="3972373" y="3244334"/>
            <a:ext cx="4247253" cy="369332"/>
          </a:xfrm>
          <a:prstGeom prst="rect">
            <a:avLst/>
          </a:prstGeom>
        </p:spPr>
        <p:txBody>
          <a:bodyPr wrap="none">
            <a:spAutoFit/>
          </a:bodyPr>
          <a:lstStyle/>
          <a:p>
            <a:r>
              <a:rPr lang="en-US" dirty="0">
                <a:solidFill>
                  <a:schemeClr val="bg1"/>
                </a:solidFill>
              </a:rPr>
              <a:t>Creating a Form to Work with Records</a:t>
            </a:r>
          </a:p>
        </p:txBody>
      </p:sp>
      <p:sp>
        <p:nvSpPr>
          <p:cNvPr id="6" name="Title 1">
            <a:extLst>
              <a:ext uri="{FF2B5EF4-FFF2-40B4-BE49-F238E27FC236}">
                <a16:creationId xmlns:a16="http://schemas.microsoft.com/office/drawing/2014/main" id="{0ECC38F2-7948-4115-8DB3-83E7D5BBC8C9}"/>
              </a:ext>
            </a:extLst>
          </p:cNvPr>
          <p:cNvSpPr txBox="1">
            <a:spLocks/>
          </p:cNvSpPr>
          <p:nvPr/>
        </p:nvSpPr>
        <p:spPr>
          <a:xfrm>
            <a:off x="1066798" y="808623"/>
            <a:ext cx="10363200" cy="594360"/>
          </a:xfrm>
          <a:prstGeom prst="rect">
            <a:avLst/>
          </a:prstGeom>
        </p:spPr>
        <p:txBody>
          <a:bodyPr vert="horz" lIns="0" tIns="45720" rIns="0" bIns="0" rtlCol="0" anchor="b" anchorCtr="0">
            <a:noAutofit/>
          </a:bodyPr>
          <a:lstStyle>
            <a:lvl1pPr algn="l" defTabSz="914400" rtl="0" eaLnBrk="1" latinLnBrk="0" hangingPunct="1">
              <a:lnSpc>
                <a:spcPct val="80000"/>
              </a:lnSpc>
              <a:spcBef>
                <a:spcPct val="0"/>
              </a:spcBef>
              <a:buNone/>
              <a:defRPr lang="en-US" sz="3600" b="0" i="0" kern="1200" cap="none" spc="-75" baseline="0" dirty="0">
                <a:solidFill>
                  <a:schemeClr val="tx1"/>
                </a:solidFill>
                <a:latin typeface="+mj-lt"/>
                <a:ea typeface="Bebas Neue" charset="0"/>
                <a:cs typeface="Chronicle Display Black"/>
              </a:defRPr>
            </a:lvl1pPr>
          </a:lstStyle>
          <a:p>
            <a:r>
              <a:rPr lang="en-US" dirty="0"/>
              <a:t>Creating a Form to Work with Records</a:t>
            </a:r>
          </a:p>
        </p:txBody>
      </p:sp>
      <p:sp>
        <p:nvSpPr>
          <p:cNvPr id="7" name="Text Placeholder 3">
            <a:extLst>
              <a:ext uri="{FF2B5EF4-FFF2-40B4-BE49-F238E27FC236}">
                <a16:creationId xmlns:a16="http://schemas.microsoft.com/office/drawing/2014/main" id="{16328925-1598-47C9-BF11-973E07C37569}"/>
              </a:ext>
            </a:extLst>
          </p:cNvPr>
          <p:cNvSpPr txBox="1">
            <a:spLocks/>
          </p:cNvSpPr>
          <p:nvPr/>
        </p:nvSpPr>
        <p:spPr>
          <a:xfrm>
            <a:off x="1067371" y="618744"/>
            <a:ext cx="3355848" cy="20320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Technical design</a:t>
            </a:r>
          </a:p>
        </p:txBody>
      </p:sp>
      <p:sp>
        <p:nvSpPr>
          <p:cNvPr id="8" name="TextBox 7">
            <a:extLst>
              <a:ext uri="{FF2B5EF4-FFF2-40B4-BE49-F238E27FC236}">
                <a16:creationId xmlns:a16="http://schemas.microsoft.com/office/drawing/2014/main" id="{845C72CF-2614-4062-B4A9-F7B94FDFA2ED}"/>
              </a:ext>
            </a:extLst>
          </p:cNvPr>
          <p:cNvSpPr txBox="1"/>
          <p:nvPr/>
        </p:nvSpPr>
        <p:spPr>
          <a:xfrm>
            <a:off x="995462" y="1458737"/>
            <a:ext cx="10505873" cy="1323439"/>
          </a:xfrm>
          <a:prstGeom prst="rect">
            <a:avLst/>
          </a:prstGeom>
          <a:noFill/>
        </p:spPr>
        <p:txBody>
          <a:bodyPr wrap="square" rtlCol="0">
            <a:spAutoFit/>
          </a:bodyPr>
          <a:lstStyle/>
          <a:p>
            <a:pPr lvl="0" defTabSz="1219170"/>
            <a:r>
              <a:rPr lang="en-US" sz="1600" dirty="0">
                <a:solidFill>
                  <a:prstClr val="black"/>
                </a:solidFill>
                <a:latin typeface="Verdana"/>
              </a:rPr>
              <a:t>These components provide a form layout and handle record create, read, and update changes </a:t>
            </a:r>
            <a:r>
              <a:rPr lang="en-US" sz="1600" i="1" u="sng" dirty="0">
                <a:solidFill>
                  <a:prstClr val="black"/>
                </a:solidFill>
                <a:latin typeface="Verdana"/>
              </a:rPr>
              <a:t>without requiring Apex code</a:t>
            </a:r>
            <a:r>
              <a:rPr lang="en-US" sz="1600" dirty="0">
                <a:solidFill>
                  <a:prstClr val="black"/>
                </a:solidFill>
                <a:latin typeface="Verdana"/>
              </a:rPr>
              <a:t>. They use Lightning Data Service to cache and share record updates across components.</a:t>
            </a:r>
          </a:p>
          <a:p>
            <a:pPr lvl="0" defTabSz="1219170"/>
            <a:r>
              <a:rPr lang="en-US" sz="1600" dirty="0">
                <a:solidFill>
                  <a:prstClr val="black"/>
                </a:solidFill>
                <a:latin typeface="Verdana"/>
              </a:rPr>
              <a:t>This is simplest, easiest approach to interact with Salesforce.</a:t>
            </a:r>
          </a:p>
          <a:p>
            <a:pPr marL="342900" indent="-342900">
              <a:buFont typeface="+mj-lt"/>
              <a:buAutoNum type="arabicPeriod"/>
            </a:pPr>
            <a:endParaRPr lang="en-US" sz="1600" dirty="0"/>
          </a:p>
        </p:txBody>
      </p:sp>
      <p:sp>
        <p:nvSpPr>
          <p:cNvPr id="10" name="Rectangle 9">
            <a:extLst>
              <a:ext uri="{FF2B5EF4-FFF2-40B4-BE49-F238E27FC236}">
                <a16:creationId xmlns:a16="http://schemas.microsoft.com/office/drawing/2014/main" id="{BB352E0E-3F17-4537-B834-4285BFE6D853}"/>
              </a:ext>
            </a:extLst>
          </p:cNvPr>
          <p:cNvSpPr/>
          <p:nvPr/>
        </p:nvSpPr>
        <p:spPr>
          <a:xfrm>
            <a:off x="4124773" y="3396734"/>
            <a:ext cx="4247253" cy="369332"/>
          </a:xfrm>
          <a:prstGeom prst="rect">
            <a:avLst/>
          </a:prstGeom>
        </p:spPr>
        <p:txBody>
          <a:bodyPr wrap="none">
            <a:spAutoFit/>
          </a:bodyPr>
          <a:lstStyle/>
          <a:p>
            <a:r>
              <a:rPr lang="en-US" dirty="0">
                <a:solidFill>
                  <a:schemeClr val="bg1"/>
                </a:solidFill>
              </a:rPr>
              <a:t>Creating a Form to Work with Records</a:t>
            </a:r>
          </a:p>
        </p:txBody>
      </p:sp>
      <p:pic>
        <p:nvPicPr>
          <p:cNvPr id="12" name="Content Placeholder 4">
            <a:extLst>
              <a:ext uri="{FF2B5EF4-FFF2-40B4-BE49-F238E27FC236}">
                <a16:creationId xmlns:a16="http://schemas.microsoft.com/office/drawing/2014/main" id="{D1190EDE-8B4B-4AA6-B672-4132F0DF01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209" y="2554665"/>
            <a:ext cx="8703581" cy="3808428"/>
          </a:xfrm>
          <a:prstGeom prst="rect">
            <a:avLst/>
          </a:prstGeom>
        </p:spPr>
      </p:pic>
    </p:spTree>
    <p:extLst>
      <p:ext uri="{BB962C8B-B14F-4D97-AF65-F5344CB8AC3E}">
        <p14:creationId xmlns:p14="http://schemas.microsoft.com/office/powerpoint/2010/main" val="2954571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BE0C85-3540-48A3-83BF-FA5F7DE30B1B}"/>
              </a:ext>
            </a:extLst>
          </p:cNvPr>
          <p:cNvSpPr/>
          <p:nvPr/>
        </p:nvSpPr>
        <p:spPr>
          <a:xfrm>
            <a:off x="3972373" y="3244334"/>
            <a:ext cx="4247253" cy="369332"/>
          </a:xfrm>
          <a:prstGeom prst="rect">
            <a:avLst/>
          </a:prstGeom>
        </p:spPr>
        <p:txBody>
          <a:bodyPr wrap="none">
            <a:spAutoFit/>
          </a:bodyPr>
          <a:lstStyle/>
          <a:p>
            <a:r>
              <a:rPr lang="en-US" dirty="0">
                <a:solidFill>
                  <a:schemeClr val="bg1"/>
                </a:solidFill>
              </a:rPr>
              <a:t>Creating a Form to Work with Records</a:t>
            </a:r>
          </a:p>
        </p:txBody>
      </p:sp>
      <p:sp>
        <p:nvSpPr>
          <p:cNvPr id="6" name="Title 1">
            <a:extLst>
              <a:ext uri="{FF2B5EF4-FFF2-40B4-BE49-F238E27FC236}">
                <a16:creationId xmlns:a16="http://schemas.microsoft.com/office/drawing/2014/main" id="{0ECC38F2-7948-4115-8DB3-83E7D5BBC8C9}"/>
              </a:ext>
            </a:extLst>
          </p:cNvPr>
          <p:cNvSpPr txBox="1">
            <a:spLocks/>
          </p:cNvSpPr>
          <p:nvPr/>
        </p:nvSpPr>
        <p:spPr>
          <a:xfrm>
            <a:off x="1066800" y="847344"/>
            <a:ext cx="10363200" cy="594360"/>
          </a:xfrm>
          <a:prstGeom prst="rect">
            <a:avLst/>
          </a:prstGeom>
        </p:spPr>
        <p:txBody>
          <a:bodyPr vert="horz" lIns="0" tIns="45720" rIns="0" bIns="0" rtlCol="0" anchor="b" anchorCtr="0">
            <a:noAutofit/>
          </a:bodyPr>
          <a:lstStyle>
            <a:lvl1pPr algn="l" defTabSz="914400" rtl="0" eaLnBrk="1" latinLnBrk="0" hangingPunct="1">
              <a:lnSpc>
                <a:spcPct val="80000"/>
              </a:lnSpc>
              <a:spcBef>
                <a:spcPct val="0"/>
              </a:spcBef>
              <a:buNone/>
              <a:defRPr lang="en-US" sz="3600" b="0" i="0" kern="1200" cap="none" spc="-75" baseline="0" dirty="0">
                <a:solidFill>
                  <a:schemeClr val="tx1"/>
                </a:solidFill>
                <a:latin typeface="+mj-lt"/>
                <a:ea typeface="Bebas Neue" charset="0"/>
                <a:cs typeface="Chronicle Display Black"/>
              </a:defRPr>
            </a:lvl1pPr>
          </a:lstStyle>
          <a:p>
            <a:r>
              <a:rPr lang="en-US" dirty="0"/>
              <a:t>Creating a Form to Work with Records</a:t>
            </a:r>
          </a:p>
        </p:txBody>
      </p:sp>
      <p:sp>
        <p:nvSpPr>
          <p:cNvPr id="7" name="Text Placeholder 3">
            <a:extLst>
              <a:ext uri="{FF2B5EF4-FFF2-40B4-BE49-F238E27FC236}">
                <a16:creationId xmlns:a16="http://schemas.microsoft.com/office/drawing/2014/main" id="{16328925-1598-47C9-BF11-973E07C37569}"/>
              </a:ext>
            </a:extLst>
          </p:cNvPr>
          <p:cNvSpPr txBox="1">
            <a:spLocks/>
          </p:cNvSpPr>
          <p:nvPr/>
        </p:nvSpPr>
        <p:spPr>
          <a:xfrm>
            <a:off x="1067371" y="618744"/>
            <a:ext cx="3355848" cy="20320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Technical design</a:t>
            </a:r>
          </a:p>
        </p:txBody>
      </p:sp>
      <p:sp>
        <p:nvSpPr>
          <p:cNvPr id="8" name="TextBox 7">
            <a:extLst>
              <a:ext uri="{FF2B5EF4-FFF2-40B4-BE49-F238E27FC236}">
                <a16:creationId xmlns:a16="http://schemas.microsoft.com/office/drawing/2014/main" id="{845C72CF-2614-4062-B4A9-F7B94FDFA2ED}"/>
              </a:ext>
            </a:extLst>
          </p:cNvPr>
          <p:cNvSpPr txBox="1"/>
          <p:nvPr/>
        </p:nvSpPr>
        <p:spPr>
          <a:xfrm>
            <a:off x="995462" y="1594104"/>
            <a:ext cx="10505873" cy="830997"/>
          </a:xfrm>
          <a:prstGeom prst="rect">
            <a:avLst/>
          </a:prstGeom>
          <a:noFill/>
        </p:spPr>
        <p:txBody>
          <a:bodyPr wrap="square" rtlCol="0">
            <a:spAutoFit/>
          </a:bodyPr>
          <a:lstStyle/>
          <a:p>
            <a:r>
              <a:rPr lang="en-US" sz="1600" dirty="0"/>
              <a:t>Example : Read-Only Account Form - </a:t>
            </a:r>
          </a:p>
          <a:p>
            <a:endParaRPr lang="en-US" sz="1600" dirty="0"/>
          </a:p>
          <a:p>
            <a:pPr marL="342900" indent="-342900">
              <a:buFont typeface="+mj-lt"/>
              <a:buAutoNum type="arabicPeriod"/>
            </a:pPr>
            <a:endParaRPr lang="en-US" sz="1600" dirty="0"/>
          </a:p>
        </p:txBody>
      </p:sp>
      <p:sp>
        <p:nvSpPr>
          <p:cNvPr id="10" name="Rectangle 9">
            <a:extLst>
              <a:ext uri="{FF2B5EF4-FFF2-40B4-BE49-F238E27FC236}">
                <a16:creationId xmlns:a16="http://schemas.microsoft.com/office/drawing/2014/main" id="{BB352E0E-3F17-4537-B834-4285BFE6D853}"/>
              </a:ext>
            </a:extLst>
          </p:cNvPr>
          <p:cNvSpPr/>
          <p:nvPr/>
        </p:nvSpPr>
        <p:spPr>
          <a:xfrm>
            <a:off x="4124773" y="3396734"/>
            <a:ext cx="4247253" cy="369332"/>
          </a:xfrm>
          <a:prstGeom prst="rect">
            <a:avLst/>
          </a:prstGeom>
        </p:spPr>
        <p:txBody>
          <a:bodyPr wrap="none">
            <a:spAutoFit/>
          </a:bodyPr>
          <a:lstStyle/>
          <a:p>
            <a:r>
              <a:rPr lang="en-US" dirty="0">
                <a:solidFill>
                  <a:schemeClr val="bg1"/>
                </a:solidFill>
              </a:rPr>
              <a:t>Creating a Form to Work with Records</a:t>
            </a:r>
          </a:p>
        </p:txBody>
      </p:sp>
      <p:pic>
        <p:nvPicPr>
          <p:cNvPr id="11" name="Picture 10">
            <a:extLst>
              <a:ext uri="{FF2B5EF4-FFF2-40B4-BE49-F238E27FC236}">
                <a16:creationId xmlns:a16="http://schemas.microsoft.com/office/drawing/2014/main" id="{513A42E7-26C0-4A24-B08A-F1D574E52766}"/>
              </a:ext>
            </a:extLst>
          </p:cNvPr>
          <p:cNvPicPr>
            <a:picLocks noChangeAspect="1"/>
          </p:cNvPicPr>
          <p:nvPr/>
        </p:nvPicPr>
        <p:blipFill>
          <a:blip r:embed="rId2"/>
          <a:stretch>
            <a:fillRect/>
          </a:stretch>
        </p:blipFill>
        <p:spPr>
          <a:xfrm>
            <a:off x="881582" y="2009602"/>
            <a:ext cx="7083273" cy="4230624"/>
          </a:xfrm>
          <a:prstGeom prst="rect">
            <a:avLst/>
          </a:prstGeom>
        </p:spPr>
      </p:pic>
      <p:sp>
        <p:nvSpPr>
          <p:cNvPr id="13" name="Rectangle 12">
            <a:extLst>
              <a:ext uri="{FF2B5EF4-FFF2-40B4-BE49-F238E27FC236}">
                <a16:creationId xmlns:a16="http://schemas.microsoft.com/office/drawing/2014/main" id="{713E40A4-B6A6-42B7-B31B-E5CD89CD187F}"/>
              </a:ext>
            </a:extLst>
          </p:cNvPr>
          <p:cNvSpPr/>
          <p:nvPr/>
        </p:nvSpPr>
        <p:spPr>
          <a:xfrm>
            <a:off x="8168230" y="3429000"/>
            <a:ext cx="3474720" cy="1323439"/>
          </a:xfrm>
          <a:prstGeom prst="rect">
            <a:avLst/>
          </a:prstGeom>
        </p:spPr>
        <p:txBody>
          <a:bodyPr wrap="square">
            <a:spAutoFit/>
          </a:bodyPr>
          <a:lstStyle/>
          <a:p>
            <a:r>
              <a:rPr lang="en-US" sz="1600" dirty="0"/>
              <a:t>More Examples of Create New Record, Edit Record form , custom edit form layout variants can be found </a:t>
            </a:r>
            <a:r>
              <a:rPr lang="en-US" sz="1600" b="1" dirty="0">
                <a:solidFill>
                  <a:srgbClr val="00B0F0"/>
                </a:solidFill>
                <a:hlinkClick r:id="rId3"/>
              </a:rPr>
              <a:t>Here</a:t>
            </a:r>
            <a:r>
              <a:rPr lang="en-US" sz="1600" b="1" dirty="0">
                <a:solidFill>
                  <a:srgbClr val="00B0F0"/>
                </a:solidFill>
              </a:rPr>
              <a:t> </a:t>
            </a:r>
          </a:p>
          <a:p>
            <a:endParaRPr lang="en-US" sz="1600" dirty="0"/>
          </a:p>
        </p:txBody>
      </p:sp>
    </p:spTree>
    <p:extLst>
      <p:ext uri="{BB962C8B-B14F-4D97-AF65-F5344CB8AC3E}">
        <p14:creationId xmlns:p14="http://schemas.microsoft.com/office/powerpoint/2010/main" val="3966309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p:txBody>
          <a:bodyPr/>
          <a:lstStyle/>
          <a:p>
            <a:pPr algn="ctr"/>
            <a:r>
              <a:rPr lang="en-US" sz="4000" dirty="0"/>
              <a:t>Hands on Challenge</a:t>
            </a:r>
            <a:br>
              <a:rPr lang="en-US" sz="4000" dirty="0"/>
            </a:br>
            <a:endParaRPr lang="en-US" sz="4000" dirty="0"/>
          </a:p>
        </p:txBody>
      </p:sp>
    </p:spTree>
    <p:extLst>
      <p:ext uri="{BB962C8B-B14F-4D97-AF65-F5344CB8AC3E}">
        <p14:creationId xmlns:p14="http://schemas.microsoft.com/office/powerpoint/2010/main" val="7172436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D Template Aug 2017 16x9">
  <a:themeElements>
    <a:clrScheme name="DD Rebrand Dec 2016">
      <a:dk1>
        <a:srgbClr val="000000"/>
      </a:dk1>
      <a:lt1>
        <a:srgbClr val="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DD Presentation Template Aug 2017">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PresentationTemplate_16x9.potx" id="{D6715C2D-C0BB-4881-AB62-766971A13F04}" vid="{74E6A4D9-89F4-4058-98D0-291B0D4A7611}"/>
    </a:ext>
  </a:extLst>
</a:theme>
</file>

<file path=ppt/theme/theme2.xml><?xml version="1.0" encoding="utf-8"?>
<a:theme xmlns:a="http://schemas.openxmlformats.org/drawingml/2006/main" name="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4_3_Onscreen_US.potx" id="{97877E79-0918-4FF6-9082-81E96A60BC22}" vid="{5E0D3956-D4FC-4A60-89A0-B9E7DB5224A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3753E9972125B42B31884D4879FB545" ma:contentTypeVersion="2" ma:contentTypeDescription="Create a new document." ma:contentTypeScope="" ma:versionID="276ff4ace9579972b68d0707fc288b82">
  <xsd:schema xmlns:xsd="http://www.w3.org/2001/XMLSchema" xmlns:xs="http://www.w3.org/2001/XMLSchema" xmlns:p="http://schemas.microsoft.com/office/2006/metadata/properties" xmlns:ns2="d1c1dc42-e8b1-43fc-8eb0-fb1231d577f1" targetNamespace="http://schemas.microsoft.com/office/2006/metadata/properties" ma:root="true" ma:fieldsID="83cc75e89b66ea36087eb811ab0d1acd" ns2:_="">
    <xsd:import namespace="d1c1dc42-e8b1-43fc-8eb0-fb1231d577f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c1dc42-e8b1-43fc-8eb0-fb1231d577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NFListDisplayForm</Display>
  <Edit>NFListEditForm</Edit>
  <New>NFListEditForm</New>
</FormTemplates>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37BE26A-7167-4C1A-8D2B-87FC91005C41}"/>
</file>

<file path=customXml/itemProps2.xml><?xml version="1.0" encoding="utf-8"?>
<ds:datastoreItem xmlns:ds="http://schemas.openxmlformats.org/officeDocument/2006/customXml" ds:itemID="{B1DDEBFE-1855-44EA-BB36-039ECC4F3A37}"/>
</file>

<file path=customXml/itemProps3.xml><?xml version="1.0" encoding="utf-8"?>
<ds:datastoreItem xmlns:ds="http://schemas.openxmlformats.org/officeDocument/2006/customXml" ds:itemID="{68A8E4BE-C77D-4873-BF82-DC5D216CCA96}">
  <ds:schemaRefs>
    <ds:schemaRef ds:uri="http://schemas.microsoft.com/sharepoint/v3/contenttype/forms"/>
  </ds:schemaRefs>
</ds:datastoreItem>
</file>

<file path=customXml/itemProps4.xml><?xml version="1.0" encoding="utf-8"?>
<ds:datastoreItem xmlns:ds="http://schemas.openxmlformats.org/officeDocument/2006/customXml" ds:itemID="{2DE3A1B6-05E9-4C78-AFA4-D86EC54658AA}">
  <ds:schemaRefs>
    <ds:schemaRef ds:uri="http://schemas.microsoft.com/sharepoint/v3"/>
    <ds:schemaRef ds:uri="http://schemas.microsoft.com/sharepoint/v4"/>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3a90c32c-a72d-43b1-b654-bba8c32019e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DD Template Aug 2017 16x9</Template>
  <TotalTime>17083</TotalTime>
  <Words>1410</Words>
  <Application>Microsoft Office PowerPoint</Application>
  <PresentationFormat>Widescreen</PresentationFormat>
  <Paragraphs>236</Paragraphs>
  <Slides>24</Slides>
  <Notes>0</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40" baseType="lpstr">
      <vt:lpstr>Adobe Devanagari</vt:lpstr>
      <vt:lpstr>Arial</vt:lpstr>
      <vt:lpstr>Bebas Neue</vt:lpstr>
      <vt:lpstr>Calibri</vt:lpstr>
      <vt:lpstr>Chronicle Display Black</vt:lpstr>
      <vt:lpstr>Frutiger Next Pro Light</vt:lpstr>
      <vt:lpstr>Knockout HTF47-Bantamweight</vt:lpstr>
      <vt:lpstr>Nexa Black</vt:lpstr>
      <vt:lpstr>Open Sans</vt:lpstr>
      <vt:lpstr>Salesforce Sans</vt:lpstr>
      <vt:lpstr>Trebuchet MS</vt:lpstr>
      <vt:lpstr>Verdana</vt:lpstr>
      <vt:lpstr>Wingdings 2</vt:lpstr>
      <vt:lpstr>DD Template Aug 2017 16x9</vt:lpstr>
      <vt:lpstr>Deloitte 16_9 onscreen</vt:lpstr>
      <vt:lpstr>think-cell Slide</vt:lpstr>
      <vt:lpstr>LWC Training</vt:lpstr>
      <vt:lpstr>Day 2 Training</vt:lpstr>
      <vt:lpstr>Lightning Data Service</vt:lpstr>
      <vt:lpstr>How LDS works?</vt:lpstr>
      <vt:lpstr>Ways of interacting with Salesforce Data</vt:lpstr>
      <vt:lpstr>Creating a Form to Work with Records</vt:lpstr>
      <vt:lpstr>PowerPoint Presentation</vt:lpstr>
      <vt:lpstr>PowerPoint Presentation</vt:lpstr>
      <vt:lpstr>Hands on Challenge </vt:lpstr>
      <vt:lpstr>PowerPoint Presentation</vt:lpstr>
      <vt:lpstr>Wire Adapter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lpstr>Hands on Challenge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Deloitte  Digital Template</dc:title>
  <dc:creator>Finney, Patrick (US - Arlington)</dc:creator>
  <cp:lastModifiedBy>Elangovan, Abinaya</cp:lastModifiedBy>
  <cp:revision>265</cp:revision>
  <cp:lastPrinted>2019-03-04T13:56:26Z</cp:lastPrinted>
  <dcterms:created xsi:type="dcterms:W3CDTF">2018-07-20T20:05:40Z</dcterms:created>
  <dcterms:modified xsi:type="dcterms:W3CDTF">2019-08-26T10:36:55Z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0x010100D3753E9972125B42B31884D4879FB545</vt:lpwstr>
  </property>
</Properties>
</file>