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1"/>
  </p:notesMasterIdLst>
  <p:handoutMasterIdLst>
    <p:handoutMasterId r:id="rId52"/>
  </p:handoutMasterIdLst>
  <p:sldIdLst>
    <p:sldId id="413" r:id="rId5"/>
    <p:sldId id="415" r:id="rId6"/>
    <p:sldId id="416" r:id="rId7"/>
    <p:sldId id="467" r:id="rId8"/>
    <p:sldId id="468" r:id="rId9"/>
    <p:sldId id="459" r:id="rId10"/>
    <p:sldId id="466" r:id="rId11"/>
    <p:sldId id="474" r:id="rId12"/>
    <p:sldId id="472" r:id="rId13"/>
    <p:sldId id="473" r:id="rId14"/>
    <p:sldId id="417" r:id="rId15"/>
    <p:sldId id="469" r:id="rId16"/>
    <p:sldId id="460" r:id="rId17"/>
    <p:sldId id="461" r:id="rId18"/>
    <p:sldId id="471" r:id="rId19"/>
    <p:sldId id="419" r:id="rId20"/>
    <p:sldId id="420" r:id="rId21"/>
    <p:sldId id="421" r:id="rId22"/>
    <p:sldId id="422" r:id="rId23"/>
    <p:sldId id="463" r:id="rId24"/>
    <p:sldId id="465" r:id="rId25"/>
    <p:sldId id="424" r:id="rId26"/>
    <p:sldId id="425" r:id="rId27"/>
    <p:sldId id="426" r:id="rId28"/>
    <p:sldId id="427" r:id="rId29"/>
    <p:sldId id="428" r:id="rId30"/>
    <p:sldId id="429" r:id="rId31"/>
    <p:sldId id="430" r:id="rId32"/>
    <p:sldId id="437" r:id="rId33"/>
    <p:sldId id="470" r:id="rId34"/>
    <p:sldId id="442" r:id="rId35"/>
    <p:sldId id="475" r:id="rId36"/>
    <p:sldId id="445" r:id="rId37"/>
    <p:sldId id="446" r:id="rId38"/>
    <p:sldId id="447" r:id="rId39"/>
    <p:sldId id="448" r:id="rId40"/>
    <p:sldId id="449" r:id="rId41"/>
    <p:sldId id="450" r:id="rId42"/>
    <p:sldId id="451" r:id="rId43"/>
    <p:sldId id="452" r:id="rId44"/>
    <p:sldId id="453" r:id="rId45"/>
    <p:sldId id="454" r:id="rId46"/>
    <p:sldId id="455" r:id="rId47"/>
    <p:sldId id="456" r:id="rId48"/>
    <p:sldId id="457" r:id="rId49"/>
    <p:sldId id="458" r:id="rId50"/>
  </p:sldIdLst>
  <p:sldSz cx="12192000" cy="6858000"/>
  <p:notesSz cx="7315200" cy="9601200"/>
  <p:custDataLst>
    <p:tags r:id="rId5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440" userDrawn="1">
          <p15:clr>
            <a:srgbClr val="A4A3A4"/>
          </p15:clr>
        </p15:guide>
        <p15:guide id="13" orient="horz" pos="2568" userDrawn="1">
          <p15:clr>
            <a:srgbClr val="A4A3A4"/>
          </p15:clr>
        </p15:guide>
        <p15:guide id="14" orient="horz" pos="3370" userDrawn="1">
          <p15:clr>
            <a:srgbClr val="A4A3A4"/>
          </p15:clr>
        </p15:guide>
        <p15:guide id="15" orient="horz" pos="3589"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91C"/>
    <a:srgbClr val="000000"/>
    <a:srgbClr val="FFCD00"/>
    <a:srgbClr val="ED8B00"/>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94087" autoAdjust="0"/>
  </p:normalViewPr>
  <p:slideViewPr>
    <p:cSldViewPr snapToGrid="0" showGuides="1">
      <p:cViewPr varScale="1">
        <p:scale>
          <a:sx n="77" d="100"/>
          <a:sy n="77" d="100"/>
        </p:scale>
        <p:origin x="907" y="53"/>
      </p:cViewPr>
      <p:guideLst>
        <p:guide/>
        <p:guide orient="horz" pos="2047"/>
        <p:guide orient="horz" pos="1440"/>
        <p:guide orient="horz" pos="2568"/>
        <p:guide orient="horz" pos="3370"/>
        <p:guide orient="horz" pos="3589"/>
        <p:guide pos="422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8" d="100"/>
        <a:sy n="38"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8/8/2021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8/8/2021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313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Drag picture to placeholder or click icon to add</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Drag picture to placeholder or click icon to add</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Drag picture to placeholder or click icon to add</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Drag picture to placeholder or click icon to add</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Drag picture to placeholder or click icon to add</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Drag picture to placeholder or click icon to add</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Drag picture to placeholder or click icon to add</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Drag picture to placeholder or click icon to add</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Drag picture to placeholder or click icon to add</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Drag picture to placeholder or click icon to add</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Drag picture to placeholder or click icon to add</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Drag picture to placeholder or click icon to add</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Drag picture to placeholder or click icon to add</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Drag picture to placeholder or click icon to add</a:t>
            </a:r>
            <a:endParaRPr lang="en-US" noProof="0" dirty="0"/>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Only_with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8" name="Text Placeholder 8"/>
          <p:cNvSpPr>
            <a:spLocks noGrp="1"/>
          </p:cNvSpPr>
          <p:nvPr>
            <p:ph type="body" sz="quarter" idx="14"/>
          </p:nvPr>
        </p:nvSpPr>
        <p:spPr>
          <a:xfrm>
            <a:off x="511175" y="1279083"/>
            <a:ext cx="11071225" cy="647700"/>
          </a:xfrm>
        </p:spPr>
        <p:txBody>
          <a:bodyPr>
            <a:noAutofit/>
          </a:bodyPr>
          <a:lstStyle>
            <a:lvl1pPr marL="0" indent="0">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08068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00" dirty="0"/>
          </a:p>
        </p:txBody>
      </p:sp>
      <p:pic>
        <p:nvPicPr>
          <p:cNvPr id="24" name="Picture 23" descr="DD_RGB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97104" y="2051350"/>
            <a:ext cx="5197793" cy="2884265"/>
          </a:xfrm>
          <a:prstGeom prst="rect">
            <a:avLst/>
          </a:prstGeom>
        </p:spPr>
      </p:pic>
    </p:spTree>
    <p:extLst>
      <p:ext uri="{BB962C8B-B14F-4D97-AF65-F5344CB8AC3E}">
        <p14:creationId xmlns:p14="http://schemas.microsoft.com/office/powerpoint/2010/main" val="170677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Presentation title</a:t>
            </a:r>
            <a:br>
              <a:rPr lang="en-US" sz="650" noProof="0" dirty="0">
                <a:solidFill>
                  <a:schemeClr val="tx1"/>
                </a:solidFill>
              </a:rPr>
            </a:br>
            <a:r>
              <a:rPr lang="en-US" sz="650" noProof="0" dirty="0">
                <a:solidFill>
                  <a:schemeClr val="tx1"/>
                </a:solidFill>
              </a:rPr>
              <a:t>[To edit, click View &gt; Slide Master &gt; Slide master1]</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2017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8" r:id="rId24"/>
    <p:sldLayoutId id="2147483715" r:id="rId25"/>
    <p:sldLayoutId id="2147483716" r:id="rId26"/>
    <p:sldLayoutId id="2147483717"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58"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s.google.com/web/tools/chrome-devtools/" TargetMode="Externa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wmf"/><Relationship Id="rId2" Type="http://schemas.openxmlformats.org/officeDocument/2006/relationships/image" Target="../media/image4.png"/><Relationship Id="rId1" Type="http://schemas.openxmlformats.org/officeDocument/2006/relationships/slideLayout" Target="../slideLayouts/slideLayout41.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2" Type="http://schemas.openxmlformats.org/officeDocument/2006/relationships/hyperlink" Target="https://jsfiddle.net/b2epdcc0/1/" TargetMode="External"/><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Lightning Prerequisite</a:t>
            </a:r>
          </a:p>
        </p:txBody>
      </p:sp>
      <p:sp>
        <p:nvSpPr>
          <p:cNvPr id="4" name="Text Placeholder 3"/>
          <p:cNvSpPr>
            <a:spLocks noGrp="1"/>
          </p:cNvSpPr>
          <p:nvPr>
            <p:ph type="body" sz="quarter" idx="10"/>
          </p:nvPr>
        </p:nvSpPr>
        <p:spPr/>
        <p:txBody>
          <a:bodyPr/>
          <a:lstStyle/>
          <a:p>
            <a:r>
              <a:rPr lang="en-US" dirty="0"/>
              <a:t>June 2019</a:t>
            </a:r>
          </a:p>
          <a:p>
            <a:endParaRPr lang="en-US" dirty="0"/>
          </a:p>
        </p:txBody>
      </p:sp>
    </p:spTree>
    <p:extLst>
      <p:ext uri="{BB962C8B-B14F-4D97-AF65-F5344CB8AC3E}">
        <p14:creationId xmlns:p14="http://schemas.microsoft.com/office/powerpoint/2010/main" val="4901452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var</a:t>
            </a:r>
            <a:r>
              <a:rPr lang="en-US" sz="3200" dirty="0"/>
              <a:t> v/s let v/s </a:t>
            </a:r>
            <a:r>
              <a:rPr lang="en-US" sz="3200" dirty="0" err="1"/>
              <a:t>const</a:t>
            </a:r>
            <a:r>
              <a:rPr lang="en-US" sz="3200" dirty="0"/>
              <a:t> </a:t>
            </a:r>
          </a:p>
        </p:txBody>
      </p:sp>
      <p:sp>
        <p:nvSpPr>
          <p:cNvPr id="3" name="Text Placeholder 2"/>
          <p:cNvSpPr>
            <a:spLocks noGrp="1"/>
          </p:cNvSpPr>
          <p:nvPr>
            <p:ph type="body" sz="quarter" idx="14"/>
          </p:nvPr>
        </p:nvSpPr>
        <p:spPr>
          <a:xfrm>
            <a:off x="511175" y="1279083"/>
            <a:ext cx="11071225" cy="4973436"/>
          </a:xfrm>
        </p:spPr>
        <p:txBody>
          <a:bodyPr/>
          <a:lstStyle/>
          <a:p>
            <a:pPr marL="342900" indent="-342900">
              <a:spcAft>
                <a:spcPts val="0"/>
              </a:spcAft>
              <a:buFont typeface="Arial" panose="020B0604020202020204" pitchFamily="34" charset="0"/>
              <a:buChar char="•"/>
            </a:pPr>
            <a:r>
              <a:rPr lang="en-US" dirty="0"/>
              <a:t>ES6 also introduced another keyword, const.</a:t>
            </a:r>
          </a:p>
          <a:p>
            <a:pPr marL="342900" indent="-342900">
              <a:spcAft>
                <a:spcPts val="0"/>
              </a:spcAft>
              <a:buFont typeface="Arial" panose="020B0604020202020204" pitchFamily="34" charset="0"/>
              <a:buChar char="•"/>
            </a:pPr>
            <a:r>
              <a:rPr lang="en-US" dirty="0"/>
              <a:t>This can be useful when you need to declare a variable that cannot be </a:t>
            </a:r>
            <a:r>
              <a:rPr lang="en-US" dirty="0" err="1"/>
              <a:t>redeclared</a:t>
            </a:r>
            <a:r>
              <a:rPr lang="en-US" dirty="0"/>
              <a:t> or reassigned.</a:t>
            </a:r>
          </a:p>
          <a:p>
            <a:pPr marL="342900" indent="-342900">
              <a:spcAft>
                <a:spcPts val="0"/>
              </a:spcAft>
              <a:buFont typeface="Arial" panose="020B0604020202020204" pitchFamily="34" charset="0"/>
              <a:buChar char="•"/>
            </a:pPr>
            <a:r>
              <a:rPr lang="en-US" dirty="0"/>
              <a:t>Ex – 	</a:t>
            </a:r>
            <a:r>
              <a:rPr lang="en-US" dirty="0" err="1"/>
              <a:t>const</a:t>
            </a:r>
            <a:r>
              <a:rPr lang="en-US" dirty="0"/>
              <a:t> BRANDCOLOR; </a:t>
            </a:r>
          </a:p>
          <a:p>
            <a:pPr>
              <a:spcAft>
                <a:spcPts val="0"/>
              </a:spcAft>
            </a:pPr>
            <a:r>
              <a:rPr lang="en-US" dirty="0"/>
              <a:t>	console.</a:t>
            </a:r>
            <a:r>
              <a:rPr lang="en-US" b="1" dirty="0"/>
              <a:t>log</a:t>
            </a:r>
            <a:r>
              <a:rPr lang="en-US" dirty="0"/>
              <a:t>(BRANDCOLOR);</a:t>
            </a:r>
          </a:p>
          <a:p>
            <a:pPr>
              <a:spcAft>
                <a:spcPts val="0"/>
              </a:spcAft>
            </a:pPr>
            <a:endParaRPr lang="en-US" dirty="0"/>
          </a:p>
        </p:txBody>
      </p:sp>
    </p:spTree>
    <p:extLst>
      <p:ext uri="{BB962C8B-B14F-4D97-AF65-F5344CB8AC3E}">
        <p14:creationId xmlns:p14="http://schemas.microsoft.com/office/powerpoint/2010/main" val="14098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29" y="168153"/>
            <a:ext cx="11071907" cy="1325563"/>
          </a:xfrm>
        </p:spPr>
        <p:txBody>
          <a:bodyPr/>
          <a:lstStyle/>
          <a:p>
            <a:r>
              <a:rPr lang="en-US" sz="3600" dirty="0"/>
              <a:t>JavaScript : Functions(Named, Anonymous, Arrow ,IIFE)</a:t>
            </a:r>
          </a:p>
        </p:txBody>
      </p:sp>
      <p:sp>
        <p:nvSpPr>
          <p:cNvPr id="4" name="Rectangle 3"/>
          <p:cNvSpPr/>
          <p:nvPr/>
        </p:nvSpPr>
        <p:spPr>
          <a:xfrm>
            <a:off x="736289" y="1939202"/>
            <a:ext cx="5483279" cy="2440668"/>
          </a:xfrm>
          <a:prstGeom prst="rect">
            <a:avLst/>
          </a:prstGeom>
          <a:noFill/>
        </p:spPr>
        <p:txBody>
          <a:bodyPr wrap="square">
            <a:spAutoFit/>
          </a:bodyPr>
          <a:lstStyle/>
          <a:p>
            <a:pPr lvl="0">
              <a:spcBef>
                <a:spcPct val="20000"/>
              </a:spcBef>
              <a:spcAft>
                <a:spcPts val="600"/>
              </a:spcAft>
            </a:pPr>
            <a:r>
              <a:rPr lang="en-US" sz="1600" dirty="0">
                <a:latin typeface="+mj-lt"/>
                <a:cs typeface="Arial" panose="020B0604020202020204" pitchFamily="34" charset="0"/>
              </a:rPr>
              <a:t>Functions are </a:t>
            </a:r>
            <a:r>
              <a:rPr lang="en-US" sz="1600" u="sng" dirty="0">
                <a:latin typeface="+mj-lt"/>
                <a:cs typeface="Arial" panose="020B0604020202020204" pitchFamily="34" charset="0"/>
              </a:rPr>
              <a:t>first class objects</a:t>
            </a:r>
          </a:p>
          <a:p>
            <a:pPr marL="385763" lvl="0" indent="-385763">
              <a:spcBef>
                <a:spcPct val="20000"/>
              </a:spcBef>
              <a:spcAft>
                <a:spcPts val="600"/>
              </a:spcAft>
              <a:buFont typeface="Arial" pitchFamily="34" charset="0"/>
              <a:buAutoNum type="arabicPeriod"/>
            </a:pPr>
            <a:r>
              <a:rPr lang="en-US" sz="1600" dirty="0">
                <a:latin typeface="+mj-lt"/>
                <a:cs typeface="Arial" panose="020B0604020202020204" pitchFamily="34" charset="0"/>
              </a:rPr>
              <a:t>Functions can be passed, returned and stored just like any other value. [Very powerful.]</a:t>
            </a:r>
          </a:p>
          <a:p>
            <a:pPr marL="342900" lvl="0" indent="-342900">
              <a:spcBef>
                <a:spcPct val="20000"/>
              </a:spcBef>
              <a:spcAft>
                <a:spcPts val="600"/>
              </a:spcAft>
              <a:buFont typeface="+mj-lt"/>
              <a:buAutoNum type="arabicPeriod"/>
            </a:pPr>
            <a:r>
              <a:rPr lang="en-US" sz="1600" dirty="0">
                <a:latin typeface="+mj-lt"/>
                <a:cs typeface="Arial" panose="020B0604020202020204" pitchFamily="34" charset="0"/>
              </a:rPr>
              <a:t>Functions inherit from Object and can store name/value pairs.</a:t>
            </a:r>
          </a:p>
          <a:p>
            <a:pPr marL="342900" lvl="0" indent="-342900">
              <a:spcBef>
                <a:spcPct val="20000"/>
              </a:spcBef>
              <a:spcAft>
                <a:spcPts val="600"/>
              </a:spcAft>
              <a:buFont typeface="+mj-lt"/>
              <a:buAutoNum type="arabicPeriod"/>
            </a:pPr>
            <a:r>
              <a:rPr lang="en-US" sz="1600" dirty="0">
                <a:latin typeface="+mj-lt"/>
                <a:cs typeface="Arial" panose="020B0604020202020204" pitchFamily="34" charset="0"/>
              </a:rPr>
              <a:t>Functions objects are linked to </a:t>
            </a:r>
            <a:r>
              <a:rPr lang="en-US" sz="1600" i="1" dirty="0">
                <a:latin typeface="+mj-lt"/>
                <a:cs typeface="Arial" panose="020B0604020202020204" pitchFamily="34" charset="0"/>
              </a:rPr>
              <a:t>Function.prototype, </a:t>
            </a:r>
            <a:r>
              <a:rPr lang="en-US" sz="1600" dirty="0">
                <a:latin typeface="+mj-lt"/>
                <a:cs typeface="Arial" panose="020B0604020202020204" pitchFamily="34" charset="0"/>
              </a:rPr>
              <a:t>which is linked to Object.prototype</a:t>
            </a:r>
          </a:p>
        </p:txBody>
      </p:sp>
      <p:sp>
        <p:nvSpPr>
          <p:cNvPr id="5" name="Rectangle 4"/>
          <p:cNvSpPr/>
          <p:nvPr/>
        </p:nvSpPr>
        <p:spPr>
          <a:xfrm>
            <a:off x="6590270" y="2460954"/>
            <a:ext cx="5231027" cy="3093154"/>
          </a:xfrm>
          <a:prstGeom prst="rect">
            <a:avLst/>
          </a:prstGeom>
          <a:noFill/>
        </p:spPr>
        <p:txBody>
          <a:bodyPr wrap="square">
            <a:spAutoFit/>
          </a:bodyPr>
          <a:lstStyle/>
          <a:p>
            <a:pPr>
              <a:spcAft>
                <a:spcPts val="600"/>
              </a:spcAft>
            </a:pPr>
            <a:r>
              <a:rPr lang="en-US" sz="1600" dirty="0">
                <a:latin typeface="+mj-lt"/>
                <a:cs typeface="Calibri" panose="020F0502020204030204" pitchFamily="34" charset="0"/>
              </a:rPr>
              <a:t>Eg:1 - </a:t>
            </a:r>
            <a:r>
              <a:rPr lang="en-US" sz="1600" b="1" dirty="0">
                <a:latin typeface="+mj-lt"/>
                <a:cs typeface="Calibri" panose="020F0502020204030204" pitchFamily="34" charset="0"/>
              </a:rPr>
              <a:t>Function declaration</a:t>
            </a:r>
          </a:p>
          <a:p>
            <a:pPr>
              <a:spcAft>
                <a:spcPts val="600"/>
              </a:spcAft>
            </a:pPr>
            <a:r>
              <a:rPr lang="en-US" sz="1400" dirty="0">
                <a:latin typeface="+mj-lt"/>
                <a:cs typeface="Calibri" panose="020F0502020204030204" pitchFamily="34" charset="0"/>
              </a:rPr>
              <a:t>function </a:t>
            </a:r>
            <a:r>
              <a:rPr lang="en-US" sz="1400" dirty="0" err="1">
                <a:latin typeface="+mj-lt"/>
                <a:cs typeface="Calibri" panose="020F0502020204030204" pitchFamily="34" charset="0"/>
              </a:rPr>
              <a:t>isEven</a:t>
            </a:r>
            <a:r>
              <a:rPr lang="en-US" sz="1400" dirty="0">
                <a:latin typeface="+mj-lt"/>
                <a:cs typeface="Calibri" panose="020F0502020204030204" pitchFamily="34" charset="0"/>
              </a:rPr>
              <a:t>(</a:t>
            </a:r>
            <a:r>
              <a:rPr lang="en-US" sz="1400" dirty="0" err="1">
                <a:latin typeface="+mj-lt"/>
                <a:cs typeface="Calibri" panose="020F0502020204030204" pitchFamily="34" charset="0"/>
              </a:rPr>
              <a:t>num</a:t>
            </a:r>
            <a:r>
              <a:rPr lang="en-US" sz="1400" dirty="0">
                <a:latin typeface="+mj-lt"/>
                <a:cs typeface="Calibri" panose="020F0502020204030204" pitchFamily="34" charset="0"/>
              </a:rPr>
              <a:t>) {  </a:t>
            </a:r>
          </a:p>
          <a:p>
            <a:pPr>
              <a:spcAft>
                <a:spcPts val="600"/>
              </a:spcAft>
            </a:pPr>
            <a:r>
              <a:rPr lang="en-US" sz="1400" dirty="0">
                <a:latin typeface="+mj-lt"/>
                <a:cs typeface="Calibri" panose="020F0502020204030204" pitchFamily="34" charset="0"/>
              </a:rPr>
              <a:t>  return </a:t>
            </a:r>
            <a:r>
              <a:rPr lang="en-US" sz="1400" dirty="0" err="1">
                <a:latin typeface="+mj-lt"/>
                <a:cs typeface="Calibri" panose="020F0502020204030204" pitchFamily="34" charset="0"/>
              </a:rPr>
              <a:t>num</a:t>
            </a:r>
            <a:r>
              <a:rPr lang="en-US" sz="1400" dirty="0">
                <a:latin typeface="+mj-lt"/>
                <a:cs typeface="Calibri" panose="020F0502020204030204" pitchFamily="34" charset="0"/>
              </a:rPr>
              <a:t> % 2 === 0;</a:t>
            </a:r>
          </a:p>
          <a:p>
            <a:pPr>
              <a:spcAft>
                <a:spcPts val="600"/>
              </a:spcAft>
            </a:pPr>
            <a:r>
              <a:rPr lang="en-US" sz="1400" dirty="0">
                <a:latin typeface="+mj-lt"/>
                <a:cs typeface="Calibri" panose="020F0502020204030204" pitchFamily="34" charset="0"/>
              </a:rPr>
              <a:t>}</a:t>
            </a:r>
          </a:p>
          <a:p>
            <a:pPr>
              <a:spcAft>
                <a:spcPts val="600"/>
              </a:spcAft>
            </a:pPr>
            <a:r>
              <a:rPr lang="en-US" sz="1400" dirty="0" err="1">
                <a:latin typeface="+mj-lt"/>
                <a:cs typeface="Calibri" panose="020F0502020204030204" pitchFamily="34" charset="0"/>
              </a:rPr>
              <a:t>isEven</a:t>
            </a:r>
            <a:r>
              <a:rPr lang="en-US" sz="1400" dirty="0">
                <a:latin typeface="+mj-lt"/>
                <a:cs typeface="Calibri" panose="020F0502020204030204" pitchFamily="34" charset="0"/>
              </a:rPr>
              <a:t>(24); // =&gt; true  </a:t>
            </a:r>
          </a:p>
          <a:p>
            <a:pPr>
              <a:spcAft>
                <a:spcPts val="600"/>
              </a:spcAft>
            </a:pPr>
            <a:endParaRPr lang="en-US" sz="1400" dirty="0">
              <a:latin typeface="+mj-lt"/>
              <a:cs typeface="Calibri" panose="020F0502020204030204" pitchFamily="34" charset="0"/>
            </a:endParaRPr>
          </a:p>
          <a:p>
            <a:pPr>
              <a:spcAft>
                <a:spcPts val="600"/>
              </a:spcAft>
            </a:pPr>
            <a:r>
              <a:rPr lang="en-US" sz="1600" dirty="0">
                <a:latin typeface="+mj-lt"/>
                <a:cs typeface="Calibri" panose="020F0502020204030204" pitchFamily="34" charset="0"/>
              </a:rPr>
              <a:t>Eg:2 – </a:t>
            </a:r>
            <a:r>
              <a:rPr lang="en-US" sz="1600" b="1" dirty="0">
                <a:latin typeface="+mj-lt"/>
                <a:cs typeface="Calibri" panose="020F0502020204030204" pitchFamily="34" charset="0"/>
              </a:rPr>
              <a:t>Function Expression</a:t>
            </a:r>
          </a:p>
          <a:p>
            <a:r>
              <a:rPr lang="en-US" sz="1400" dirty="0">
                <a:latin typeface="+mj-lt"/>
                <a:cs typeface="Calibri" panose="020F0502020204030204" pitchFamily="34" charset="0"/>
              </a:rPr>
              <a:t>let </a:t>
            </a:r>
            <a:r>
              <a:rPr lang="en-US" sz="1400" dirty="0" err="1">
                <a:latin typeface="+mj-lt"/>
                <a:cs typeface="Calibri" panose="020F0502020204030204" pitchFamily="34" charset="0"/>
              </a:rPr>
              <a:t>myTeacher</a:t>
            </a:r>
            <a:r>
              <a:rPr lang="en-US" sz="1400" dirty="0">
                <a:latin typeface="+mj-lt"/>
                <a:cs typeface="Calibri" panose="020F0502020204030204" pitchFamily="34" charset="0"/>
              </a:rPr>
              <a:t> = function </a:t>
            </a:r>
            <a:r>
              <a:rPr lang="en-US" sz="1400" dirty="0" err="1">
                <a:latin typeface="+mj-lt"/>
                <a:cs typeface="Calibri" panose="020F0502020204030204" pitchFamily="34" charset="0"/>
              </a:rPr>
              <a:t>anotherTeacher</a:t>
            </a:r>
            <a:r>
              <a:rPr lang="en-US" sz="1400" dirty="0">
                <a:latin typeface="+mj-lt"/>
                <a:cs typeface="Calibri" panose="020F0502020204030204" pitchFamily="34" charset="0"/>
              </a:rPr>
              <a:t>() {    console.log(</a:t>
            </a:r>
            <a:r>
              <a:rPr lang="en-US" sz="1400" dirty="0" err="1">
                <a:latin typeface="+mj-lt"/>
                <a:cs typeface="Calibri" panose="020F0502020204030204" pitchFamily="34" charset="0"/>
              </a:rPr>
              <a:t>anotherTeacher</a:t>
            </a:r>
            <a:r>
              <a:rPr lang="en-US" sz="1400" dirty="0">
                <a:latin typeface="+mj-lt"/>
                <a:cs typeface="Calibri" panose="020F0502020204030204" pitchFamily="34" charset="0"/>
              </a:rPr>
              <a:t>);</a:t>
            </a:r>
            <a:br>
              <a:rPr lang="en-US" sz="1400" dirty="0">
                <a:latin typeface="+mj-lt"/>
                <a:cs typeface="Calibri" panose="020F0502020204030204" pitchFamily="34" charset="0"/>
              </a:rPr>
            </a:br>
            <a:r>
              <a:rPr lang="en-US" sz="1400" dirty="0">
                <a:latin typeface="+mj-lt"/>
                <a:cs typeface="Calibri" panose="020F0502020204030204" pitchFamily="34" charset="0"/>
              </a:rPr>
              <a:t>};</a:t>
            </a:r>
          </a:p>
          <a:p>
            <a:pPr>
              <a:spcAft>
                <a:spcPts val="600"/>
              </a:spcAft>
            </a:pPr>
            <a:endParaRPr lang="en-US" sz="1600" dirty="0">
              <a:latin typeface="+mj-lt"/>
              <a:cs typeface="Calibri" panose="020F0502020204030204" pitchFamily="34" charset="0"/>
            </a:endParaRPr>
          </a:p>
        </p:txBody>
      </p:sp>
      <p:sp>
        <p:nvSpPr>
          <p:cNvPr id="6" name="Rectangle 5"/>
          <p:cNvSpPr/>
          <p:nvPr/>
        </p:nvSpPr>
        <p:spPr>
          <a:xfrm>
            <a:off x="7448039" y="1970000"/>
            <a:ext cx="3110104" cy="338554"/>
          </a:xfrm>
          <a:prstGeom prst="rect">
            <a:avLst/>
          </a:prstGeom>
          <a:noFill/>
        </p:spPr>
        <p:txBody>
          <a:bodyPr wrap="square">
            <a:spAutoFit/>
          </a:bodyPr>
          <a:lstStyle/>
          <a:p>
            <a:pPr lvl="0">
              <a:spcBef>
                <a:spcPct val="20000"/>
              </a:spcBef>
              <a:spcAft>
                <a:spcPts val="600"/>
              </a:spcAft>
            </a:pPr>
            <a:r>
              <a:rPr lang="en-US" sz="1600" i="1" dirty="0">
                <a:latin typeface="+mj-lt"/>
                <a:cs typeface="Calibri" panose="020F0502020204030204" pitchFamily="34" charset="0"/>
              </a:rPr>
              <a:t>Examples</a:t>
            </a:r>
          </a:p>
        </p:txBody>
      </p:sp>
      <p:sp>
        <p:nvSpPr>
          <p:cNvPr id="7" name="Rectangle 1"/>
          <p:cNvSpPr>
            <a:spLocks noChangeArrowheads="1"/>
          </p:cNvSpPr>
          <p:nvPr/>
        </p:nvSpPr>
        <p:spPr bwMode="auto">
          <a:xfrm>
            <a:off x="829875" y="4825377"/>
            <a:ext cx="5488547" cy="1308050"/>
          </a:xfrm>
          <a:prstGeom prst="rect">
            <a:avLst/>
          </a:prstGeom>
          <a:noFill/>
          <a:ln>
            <a:noFill/>
          </a:ln>
          <a:effectLst/>
        </p:spPr>
        <p:txBody>
          <a:bodyPr vert="horz" wrap="square" lIns="0" tIns="0" rIns="0" bIns="0" numCol="1" anchor="ctr" anchorCtr="0" compatLnSpc="1">
            <a:prstTxWarp prst="textNoShape">
              <a:avLst/>
            </a:prstTxWarp>
            <a:spAutoFit/>
          </a:bodyPr>
          <a:lstStyle/>
          <a:p>
            <a:pPr marR="0" indent="0" fontAlgn="base">
              <a:lnSpc>
                <a:spcPct val="100000"/>
              </a:lnSpc>
              <a:spcBef>
                <a:spcPct val="20000"/>
              </a:spcBef>
              <a:spcAft>
                <a:spcPts val="600"/>
              </a:spcAft>
              <a:buClrTx/>
              <a:buSzTx/>
              <a:buFontTx/>
              <a:buNone/>
              <a:tabLst/>
            </a:pPr>
            <a:r>
              <a:rPr lang="en-US" altLang="en-US" sz="1600" i="1" dirty="0">
                <a:latin typeface="+mj-lt"/>
                <a:cs typeface="Calibri" panose="020F0502020204030204" pitchFamily="34" charset="0"/>
              </a:rPr>
              <a:t>Syntax: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cs typeface="Calibri" panose="020F0502020204030204" pitchFamily="34" charset="0"/>
              </a:rPr>
              <a:t>function [name]([param1[ = defaultValue1 ][, ..., paramN[ = defaultValueN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cs typeface="Calibri" panose="020F0502020204030204" pitchFamily="34" charset="0"/>
              </a:rPr>
              <a:t> statements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cs typeface="Calibri" panose="020F0502020204030204" pitchFamily="34" charset="0"/>
              </a:rPr>
              <a:t>} </a:t>
            </a:r>
          </a:p>
        </p:txBody>
      </p:sp>
    </p:spTree>
    <p:extLst>
      <p:ext uri="{BB962C8B-B14F-4D97-AF65-F5344CB8AC3E}">
        <p14:creationId xmlns:p14="http://schemas.microsoft.com/office/powerpoint/2010/main" val="142708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469900" y="1161534"/>
            <a:ext cx="11079549" cy="5145904"/>
          </a:xfrm>
        </p:spPr>
        <p:txBody>
          <a:bodyPr/>
          <a:lstStyle/>
          <a:p>
            <a:pPr marL="285750" indent="-285750">
              <a:buFont typeface="Arial" panose="020B0604020202020204" pitchFamily="34" charset="0"/>
              <a:buChar char="•"/>
            </a:pPr>
            <a:r>
              <a:rPr lang="en-US" sz="1600" dirty="0"/>
              <a:t>When a function expression has name.</a:t>
            </a:r>
          </a:p>
          <a:p>
            <a:r>
              <a:rPr lang="en-US" sz="1600" dirty="0"/>
              <a:t>     Ex- let </a:t>
            </a:r>
            <a:r>
              <a:rPr lang="en-US" sz="1600" dirty="0" err="1"/>
              <a:t>keyHandler</a:t>
            </a:r>
            <a:r>
              <a:rPr lang="en-US" sz="1600" dirty="0"/>
              <a:t> = function </a:t>
            </a:r>
            <a:r>
              <a:rPr lang="en-US" sz="1600" dirty="0" err="1"/>
              <a:t>keyHandler</a:t>
            </a:r>
            <a:r>
              <a:rPr lang="en-US" sz="1600" dirty="0"/>
              <a:t>() { 	</a:t>
            </a:r>
            <a:r>
              <a:rPr lang="en-US" sz="1600" dirty="0">
                <a:sym typeface="Wingdings" panose="05000000000000000000" pitchFamily="2" charset="2"/>
              </a:rPr>
              <a:t></a:t>
            </a:r>
            <a:r>
              <a:rPr lang="en-US" sz="1600" dirty="0"/>
              <a:t> Function Expression</a:t>
            </a:r>
          </a:p>
          <a:p>
            <a:r>
              <a:rPr lang="en-US" sz="1600" dirty="0"/>
              <a:t>                   /* … */</a:t>
            </a:r>
            <a:br>
              <a:rPr lang="en-US" sz="1600" dirty="0"/>
            </a:br>
            <a:r>
              <a:rPr lang="en-US" sz="1600" dirty="0"/>
              <a:t>           }</a:t>
            </a:r>
          </a:p>
          <a:p>
            <a:pPr>
              <a:spcAft>
                <a:spcPts val="600"/>
              </a:spcAft>
            </a:pPr>
            <a:r>
              <a:rPr lang="en-US" sz="1600" dirty="0"/>
              <a:t>           </a:t>
            </a:r>
            <a:r>
              <a:rPr lang="en-US" sz="1600" dirty="0">
                <a:cs typeface="Calibri" panose="020F0502020204030204" pitchFamily="34" charset="0"/>
              </a:rPr>
              <a:t>function </a:t>
            </a:r>
            <a:r>
              <a:rPr lang="en-US" sz="1600" dirty="0" err="1">
                <a:cs typeface="Calibri" panose="020F0502020204030204" pitchFamily="34" charset="0"/>
              </a:rPr>
              <a:t>isEven</a:t>
            </a:r>
            <a:r>
              <a:rPr lang="en-US" sz="1600" dirty="0">
                <a:cs typeface="Calibri" panose="020F0502020204030204" pitchFamily="34" charset="0"/>
              </a:rPr>
              <a:t>(</a:t>
            </a:r>
            <a:r>
              <a:rPr lang="en-US" sz="1600" dirty="0" err="1">
                <a:cs typeface="Calibri" panose="020F0502020204030204" pitchFamily="34" charset="0"/>
              </a:rPr>
              <a:t>num</a:t>
            </a:r>
            <a:r>
              <a:rPr lang="en-US" sz="1600" dirty="0">
                <a:cs typeface="Calibri" panose="020F0502020204030204" pitchFamily="34" charset="0"/>
              </a:rPr>
              <a:t>) { 	</a:t>
            </a:r>
            <a:r>
              <a:rPr lang="en-US" sz="1600" dirty="0">
                <a:cs typeface="Calibri" panose="020F0502020204030204" pitchFamily="34" charset="0"/>
                <a:sym typeface="Wingdings" panose="05000000000000000000" pitchFamily="2" charset="2"/>
              </a:rPr>
              <a:t> Function Declaration</a:t>
            </a:r>
            <a:endParaRPr lang="en-US" sz="1600" dirty="0">
              <a:cs typeface="Calibri" panose="020F0502020204030204" pitchFamily="34" charset="0"/>
            </a:endParaRPr>
          </a:p>
          <a:p>
            <a:pPr>
              <a:spcAft>
                <a:spcPts val="600"/>
              </a:spcAft>
            </a:pPr>
            <a:r>
              <a:rPr lang="en-US" sz="1600" dirty="0">
                <a:cs typeface="Calibri" panose="020F0502020204030204" pitchFamily="34" charset="0"/>
              </a:rPr>
              <a:t>                  return </a:t>
            </a:r>
            <a:r>
              <a:rPr lang="en-US" sz="1600" dirty="0" err="1">
                <a:cs typeface="Calibri" panose="020F0502020204030204" pitchFamily="34" charset="0"/>
              </a:rPr>
              <a:t>num</a:t>
            </a:r>
            <a:r>
              <a:rPr lang="en-US" sz="1600" dirty="0">
                <a:cs typeface="Calibri" panose="020F0502020204030204" pitchFamily="34" charset="0"/>
              </a:rPr>
              <a:t> % 2 === 0;</a:t>
            </a:r>
          </a:p>
          <a:p>
            <a:pPr>
              <a:spcAft>
                <a:spcPts val="600"/>
              </a:spcAft>
            </a:pPr>
            <a:r>
              <a:rPr lang="en-US" sz="1600" dirty="0">
                <a:cs typeface="Calibri" panose="020F0502020204030204" pitchFamily="34" charset="0"/>
              </a:rPr>
              <a:t>           }</a:t>
            </a:r>
          </a:p>
          <a:p>
            <a:endParaRPr lang="en-US" sz="1600" dirty="0"/>
          </a:p>
          <a:p>
            <a:r>
              <a:rPr lang="en-US" sz="1600" dirty="0"/>
              <a:t>Why? to use named function</a:t>
            </a:r>
          </a:p>
          <a:p>
            <a:pPr marL="285750" lvl="0" indent="-285750">
              <a:buFont typeface="Arial" panose="020B0604020202020204" pitchFamily="34" charset="0"/>
              <a:buChar char="•"/>
            </a:pPr>
            <a:r>
              <a:rPr lang="en-US" sz="1600" dirty="0"/>
              <a:t>The name produces a reliable function self-reference (recursion </a:t>
            </a:r>
            <a:r>
              <a:rPr lang="en-US" sz="1600" dirty="0" err="1"/>
              <a:t>etc</a:t>
            </a:r>
            <a:r>
              <a:rPr lang="en-US" sz="1600" dirty="0"/>
              <a:t>).</a:t>
            </a:r>
          </a:p>
          <a:p>
            <a:pPr marL="285750" lvl="0" indent="-285750">
              <a:buFont typeface="Arial" panose="020B0604020202020204" pitchFamily="34" charset="0"/>
              <a:buChar char="•"/>
            </a:pPr>
            <a:r>
              <a:rPr lang="en-US" sz="1600" dirty="0"/>
              <a:t>More </a:t>
            </a:r>
            <a:r>
              <a:rPr lang="en-US" sz="1600" dirty="0" err="1"/>
              <a:t>debuggable</a:t>
            </a:r>
            <a:r>
              <a:rPr lang="en-US" sz="1600" dirty="0"/>
              <a:t> stack traces.</a:t>
            </a:r>
          </a:p>
          <a:p>
            <a:pPr marL="285750" lvl="0" indent="-285750">
              <a:buFont typeface="Arial" panose="020B0604020202020204" pitchFamily="34" charset="0"/>
              <a:buChar char="•"/>
            </a:pPr>
            <a:r>
              <a:rPr lang="en-US" sz="1600" dirty="0"/>
              <a:t>More self-documenting code</a:t>
            </a:r>
          </a:p>
          <a:p>
            <a:r>
              <a:rPr lang="en-US" sz="1600" dirty="0"/>
              <a:t> </a:t>
            </a:r>
          </a:p>
        </p:txBody>
      </p:sp>
      <p:sp>
        <p:nvSpPr>
          <p:cNvPr id="2" name="Title 1"/>
          <p:cNvSpPr>
            <a:spLocks noGrp="1"/>
          </p:cNvSpPr>
          <p:nvPr>
            <p:ph type="title"/>
          </p:nvPr>
        </p:nvSpPr>
        <p:spPr/>
        <p:txBody>
          <a:bodyPr/>
          <a:lstStyle/>
          <a:p>
            <a:r>
              <a:rPr lang="en-US" sz="3200" dirty="0"/>
              <a:t>Named Function</a:t>
            </a:r>
            <a:endParaRPr lang="en-US" sz="4000" dirty="0"/>
          </a:p>
        </p:txBody>
      </p:sp>
    </p:spTree>
    <p:extLst>
      <p:ext uri="{BB962C8B-B14F-4D97-AF65-F5344CB8AC3E}">
        <p14:creationId xmlns:p14="http://schemas.microsoft.com/office/powerpoint/2010/main" val="3028432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Anonymous Function </a:t>
            </a:r>
          </a:p>
        </p:txBody>
      </p:sp>
      <p:sp>
        <p:nvSpPr>
          <p:cNvPr id="3" name="Text Placeholder 2"/>
          <p:cNvSpPr>
            <a:spLocks noGrp="1"/>
          </p:cNvSpPr>
          <p:nvPr>
            <p:ph type="body" sz="quarter" idx="14"/>
          </p:nvPr>
        </p:nvSpPr>
        <p:spPr>
          <a:xfrm>
            <a:off x="511175" y="1279083"/>
            <a:ext cx="11071225" cy="4794458"/>
          </a:xfrm>
        </p:spPr>
        <p:txBody>
          <a:bodyPr/>
          <a:lstStyle/>
          <a:p>
            <a:pPr marL="285750" indent="-285750">
              <a:spcAft>
                <a:spcPts val="0"/>
              </a:spcAft>
              <a:buFont typeface="Arial" panose="020B0604020202020204" pitchFamily="34" charset="0"/>
              <a:buChar char="•"/>
            </a:pPr>
            <a:r>
              <a:rPr lang="en-US" sz="1600" dirty="0"/>
              <a:t>An anonymous function is a function that was declared without any named identifier to refer to it. As such, an anonymous function is usually not accessible after its initial creation.</a:t>
            </a:r>
          </a:p>
          <a:p>
            <a:pPr marL="285750" indent="-285750">
              <a:spcAft>
                <a:spcPts val="0"/>
              </a:spcAft>
              <a:buFont typeface="Arial" panose="020B0604020202020204" pitchFamily="34" charset="0"/>
              <a:buChar char="•"/>
            </a:pPr>
            <a:endParaRPr lang="en-US" sz="1600" dirty="0"/>
          </a:p>
          <a:p>
            <a:pPr>
              <a:spcAft>
                <a:spcPts val="0"/>
              </a:spcAft>
            </a:pPr>
            <a:r>
              <a:rPr lang="en-US" sz="1600" dirty="0"/>
              <a:t>    Ex - 	let count = function(array) { // Function expression</a:t>
            </a:r>
          </a:p>
          <a:p>
            <a:pPr>
              <a:spcAft>
                <a:spcPts val="0"/>
              </a:spcAft>
            </a:pPr>
            <a:r>
              <a:rPr lang="en-US" sz="1600" dirty="0"/>
              <a:t>  		return </a:t>
            </a:r>
            <a:r>
              <a:rPr lang="en-US" sz="1600" dirty="0" err="1"/>
              <a:t>array.length</a:t>
            </a:r>
            <a:r>
              <a:rPr lang="en-US" sz="1600" dirty="0"/>
              <a:t>;</a:t>
            </a:r>
          </a:p>
          <a:p>
            <a:pPr>
              <a:spcAft>
                <a:spcPts val="0"/>
              </a:spcAft>
            </a:pPr>
            <a:r>
              <a:rPr lang="en-US" sz="1600" dirty="0"/>
              <a:t>	};</a:t>
            </a:r>
          </a:p>
          <a:p>
            <a:pPr>
              <a:spcAft>
                <a:spcPts val="0"/>
              </a:spcAft>
            </a:pPr>
            <a:r>
              <a:rPr lang="en-US" sz="1600" dirty="0"/>
              <a:t>	console.log(count([5, 7, 8])); // =&gt; 3</a:t>
            </a:r>
          </a:p>
          <a:p>
            <a:pPr>
              <a:spcAft>
                <a:spcPts val="0"/>
              </a:spcAft>
            </a:pPr>
            <a:endParaRPr lang="en-US" sz="1600" dirty="0"/>
          </a:p>
          <a:p>
            <a:pPr>
              <a:spcAft>
                <a:spcPts val="0"/>
              </a:spcAft>
            </a:pPr>
            <a:r>
              <a:rPr lang="en-US" sz="1600" dirty="0"/>
              <a:t>    Ex - 2</a:t>
            </a:r>
          </a:p>
          <a:p>
            <a:pPr>
              <a:spcAft>
                <a:spcPts val="0"/>
              </a:spcAft>
            </a:pPr>
            <a:r>
              <a:rPr lang="en-US" sz="1600" dirty="0"/>
              <a:t>	let methods = {</a:t>
            </a:r>
          </a:p>
          <a:p>
            <a:pPr>
              <a:spcAft>
                <a:spcPts val="0"/>
              </a:spcAft>
            </a:pPr>
            <a:r>
              <a:rPr lang="en-US" sz="1600" dirty="0"/>
              <a:t>  		numbers: [1, 5, 8],</a:t>
            </a:r>
          </a:p>
          <a:p>
            <a:pPr>
              <a:spcAft>
                <a:spcPts val="0"/>
              </a:spcAft>
            </a:pPr>
            <a:r>
              <a:rPr lang="en-US" sz="1600" dirty="0"/>
              <a:t>  		sum: function() { // Function expression</a:t>
            </a:r>
          </a:p>
          <a:p>
            <a:pPr>
              <a:spcAft>
                <a:spcPts val="0"/>
              </a:spcAft>
            </a:pPr>
            <a:r>
              <a:rPr lang="en-US" sz="1600" dirty="0"/>
              <a:t>      			return "hi </a:t>
            </a:r>
            <a:r>
              <a:rPr lang="en-US" sz="1600" dirty="0" err="1"/>
              <a:t>i</a:t>
            </a:r>
            <a:r>
              <a:rPr lang="en-US" sz="1600" dirty="0"/>
              <a:t> am inside";</a:t>
            </a:r>
          </a:p>
          <a:p>
            <a:pPr>
              <a:spcAft>
                <a:spcPts val="0"/>
              </a:spcAft>
            </a:pPr>
            <a:r>
              <a:rPr lang="en-US" sz="1600" dirty="0"/>
              <a:t>  		}</a:t>
            </a:r>
          </a:p>
          <a:p>
            <a:pPr>
              <a:spcAft>
                <a:spcPts val="0"/>
              </a:spcAft>
            </a:pPr>
            <a:r>
              <a:rPr lang="en-US" sz="1600" dirty="0"/>
              <a:t>	};</a:t>
            </a:r>
          </a:p>
          <a:p>
            <a:pPr>
              <a:spcAft>
                <a:spcPts val="0"/>
              </a:spcAft>
            </a:pPr>
            <a:r>
              <a:rPr lang="en-US" sz="1600" dirty="0"/>
              <a:t>	console.log(</a:t>
            </a:r>
            <a:r>
              <a:rPr lang="en-US" sz="1600" dirty="0" err="1"/>
              <a:t>methods.sum</a:t>
            </a:r>
            <a:r>
              <a:rPr lang="en-US" sz="1600" dirty="0"/>
              <a:t>());    // =&gt; 14</a:t>
            </a:r>
          </a:p>
        </p:txBody>
      </p:sp>
    </p:spTree>
    <p:extLst>
      <p:ext uri="{BB962C8B-B14F-4D97-AF65-F5344CB8AC3E}">
        <p14:creationId xmlns:p14="http://schemas.microsoft.com/office/powerpoint/2010/main" val="115587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75" y="410824"/>
            <a:ext cx="11252200" cy="692151"/>
          </a:xfrm>
        </p:spPr>
        <p:txBody>
          <a:bodyPr/>
          <a:lstStyle/>
          <a:p>
            <a:r>
              <a:rPr lang="en-US" sz="3200" dirty="0"/>
              <a:t>Immediately-invoked Function Expression (IIFE)</a:t>
            </a:r>
          </a:p>
        </p:txBody>
      </p:sp>
      <p:sp>
        <p:nvSpPr>
          <p:cNvPr id="3" name="Text Placeholder 2"/>
          <p:cNvSpPr>
            <a:spLocks noGrp="1"/>
          </p:cNvSpPr>
          <p:nvPr>
            <p:ph type="body" sz="quarter" idx="14"/>
          </p:nvPr>
        </p:nvSpPr>
        <p:spPr>
          <a:xfrm>
            <a:off x="511175" y="1285103"/>
            <a:ext cx="11071225" cy="4967416"/>
          </a:xfrm>
        </p:spPr>
        <p:txBody>
          <a:bodyPr/>
          <a:lstStyle/>
          <a:p>
            <a:pPr marL="285750" indent="-285750">
              <a:buFont typeface="Arial" panose="020B0604020202020204" pitchFamily="34" charset="0"/>
              <a:buChar char="•"/>
            </a:pPr>
            <a:r>
              <a:rPr lang="en-US" sz="1600" dirty="0">
                <a:latin typeface="+mj-lt"/>
              </a:rPr>
              <a:t>A way to execute </a:t>
            </a:r>
            <a:r>
              <a:rPr lang="en-US" sz="1600" b="1" dirty="0">
                <a:latin typeface="+mj-lt"/>
              </a:rPr>
              <a:t>functions immediately</a:t>
            </a:r>
            <a:r>
              <a:rPr lang="en-US" sz="1600" dirty="0">
                <a:latin typeface="+mj-lt"/>
              </a:rPr>
              <a:t>, as soon as they are created. </a:t>
            </a:r>
          </a:p>
          <a:p>
            <a:pPr marL="285750" indent="-285750">
              <a:buFont typeface="Arial" panose="020B0604020202020204" pitchFamily="34" charset="0"/>
              <a:buChar char="•"/>
            </a:pPr>
            <a:r>
              <a:rPr lang="en-US" sz="1600" dirty="0">
                <a:latin typeface="+mj-lt"/>
              </a:rPr>
              <a:t>A self-invoking expression is invoked (started) automatically, without being called. </a:t>
            </a:r>
          </a:p>
          <a:p>
            <a:pPr marL="285750" indent="-285750">
              <a:buFont typeface="Arial" panose="020B0604020202020204" pitchFamily="34" charset="0"/>
              <a:buChar char="•"/>
            </a:pPr>
            <a:r>
              <a:rPr lang="en-US" sz="1600" dirty="0">
                <a:latin typeface="+mj-lt"/>
              </a:rPr>
              <a:t>Function expressions will execute automatically if the expression is followed by ().</a:t>
            </a:r>
          </a:p>
          <a:p>
            <a:pPr marL="285750" indent="-285750">
              <a:buFont typeface="Arial" panose="020B0604020202020204" pitchFamily="34" charset="0"/>
              <a:buChar char="•"/>
            </a:pPr>
            <a:r>
              <a:rPr lang="en-US" sz="1600" dirty="0">
                <a:latin typeface="+mj-lt"/>
              </a:rPr>
              <a:t>IIFEs are very useful because they don't pollute the global object, and they are a simple way to isolate variables declarations.</a:t>
            </a:r>
          </a:p>
          <a:p>
            <a:pPr>
              <a:spcAft>
                <a:spcPts val="0"/>
              </a:spcAft>
            </a:pPr>
            <a:r>
              <a:rPr lang="en-US" sz="1600" dirty="0">
                <a:latin typeface="+mj-lt"/>
              </a:rPr>
              <a:t>	Ex - 	(function () {</a:t>
            </a:r>
          </a:p>
          <a:p>
            <a:pPr>
              <a:spcAft>
                <a:spcPts val="0"/>
              </a:spcAft>
            </a:pPr>
            <a:r>
              <a:rPr lang="en-US" sz="1600" dirty="0">
                <a:latin typeface="+mj-lt"/>
              </a:rPr>
              <a:t>			console.log("Hello! I called myself“);</a:t>
            </a:r>
          </a:p>
          <a:p>
            <a:pPr>
              <a:spcAft>
                <a:spcPts val="0"/>
              </a:spcAft>
            </a:pPr>
            <a:r>
              <a:rPr lang="en-US" sz="1600" dirty="0">
                <a:latin typeface="+mj-lt"/>
              </a:rPr>
              <a:t>		})();</a:t>
            </a:r>
          </a:p>
          <a:p>
            <a:pPr>
              <a:spcAft>
                <a:spcPts val="0"/>
              </a:spcAft>
            </a:pPr>
            <a:endParaRPr lang="en-US" sz="1600" dirty="0">
              <a:latin typeface="+mj-lt"/>
            </a:endParaRPr>
          </a:p>
          <a:p>
            <a:pPr>
              <a:spcAft>
                <a:spcPts val="0"/>
              </a:spcAft>
            </a:pPr>
            <a:r>
              <a:rPr lang="en-US" sz="1600" dirty="0">
                <a:latin typeface="+mj-lt"/>
              </a:rPr>
              <a:t>		let result = (function () {    </a:t>
            </a:r>
          </a:p>
          <a:p>
            <a:pPr>
              <a:spcAft>
                <a:spcPts val="0"/>
              </a:spcAft>
            </a:pPr>
            <a:r>
              <a:rPr lang="en-US" sz="1600" dirty="0">
                <a:latin typeface="+mj-lt"/>
              </a:rPr>
              <a:t>				let name = "Barry";</a:t>
            </a:r>
          </a:p>
          <a:p>
            <a:pPr>
              <a:spcAft>
                <a:spcPts val="0"/>
              </a:spcAft>
            </a:pPr>
            <a:r>
              <a:rPr lang="en-US" sz="1600" dirty="0">
                <a:latin typeface="+mj-lt"/>
              </a:rPr>
              <a:t>				return name; </a:t>
            </a:r>
          </a:p>
          <a:p>
            <a:pPr>
              <a:spcAft>
                <a:spcPts val="0"/>
              </a:spcAft>
            </a:pPr>
            <a:r>
              <a:rPr lang="en-US" sz="1600" dirty="0">
                <a:latin typeface="+mj-lt"/>
              </a:rPr>
              <a:t>			})(); </a:t>
            </a:r>
          </a:p>
          <a:p>
            <a:pPr>
              <a:spcAft>
                <a:spcPts val="0"/>
              </a:spcAft>
            </a:pPr>
            <a:r>
              <a:rPr lang="en-US" sz="1600" dirty="0">
                <a:latin typeface="+mj-lt"/>
              </a:rPr>
              <a:t>		console.log(result);</a:t>
            </a:r>
          </a:p>
        </p:txBody>
      </p:sp>
    </p:spTree>
    <p:extLst>
      <p:ext uri="{BB962C8B-B14F-4D97-AF65-F5344CB8AC3E}">
        <p14:creationId xmlns:p14="http://schemas.microsoft.com/office/powerpoint/2010/main" val="27612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Arrow Functions</a:t>
            </a:r>
          </a:p>
        </p:txBody>
      </p:sp>
      <p:sp>
        <p:nvSpPr>
          <p:cNvPr id="3" name="Text Placeholder 2"/>
          <p:cNvSpPr>
            <a:spLocks noGrp="1"/>
          </p:cNvSpPr>
          <p:nvPr>
            <p:ph type="body" sz="quarter" idx="14"/>
          </p:nvPr>
        </p:nvSpPr>
        <p:spPr>
          <a:xfrm>
            <a:off x="511175" y="1279082"/>
            <a:ext cx="11071225" cy="4940485"/>
          </a:xfrm>
        </p:spPr>
        <p:txBody>
          <a:bodyPr/>
          <a:lstStyle/>
          <a:p>
            <a:pPr marL="342900" indent="-342900">
              <a:buFont typeface="Arial" panose="020B0604020202020204" pitchFamily="34" charset="0"/>
              <a:buChar char="•"/>
            </a:pPr>
            <a:r>
              <a:rPr lang="en-US" dirty="0"/>
              <a:t>ES6 introduced a shorter way to define functions using what is called arrow functions.</a:t>
            </a:r>
          </a:p>
          <a:p>
            <a:pPr marL="342900" indent="-342900">
              <a:buFont typeface="Arial" panose="020B0604020202020204" pitchFamily="34" charset="0"/>
              <a:buChar char="•"/>
            </a:pPr>
            <a:r>
              <a:rPr lang="en-US" dirty="0"/>
              <a:t>Arrow functions result in less code and remove some of the confusion when dealing with the this keyword, especially when nested functions are involved. </a:t>
            </a:r>
          </a:p>
          <a:p>
            <a:pPr marL="342900" indent="-342900">
              <a:buFont typeface="Arial" panose="020B0604020202020204" pitchFamily="34" charset="0"/>
              <a:buChar char="•"/>
            </a:pPr>
            <a:r>
              <a:rPr lang="en-US" dirty="0"/>
              <a:t>Example</a:t>
            </a:r>
          </a:p>
          <a:p>
            <a:r>
              <a:rPr lang="en-US" dirty="0"/>
              <a:t>	let result = (</a:t>
            </a:r>
            <a:r>
              <a:rPr lang="en-US" dirty="0" err="1"/>
              <a:t>i,j</a:t>
            </a:r>
            <a:r>
              <a:rPr lang="en-US" dirty="0"/>
              <a:t>) =&gt; </a:t>
            </a:r>
            <a:r>
              <a:rPr lang="en-US" dirty="0" err="1"/>
              <a:t>i+j</a:t>
            </a:r>
            <a:r>
              <a:rPr lang="en-US" dirty="0"/>
              <a:t>; </a:t>
            </a:r>
          </a:p>
          <a:p>
            <a:r>
              <a:rPr lang="en-US" dirty="0"/>
              <a:t>	console.</a:t>
            </a:r>
            <a:r>
              <a:rPr lang="en-US" b="1" dirty="0"/>
              <a:t>log</a:t>
            </a:r>
            <a:r>
              <a:rPr lang="en-US" dirty="0"/>
              <a:t>(</a:t>
            </a:r>
            <a:r>
              <a:rPr lang="en-US" b="1" dirty="0"/>
              <a:t>result</a:t>
            </a:r>
            <a:r>
              <a:rPr lang="en-US" dirty="0"/>
              <a:t>(2,3));</a:t>
            </a:r>
          </a:p>
          <a:p>
            <a:endParaRPr lang="en-US" dirty="0"/>
          </a:p>
        </p:txBody>
      </p:sp>
    </p:spTree>
    <p:extLst>
      <p:ext uri="{BB962C8B-B14F-4D97-AF65-F5344CB8AC3E}">
        <p14:creationId xmlns:p14="http://schemas.microsoft.com/office/powerpoint/2010/main" val="129188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30480"/>
            <a:ext cx="11071907" cy="1325563"/>
          </a:xfrm>
        </p:spPr>
        <p:txBody>
          <a:bodyPr/>
          <a:lstStyle/>
          <a:p>
            <a:r>
              <a:rPr lang="en-US" sz="3600" dirty="0"/>
              <a:t>Types of JavaScript Pattern</a:t>
            </a:r>
          </a:p>
        </p:txBody>
      </p:sp>
      <p:graphicFrame>
        <p:nvGraphicFramePr>
          <p:cNvPr id="4" name="Content Placeholder 13"/>
          <p:cNvGraphicFramePr>
            <a:graphicFrameLocks/>
          </p:cNvGraphicFramePr>
          <p:nvPr>
            <p:extLst>
              <p:ext uri="{D42A27DB-BD31-4B8C-83A1-F6EECF244321}">
                <p14:modId xmlns:p14="http://schemas.microsoft.com/office/powerpoint/2010/main" val="3669312898"/>
              </p:ext>
            </p:extLst>
          </p:nvPr>
        </p:nvGraphicFramePr>
        <p:xfrm>
          <a:off x="820105" y="2495408"/>
          <a:ext cx="10191196" cy="2626291"/>
        </p:xfrm>
        <a:graphic>
          <a:graphicData uri="http://schemas.openxmlformats.org/drawingml/2006/table">
            <a:tbl>
              <a:tblPr firstRow="1" bandRow="1">
                <a:tableStyleId>{E8B1032C-EA38-4F05-BA0D-38AFFFC7BED3}</a:tableStyleId>
              </a:tblPr>
              <a:tblGrid>
                <a:gridCol w="10191196">
                  <a:extLst>
                    <a:ext uri="{9D8B030D-6E8A-4147-A177-3AD203B41FA5}">
                      <a16:colId xmlns:a16="http://schemas.microsoft.com/office/drawing/2014/main" val="20000"/>
                    </a:ext>
                  </a:extLst>
                </a:gridCol>
              </a:tblGrid>
              <a:tr h="501501">
                <a:tc>
                  <a:txBody>
                    <a:bodyPr/>
                    <a:lstStyle/>
                    <a:p>
                      <a:r>
                        <a:rPr lang="en-US" sz="1600" dirty="0">
                          <a:solidFill>
                            <a:schemeClr val="tx1"/>
                          </a:solidFill>
                          <a:latin typeface="+mj-lt"/>
                          <a:cs typeface="Calibri" panose="020F0502020204030204" pitchFamily="34" charset="0"/>
                        </a:rPr>
                        <a:t>Type</a:t>
                      </a:r>
                      <a:r>
                        <a:rPr lang="en-US" sz="1600" baseline="0" dirty="0">
                          <a:solidFill>
                            <a:schemeClr val="tx1"/>
                          </a:solidFill>
                          <a:latin typeface="+mj-lt"/>
                          <a:cs typeface="Calibri" panose="020F0502020204030204" pitchFamily="34" charset="0"/>
                        </a:rPr>
                        <a:t> of Invocation</a:t>
                      </a:r>
                      <a:endParaRPr lang="en-US" sz="1600" dirty="0">
                        <a:solidFill>
                          <a:schemeClr val="tx1"/>
                        </a:solidFill>
                        <a:latin typeface="+mj-lt"/>
                        <a:cs typeface="Calibri" panose="020F0502020204030204" pitchFamily="34" charset="0"/>
                      </a:endParaRPr>
                    </a:p>
                  </a:txBody>
                  <a:tcPr marL="68580" marR="68580" marT="34290" marB="34290"/>
                </a:tc>
                <a:extLst>
                  <a:ext uri="{0D108BD9-81ED-4DB2-BD59-A6C34878D82A}">
                    <a16:rowId xmlns:a16="http://schemas.microsoft.com/office/drawing/2014/main" val="10000"/>
                  </a:ext>
                </a:extLst>
              </a:tr>
              <a:tr h="501501">
                <a:tc>
                  <a:txBody>
                    <a:bodyPr/>
                    <a:lstStyle/>
                    <a:p>
                      <a:r>
                        <a:rPr lang="en-US" sz="1600" dirty="0">
                          <a:solidFill>
                            <a:schemeClr val="tx1"/>
                          </a:solidFill>
                          <a:latin typeface="+mj-lt"/>
                          <a:cs typeface="Calibri" panose="020F0502020204030204" pitchFamily="34" charset="0"/>
                        </a:rPr>
                        <a:t>Method invocation pattern</a:t>
                      </a:r>
                    </a:p>
                  </a:txBody>
                  <a:tcPr marL="68580" marR="68580" marT="34290" marB="34290"/>
                </a:tc>
                <a:extLst>
                  <a:ext uri="{0D108BD9-81ED-4DB2-BD59-A6C34878D82A}">
                    <a16:rowId xmlns:a16="http://schemas.microsoft.com/office/drawing/2014/main" val="10001"/>
                  </a:ext>
                </a:extLst>
              </a:tr>
              <a:tr h="544201">
                <a:tc>
                  <a:txBody>
                    <a:bodyPr/>
                    <a:lstStyle/>
                    <a:p>
                      <a:r>
                        <a:rPr lang="en-US" sz="1600" dirty="0">
                          <a:solidFill>
                            <a:schemeClr val="tx1"/>
                          </a:solidFill>
                          <a:latin typeface="+mj-lt"/>
                          <a:cs typeface="Calibri" panose="020F0502020204030204" pitchFamily="34" charset="0"/>
                        </a:rPr>
                        <a:t>Function invocation pattern</a:t>
                      </a:r>
                    </a:p>
                  </a:txBody>
                  <a:tcPr marL="68580" marR="68580" marT="34290" marB="34290"/>
                </a:tc>
                <a:extLst>
                  <a:ext uri="{0D108BD9-81ED-4DB2-BD59-A6C34878D82A}">
                    <a16:rowId xmlns:a16="http://schemas.microsoft.com/office/drawing/2014/main" val="10002"/>
                  </a:ext>
                </a:extLst>
              </a:tr>
              <a:tr h="577587">
                <a:tc>
                  <a:txBody>
                    <a:bodyPr/>
                    <a:lstStyle/>
                    <a:p>
                      <a:r>
                        <a:rPr lang="en-US" sz="1600" dirty="0">
                          <a:solidFill>
                            <a:schemeClr val="tx1"/>
                          </a:solidFill>
                          <a:latin typeface="+mj-lt"/>
                          <a:cs typeface="Calibri" panose="020F0502020204030204" pitchFamily="34" charset="0"/>
                        </a:rPr>
                        <a:t>Constructor invocation pattern</a:t>
                      </a:r>
                    </a:p>
                  </a:txBody>
                  <a:tcPr marL="68580" marR="68580" marT="34290" marB="34290"/>
                </a:tc>
                <a:extLst>
                  <a:ext uri="{0D108BD9-81ED-4DB2-BD59-A6C34878D82A}">
                    <a16:rowId xmlns:a16="http://schemas.microsoft.com/office/drawing/2014/main" val="10003"/>
                  </a:ext>
                </a:extLst>
              </a:tr>
              <a:tr h="501501">
                <a:tc>
                  <a:txBody>
                    <a:bodyPr/>
                    <a:lstStyle/>
                    <a:p>
                      <a:r>
                        <a:rPr lang="en-US" sz="1600" b="0" dirty="0"/>
                        <a:t>Indirect</a:t>
                      </a:r>
                      <a:r>
                        <a:rPr lang="en-US" sz="1600" b="0" dirty="0">
                          <a:solidFill>
                            <a:schemeClr val="tx1"/>
                          </a:solidFill>
                          <a:latin typeface="+mj-lt"/>
                          <a:cs typeface="Calibri" panose="020F0502020204030204" pitchFamily="34" charset="0"/>
                        </a:rPr>
                        <a:t> invocation pattern</a:t>
                      </a:r>
                    </a:p>
                  </a:txBody>
                  <a:tcPr marL="68580" marR="68580" marT="34290" marB="34290"/>
                </a:tc>
                <a:extLst>
                  <a:ext uri="{0D108BD9-81ED-4DB2-BD59-A6C34878D82A}">
                    <a16:rowId xmlns:a16="http://schemas.microsoft.com/office/drawing/2014/main" val="10004"/>
                  </a:ext>
                </a:extLst>
              </a:tr>
            </a:tbl>
          </a:graphicData>
        </a:graphic>
      </p:graphicFrame>
      <p:sp>
        <p:nvSpPr>
          <p:cNvPr id="5" name="Rectangle 4"/>
          <p:cNvSpPr/>
          <p:nvPr/>
        </p:nvSpPr>
        <p:spPr>
          <a:xfrm>
            <a:off x="642573" y="1406299"/>
            <a:ext cx="3049809" cy="338554"/>
          </a:xfrm>
          <a:prstGeom prst="rect">
            <a:avLst/>
          </a:prstGeom>
        </p:spPr>
        <p:txBody>
          <a:bodyPr wrap="none">
            <a:spAutoFit/>
          </a:bodyPr>
          <a:lstStyle/>
          <a:p>
            <a:r>
              <a:rPr lang="en-US" sz="1600" dirty="0">
                <a:latin typeface="+mj-lt"/>
                <a:cs typeface="Calibri" panose="020F0502020204030204" pitchFamily="34" charset="0"/>
              </a:rPr>
              <a:t>Categorized based on “this”</a:t>
            </a:r>
          </a:p>
        </p:txBody>
      </p:sp>
      <p:sp>
        <p:nvSpPr>
          <p:cNvPr id="3" name="TextBox 2"/>
          <p:cNvSpPr txBox="1"/>
          <p:nvPr/>
        </p:nvSpPr>
        <p:spPr bwMode="gray">
          <a:xfrm>
            <a:off x="240632" y="1022684"/>
            <a:ext cx="914400" cy="914400"/>
          </a:xfrm>
          <a:prstGeom prst="rect">
            <a:avLst/>
          </a:prstGeom>
        </p:spPr>
        <p:txBody>
          <a:bodyPr wrap="none" lIns="0" rIns="0" rtlCol="0" anchor="b" anchorCtr="0">
            <a:normAutofit/>
          </a:bodyPr>
          <a:lstStyle/>
          <a:p>
            <a:pPr>
              <a:lnSpc>
                <a:spcPts val="900"/>
              </a:lnSpc>
            </a:pPr>
            <a:endParaRPr lang="en-US" sz="1300" b="1" dirty="0">
              <a:solidFill>
                <a:schemeClr val="tx1"/>
              </a:solidFill>
            </a:endParaRPr>
          </a:p>
        </p:txBody>
      </p:sp>
    </p:spTree>
    <p:extLst>
      <p:ext uri="{BB962C8B-B14F-4D97-AF65-F5344CB8AC3E}">
        <p14:creationId xmlns:p14="http://schemas.microsoft.com/office/powerpoint/2010/main" val="190516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17" y="393360"/>
            <a:ext cx="11071907" cy="858792"/>
          </a:xfrm>
        </p:spPr>
        <p:txBody>
          <a:bodyPr/>
          <a:lstStyle/>
          <a:p>
            <a:r>
              <a:rPr lang="en-US" sz="3200" dirty="0"/>
              <a:t>Method invocation</a:t>
            </a:r>
          </a:p>
        </p:txBody>
      </p:sp>
      <p:sp>
        <p:nvSpPr>
          <p:cNvPr id="4" name="Content Placeholder 2"/>
          <p:cNvSpPr txBox="1">
            <a:spLocks/>
          </p:cNvSpPr>
          <p:nvPr/>
        </p:nvSpPr>
        <p:spPr>
          <a:xfrm>
            <a:off x="494017" y="1074036"/>
            <a:ext cx="11396961" cy="5376191"/>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600" dirty="0">
                <a:solidFill>
                  <a:schemeClr val="tx1"/>
                </a:solidFill>
                <a:latin typeface="+mj-lt"/>
              </a:rPr>
              <a:t>In JavaScript, any function that is part of an object is known as a method or </a:t>
            </a:r>
            <a:r>
              <a:rPr lang="en-US" sz="1600" dirty="0">
                <a:solidFill>
                  <a:schemeClr val="tx1"/>
                </a:solidFill>
                <a:latin typeface="+mj-lt"/>
                <a:cs typeface="Arial" panose="020B0604020202020204" pitchFamily="34" charset="0"/>
              </a:rPr>
              <a:t>When we define a JavaScript function as a property of object then function is known as Method.</a:t>
            </a:r>
          </a:p>
          <a:p>
            <a:pPr marL="0" indent="0">
              <a:buNone/>
            </a:pPr>
            <a:r>
              <a:rPr lang="en-US" sz="1600" dirty="0">
                <a:solidFill>
                  <a:schemeClr val="tx1"/>
                </a:solidFill>
                <a:latin typeface="+mj-lt"/>
              </a:rPr>
              <a:t>Assume we have a JavaScript object </a:t>
            </a:r>
            <a:r>
              <a:rPr lang="en-US" sz="1600" dirty="0" err="1">
                <a:solidFill>
                  <a:schemeClr val="tx1"/>
                </a:solidFill>
                <a:latin typeface="+mj-lt"/>
              </a:rPr>
              <a:t>studentObject</a:t>
            </a:r>
            <a:r>
              <a:rPr lang="en-US" sz="1600" dirty="0">
                <a:solidFill>
                  <a:schemeClr val="tx1"/>
                </a:solidFill>
                <a:latin typeface="+mj-lt"/>
              </a:rPr>
              <a:t> as in the following. In the </a:t>
            </a:r>
            <a:r>
              <a:rPr lang="en-US" sz="1600" dirty="0" err="1">
                <a:solidFill>
                  <a:schemeClr val="tx1"/>
                </a:solidFill>
                <a:latin typeface="+mj-lt"/>
              </a:rPr>
              <a:t>studentObject</a:t>
            </a:r>
            <a:r>
              <a:rPr lang="en-US" sz="1600" dirty="0">
                <a:solidFill>
                  <a:schemeClr val="tx1"/>
                </a:solidFill>
                <a:latin typeface="+mj-lt"/>
              </a:rPr>
              <a:t> object, the </a:t>
            </a:r>
            <a:r>
              <a:rPr lang="en-US" sz="1600" dirty="0" err="1">
                <a:solidFill>
                  <a:schemeClr val="tx1"/>
                </a:solidFill>
                <a:latin typeface="+mj-lt"/>
              </a:rPr>
              <a:t>findgrade</a:t>
            </a:r>
            <a:r>
              <a:rPr lang="en-US" sz="1600" dirty="0">
                <a:solidFill>
                  <a:schemeClr val="tx1"/>
                </a:solidFill>
                <a:latin typeface="+mj-lt"/>
              </a:rPr>
              <a:t> property is a function. So we can say </a:t>
            </a:r>
            <a:r>
              <a:rPr lang="en-US" sz="1600" dirty="0" err="1">
                <a:solidFill>
                  <a:schemeClr val="tx1"/>
                </a:solidFill>
                <a:latin typeface="+mj-lt"/>
              </a:rPr>
              <a:t>findgrade</a:t>
            </a:r>
            <a:r>
              <a:rPr lang="en-US" sz="1600" dirty="0">
                <a:solidFill>
                  <a:schemeClr val="tx1"/>
                </a:solidFill>
                <a:latin typeface="+mj-lt"/>
              </a:rPr>
              <a:t> is a method.</a:t>
            </a:r>
          </a:p>
          <a:p>
            <a:pPr marL="0" indent="0">
              <a:buNone/>
            </a:pPr>
            <a:r>
              <a:rPr lang="en-US" sz="1600" b="1" dirty="0">
                <a:solidFill>
                  <a:schemeClr val="tx1"/>
                </a:solidFill>
                <a:latin typeface="+mj-lt"/>
              </a:rPr>
              <a:t>let </a:t>
            </a:r>
            <a:r>
              <a:rPr lang="en-US" sz="1600" b="1" dirty="0" err="1">
                <a:solidFill>
                  <a:schemeClr val="tx1"/>
                </a:solidFill>
                <a:latin typeface="+mj-lt"/>
              </a:rPr>
              <a:t>studentObject</a:t>
            </a:r>
            <a:r>
              <a:rPr lang="en-US" sz="1600" b="1" dirty="0">
                <a:solidFill>
                  <a:schemeClr val="tx1"/>
                </a:solidFill>
                <a:latin typeface="+mj-lt"/>
              </a:rPr>
              <a:t> = {</a:t>
            </a:r>
            <a:br>
              <a:rPr lang="en-US" sz="1600" b="1" dirty="0">
                <a:solidFill>
                  <a:schemeClr val="tx1"/>
                </a:solidFill>
                <a:latin typeface="+mj-lt"/>
              </a:rPr>
            </a:br>
            <a:r>
              <a:rPr lang="en-US" sz="1600" b="1" dirty="0">
                <a:solidFill>
                  <a:schemeClr val="tx1"/>
                </a:solidFill>
                <a:latin typeface="+mj-lt"/>
              </a:rPr>
              <a:t>    name: "</a:t>
            </a:r>
            <a:r>
              <a:rPr lang="en-US" sz="1600" b="1" dirty="0" err="1">
                <a:solidFill>
                  <a:schemeClr val="tx1"/>
                </a:solidFill>
                <a:latin typeface="+mj-lt"/>
              </a:rPr>
              <a:t>dj</a:t>
            </a:r>
            <a:r>
              <a:rPr lang="en-US" sz="1600" b="1" dirty="0">
                <a:solidFill>
                  <a:schemeClr val="tx1"/>
                </a:solidFill>
                <a:latin typeface="+mj-lt"/>
              </a:rPr>
              <a:t>",</a:t>
            </a:r>
            <a:br>
              <a:rPr lang="en-US" sz="1600" b="1" dirty="0">
                <a:solidFill>
                  <a:schemeClr val="tx1"/>
                </a:solidFill>
                <a:latin typeface="+mj-lt"/>
              </a:rPr>
            </a:br>
            <a:r>
              <a:rPr lang="en-US" sz="1600" b="1" dirty="0">
                <a:solidFill>
                  <a:schemeClr val="tx1"/>
                </a:solidFill>
                <a:latin typeface="+mj-lt"/>
              </a:rPr>
              <a:t>    marks: 89,</a:t>
            </a:r>
            <a:br>
              <a:rPr lang="en-US" sz="1600" b="1" dirty="0">
                <a:solidFill>
                  <a:schemeClr val="tx1"/>
                </a:solidFill>
                <a:latin typeface="+mj-lt"/>
              </a:rPr>
            </a:br>
            <a:r>
              <a:rPr lang="en-US" sz="1600" b="1" dirty="0">
                <a:solidFill>
                  <a:schemeClr val="tx1"/>
                </a:solidFill>
                <a:latin typeface="+mj-lt"/>
              </a:rPr>
              <a:t>    </a:t>
            </a:r>
            <a:r>
              <a:rPr lang="en-US" sz="1600" b="1" dirty="0" err="1">
                <a:solidFill>
                  <a:schemeClr val="tx1"/>
                </a:solidFill>
                <a:latin typeface="+mj-lt"/>
              </a:rPr>
              <a:t>findgrade</a:t>
            </a:r>
            <a:r>
              <a:rPr lang="en-US" sz="1600" b="1" dirty="0">
                <a:solidFill>
                  <a:schemeClr val="tx1"/>
                </a:solidFill>
                <a:latin typeface="+mj-lt"/>
              </a:rPr>
              <a:t>: function (marks) {</a:t>
            </a:r>
            <a:br>
              <a:rPr lang="en-US" sz="1600" b="1" dirty="0">
                <a:solidFill>
                  <a:schemeClr val="tx1"/>
                </a:solidFill>
                <a:latin typeface="+mj-lt"/>
              </a:rPr>
            </a:br>
            <a:r>
              <a:rPr lang="en-US" sz="1600" b="1" dirty="0">
                <a:solidFill>
                  <a:schemeClr val="tx1"/>
                </a:solidFill>
                <a:latin typeface="+mj-lt"/>
              </a:rPr>
              <a:t>        if (marks &gt; 75) {</a:t>
            </a:r>
            <a:br>
              <a:rPr lang="en-US" sz="1600" b="1" dirty="0">
                <a:solidFill>
                  <a:schemeClr val="tx1"/>
                </a:solidFill>
                <a:latin typeface="+mj-lt"/>
              </a:rPr>
            </a:br>
            <a:r>
              <a:rPr lang="en-US" sz="1600" b="1" dirty="0">
                <a:solidFill>
                  <a:schemeClr val="tx1"/>
                </a:solidFill>
                <a:latin typeface="+mj-lt"/>
              </a:rPr>
              <a:t>            return "Grade A "; //   </a:t>
            </a:r>
            <a:r>
              <a:rPr lang="en-US" sz="1600" b="1" dirty="0" err="1">
                <a:solidFill>
                  <a:schemeClr val="tx1"/>
                </a:solidFill>
                <a:latin typeface="+mj-lt"/>
              </a:rPr>
              <a:t>this.grade</a:t>
            </a:r>
            <a:r>
              <a:rPr lang="en-US" sz="1600" b="1" dirty="0">
                <a:solidFill>
                  <a:schemeClr val="tx1"/>
                </a:solidFill>
                <a:latin typeface="+mj-lt"/>
              </a:rPr>
              <a:t> = "A";</a:t>
            </a:r>
            <a:br>
              <a:rPr lang="en-US" sz="1600" b="1" dirty="0">
                <a:solidFill>
                  <a:schemeClr val="tx1"/>
                </a:solidFill>
                <a:latin typeface="+mj-lt"/>
              </a:rPr>
            </a:br>
            <a:r>
              <a:rPr lang="en-US" sz="1600" b="1" dirty="0">
                <a:solidFill>
                  <a:schemeClr val="tx1"/>
                </a:solidFill>
                <a:latin typeface="+mj-lt"/>
              </a:rPr>
              <a:t>        } else {</a:t>
            </a:r>
            <a:br>
              <a:rPr lang="en-US" sz="1600" b="1" dirty="0">
                <a:solidFill>
                  <a:schemeClr val="tx1"/>
                </a:solidFill>
                <a:latin typeface="+mj-lt"/>
              </a:rPr>
            </a:br>
            <a:r>
              <a:rPr lang="en-US" sz="1600" b="1" dirty="0">
                <a:solidFill>
                  <a:schemeClr val="tx1"/>
                </a:solidFill>
                <a:latin typeface="+mj-lt"/>
              </a:rPr>
              <a:t>            return "Grade B "; //   </a:t>
            </a:r>
            <a:r>
              <a:rPr lang="en-US" sz="1600" b="1" dirty="0" err="1">
                <a:solidFill>
                  <a:schemeClr val="tx1"/>
                </a:solidFill>
                <a:latin typeface="+mj-lt"/>
              </a:rPr>
              <a:t>this.grade</a:t>
            </a:r>
            <a:r>
              <a:rPr lang="en-US" sz="1600" b="1" dirty="0">
                <a:solidFill>
                  <a:schemeClr val="tx1"/>
                </a:solidFill>
                <a:latin typeface="+mj-lt"/>
              </a:rPr>
              <a:t> = “B";</a:t>
            </a:r>
            <a:br>
              <a:rPr lang="en-US" sz="1600" b="1" dirty="0">
                <a:solidFill>
                  <a:schemeClr val="tx1"/>
                </a:solidFill>
                <a:latin typeface="+mj-lt"/>
              </a:rPr>
            </a:br>
            <a:r>
              <a:rPr lang="en-US" sz="1600" b="1" dirty="0">
                <a:solidFill>
                  <a:schemeClr val="tx1"/>
                </a:solidFill>
                <a:latin typeface="+mj-lt"/>
              </a:rPr>
              <a:t>        }</a:t>
            </a:r>
            <a:br>
              <a:rPr lang="en-US" sz="1600" b="1" dirty="0">
                <a:solidFill>
                  <a:schemeClr val="tx1"/>
                </a:solidFill>
                <a:latin typeface="+mj-lt"/>
              </a:rPr>
            </a:br>
            <a:r>
              <a:rPr lang="en-US" sz="1600" b="1" dirty="0">
                <a:solidFill>
                  <a:schemeClr val="tx1"/>
                </a:solidFill>
                <a:latin typeface="+mj-lt"/>
              </a:rPr>
              <a:t>    }</a:t>
            </a:r>
            <a:br>
              <a:rPr lang="en-US" sz="1600" b="1" dirty="0">
                <a:solidFill>
                  <a:schemeClr val="tx1"/>
                </a:solidFill>
                <a:latin typeface="+mj-lt"/>
              </a:rPr>
            </a:br>
            <a:r>
              <a:rPr lang="en-US" sz="1600" b="1" dirty="0">
                <a:solidFill>
                  <a:schemeClr val="tx1"/>
                </a:solidFill>
                <a:latin typeface="+mj-lt"/>
              </a:rPr>
              <a:t>}</a:t>
            </a:r>
            <a:br>
              <a:rPr lang="en-US" sz="1600" dirty="0">
                <a:solidFill>
                  <a:schemeClr val="tx1"/>
                </a:solidFill>
                <a:latin typeface="+mj-lt"/>
              </a:rPr>
            </a:br>
            <a:br>
              <a:rPr lang="en-US" sz="1600" dirty="0">
                <a:solidFill>
                  <a:schemeClr val="tx1"/>
                </a:solidFill>
                <a:latin typeface="+mj-lt"/>
              </a:rPr>
            </a:br>
            <a:r>
              <a:rPr lang="en-US" sz="1600" dirty="0">
                <a:solidFill>
                  <a:schemeClr val="tx1"/>
                </a:solidFill>
                <a:latin typeface="+mj-lt"/>
              </a:rPr>
              <a:t>Invocation of a method is known as "Method Invocation Pattern". We can invoke a method using the dot operator on the object. The method can be invoked as in the following:</a:t>
            </a:r>
          </a:p>
          <a:p>
            <a:pPr marL="0" indent="0">
              <a:buNone/>
            </a:pPr>
            <a:r>
              <a:rPr lang="en-US" sz="1600" b="1" dirty="0">
                <a:solidFill>
                  <a:schemeClr val="tx1"/>
                </a:solidFill>
                <a:latin typeface="+mj-lt"/>
              </a:rPr>
              <a:t>let grade = </a:t>
            </a:r>
            <a:r>
              <a:rPr lang="en-US" sz="1600" b="1" dirty="0" err="1">
                <a:solidFill>
                  <a:schemeClr val="tx1"/>
                </a:solidFill>
                <a:latin typeface="+mj-lt"/>
              </a:rPr>
              <a:t>studentObject.findgrade</a:t>
            </a:r>
            <a:r>
              <a:rPr lang="en-US" sz="1600" b="1" dirty="0">
                <a:solidFill>
                  <a:schemeClr val="tx1"/>
                </a:solidFill>
                <a:latin typeface="+mj-lt"/>
              </a:rPr>
              <a:t>(99);</a:t>
            </a:r>
            <a:br>
              <a:rPr lang="en-US" sz="1600" b="1" dirty="0">
                <a:solidFill>
                  <a:schemeClr val="tx1"/>
                </a:solidFill>
                <a:latin typeface="+mj-lt"/>
              </a:rPr>
            </a:br>
            <a:r>
              <a:rPr lang="en-US" sz="1600" b="1" dirty="0">
                <a:solidFill>
                  <a:schemeClr val="tx1"/>
                </a:solidFill>
                <a:latin typeface="+mj-lt"/>
              </a:rPr>
              <a:t>console.log(grade);</a:t>
            </a:r>
          </a:p>
          <a:p>
            <a:pPr marL="0" indent="0">
              <a:spcBef>
                <a:spcPts val="0"/>
              </a:spcBef>
              <a:spcAft>
                <a:spcPts val="600"/>
              </a:spcAft>
              <a:buNone/>
            </a:pPr>
            <a:endParaRPr lang="en-US" sz="1600"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108912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852" y="286192"/>
            <a:ext cx="11071907" cy="801204"/>
          </a:xfrm>
        </p:spPr>
        <p:txBody>
          <a:bodyPr/>
          <a:lstStyle/>
          <a:p>
            <a:r>
              <a:rPr lang="en-US" sz="3200" dirty="0"/>
              <a:t>Function Invocation Pattern </a:t>
            </a:r>
          </a:p>
        </p:txBody>
      </p:sp>
      <p:sp>
        <p:nvSpPr>
          <p:cNvPr id="4" name="Content Placeholder 2"/>
          <p:cNvSpPr txBox="1">
            <a:spLocks/>
          </p:cNvSpPr>
          <p:nvPr/>
        </p:nvSpPr>
        <p:spPr>
          <a:xfrm>
            <a:off x="596852" y="1175148"/>
            <a:ext cx="11244627" cy="4606166"/>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600" dirty="0">
                <a:solidFill>
                  <a:schemeClr val="tx1"/>
                </a:solidFill>
                <a:latin typeface="+mj-lt"/>
              </a:rPr>
              <a:t>When you call a function as an expression then it is known as a Function Invocation Pattern. Let us say you have a function as given below:</a:t>
            </a:r>
          </a:p>
          <a:p>
            <a:pPr marL="0" indent="0">
              <a:buNone/>
            </a:pPr>
            <a:r>
              <a:rPr lang="en-US" sz="1600" b="1" dirty="0">
                <a:solidFill>
                  <a:schemeClr val="tx1"/>
                </a:solidFill>
                <a:latin typeface="+mj-lt"/>
              </a:rPr>
              <a:t>function </a:t>
            </a:r>
            <a:r>
              <a:rPr lang="en-US" sz="1600" b="1" dirty="0" err="1">
                <a:solidFill>
                  <a:schemeClr val="tx1"/>
                </a:solidFill>
                <a:latin typeface="+mj-lt"/>
              </a:rPr>
              <a:t>FindSquare</a:t>
            </a:r>
            <a:r>
              <a:rPr lang="en-US" sz="1600" b="1" dirty="0">
                <a:solidFill>
                  <a:schemeClr val="tx1"/>
                </a:solidFill>
                <a:latin typeface="+mj-lt"/>
              </a:rPr>
              <a:t>(number) {</a:t>
            </a:r>
            <a:br>
              <a:rPr lang="en-US" sz="1600" b="1" dirty="0">
                <a:solidFill>
                  <a:schemeClr val="tx1"/>
                </a:solidFill>
                <a:latin typeface="+mj-lt"/>
              </a:rPr>
            </a:br>
            <a:r>
              <a:rPr lang="en-US" sz="1600" b="1" dirty="0">
                <a:solidFill>
                  <a:schemeClr val="tx1"/>
                </a:solidFill>
                <a:latin typeface="+mj-lt"/>
              </a:rPr>
              <a:t>  return number * number;</a:t>
            </a:r>
            <a:br>
              <a:rPr lang="en-US" sz="1600" b="1" dirty="0">
                <a:solidFill>
                  <a:schemeClr val="tx1"/>
                </a:solidFill>
                <a:latin typeface="+mj-lt"/>
              </a:rPr>
            </a:br>
            <a:r>
              <a:rPr lang="en-US" sz="1600" b="1" dirty="0">
                <a:solidFill>
                  <a:schemeClr val="tx1"/>
                </a:solidFill>
                <a:latin typeface="+mj-lt"/>
              </a:rPr>
              <a:t>}</a:t>
            </a:r>
            <a:br>
              <a:rPr lang="en-US" sz="1600" dirty="0">
                <a:solidFill>
                  <a:schemeClr val="tx1"/>
                </a:solidFill>
                <a:latin typeface="+mj-lt"/>
              </a:rPr>
            </a:br>
            <a:br>
              <a:rPr lang="en-US" sz="1600" dirty="0">
                <a:solidFill>
                  <a:schemeClr val="tx1"/>
                </a:solidFill>
                <a:latin typeface="+mj-lt"/>
              </a:rPr>
            </a:br>
            <a:r>
              <a:rPr lang="en-US" sz="1600" dirty="0">
                <a:solidFill>
                  <a:schemeClr val="tx1"/>
                </a:solidFill>
                <a:latin typeface="+mj-lt"/>
              </a:rPr>
              <a:t>You can invoke the function above as below:</a:t>
            </a:r>
            <a:br>
              <a:rPr lang="en-US" sz="1600" dirty="0">
                <a:solidFill>
                  <a:schemeClr val="tx1"/>
                </a:solidFill>
                <a:latin typeface="+mj-lt"/>
              </a:rPr>
            </a:br>
            <a:br>
              <a:rPr lang="en-US" sz="1600" dirty="0">
                <a:solidFill>
                  <a:schemeClr val="tx1"/>
                </a:solidFill>
                <a:latin typeface="+mj-lt"/>
              </a:rPr>
            </a:br>
            <a:r>
              <a:rPr lang="en-US" sz="1600" b="1" dirty="0">
                <a:solidFill>
                  <a:schemeClr val="tx1"/>
                </a:solidFill>
                <a:latin typeface="+mj-lt"/>
              </a:rPr>
              <a:t>let result = </a:t>
            </a:r>
            <a:r>
              <a:rPr lang="en-US" sz="1600" b="1" dirty="0" err="1">
                <a:solidFill>
                  <a:schemeClr val="tx1"/>
                </a:solidFill>
                <a:latin typeface="+mj-lt"/>
              </a:rPr>
              <a:t>FindSquare</a:t>
            </a:r>
            <a:r>
              <a:rPr lang="en-US" sz="1600" b="1" dirty="0">
                <a:solidFill>
                  <a:schemeClr val="tx1"/>
                </a:solidFill>
                <a:latin typeface="+mj-lt"/>
              </a:rPr>
              <a:t>(9);</a:t>
            </a:r>
            <a:br>
              <a:rPr lang="en-US" sz="1600" b="1" dirty="0">
                <a:solidFill>
                  <a:schemeClr val="tx1"/>
                </a:solidFill>
                <a:latin typeface="+mj-lt"/>
              </a:rPr>
            </a:br>
            <a:r>
              <a:rPr lang="en-US" sz="1600" b="1" dirty="0">
                <a:solidFill>
                  <a:schemeClr val="tx1"/>
                </a:solidFill>
                <a:latin typeface="+mj-lt"/>
              </a:rPr>
              <a:t>console.log(result);</a:t>
            </a:r>
            <a:br>
              <a:rPr lang="en-US" sz="1600" dirty="0">
                <a:solidFill>
                  <a:schemeClr val="tx1"/>
                </a:solidFill>
                <a:latin typeface="+mj-lt"/>
              </a:rPr>
            </a:br>
            <a:br>
              <a:rPr lang="en-US" sz="1600" dirty="0">
                <a:solidFill>
                  <a:schemeClr val="tx1"/>
                </a:solidFill>
                <a:latin typeface="+mj-lt"/>
              </a:rPr>
            </a:br>
            <a:r>
              <a:rPr lang="en-US" sz="1600" dirty="0">
                <a:solidFill>
                  <a:schemeClr val="tx1"/>
                </a:solidFill>
                <a:latin typeface="+mj-lt"/>
              </a:rPr>
              <a:t>This way or pattern of invoking a function is called a Function Invocation Pattern. There are a few important points of the function invocation pattern as follows:</a:t>
            </a:r>
          </a:p>
          <a:p>
            <a:r>
              <a:rPr lang="en-US" sz="1600" dirty="0">
                <a:solidFill>
                  <a:schemeClr val="tx1"/>
                </a:solidFill>
                <a:latin typeface="+mj-lt"/>
              </a:rPr>
              <a:t>First, each parameter is evaluated and then passed as an argument to the function</a:t>
            </a:r>
          </a:p>
          <a:p>
            <a:r>
              <a:rPr lang="en-US" sz="1600" dirty="0">
                <a:solidFill>
                  <a:schemeClr val="tx1"/>
                </a:solidFill>
                <a:latin typeface="+mj-lt"/>
              </a:rPr>
              <a:t>The function returns either a value or undefined to the LHS variable. If called, a function that does not have a return value returns undefined.</a:t>
            </a:r>
          </a:p>
          <a:p>
            <a:pPr>
              <a:spcBef>
                <a:spcPts val="0"/>
              </a:spcBef>
              <a:spcAft>
                <a:spcPts val="600"/>
              </a:spcAft>
            </a:pPr>
            <a:endParaRPr lang="en-US" sz="1600" i="1" dirty="0">
              <a:solidFill>
                <a:schemeClr val="tx1"/>
              </a:solidFill>
              <a:latin typeface="+mj-lt"/>
              <a:cs typeface="Calibri" panose="020F0502020204030204" pitchFamily="34" charset="0"/>
            </a:endParaRPr>
          </a:p>
          <a:p>
            <a:pPr>
              <a:spcBef>
                <a:spcPts val="0"/>
              </a:spcBef>
              <a:spcAft>
                <a:spcPts val="600"/>
              </a:spcAft>
            </a:pPr>
            <a:endParaRPr lang="en-US" sz="1600" i="1" dirty="0">
              <a:solidFill>
                <a:schemeClr val="tx1"/>
              </a:solidFill>
              <a:latin typeface="+mj-lt"/>
              <a:cs typeface="Calibri" panose="020F0502020204030204" pitchFamily="34" charset="0"/>
            </a:endParaRPr>
          </a:p>
        </p:txBody>
      </p:sp>
    </p:spTree>
    <p:extLst>
      <p:ext uri="{BB962C8B-B14F-4D97-AF65-F5344CB8AC3E}">
        <p14:creationId xmlns:p14="http://schemas.microsoft.com/office/powerpoint/2010/main" val="198572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55" y="230659"/>
            <a:ext cx="11071907" cy="873211"/>
          </a:xfrm>
        </p:spPr>
        <p:txBody>
          <a:bodyPr/>
          <a:lstStyle/>
          <a:p>
            <a:r>
              <a:rPr lang="en-US" sz="3200" dirty="0"/>
              <a:t>Constructor Invocation Pattern</a:t>
            </a:r>
          </a:p>
        </p:txBody>
      </p:sp>
      <p:sp>
        <p:nvSpPr>
          <p:cNvPr id="4" name="Content Placeholder 2"/>
          <p:cNvSpPr txBox="1">
            <a:spLocks/>
          </p:cNvSpPr>
          <p:nvPr/>
        </p:nvSpPr>
        <p:spPr>
          <a:xfrm>
            <a:off x="502254" y="1173276"/>
            <a:ext cx="7125983" cy="521169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solidFill>
                  <a:schemeClr val="tx1"/>
                </a:solidFill>
              </a:rPr>
              <a:t>If you invoke a function with the </a:t>
            </a:r>
            <a:r>
              <a:rPr lang="en-US" sz="1600" b="1" dirty="0">
                <a:solidFill>
                  <a:schemeClr val="tx1"/>
                </a:solidFill>
              </a:rPr>
              <a:t>new</a:t>
            </a:r>
            <a:r>
              <a:rPr lang="en-US" sz="1600" dirty="0">
                <a:solidFill>
                  <a:schemeClr val="tx1"/>
                </a:solidFill>
              </a:rPr>
              <a:t> keyword, then it is a Constructor Invocation Pattern. For Ex -, in the following we are invoking a constructor:</a:t>
            </a:r>
          </a:p>
          <a:p>
            <a:pPr marL="0" indent="0">
              <a:spcBef>
                <a:spcPts val="0"/>
              </a:spcBef>
              <a:buNone/>
            </a:pPr>
            <a:r>
              <a:rPr lang="en-US" sz="1600" dirty="0">
                <a:solidFill>
                  <a:schemeClr val="tx1"/>
                </a:solidFill>
              </a:rPr>
              <a:t>	let </a:t>
            </a:r>
            <a:r>
              <a:rPr lang="en-US" sz="1600" dirty="0" err="1">
                <a:solidFill>
                  <a:schemeClr val="tx1"/>
                </a:solidFill>
              </a:rPr>
              <a:t>obj</a:t>
            </a:r>
            <a:r>
              <a:rPr lang="en-US" sz="1600" dirty="0">
                <a:solidFill>
                  <a:schemeClr val="tx1"/>
                </a:solidFill>
              </a:rPr>
              <a:t> = new String();</a:t>
            </a:r>
            <a:br>
              <a:rPr lang="en-US" sz="1600" dirty="0">
                <a:solidFill>
                  <a:schemeClr val="tx1"/>
                </a:solidFill>
              </a:rPr>
            </a:br>
            <a:r>
              <a:rPr lang="en-US" sz="1600" dirty="0">
                <a:solidFill>
                  <a:schemeClr val="tx1"/>
                </a:solidFill>
              </a:rPr>
              <a:t>	let obj2 = new Object();</a:t>
            </a:r>
          </a:p>
          <a:p>
            <a:pPr marL="0" indent="0">
              <a:spcBef>
                <a:spcPts val="0"/>
              </a:spcBef>
              <a:buNone/>
            </a:pPr>
            <a:endParaRPr lang="en-US" sz="1600" dirty="0">
              <a:solidFill>
                <a:schemeClr val="tx1"/>
              </a:solidFill>
            </a:endParaRPr>
          </a:p>
          <a:p>
            <a:pPr>
              <a:spcBef>
                <a:spcPts val="0"/>
              </a:spcBef>
            </a:pPr>
            <a:r>
              <a:rPr lang="en-US" sz="1600" dirty="0">
                <a:solidFill>
                  <a:schemeClr val="tx1"/>
                </a:solidFill>
              </a:rPr>
              <a:t>Arguments to constructors will be passed in the same way as a Function Invocation Pattern. There could be a scenario when the constructor does not require any parameters. Then in that case the constructor can be called without braces. </a:t>
            </a:r>
            <a:br>
              <a:rPr lang="en-US" sz="1600" dirty="0">
                <a:solidFill>
                  <a:schemeClr val="tx1"/>
                </a:solidFill>
              </a:rPr>
            </a:br>
            <a:r>
              <a:rPr lang="en-US" sz="1600" dirty="0">
                <a:solidFill>
                  <a:schemeClr val="tx1"/>
                </a:solidFill>
              </a:rPr>
              <a:t>	let obj2 = new Object;</a:t>
            </a:r>
          </a:p>
          <a:p>
            <a:pPr>
              <a:spcBef>
                <a:spcPts val="0"/>
              </a:spcBef>
            </a:pPr>
            <a:endParaRPr lang="en-US" sz="1600" dirty="0">
              <a:solidFill>
                <a:schemeClr val="tx1"/>
              </a:solidFill>
            </a:endParaRPr>
          </a:p>
          <a:p>
            <a:pPr>
              <a:spcBef>
                <a:spcPts val="0"/>
              </a:spcBef>
            </a:pPr>
            <a:r>
              <a:rPr lang="en-US" sz="1600" dirty="0">
                <a:solidFill>
                  <a:schemeClr val="tx1"/>
                </a:solidFill>
              </a:rPr>
              <a:t>Constructor invocation creates an empty object that inherits from the prototype property of the constructor.</a:t>
            </a:r>
          </a:p>
          <a:p>
            <a:pPr>
              <a:spcBef>
                <a:spcPts val="0"/>
              </a:spcBef>
            </a:pPr>
            <a:endParaRPr lang="en-US" sz="1600" dirty="0">
              <a:solidFill>
                <a:schemeClr val="tx1"/>
              </a:solidFill>
            </a:endParaRPr>
          </a:p>
          <a:p>
            <a:pPr>
              <a:spcBef>
                <a:spcPts val="0"/>
              </a:spcBef>
            </a:pPr>
            <a:r>
              <a:rPr lang="en-US" sz="1600" dirty="0">
                <a:solidFill>
                  <a:schemeClr val="tx1"/>
                </a:solidFill>
              </a:rPr>
              <a:t>The constructor function usually does not have a return. This is used to initialize a new object. It always returns a new object. Even if the constructor has a return statement with some primitive values, the return statement will be ignored and a new object will be returned.</a:t>
            </a:r>
          </a:p>
          <a:p>
            <a:pPr>
              <a:spcBef>
                <a:spcPts val="0"/>
              </a:spcBef>
            </a:pPr>
            <a:endParaRPr lang="en-US" sz="1600" dirty="0">
              <a:solidFill>
                <a:schemeClr val="tx1"/>
              </a:solidFill>
            </a:endParaRPr>
          </a:p>
        </p:txBody>
      </p:sp>
      <p:sp>
        <p:nvSpPr>
          <p:cNvPr id="5" name="Content Placeholder 2"/>
          <p:cNvSpPr txBox="1">
            <a:spLocks/>
          </p:cNvSpPr>
          <p:nvPr/>
        </p:nvSpPr>
        <p:spPr>
          <a:xfrm>
            <a:off x="7717536" y="1173276"/>
            <a:ext cx="3982974" cy="47145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600" b="1" u="sng" dirty="0">
                <a:latin typeface="+mj-lt"/>
                <a:cs typeface="Calibri" panose="020F0502020204030204" pitchFamily="34" charset="0"/>
              </a:rPr>
              <a:t>Example</a:t>
            </a:r>
          </a:p>
          <a:p>
            <a:pPr marL="0" indent="0">
              <a:spcAft>
                <a:spcPts val="600"/>
              </a:spcAft>
              <a:buFont typeface="Arial" panose="020B0604020202020204" pitchFamily="34" charset="0"/>
              <a:buNone/>
            </a:pPr>
            <a:r>
              <a:rPr lang="en-US" sz="1600" dirty="0">
                <a:latin typeface="+mj-lt"/>
                <a:cs typeface="Calibri" panose="020F0502020204030204" pitchFamily="34" charset="0"/>
              </a:rPr>
              <a:t>let Car = function(initialState){</a:t>
            </a:r>
          </a:p>
          <a:p>
            <a:pPr marL="0" indent="0">
              <a:spcAft>
                <a:spcPts val="600"/>
              </a:spcAft>
              <a:buFont typeface="Arial" panose="020B0604020202020204" pitchFamily="34" charset="0"/>
              <a:buNone/>
            </a:pPr>
            <a:r>
              <a:rPr lang="en-US" sz="1600" dirty="0">
                <a:latin typeface="+mj-lt"/>
                <a:cs typeface="Calibri" panose="020F0502020204030204" pitchFamily="34" charset="0"/>
              </a:rPr>
              <a:t>     this.isRunning = initialState;</a:t>
            </a:r>
          </a:p>
          <a:p>
            <a:pPr marL="0" indent="0">
              <a:spcAft>
                <a:spcPts val="600"/>
              </a:spcAft>
              <a:buFont typeface="Arial" panose="020B0604020202020204" pitchFamily="34" charset="0"/>
              <a:buNone/>
            </a:pPr>
            <a:r>
              <a:rPr lang="en-US" sz="1600" dirty="0">
                <a:latin typeface="+mj-lt"/>
                <a:cs typeface="Calibri" panose="020F0502020204030204" pitchFamily="34" charset="0"/>
              </a:rPr>
              <a:t>};</a:t>
            </a:r>
          </a:p>
          <a:p>
            <a:pPr marL="0" indent="0">
              <a:spcAft>
                <a:spcPts val="600"/>
              </a:spcAft>
              <a:buFont typeface="Arial" panose="020B0604020202020204" pitchFamily="34" charset="0"/>
              <a:buNone/>
            </a:pPr>
            <a:r>
              <a:rPr lang="en-US" sz="1600" dirty="0">
                <a:latin typeface="+mj-lt"/>
                <a:cs typeface="Calibri" panose="020F0502020204030204" pitchFamily="34" charset="0"/>
              </a:rPr>
              <a:t>Car.prototype.start = function(){</a:t>
            </a:r>
          </a:p>
          <a:p>
            <a:pPr marL="0" indent="0">
              <a:spcAft>
                <a:spcPts val="600"/>
              </a:spcAft>
              <a:buFont typeface="Arial" panose="020B0604020202020204" pitchFamily="34" charset="0"/>
              <a:buNone/>
            </a:pPr>
            <a:r>
              <a:rPr lang="en-US" sz="1600" dirty="0">
                <a:latin typeface="+mj-lt"/>
                <a:cs typeface="Calibri" panose="020F0502020204030204" pitchFamily="34" charset="0"/>
              </a:rPr>
              <a:t>     this.isRunning  = true;</a:t>
            </a:r>
          </a:p>
          <a:p>
            <a:pPr marL="0" indent="0">
              <a:spcAft>
                <a:spcPts val="600"/>
              </a:spcAft>
              <a:buFont typeface="Arial" panose="020B0604020202020204" pitchFamily="34" charset="0"/>
              <a:buNone/>
            </a:pPr>
            <a:r>
              <a:rPr lang="en-US" sz="1600" dirty="0">
                <a:latin typeface="+mj-lt"/>
                <a:cs typeface="Calibri" panose="020F0502020204030204" pitchFamily="34" charset="0"/>
              </a:rPr>
              <a:t>};</a:t>
            </a:r>
          </a:p>
          <a:p>
            <a:pPr marL="0" indent="0">
              <a:spcAft>
                <a:spcPts val="600"/>
              </a:spcAft>
              <a:buFont typeface="Arial" panose="020B0604020202020204" pitchFamily="34" charset="0"/>
              <a:buNone/>
            </a:pPr>
            <a:r>
              <a:rPr lang="en-US" sz="1600" dirty="0">
                <a:latin typeface="+mj-lt"/>
                <a:cs typeface="Calibri" panose="020F0502020204030204" pitchFamily="34" charset="0"/>
              </a:rPr>
              <a:t>Car.prototype.stop= function(){</a:t>
            </a:r>
          </a:p>
          <a:p>
            <a:pPr marL="0" indent="0">
              <a:spcAft>
                <a:spcPts val="600"/>
              </a:spcAft>
              <a:buFont typeface="Arial" panose="020B0604020202020204" pitchFamily="34" charset="0"/>
              <a:buNone/>
            </a:pPr>
            <a:r>
              <a:rPr lang="en-US" sz="1600" dirty="0">
                <a:latin typeface="+mj-lt"/>
                <a:cs typeface="Calibri" panose="020F0502020204030204" pitchFamily="34" charset="0"/>
              </a:rPr>
              <a:t>   this.isRunning = false;</a:t>
            </a:r>
          </a:p>
          <a:p>
            <a:pPr marL="0" indent="0">
              <a:spcAft>
                <a:spcPts val="600"/>
              </a:spcAft>
              <a:buFont typeface="Arial" panose="020B0604020202020204" pitchFamily="34" charset="0"/>
              <a:buNone/>
            </a:pPr>
            <a:r>
              <a:rPr lang="en-US" sz="1600" dirty="0">
                <a:latin typeface="+mj-lt"/>
                <a:cs typeface="Calibri" panose="020F0502020204030204" pitchFamily="34" charset="0"/>
              </a:rPr>
              <a:t>}</a:t>
            </a:r>
          </a:p>
          <a:p>
            <a:pPr marL="0" indent="0">
              <a:spcAft>
                <a:spcPts val="600"/>
              </a:spcAft>
              <a:buFont typeface="Arial" panose="020B0604020202020204" pitchFamily="34" charset="0"/>
              <a:buNone/>
            </a:pPr>
            <a:endParaRPr lang="en-US" sz="1600" dirty="0">
              <a:latin typeface="+mj-lt"/>
              <a:cs typeface="Calibri" panose="020F0502020204030204" pitchFamily="34" charset="0"/>
            </a:endParaRPr>
          </a:p>
        </p:txBody>
      </p:sp>
    </p:spTree>
    <p:extLst>
      <p:ext uri="{BB962C8B-B14F-4D97-AF65-F5344CB8AC3E}">
        <p14:creationId xmlns:p14="http://schemas.microsoft.com/office/powerpoint/2010/main" val="7841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13" y="0"/>
            <a:ext cx="11071907" cy="1325563"/>
          </a:xfrm>
        </p:spPr>
        <p:txBody>
          <a:bodyPr/>
          <a:lstStyle/>
          <a:p>
            <a:r>
              <a:rPr lang="en-US" sz="3600"/>
              <a:t>Agenda</a:t>
            </a:r>
            <a:endParaRPr lang="en-US" sz="3600" dirty="0"/>
          </a:p>
        </p:txBody>
      </p:sp>
      <p:sp>
        <p:nvSpPr>
          <p:cNvPr id="4" name="Rectangle 3"/>
          <p:cNvSpPr/>
          <p:nvPr/>
        </p:nvSpPr>
        <p:spPr>
          <a:xfrm>
            <a:off x="662893" y="1762662"/>
            <a:ext cx="10264187" cy="2893100"/>
          </a:xfrm>
          <a:prstGeom prst="rect">
            <a:avLst/>
          </a:prstGeom>
        </p:spPr>
        <p:txBody>
          <a:bodyPr wrap="square">
            <a:spAutoFit/>
          </a:bodyPr>
          <a:lstStyle/>
          <a:p>
            <a:pPr marL="285750" indent="-285750">
              <a:buFont typeface="Arial" panose="020B0604020202020204" pitchFamily="34" charset="0"/>
              <a:buChar char="•"/>
            </a:pPr>
            <a:r>
              <a:rPr lang="en-US" sz="1600" dirty="0">
                <a:cs typeface="Calibri" panose="020F0502020204030204" pitchFamily="34" charset="0"/>
              </a:rPr>
              <a:t>Revisiting </a:t>
            </a:r>
            <a:r>
              <a:rPr lang="en-US" sz="1600" dirty="0">
                <a:latin typeface="+mj-lt"/>
                <a:cs typeface="Calibri" panose="020F0502020204030204" pitchFamily="34" charset="0"/>
              </a:rPr>
              <a:t>JavaScript</a:t>
            </a:r>
          </a:p>
          <a:p>
            <a:pPr marL="742950" lvl="1" indent="-285750">
              <a:buFont typeface="Arial" panose="020B0604020202020204" pitchFamily="34" charset="0"/>
              <a:buChar char="•"/>
            </a:pPr>
            <a:r>
              <a:rPr lang="en-US" sz="1600" dirty="0">
                <a:latin typeface="+mj-lt"/>
                <a:cs typeface="Calibri" panose="020F0502020204030204" pitchFamily="34" charset="0"/>
              </a:rPr>
              <a:t>Data Types</a:t>
            </a:r>
          </a:p>
          <a:p>
            <a:pPr marL="742950" lvl="1" indent="-285750">
              <a:buFont typeface="Arial" panose="020B0604020202020204" pitchFamily="34" charset="0"/>
              <a:buChar char="•"/>
            </a:pPr>
            <a:r>
              <a:rPr lang="en-US" sz="1600" dirty="0">
                <a:latin typeface="+mj-lt"/>
                <a:cs typeface="Calibri" panose="020F0502020204030204" pitchFamily="34" charset="0"/>
              </a:rPr>
              <a:t>Functions</a:t>
            </a:r>
          </a:p>
          <a:p>
            <a:pPr marL="742950" lvl="1" indent="-285750">
              <a:buFont typeface="Arial" panose="020B0604020202020204" pitchFamily="34" charset="0"/>
              <a:buChar char="•"/>
            </a:pPr>
            <a:r>
              <a:rPr lang="en-US" sz="1600" dirty="0">
                <a:latin typeface="+mj-lt"/>
                <a:cs typeface="Calibri" panose="020F0502020204030204" pitchFamily="34" charset="0"/>
              </a:rPr>
              <a:t>JS Events</a:t>
            </a:r>
          </a:p>
          <a:p>
            <a:pPr marL="742950" lvl="1" indent="-285750">
              <a:buFont typeface="Arial" panose="020B0604020202020204" pitchFamily="34" charset="0"/>
              <a:buChar char="•"/>
            </a:pPr>
            <a:r>
              <a:rPr lang="en-US" sz="1600" dirty="0">
                <a:latin typeface="+mj-lt"/>
                <a:cs typeface="Calibri" panose="020F0502020204030204" pitchFamily="34" charset="0"/>
              </a:rPr>
              <a:t>Objects </a:t>
            </a:r>
          </a:p>
          <a:p>
            <a:pPr marL="742950" lvl="1" indent="-285750">
              <a:buFont typeface="Arial" panose="020B0604020202020204" pitchFamily="34" charset="0"/>
              <a:buChar char="•"/>
            </a:pPr>
            <a:r>
              <a:rPr lang="en-US" sz="1600" dirty="0">
                <a:latin typeface="+mj-lt"/>
                <a:cs typeface="Calibri" panose="020F0502020204030204" pitchFamily="34" charset="0"/>
              </a:rPr>
              <a:t>Inheritance</a:t>
            </a:r>
          </a:p>
          <a:p>
            <a:pPr marL="285750" indent="-285750">
              <a:buFont typeface="Arial" panose="020B0604020202020204" pitchFamily="34" charset="0"/>
              <a:buChar char="•"/>
            </a:pPr>
            <a:r>
              <a:rPr lang="en-US" sz="1600" dirty="0">
                <a:latin typeface="+mj-lt"/>
                <a:cs typeface="Calibri" panose="020F0502020204030204" pitchFamily="34" charset="0"/>
              </a:rPr>
              <a:t>Revisiting CSS</a:t>
            </a:r>
          </a:p>
          <a:p>
            <a:pPr marL="742950" lvl="1" indent="-285750">
              <a:buFont typeface="Arial" panose="020B0604020202020204" pitchFamily="34" charset="0"/>
              <a:buChar char="•"/>
            </a:pPr>
            <a:r>
              <a:rPr lang="en-US" sz="1600" dirty="0">
                <a:latin typeface="+mj-lt"/>
                <a:cs typeface="Calibri" panose="020F0502020204030204" pitchFamily="34" charset="0"/>
              </a:rPr>
              <a:t>Overriding default CSS</a:t>
            </a:r>
          </a:p>
          <a:p>
            <a:pPr marL="742950" lvl="1" indent="-285750">
              <a:buFont typeface="Arial" panose="020B0604020202020204" pitchFamily="34" charset="0"/>
              <a:buChar char="•"/>
            </a:pPr>
            <a:r>
              <a:rPr lang="en-US" sz="1600" dirty="0">
                <a:latin typeface="+mj-lt"/>
                <a:cs typeface="Calibri" panose="020F0502020204030204" pitchFamily="34" charset="0"/>
              </a:rPr>
              <a:t>Cascading	</a:t>
            </a:r>
          </a:p>
          <a:p>
            <a:pPr marL="742950" lvl="1" indent="-285750">
              <a:buFont typeface="Arial" panose="020B0604020202020204" pitchFamily="34" charset="0"/>
              <a:buChar char="•"/>
            </a:pPr>
            <a:r>
              <a:rPr lang="en-US" sz="1600" dirty="0">
                <a:latin typeface="+mj-lt"/>
                <a:cs typeface="Calibri" panose="020F0502020204030204" pitchFamily="34" charset="0"/>
              </a:rPr>
              <a:t>CSS Grid System</a:t>
            </a:r>
          </a:p>
          <a:p>
            <a:pPr marL="285750" indent="-285750">
              <a:buFont typeface="Arial" panose="020B0604020202020204" pitchFamily="34" charset="0"/>
              <a:buChar char="•"/>
            </a:pPr>
            <a:r>
              <a:rPr lang="en-US" sz="1600" dirty="0">
                <a:latin typeface="+mj-lt"/>
                <a:cs typeface="Calibri" panose="020F0502020204030204" pitchFamily="34" charset="0"/>
              </a:rPr>
              <a:t>Q&amp;A</a:t>
            </a:r>
          </a:p>
        </p:txBody>
      </p:sp>
    </p:spTree>
    <p:extLst>
      <p:ext uri="{BB962C8B-B14F-4D97-AF65-F5344CB8AC3E}">
        <p14:creationId xmlns:p14="http://schemas.microsoft.com/office/powerpoint/2010/main" val="149197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255374"/>
            <a:ext cx="11071907" cy="897923"/>
          </a:xfrm>
        </p:spPr>
        <p:txBody>
          <a:bodyPr/>
          <a:lstStyle/>
          <a:p>
            <a:r>
              <a:rPr lang="en-US" sz="3200" dirty="0"/>
              <a:t>Constructor Invocation Pattern</a:t>
            </a:r>
          </a:p>
        </p:txBody>
      </p:sp>
      <p:sp>
        <p:nvSpPr>
          <p:cNvPr id="4" name="Content Placeholder 2"/>
          <p:cNvSpPr txBox="1">
            <a:spLocks/>
          </p:cNvSpPr>
          <p:nvPr/>
        </p:nvSpPr>
        <p:spPr>
          <a:xfrm>
            <a:off x="510493" y="1153297"/>
            <a:ext cx="10515600" cy="435133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r>
              <a:rPr lang="en-US" sz="1600" dirty="0">
                <a:solidFill>
                  <a:schemeClr val="tx1"/>
                </a:solidFill>
                <a:latin typeface="+mj-lt"/>
                <a:cs typeface="Calibri" panose="020F0502020204030204" pitchFamily="34" charset="0"/>
              </a:rPr>
              <a:t>When a function is invoked using the </a:t>
            </a:r>
            <a:r>
              <a:rPr lang="en-US" sz="1600" i="1" dirty="0">
                <a:solidFill>
                  <a:schemeClr val="tx1"/>
                </a:solidFill>
                <a:latin typeface="+mj-lt"/>
                <a:cs typeface="Calibri" panose="020F0502020204030204" pitchFamily="34" charset="0"/>
              </a:rPr>
              <a:t>new</a:t>
            </a:r>
            <a:r>
              <a:rPr lang="en-US" sz="1600" dirty="0">
                <a:solidFill>
                  <a:schemeClr val="tx1"/>
                </a:solidFill>
                <a:latin typeface="+mj-lt"/>
                <a:cs typeface="Calibri" panose="020F0502020204030204" pitchFamily="34" charset="0"/>
              </a:rPr>
              <a:t> prefix, JS changes the behavior of how the function is executed.</a:t>
            </a:r>
          </a:p>
          <a:p>
            <a:pPr algn="just">
              <a:spcAft>
                <a:spcPts val="600"/>
              </a:spcAft>
            </a:pPr>
            <a:r>
              <a:rPr lang="en-US" sz="1600" dirty="0">
                <a:solidFill>
                  <a:schemeClr val="tx1"/>
                </a:solidFill>
                <a:latin typeface="+mj-lt"/>
                <a:cs typeface="Calibri" panose="020F0502020204030204" pitchFamily="34" charset="0"/>
              </a:rPr>
              <a:t>a) It creates an empty object. </a:t>
            </a:r>
          </a:p>
          <a:p>
            <a:pPr marL="0" indent="0" algn="just">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    b) It adds the properties defined using the “this” keyword to the empty object.</a:t>
            </a:r>
          </a:p>
          <a:p>
            <a:pPr marL="0" indent="0" algn="just">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    c) Creates a hidden link to the prototype of this new object and returns </a:t>
            </a:r>
            <a:r>
              <a:rPr lang="en-US" sz="1600" i="1" dirty="0">
                <a:solidFill>
                  <a:schemeClr val="tx1"/>
                </a:solidFill>
                <a:latin typeface="+mj-lt"/>
                <a:cs typeface="Calibri" panose="020F0502020204030204" pitchFamily="34" charset="0"/>
              </a:rPr>
              <a:t>this</a:t>
            </a:r>
          </a:p>
          <a:p>
            <a:pPr marL="0" indent="0" algn="just">
              <a:spcAft>
                <a:spcPts val="600"/>
              </a:spcAft>
              <a:buFont typeface="Arial" panose="020B0604020202020204" pitchFamily="34" charset="0"/>
              <a:buNone/>
            </a:pPr>
            <a:r>
              <a:rPr lang="en-US" sz="1600" i="1" dirty="0">
                <a:solidFill>
                  <a:schemeClr val="tx1"/>
                </a:solidFill>
                <a:latin typeface="+mj-lt"/>
                <a:cs typeface="Calibri" panose="020F0502020204030204" pitchFamily="34" charset="0"/>
              </a:rPr>
              <a:t>    </a:t>
            </a:r>
            <a:r>
              <a:rPr lang="en-US" sz="1600" dirty="0">
                <a:solidFill>
                  <a:schemeClr val="tx1"/>
                </a:solidFill>
                <a:latin typeface="+mj-lt"/>
                <a:cs typeface="Calibri" panose="020F0502020204030204" pitchFamily="34" charset="0"/>
              </a:rPr>
              <a:t>d) The hidden link </a:t>
            </a:r>
            <a:r>
              <a:rPr lang="en-US" sz="1600" i="1" dirty="0">
                <a:solidFill>
                  <a:schemeClr val="tx1"/>
                </a:solidFill>
                <a:latin typeface="+mj-lt"/>
                <a:cs typeface="Calibri" panose="020F0502020204030204" pitchFamily="34" charset="0"/>
              </a:rPr>
              <a:t>cannot </a:t>
            </a:r>
            <a:r>
              <a:rPr lang="en-US" sz="1600" dirty="0">
                <a:solidFill>
                  <a:schemeClr val="tx1"/>
                </a:solidFill>
                <a:latin typeface="+mj-lt"/>
                <a:cs typeface="Calibri" panose="020F0502020204030204" pitchFamily="34" charset="0"/>
              </a:rPr>
              <a:t>be modified after creation of the object using the new operator. Note: There is a non-standard link __proto__. Don’t use this. As far as we are concerned, we can’t modify the prototype after using the new operator on functions.</a:t>
            </a:r>
            <a:endParaRPr lang="en-US" sz="1600" i="1" dirty="0">
              <a:solidFill>
                <a:schemeClr val="tx1"/>
              </a:solidFill>
              <a:latin typeface="+mj-lt"/>
              <a:cs typeface="Calibri" panose="020F0502020204030204" pitchFamily="34" charset="0"/>
            </a:endParaRPr>
          </a:p>
          <a:p>
            <a:pPr marL="0" indent="0" algn="just">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  </a:t>
            </a:r>
          </a:p>
        </p:txBody>
      </p:sp>
    </p:spTree>
    <p:extLst>
      <p:ext uri="{BB962C8B-B14F-4D97-AF65-F5344CB8AC3E}">
        <p14:creationId xmlns:p14="http://schemas.microsoft.com/office/powerpoint/2010/main" val="30032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44" y="255374"/>
            <a:ext cx="11071907" cy="889686"/>
          </a:xfrm>
        </p:spPr>
        <p:txBody>
          <a:bodyPr/>
          <a:lstStyle/>
          <a:p>
            <a:r>
              <a:rPr lang="en-US" sz="3200" dirty="0">
                <a:cs typeface="Calibri" panose="020F0502020204030204" pitchFamily="34" charset="0"/>
              </a:rPr>
              <a:t>Constructor</a:t>
            </a:r>
          </a:p>
        </p:txBody>
      </p:sp>
      <p:sp>
        <p:nvSpPr>
          <p:cNvPr id="4" name="Content Placeholder 2"/>
          <p:cNvSpPr txBox="1">
            <a:spLocks/>
          </p:cNvSpPr>
          <p:nvPr/>
        </p:nvSpPr>
        <p:spPr>
          <a:xfrm>
            <a:off x="642573" y="1400941"/>
            <a:ext cx="10515600" cy="435133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let c1 = new Car(false);</a:t>
            </a:r>
          </a:p>
          <a:p>
            <a:pPr marL="0" indent="0">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let c2 = new Car(true);</a:t>
            </a:r>
          </a:p>
          <a:p>
            <a:pPr marL="0" indent="0">
              <a:spcAft>
                <a:spcPts val="600"/>
              </a:spcAft>
              <a:buFont typeface="Arial" panose="020B0604020202020204" pitchFamily="34" charset="0"/>
              <a:buNone/>
            </a:pPr>
            <a:endParaRPr lang="en-US" sz="1600" dirty="0">
              <a:solidFill>
                <a:schemeClr val="tx1"/>
              </a:solidFill>
              <a:latin typeface="+mj-lt"/>
              <a:cs typeface="Calibri" panose="020F0502020204030204" pitchFamily="34" charset="0"/>
            </a:endParaRPr>
          </a:p>
          <a:p>
            <a:pPr marL="0" indent="0">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c1.start() //c1 has a hidden link to its prototype.</a:t>
            </a:r>
          </a:p>
          <a:p>
            <a:pPr marL="0" indent="0">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c2.stop() //c2 has a hidden link to its prototype.</a:t>
            </a:r>
          </a:p>
          <a:p>
            <a:pPr marL="0" indent="0">
              <a:spcAft>
                <a:spcPts val="600"/>
              </a:spcAft>
              <a:buFont typeface="Arial" panose="020B0604020202020204" pitchFamily="34" charset="0"/>
              <a:buNone/>
            </a:pPr>
            <a:endParaRPr lang="en-US" sz="1600" dirty="0">
              <a:solidFill>
                <a:schemeClr val="tx1"/>
              </a:solidFill>
              <a:latin typeface="+mj-lt"/>
              <a:cs typeface="Calibri" panose="020F0502020204030204" pitchFamily="34" charset="0"/>
            </a:endParaRPr>
          </a:p>
          <a:p>
            <a:pPr marL="0" indent="0">
              <a:spcAft>
                <a:spcPts val="600"/>
              </a:spcAft>
              <a:buFont typeface="Arial" panose="020B0604020202020204" pitchFamily="34" charset="0"/>
              <a:buNone/>
            </a:pPr>
            <a:r>
              <a:rPr lang="en-US" sz="1600" b="1" u="sng" dirty="0">
                <a:solidFill>
                  <a:schemeClr val="tx1"/>
                </a:solidFill>
                <a:latin typeface="+mj-lt"/>
                <a:cs typeface="Calibri" panose="020F0502020204030204" pitchFamily="34" charset="0"/>
              </a:rPr>
              <a:t>Note: </a:t>
            </a:r>
            <a:r>
              <a:rPr lang="en-US" sz="1600" dirty="0">
                <a:solidFill>
                  <a:schemeClr val="tx1"/>
                </a:solidFill>
                <a:latin typeface="+mj-lt"/>
                <a:cs typeface="Calibri" panose="020F0502020204030204" pitchFamily="34" charset="0"/>
              </a:rPr>
              <a:t>There is no prototype property on the new object that has been made. Only the constructor has it. It vanishes upon using the Constructor function with the new operator</a:t>
            </a:r>
          </a:p>
        </p:txBody>
      </p:sp>
    </p:spTree>
    <p:extLst>
      <p:ext uri="{BB962C8B-B14F-4D97-AF65-F5344CB8AC3E}">
        <p14:creationId xmlns:p14="http://schemas.microsoft.com/office/powerpoint/2010/main" val="195503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42" y="181234"/>
            <a:ext cx="11071907" cy="864972"/>
          </a:xfrm>
        </p:spPr>
        <p:txBody>
          <a:bodyPr/>
          <a:lstStyle/>
          <a:p>
            <a:r>
              <a:rPr lang="en-US" sz="3200" dirty="0"/>
              <a:t>Indirect Invocation Pattern</a:t>
            </a:r>
          </a:p>
        </p:txBody>
      </p:sp>
      <p:sp>
        <p:nvSpPr>
          <p:cNvPr id="4" name="Content Placeholder 2"/>
          <p:cNvSpPr txBox="1">
            <a:spLocks/>
          </p:cNvSpPr>
          <p:nvPr/>
        </p:nvSpPr>
        <p:spPr>
          <a:xfrm>
            <a:off x="564391" y="1109823"/>
            <a:ext cx="11018008" cy="435133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We can execute a JavaScript function indirectly using a function's method as well. There are three function methods used to execute a JavaScript function indirectly. They are as follows:</a:t>
            </a:r>
          </a:p>
          <a:p>
            <a:pPr marL="0" indent="0">
              <a:buNone/>
            </a:pPr>
            <a:endParaRPr lang="en-US" sz="1600" dirty="0">
              <a:solidFill>
                <a:schemeClr val="tx1"/>
              </a:solidFill>
            </a:endParaRPr>
          </a:p>
          <a:p>
            <a:r>
              <a:rPr lang="en-US" sz="1600" dirty="0">
                <a:solidFill>
                  <a:schemeClr val="tx1"/>
                </a:solidFill>
              </a:rPr>
              <a:t>Call() method</a:t>
            </a:r>
          </a:p>
          <a:p>
            <a:r>
              <a:rPr lang="en-US" sz="1600" dirty="0">
                <a:solidFill>
                  <a:schemeClr val="tx1"/>
                </a:solidFill>
              </a:rPr>
              <a:t>Apply() method</a:t>
            </a:r>
          </a:p>
          <a:p>
            <a:endParaRPr lang="en-US" sz="1600" dirty="0">
              <a:solidFill>
                <a:schemeClr val="tx1"/>
              </a:solidFill>
            </a:endParaRPr>
          </a:p>
          <a:p>
            <a:pPr marL="0" indent="0">
              <a:spcAft>
                <a:spcPts val="600"/>
              </a:spcAft>
              <a:buNone/>
            </a:pPr>
            <a:r>
              <a:rPr lang="en-US" sz="1600" dirty="0">
                <a:solidFill>
                  <a:schemeClr val="tx1"/>
                </a:solidFill>
                <a:cs typeface="Calibri" panose="020F0502020204030204" pitchFamily="34" charset="0"/>
              </a:rPr>
              <a:t>call() and apply() serve the exact same purpose. </a:t>
            </a:r>
          </a:p>
          <a:p>
            <a:pPr marL="0" indent="0">
              <a:spcAft>
                <a:spcPts val="600"/>
              </a:spcAft>
              <a:buNone/>
            </a:pPr>
            <a:r>
              <a:rPr lang="en-US" sz="1600" dirty="0">
                <a:solidFill>
                  <a:schemeClr val="tx1"/>
                </a:solidFill>
                <a:cs typeface="Calibri" panose="020F0502020204030204" pitchFamily="34" charset="0"/>
              </a:rPr>
              <a:t>The only difference between how they work is that call() expects all parameters to be passed in individually, whereas apply() expects an array of all of our parameters.</a:t>
            </a:r>
          </a:p>
          <a:p>
            <a:endParaRPr lang="en-US" sz="1600" dirty="0">
              <a:solidFill>
                <a:schemeClr val="tx1"/>
              </a:solidFill>
            </a:endParaRPr>
          </a:p>
        </p:txBody>
      </p:sp>
    </p:spTree>
    <p:extLst>
      <p:ext uri="{BB962C8B-B14F-4D97-AF65-F5344CB8AC3E}">
        <p14:creationId xmlns:p14="http://schemas.microsoft.com/office/powerpoint/2010/main" val="15577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0493" y="901441"/>
            <a:ext cx="10803511" cy="579774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solidFill>
                  <a:schemeClr val="tx1"/>
                </a:solidFill>
                <a:latin typeface="+mj-lt"/>
                <a:cs typeface="Calibri" panose="020F0502020204030204" pitchFamily="34" charset="0"/>
              </a:rPr>
              <a:t>let </a:t>
            </a:r>
            <a:r>
              <a:rPr lang="en-US" sz="1600" dirty="0" err="1">
                <a:solidFill>
                  <a:schemeClr val="tx1"/>
                </a:solidFill>
                <a:latin typeface="+mj-lt"/>
                <a:cs typeface="Calibri" panose="020F0502020204030204" pitchFamily="34" charset="0"/>
              </a:rPr>
              <a:t>pokemon</a:t>
            </a:r>
            <a:r>
              <a:rPr lang="en-US" sz="1600" dirty="0">
                <a:solidFill>
                  <a:schemeClr val="tx1"/>
                </a:solidFill>
                <a:latin typeface="+mj-lt"/>
                <a:cs typeface="Calibri" panose="020F0502020204030204" pitchFamily="34" charset="0"/>
              </a:rPr>
              <a:t> = {</a:t>
            </a:r>
          </a:p>
          <a:p>
            <a:pPr marL="0" indent="0">
              <a:spcBef>
                <a:spcPts val="0"/>
              </a:spcBef>
              <a:buNone/>
            </a:pPr>
            <a:r>
              <a:rPr lang="en-US" sz="1600" dirty="0">
                <a:solidFill>
                  <a:schemeClr val="tx1"/>
                </a:solidFill>
                <a:latin typeface="+mj-lt"/>
                <a:cs typeface="Calibri" panose="020F0502020204030204" pitchFamily="34" charset="0"/>
              </a:rPr>
              <a:t>    </a:t>
            </a:r>
            <a:r>
              <a:rPr lang="en-US" sz="1600" dirty="0" err="1">
                <a:solidFill>
                  <a:schemeClr val="tx1"/>
                </a:solidFill>
                <a:latin typeface="+mj-lt"/>
                <a:cs typeface="Calibri" panose="020F0502020204030204" pitchFamily="34" charset="0"/>
              </a:rPr>
              <a:t>firstname</a:t>
            </a:r>
            <a:r>
              <a:rPr lang="en-US" sz="1600" dirty="0">
                <a:solidFill>
                  <a:schemeClr val="tx1"/>
                </a:solidFill>
                <a:latin typeface="+mj-lt"/>
                <a:cs typeface="Calibri" panose="020F0502020204030204" pitchFamily="34" charset="0"/>
              </a:rPr>
              <a:t>: '</a:t>
            </a:r>
            <a:r>
              <a:rPr lang="en-US" sz="1600" dirty="0" err="1">
                <a:solidFill>
                  <a:schemeClr val="tx1"/>
                </a:solidFill>
                <a:latin typeface="+mj-lt"/>
                <a:cs typeface="Calibri" panose="020F0502020204030204" pitchFamily="34" charset="0"/>
              </a:rPr>
              <a:t>Pika</a:t>
            </a:r>
            <a:r>
              <a:rPr lang="en-US" sz="1600" dirty="0">
                <a:solidFill>
                  <a:schemeClr val="tx1"/>
                </a:solidFill>
                <a:latin typeface="+mj-lt"/>
                <a:cs typeface="Calibri" panose="020F0502020204030204" pitchFamily="34" charset="0"/>
              </a:rPr>
              <a:t>',</a:t>
            </a:r>
          </a:p>
          <a:p>
            <a:pPr marL="0" indent="0">
              <a:spcBef>
                <a:spcPts val="0"/>
              </a:spcBef>
              <a:buNone/>
            </a:pPr>
            <a:r>
              <a:rPr lang="en-US" sz="1600" dirty="0">
                <a:solidFill>
                  <a:schemeClr val="tx1"/>
                </a:solidFill>
                <a:latin typeface="+mj-lt"/>
                <a:cs typeface="Calibri" panose="020F0502020204030204" pitchFamily="34" charset="0"/>
              </a:rPr>
              <a:t>    </a:t>
            </a:r>
            <a:r>
              <a:rPr lang="en-US" sz="1600" dirty="0" err="1">
                <a:solidFill>
                  <a:schemeClr val="tx1"/>
                </a:solidFill>
                <a:latin typeface="+mj-lt"/>
                <a:cs typeface="Calibri" panose="020F0502020204030204" pitchFamily="34" charset="0"/>
              </a:rPr>
              <a:t>lastname</a:t>
            </a:r>
            <a:r>
              <a:rPr lang="en-US" sz="1600" dirty="0">
                <a:solidFill>
                  <a:schemeClr val="tx1"/>
                </a:solidFill>
                <a:latin typeface="+mj-lt"/>
                <a:cs typeface="Calibri" panose="020F0502020204030204" pitchFamily="34" charset="0"/>
              </a:rPr>
              <a:t>: 'Chu ',</a:t>
            </a:r>
          </a:p>
          <a:p>
            <a:pPr marL="0" indent="0">
              <a:spcBef>
                <a:spcPts val="0"/>
              </a:spcBef>
              <a:buNone/>
            </a:pPr>
            <a:r>
              <a:rPr lang="en-US" sz="1600" dirty="0">
                <a:solidFill>
                  <a:schemeClr val="tx1"/>
                </a:solidFill>
                <a:latin typeface="+mj-lt"/>
                <a:cs typeface="Calibri" panose="020F0502020204030204" pitchFamily="34" charset="0"/>
              </a:rPr>
              <a:t>    </a:t>
            </a:r>
            <a:r>
              <a:rPr lang="en-US" sz="1600" dirty="0" err="1">
                <a:solidFill>
                  <a:schemeClr val="tx1"/>
                </a:solidFill>
                <a:latin typeface="+mj-lt"/>
                <a:cs typeface="Calibri" panose="020F0502020204030204" pitchFamily="34" charset="0"/>
              </a:rPr>
              <a:t>getPokeName</a:t>
            </a:r>
            <a:r>
              <a:rPr lang="en-US" sz="1600" dirty="0">
                <a:solidFill>
                  <a:schemeClr val="tx1"/>
                </a:solidFill>
                <a:latin typeface="+mj-lt"/>
                <a:cs typeface="Calibri" panose="020F0502020204030204" pitchFamily="34" charset="0"/>
              </a:rPr>
              <a:t>: function() {</a:t>
            </a:r>
          </a:p>
          <a:p>
            <a:pPr marL="0" indent="0">
              <a:spcBef>
                <a:spcPts val="0"/>
              </a:spcBef>
              <a:buNone/>
            </a:pPr>
            <a:r>
              <a:rPr lang="en-US" sz="1600" dirty="0">
                <a:solidFill>
                  <a:schemeClr val="tx1"/>
                </a:solidFill>
                <a:latin typeface="+mj-lt"/>
                <a:cs typeface="Calibri" panose="020F0502020204030204" pitchFamily="34" charset="0"/>
              </a:rPr>
              <a:t>        let </a:t>
            </a:r>
            <a:r>
              <a:rPr lang="en-US" sz="1600" dirty="0" err="1">
                <a:solidFill>
                  <a:schemeClr val="tx1"/>
                </a:solidFill>
                <a:latin typeface="+mj-lt"/>
                <a:cs typeface="Calibri" panose="020F0502020204030204" pitchFamily="34" charset="0"/>
              </a:rPr>
              <a:t>fullname</a:t>
            </a:r>
            <a:r>
              <a:rPr lang="en-US" sz="1600" dirty="0">
                <a:solidFill>
                  <a:schemeClr val="tx1"/>
                </a:solidFill>
                <a:latin typeface="+mj-lt"/>
                <a:cs typeface="Calibri" panose="020F0502020204030204" pitchFamily="34" charset="0"/>
              </a:rPr>
              <a:t> = </a:t>
            </a:r>
            <a:r>
              <a:rPr lang="en-US" sz="1600" dirty="0" err="1">
                <a:solidFill>
                  <a:schemeClr val="tx1"/>
                </a:solidFill>
                <a:latin typeface="+mj-lt"/>
                <a:cs typeface="Calibri" panose="020F0502020204030204" pitchFamily="34" charset="0"/>
              </a:rPr>
              <a:t>this.firstname</a:t>
            </a:r>
            <a:r>
              <a:rPr lang="en-US" sz="1600" dirty="0">
                <a:solidFill>
                  <a:schemeClr val="tx1"/>
                </a:solidFill>
                <a:latin typeface="+mj-lt"/>
                <a:cs typeface="Calibri" panose="020F0502020204030204" pitchFamily="34" charset="0"/>
              </a:rPr>
              <a:t> + ' ' + </a:t>
            </a:r>
            <a:r>
              <a:rPr lang="en-US" sz="1600" dirty="0" err="1">
                <a:solidFill>
                  <a:schemeClr val="tx1"/>
                </a:solidFill>
                <a:latin typeface="+mj-lt"/>
                <a:cs typeface="Calibri" panose="020F0502020204030204" pitchFamily="34" charset="0"/>
              </a:rPr>
              <a:t>this.lastname</a:t>
            </a:r>
            <a:r>
              <a:rPr lang="en-US" sz="1600" dirty="0">
                <a:solidFill>
                  <a:schemeClr val="tx1"/>
                </a:solidFill>
                <a:latin typeface="+mj-lt"/>
                <a:cs typeface="Calibri" panose="020F0502020204030204" pitchFamily="34" charset="0"/>
              </a:rPr>
              <a:t>;</a:t>
            </a:r>
          </a:p>
          <a:p>
            <a:pPr marL="0" indent="0">
              <a:spcBef>
                <a:spcPts val="0"/>
              </a:spcBef>
              <a:buNone/>
            </a:pPr>
            <a:r>
              <a:rPr lang="en-US" sz="1600" dirty="0">
                <a:solidFill>
                  <a:schemeClr val="tx1"/>
                </a:solidFill>
                <a:latin typeface="+mj-lt"/>
                <a:cs typeface="Calibri" panose="020F0502020204030204" pitchFamily="34" charset="0"/>
              </a:rPr>
              <a:t>        return </a:t>
            </a:r>
            <a:r>
              <a:rPr lang="en-US" sz="1600" dirty="0" err="1">
                <a:solidFill>
                  <a:schemeClr val="tx1"/>
                </a:solidFill>
                <a:latin typeface="+mj-lt"/>
                <a:cs typeface="Calibri" panose="020F0502020204030204" pitchFamily="34" charset="0"/>
              </a:rPr>
              <a:t>fullname</a:t>
            </a:r>
            <a:r>
              <a:rPr lang="en-US" sz="1600" dirty="0">
                <a:solidFill>
                  <a:schemeClr val="tx1"/>
                </a:solidFill>
                <a:latin typeface="+mj-lt"/>
                <a:cs typeface="Calibri" panose="020F0502020204030204" pitchFamily="34" charset="0"/>
              </a:rPr>
              <a:t>;</a:t>
            </a:r>
          </a:p>
          <a:p>
            <a:pPr marL="0" indent="0">
              <a:spcBef>
                <a:spcPts val="0"/>
              </a:spcBef>
              <a:buNone/>
            </a:pPr>
            <a:r>
              <a:rPr lang="en-US" sz="1600" dirty="0">
                <a:solidFill>
                  <a:schemeClr val="tx1"/>
                </a:solidFill>
                <a:latin typeface="+mj-lt"/>
                <a:cs typeface="Calibri" panose="020F0502020204030204" pitchFamily="34" charset="0"/>
              </a:rPr>
              <a:t>    }</a:t>
            </a:r>
          </a:p>
          <a:p>
            <a:pPr marL="0" indent="0">
              <a:spcBef>
                <a:spcPts val="0"/>
              </a:spcBef>
              <a:buNone/>
            </a:pPr>
            <a:r>
              <a:rPr lang="en-US" sz="1600" dirty="0">
                <a:solidFill>
                  <a:schemeClr val="tx1"/>
                </a:solidFill>
                <a:latin typeface="+mj-lt"/>
                <a:cs typeface="Calibri" panose="020F0502020204030204" pitchFamily="34" charset="0"/>
              </a:rPr>
              <a:t>};</a:t>
            </a:r>
          </a:p>
          <a:p>
            <a:pPr marL="0" indent="0">
              <a:spcBef>
                <a:spcPts val="0"/>
              </a:spcBef>
              <a:buNone/>
            </a:pPr>
            <a:endParaRPr lang="en-US" sz="1600" dirty="0">
              <a:solidFill>
                <a:schemeClr val="tx1"/>
              </a:solidFill>
              <a:latin typeface="+mj-lt"/>
              <a:cs typeface="Calibri" panose="020F0502020204030204" pitchFamily="34" charset="0"/>
            </a:endParaRPr>
          </a:p>
          <a:p>
            <a:pPr marL="0" indent="0">
              <a:spcBef>
                <a:spcPts val="0"/>
              </a:spcBef>
              <a:buNone/>
            </a:pPr>
            <a:r>
              <a:rPr lang="en-US" sz="1600" dirty="0">
                <a:solidFill>
                  <a:schemeClr val="tx1"/>
                </a:solidFill>
                <a:latin typeface="+mj-lt"/>
                <a:cs typeface="Calibri" panose="020F0502020204030204" pitchFamily="34" charset="0"/>
              </a:rPr>
              <a:t>let </a:t>
            </a:r>
            <a:r>
              <a:rPr lang="en-US" sz="1600" dirty="0" err="1">
                <a:solidFill>
                  <a:schemeClr val="tx1"/>
                </a:solidFill>
                <a:latin typeface="+mj-lt"/>
                <a:cs typeface="Calibri" panose="020F0502020204030204" pitchFamily="34" charset="0"/>
              </a:rPr>
              <a:t>pokemonName</a:t>
            </a:r>
            <a:r>
              <a:rPr lang="en-US" sz="1600" dirty="0">
                <a:solidFill>
                  <a:schemeClr val="tx1"/>
                </a:solidFill>
                <a:latin typeface="+mj-lt"/>
                <a:cs typeface="Calibri" panose="020F0502020204030204" pitchFamily="34" charset="0"/>
              </a:rPr>
              <a:t> = function(snack, hobby) {</a:t>
            </a:r>
          </a:p>
          <a:p>
            <a:pPr marL="0" indent="0">
              <a:spcBef>
                <a:spcPts val="0"/>
              </a:spcBef>
              <a:buNone/>
            </a:pPr>
            <a:r>
              <a:rPr lang="en-US" sz="1600" dirty="0">
                <a:solidFill>
                  <a:schemeClr val="tx1"/>
                </a:solidFill>
                <a:latin typeface="+mj-lt"/>
                <a:cs typeface="Calibri" panose="020F0502020204030204" pitchFamily="34" charset="0"/>
              </a:rPr>
              <a:t>    console.log(</a:t>
            </a:r>
            <a:r>
              <a:rPr lang="en-US" sz="1600" dirty="0" err="1">
                <a:solidFill>
                  <a:schemeClr val="tx1"/>
                </a:solidFill>
                <a:latin typeface="+mj-lt"/>
                <a:cs typeface="Calibri" panose="020F0502020204030204" pitchFamily="34" charset="0"/>
              </a:rPr>
              <a:t>this.getPokeName</a:t>
            </a:r>
            <a:r>
              <a:rPr lang="en-US" sz="1600" dirty="0">
                <a:solidFill>
                  <a:schemeClr val="tx1"/>
                </a:solidFill>
                <a:latin typeface="+mj-lt"/>
                <a:cs typeface="Calibri" panose="020F0502020204030204" pitchFamily="34" charset="0"/>
              </a:rPr>
              <a:t>() + ' loves ' + snack + ' and ' + hobby);</a:t>
            </a:r>
          </a:p>
          <a:p>
            <a:pPr marL="0" indent="0">
              <a:spcBef>
                <a:spcPts val="0"/>
              </a:spcBef>
              <a:buNone/>
            </a:pPr>
            <a:r>
              <a:rPr lang="en-US" sz="1600" dirty="0">
                <a:solidFill>
                  <a:schemeClr val="tx1"/>
                </a:solidFill>
                <a:latin typeface="+mj-lt"/>
                <a:cs typeface="Calibri" panose="020F0502020204030204" pitchFamily="34" charset="0"/>
              </a:rPr>
              <a:t>};</a:t>
            </a:r>
          </a:p>
          <a:p>
            <a:pPr marL="0" indent="0">
              <a:spcBef>
                <a:spcPts val="0"/>
              </a:spcBef>
              <a:buNone/>
            </a:pPr>
            <a:endParaRPr lang="en-US" sz="1600" dirty="0">
              <a:solidFill>
                <a:schemeClr val="tx1"/>
              </a:solidFill>
              <a:latin typeface="+mj-lt"/>
              <a:cs typeface="Calibri" panose="020F0502020204030204" pitchFamily="34" charset="0"/>
            </a:endParaRPr>
          </a:p>
          <a:p>
            <a:pPr marL="0" indent="0">
              <a:spcBef>
                <a:spcPts val="0"/>
              </a:spcBef>
              <a:buNone/>
            </a:pPr>
            <a:r>
              <a:rPr lang="en-US" sz="1600" dirty="0" err="1">
                <a:solidFill>
                  <a:schemeClr val="tx1"/>
                </a:solidFill>
                <a:latin typeface="+mj-lt"/>
                <a:cs typeface="Calibri" panose="020F0502020204030204" pitchFamily="34" charset="0"/>
              </a:rPr>
              <a:t>pokemonName.call</a:t>
            </a:r>
            <a:r>
              <a:rPr lang="en-US" sz="1600" dirty="0">
                <a:solidFill>
                  <a:schemeClr val="tx1"/>
                </a:solidFill>
                <a:latin typeface="+mj-lt"/>
                <a:cs typeface="Calibri" panose="020F0502020204030204" pitchFamily="34" charset="0"/>
              </a:rPr>
              <a:t>(</a:t>
            </a:r>
            <a:r>
              <a:rPr lang="en-US" sz="1600" dirty="0" err="1">
                <a:solidFill>
                  <a:schemeClr val="tx1"/>
                </a:solidFill>
                <a:latin typeface="+mj-lt"/>
                <a:cs typeface="Calibri" panose="020F0502020204030204" pitchFamily="34" charset="0"/>
              </a:rPr>
              <a:t>pokemon</a:t>
            </a:r>
            <a:r>
              <a:rPr lang="en-US" sz="1600" dirty="0">
                <a:solidFill>
                  <a:schemeClr val="tx1"/>
                </a:solidFill>
                <a:latin typeface="+mj-lt"/>
                <a:cs typeface="Calibri" panose="020F0502020204030204" pitchFamily="34" charset="0"/>
              </a:rPr>
              <a:t>,'sushi', 'algorithms'); // </a:t>
            </a:r>
            <a:r>
              <a:rPr lang="en-US" sz="1600" dirty="0" err="1">
                <a:solidFill>
                  <a:schemeClr val="tx1"/>
                </a:solidFill>
                <a:latin typeface="+mj-lt"/>
                <a:cs typeface="Calibri" panose="020F0502020204030204" pitchFamily="34" charset="0"/>
              </a:rPr>
              <a:t>Pika</a:t>
            </a:r>
            <a:r>
              <a:rPr lang="en-US" sz="1600" dirty="0">
                <a:solidFill>
                  <a:schemeClr val="tx1"/>
                </a:solidFill>
                <a:latin typeface="+mj-lt"/>
                <a:cs typeface="Calibri" panose="020F0502020204030204" pitchFamily="34" charset="0"/>
              </a:rPr>
              <a:t> Chu  loves sushi and algorithms</a:t>
            </a:r>
          </a:p>
          <a:p>
            <a:pPr marL="0" indent="0">
              <a:spcBef>
                <a:spcPts val="0"/>
              </a:spcBef>
              <a:buNone/>
            </a:pPr>
            <a:r>
              <a:rPr lang="en-US" sz="1600" dirty="0" err="1">
                <a:solidFill>
                  <a:schemeClr val="tx1"/>
                </a:solidFill>
                <a:latin typeface="+mj-lt"/>
                <a:cs typeface="Calibri" panose="020F0502020204030204" pitchFamily="34" charset="0"/>
              </a:rPr>
              <a:t>pokemonName.apply</a:t>
            </a:r>
            <a:r>
              <a:rPr lang="en-US" sz="1600" dirty="0">
                <a:solidFill>
                  <a:schemeClr val="tx1"/>
                </a:solidFill>
                <a:latin typeface="+mj-lt"/>
                <a:cs typeface="Calibri" panose="020F0502020204030204" pitchFamily="34" charset="0"/>
              </a:rPr>
              <a:t>(</a:t>
            </a:r>
            <a:r>
              <a:rPr lang="en-US" sz="1600" dirty="0" err="1">
                <a:solidFill>
                  <a:schemeClr val="tx1"/>
                </a:solidFill>
                <a:latin typeface="+mj-lt"/>
                <a:cs typeface="Calibri" panose="020F0502020204030204" pitchFamily="34" charset="0"/>
              </a:rPr>
              <a:t>pokemon</a:t>
            </a:r>
            <a:r>
              <a:rPr lang="en-US" sz="1600" dirty="0">
                <a:solidFill>
                  <a:schemeClr val="tx1"/>
                </a:solidFill>
                <a:latin typeface="+mj-lt"/>
                <a:cs typeface="Calibri" panose="020F0502020204030204" pitchFamily="34" charset="0"/>
              </a:rPr>
              <a:t>,['sushi', 'algorithms']); // </a:t>
            </a:r>
            <a:r>
              <a:rPr lang="en-US" sz="1600" dirty="0" err="1">
                <a:solidFill>
                  <a:schemeClr val="tx1"/>
                </a:solidFill>
                <a:latin typeface="+mj-lt"/>
                <a:cs typeface="Calibri" panose="020F0502020204030204" pitchFamily="34" charset="0"/>
              </a:rPr>
              <a:t>Pika</a:t>
            </a:r>
            <a:r>
              <a:rPr lang="en-US" sz="1600" dirty="0">
                <a:solidFill>
                  <a:schemeClr val="tx1"/>
                </a:solidFill>
                <a:latin typeface="+mj-lt"/>
                <a:cs typeface="Calibri" panose="020F0502020204030204" pitchFamily="34" charset="0"/>
              </a:rPr>
              <a:t> Chu  loves sushi and algorithms</a:t>
            </a:r>
          </a:p>
          <a:p>
            <a:pPr marL="0" indent="0">
              <a:spcBef>
                <a:spcPts val="0"/>
              </a:spcBef>
              <a:buNone/>
            </a:pPr>
            <a:endParaRPr lang="en-US" sz="1600" dirty="0">
              <a:solidFill>
                <a:schemeClr val="tx1"/>
              </a:solidFill>
              <a:latin typeface="+mj-lt"/>
              <a:cs typeface="Calibri" panose="020F0502020204030204" pitchFamily="34" charset="0"/>
            </a:endParaRPr>
          </a:p>
        </p:txBody>
      </p:sp>
      <p:sp>
        <p:nvSpPr>
          <p:cNvPr id="5" name="Title 1"/>
          <p:cNvSpPr>
            <a:spLocks noGrp="1"/>
          </p:cNvSpPr>
          <p:nvPr>
            <p:ph type="title"/>
          </p:nvPr>
        </p:nvSpPr>
        <p:spPr>
          <a:xfrm>
            <a:off x="510493" y="217700"/>
            <a:ext cx="11071907" cy="840259"/>
          </a:xfrm>
        </p:spPr>
        <p:txBody>
          <a:bodyPr/>
          <a:lstStyle/>
          <a:p>
            <a:r>
              <a:rPr lang="en-US" sz="3200" dirty="0"/>
              <a:t>Invocation pattern</a:t>
            </a:r>
          </a:p>
        </p:txBody>
      </p:sp>
    </p:spTree>
    <p:extLst>
      <p:ext uri="{BB962C8B-B14F-4D97-AF65-F5344CB8AC3E}">
        <p14:creationId xmlns:p14="http://schemas.microsoft.com/office/powerpoint/2010/main" val="267723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JavaScript: Events and Event Handling</a:t>
            </a:r>
          </a:p>
        </p:txBody>
      </p:sp>
      <p:sp>
        <p:nvSpPr>
          <p:cNvPr id="4" name="Rectangle 3"/>
          <p:cNvSpPr/>
          <p:nvPr/>
        </p:nvSpPr>
        <p:spPr>
          <a:xfrm>
            <a:off x="510493" y="1977350"/>
            <a:ext cx="6149387" cy="3391698"/>
          </a:xfrm>
          <a:prstGeom prst="rect">
            <a:avLst/>
          </a:prstGeom>
        </p:spPr>
        <p:txBody>
          <a:bodyPr wrap="square">
            <a:spAutoFit/>
          </a:bodyPr>
          <a:lstStyle/>
          <a:p>
            <a:pPr marL="342900" lvl="0" indent="-342900" algn="just" eaLnBrk="0" fontAlgn="base" hangingPunct="0">
              <a:spcBef>
                <a:spcPct val="20000"/>
              </a:spcBef>
              <a:spcAft>
                <a:spcPct val="0"/>
              </a:spcAft>
              <a:buFontTx/>
              <a:buChar char="•"/>
            </a:pPr>
            <a:r>
              <a:rPr lang="en-US" altLang="en-US" sz="1600" dirty="0">
                <a:latin typeface="+mj-lt"/>
                <a:cs typeface="Calibri" panose="020F0502020204030204" pitchFamily="34" charset="0"/>
              </a:rPr>
              <a:t>Programs that can capture and respond to events are called ‘event-driven programs’</a:t>
            </a:r>
          </a:p>
          <a:p>
            <a:pPr marL="342900" lvl="0" indent="-342900" algn="just" eaLnBrk="0" fontAlgn="base" hangingPunct="0">
              <a:spcBef>
                <a:spcPct val="20000"/>
              </a:spcBef>
              <a:spcAft>
                <a:spcPct val="0"/>
              </a:spcAft>
              <a:buFontTx/>
              <a:buChar char="•"/>
            </a:pPr>
            <a:r>
              <a:rPr lang="en-US" altLang="en-US" sz="1600" dirty="0">
                <a:latin typeface="+mj-lt"/>
                <a:cs typeface="Calibri" panose="020F0502020204030204" pitchFamily="34" charset="0"/>
              </a:rPr>
              <a:t>JavaScript was specifically designed for writing such programs</a:t>
            </a:r>
          </a:p>
          <a:p>
            <a:pPr marL="342900" lvl="0" indent="-342900" algn="just" eaLnBrk="0" fontAlgn="base" hangingPunct="0">
              <a:spcBef>
                <a:spcPct val="20000"/>
              </a:spcBef>
              <a:spcAft>
                <a:spcPct val="0"/>
              </a:spcAft>
              <a:buFontTx/>
              <a:buChar char="•"/>
            </a:pPr>
            <a:r>
              <a:rPr lang="en-US" altLang="en-US" sz="1600" dirty="0">
                <a:latin typeface="+mj-lt"/>
                <a:cs typeface="Calibri" panose="020F0502020204030204" pitchFamily="34" charset="0"/>
              </a:rPr>
              <a:t>Almost all programs written in JavaScript are event-driven</a:t>
            </a:r>
          </a:p>
          <a:p>
            <a:pPr marL="342900" lvl="0" indent="-342900" algn="just" eaLnBrk="0" fontAlgn="base" hangingPunct="0">
              <a:spcBef>
                <a:spcPct val="20000"/>
              </a:spcBef>
              <a:spcAft>
                <a:spcPct val="0"/>
              </a:spcAft>
              <a:buFontTx/>
              <a:buChar char="•"/>
            </a:pPr>
            <a:r>
              <a:rPr lang="en-US" altLang="en-US" sz="1600" dirty="0">
                <a:latin typeface="+mj-lt"/>
                <a:cs typeface="Calibri" panose="020F0502020204030204" pitchFamily="34" charset="0"/>
              </a:rPr>
              <a:t>Events make web applications more responsive, dynamic and interactive programming by callbacks</a:t>
            </a:r>
          </a:p>
          <a:p>
            <a:pPr marL="342900" lvl="0" indent="-342900" algn="just" eaLnBrk="0" fontAlgn="base" hangingPunct="0">
              <a:spcBef>
                <a:spcPct val="20000"/>
              </a:spcBef>
              <a:spcAft>
                <a:spcPct val="0"/>
              </a:spcAft>
              <a:buFontTx/>
              <a:buChar char="•"/>
            </a:pPr>
            <a:r>
              <a:rPr lang="en-US" altLang="en-US" sz="1600" dirty="0">
                <a:latin typeface="+mj-lt"/>
                <a:cs typeface="Calibri" panose="020F0502020204030204" pitchFamily="34" charset="0"/>
              </a:rPr>
              <a:t>Events allow scripts to respond to user's interactions with elements on a web page can initiate a modification of the page</a:t>
            </a:r>
          </a:p>
          <a:p>
            <a:pPr marL="342900" lvl="0" indent="-342900" algn="just" eaLnBrk="0" fontAlgn="base" hangingPunct="0">
              <a:spcBef>
                <a:spcPct val="20000"/>
              </a:spcBef>
              <a:spcAft>
                <a:spcPct val="0"/>
              </a:spcAft>
              <a:buFontTx/>
              <a:buChar char="•"/>
            </a:pPr>
            <a:endParaRPr lang="en-US" altLang="en-US" sz="1600" dirty="0">
              <a:latin typeface="+mj-lt"/>
              <a:cs typeface="Calibri" panose="020F0502020204030204" pitchFamily="34" charset="0"/>
            </a:endParaRPr>
          </a:p>
          <a:p>
            <a:pPr marL="742950" lvl="1" indent="-285750" algn="just">
              <a:buFontTx/>
              <a:buBlip>
                <a:blip r:embed="rId2"/>
              </a:buBlip>
            </a:pPr>
            <a:endParaRPr lang="en-US" sz="1600" dirty="0">
              <a:latin typeface="+mj-lt"/>
              <a:cs typeface="Calibri" panose="020F0502020204030204" pitchFamily="34" charset="0"/>
            </a:endParaRPr>
          </a:p>
          <a:p>
            <a:pPr marL="742950" lvl="1" indent="-285750" algn="just">
              <a:buFontTx/>
              <a:buBlip>
                <a:blip r:embed="rId2"/>
              </a:buBlip>
            </a:pPr>
            <a:endParaRPr lang="en-US" sz="1600" dirty="0">
              <a:latin typeface="+mj-lt"/>
              <a:cs typeface="Calibri" panose="020F0502020204030204" pitchFamily="34" charset="0"/>
            </a:endParaRPr>
          </a:p>
        </p:txBody>
      </p:sp>
      <p:pic>
        <p:nvPicPr>
          <p:cNvPr id="5" name="Picture 4" descr="https://encrypted-tbn2.gstatic.com/images?q=tbn:ANd9GcQ4uJuiVO-O_RY9S2nS3WOcQU_pQ6YkpDngzOCYoyLatWR3luS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744" y="1977350"/>
            <a:ext cx="4059656" cy="4041615"/>
          </a:xfrm>
          <a:prstGeom prst="rect">
            <a:avLst/>
          </a:prstGeom>
          <a:solidFill>
            <a:schemeClr val="bg1"/>
          </a:solidFill>
        </p:spPr>
      </p:pic>
    </p:spTree>
    <p:extLst>
      <p:ext uri="{BB962C8B-B14F-4D97-AF65-F5344CB8AC3E}">
        <p14:creationId xmlns:p14="http://schemas.microsoft.com/office/powerpoint/2010/main" val="656691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Event Handlers</a:t>
            </a:r>
          </a:p>
        </p:txBody>
      </p:sp>
      <p:sp>
        <p:nvSpPr>
          <p:cNvPr id="4" name="Content Placeholder 2"/>
          <p:cNvSpPr txBox="1">
            <a:spLocks/>
          </p:cNvSpPr>
          <p:nvPr/>
        </p:nvSpPr>
        <p:spPr>
          <a:xfrm>
            <a:off x="510493" y="1855399"/>
            <a:ext cx="10610850" cy="435133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solidFill>
                  <a:schemeClr val="tx1"/>
                </a:solidFill>
                <a:latin typeface="+mj-lt"/>
                <a:cs typeface="Calibri" panose="020F0502020204030204" pitchFamily="34" charset="0"/>
              </a:rPr>
              <a:t>Event handler</a:t>
            </a:r>
          </a:p>
          <a:p>
            <a:pPr lvl="1"/>
            <a:r>
              <a:rPr lang="en-US" altLang="en-US" sz="1600" dirty="0">
                <a:solidFill>
                  <a:schemeClr val="tx1"/>
                </a:solidFill>
                <a:latin typeface="+mj-lt"/>
                <a:cs typeface="Calibri" panose="020F0502020204030204" pitchFamily="34" charset="0"/>
              </a:rPr>
              <a:t>function that is called in when an event occurs</a:t>
            </a:r>
          </a:p>
          <a:p>
            <a:pPr lvl="1"/>
            <a:r>
              <a:rPr lang="en-US" altLang="en-US" sz="1600" dirty="0">
                <a:solidFill>
                  <a:schemeClr val="tx1"/>
                </a:solidFill>
                <a:latin typeface="+mj-lt"/>
                <a:cs typeface="Calibri" panose="020F0502020204030204" pitchFamily="34" charset="0"/>
              </a:rPr>
              <a:t>typically associated with an XHTML element</a:t>
            </a:r>
          </a:p>
          <a:p>
            <a:pPr lvl="1"/>
            <a:r>
              <a:rPr lang="en-US" altLang="en-US" sz="1600" dirty="0">
                <a:solidFill>
                  <a:schemeClr val="tx1"/>
                </a:solidFill>
                <a:latin typeface="+mj-lt"/>
                <a:cs typeface="Calibri" panose="020F0502020204030204" pitchFamily="34" charset="0"/>
              </a:rPr>
              <a:t>must be registered</a:t>
            </a:r>
          </a:p>
          <a:p>
            <a:pPr lvl="2"/>
            <a:r>
              <a:rPr lang="en-US" altLang="en-US" dirty="0">
                <a:solidFill>
                  <a:schemeClr val="tx1"/>
                </a:solidFill>
                <a:latin typeface="+mj-lt"/>
                <a:cs typeface="Calibri" panose="020F0502020204030204" pitchFamily="34" charset="0"/>
              </a:rPr>
              <a:t>i.e., the association must be specified</a:t>
            </a:r>
          </a:p>
          <a:p>
            <a:pPr lvl="2"/>
            <a:endParaRPr lang="en-US" altLang="en-US" dirty="0">
              <a:solidFill>
                <a:schemeClr val="tx1"/>
              </a:solidFill>
              <a:latin typeface="+mj-lt"/>
              <a:cs typeface="Calibri" panose="020F0502020204030204" pitchFamily="34" charset="0"/>
            </a:endParaRPr>
          </a:p>
          <a:p>
            <a:r>
              <a:rPr lang="en-US" altLang="en-US" sz="1600" dirty="0">
                <a:solidFill>
                  <a:schemeClr val="tx1"/>
                </a:solidFill>
                <a:latin typeface="+mj-lt"/>
                <a:cs typeface="Calibri" panose="020F0502020204030204" pitchFamily="34" charset="0"/>
              </a:rPr>
              <a:t>Event handler registration</a:t>
            </a:r>
          </a:p>
          <a:p>
            <a:pPr lvl="1"/>
            <a:r>
              <a:rPr lang="en-US" altLang="en-US" sz="1600" dirty="0">
                <a:solidFill>
                  <a:schemeClr val="tx1"/>
                </a:solidFill>
                <a:latin typeface="+mj-lt"/>
                <a:cs typeface="Calibri" panose="020F0502020204030204" pitchFamily="34" charset="0"/>
              </a:rPr>
              <a:t>two methods</a:t>
            </a:r>
          </a:p>
          <a:p>
            <a:pPr lvl="2"/>
            <a:r>
              <a:rPr lang="en-US" altLang="en-US" dirty="0">
                <a:solidFill>
                  <a:schemeClr val="tx1"/>
                </a:solidFill>
                <a:latin typeface="+mj-lt"/>
                <a:cs typeface="Calibri" panose="020F0502020204030204" pitchFamily="34" charset="0"/>
              </a:rPr>
              <a:t>inline</a:t>
            </a:r>
          </a:p>
          <a:p>
            <a:pPr lvl="2"/>
            <a:r>
              <a:rPr lang="en-US" altLang="en-US" dirty="0">
                <a:solidFill>
                  <a:schemeClr val="tx1"/>
                </a:solidFill>
                <a:latin typeface="+mj-lt"/>
                <a:cs typeface="Calibri" panose="020F0502020204030204" pitchFamily="34" charset="0"/>
              </a:rPr>
              <a:t>programmatically (traditional method)</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46600" y="1774119"/>
            <a:ext cx="4578040" cy="4302109"/>
          </a:xfrm>
          <a:prstGeom prst="rect">
            <a:avLst/>
          </a:prstGeom>
        </p:spPr>
      </p:pic>
    </p:spTree>
    <p:extLst>
      <p:ext uri="{BB962C8B-B14F-4D97-AF65-F5344CB8AC3E}">
        <p14:creationId xmlns:p14="http://schemas.microsoft.com/office/powerpoint/2010/main" val="109325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19181"/>
            <a:ext cx="11071907" cy="1325563"/>
          </a:xfrm>
        </p:spPr>
        <p:txBody>
          <a:bodyPr/>
          <a:lstStyle/>
          <a:p>
            <a:r>
              <a:rPr lang="en-US" sz="3600" dirty="0"/>
              <a:t>Inline Registration</a:t>
            </a:r>
          </a:p>
        </p:txBody>
      </p:sp>
      <p:sp>
        <p:nvSpPr>
          <p:cNvPr id="4" name="Content Placeholder 2"/>
          <p:cNvSpPr txBox="1">
            <a:spLocks/>
          </p:cNvSpPr>
          <p:nvPr/>
        </p:nvSpPr>
        <p:spPr>
          <a:xfrm>
            <a:off x="510493" y="1681798"/>
            <a:ext cx="10515600" cy="435133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solidFill>
                  <a:schemeClr val="tx1"/>
                </a:solidFill>
                <a:latin typeface="+mj-lt"/>
                <a:cs typeface="Calibri" panose="020F0502020204030204" pitchFamily="34" charset="0"/>
              </a:rPr>
              <a:t>Inline registration specifies JS code to be executed when an event occurs directly in the attribute of an XHTML element</a:t>
            </a:r>
          </a:p>
          <a:p>
            <a:pPr lvl="1"/>
            <a:r>
              <a:rPr lang="en-US" altLang="en-US" sz="1600" dirty="0">
                <a:solidFill>
                  <a:schemeClr val="tx1"/>
                </a:solidFill>
                <a:latin typeface="+mj-lt"/>
                <a:cs typeface="Calibri" panose="020F0502020204030204" pitchFamily="34" charset="0"/>
              </a:rPr>
              <a:t>attribute name corresponds to the event</a:t>
            </a:r>
          </a:p>
          <a:p>
            <a:pPr lvl="2"/>
            <a:r>
              <a:rPr lang="en-US" altLang="en-US" dirty="0">
                <a:solidFill>
                  <a:schemeClr val="tx1"/>
                </a:solidFill>
                <a:latin typeface="+mj-lt"/>
                <a:cs typeface="Calibri" panose="020F0502020204030204" pitchFamily="34" charset="0"/>
              </a:rPr>
              <a:t>e.g., </a:t>
            </a:r>
            <a:r>
              <a:rPr lang="en-US" altLang="en-US" b="1" dirty="0" err="1">
                <a:solidFill>
                  <a:schemeClr val="tx1"/>
                </a:solidFill>
                <a:latin typeface="+mj-lt"/>
                <a:cs typeface="Calibri" panose="020F0502020204030204" pitchFamily="34" charset="0"/>
              </a:rPr>
              <a:t>onclick</a:t>
            </a:r>
            <a:r>
              <a:rPr lang="en-US" altLang="en-US" b="1" dirty="0">
                <a:solidFill>
                  <a:schemeClr val="tx1"/>
                </a:solidFill>
                <a:latin typeface="+mj-lt"/>
                <a:cs typeface="Calibri" panose="020F0502020204030204" pitchFamily="34" charset="0"/>
              </a:rPr>
              <a:t>="…"</a:t>
            </a:r>
            <a:r>
              <a:rPr lang="en-US" altLang="en-US" dirty="0">
                <a:solidFill>
                  <a:schemeClr val="tx1"/>
                </a:solidFill>
                <a:latin typeface="+mj-lt"/>
                <a:cs typeface="Calibri" panose="020F0502020204030204" pitchFamily="34" charset="0"/>
              </a:rPr>
              <a:t>, </a:t>
            </a:r>
            <a:r>
              <a:rPr lang="en-US" altLang="en-US" b="1" dirty="0" err="1">
                <a:solidFill>
                  <a:schemeClr val="tx1"/>
                </a:solidFill>
                <a:latin typeface="+mj-lt"/>
                <a:cs typeface="Calibri" panose="020F0502020204030204" pitchFamily="34" charset="0"/>
              </a:rPr>
              <a:t>onload</a:t>
            </a:r>
            <a:r>
              <a:rPr lang="en-US" altLang="en-US" b="1" dirty="0">
                <a:solidFill>
                  <a:schemeClr val="tx1"/>
                </a:solidFill>
                <a:latin typeface="+mj-lt"/>
                <a:cs typeface="Calibri" panose="020F0502020204030204" pitchFamily="34" charset="0"/>
              </a:rPr>
              <a:t>="…"</a:t>
            </a:r>
            <a:endParaRPr lang="en-US" altLang="en-US" dirty="0">
              <a:solidFill>
                <a:schemeClr val="tx1"/>
              </a:solidFill>
              <a:latin typeface="+mj-lt"/>
              <a:cs typeface="Calibri" panose="020F0502020204030204" pitchFamily="34" charset="0"/>
            </a:endParaRPr>
          </a:p>
          <a:p>
            <a:pPr lvl="1"/>
            <a:r>
              <a:rPr lang="en-US" altLang="en-US" sz="1600" dirty="0">
                <a:solidFill>
                  <a:schemeClr val="tx1"/>
                </a:solidFill>
                <a:latin typeface="+mj-lt"/>
                <a:cs typeface="Calibri" panose="020F0502020204030204" pitchFamily="34" charset="0"/>
              </a:rPr>
              <a:t>attribute value is the JS code</a:t>
            </a:r>
          </a:p>
          <a:p>
            <a:pPr lvl="2"/>
            <a:r>
              <a:rPr lang="en-US" altLang="en-US" dirty="0">
                <a:solidFill>
                  <a:schemeClr val="tx1"/>
                </a:solidFill>
                <a:latin typeface="+mj-lt"/>
                <a:cs typeface="Calibri" panose="020F0502020204030204" pitchFamily="34" charset="0"/>
              </a:rPr>
              <a:t>typically call of the event handler function</a:t>
            </a:r>
          </a:p>
          <a:p>
            <a:pPr lvl="3"/>
            <a:r>
              <a:rPr lang="en-US" altLang="en-US" sz="1600" dirty="0">
                <a:solidFill>
                  <a:schemeClr val="tx1"/>
                </a:solidFill>
                <a:latin typeface="+mj-lt"/>
                <a:cs typeface="Calibri" panose="020F0502020204030204" pitchFamily="34" charset="0"/>
              </a:rPr>
              <a:t>e.g., </a:t>
            </a:r>
            <a:r>
              <a:rPr lang="en-US" altLang="en-US" sz="1600" b="1" dirty="0" err="1">
                <a:solidFill>
                  <a:schemeClr val="tx1"/>
                </a:solidFill>
                <a:latin typeface="+mj-lt"/>
                <a:cs typeface="Calibri" panose="020F0502020204030204" pitchFamily="34" charset="0"/>
              </a:rPr>
              <a:t>onload</a:t>
            </a:r>
            <a:r>
              <a:rPr lang="en-US" altLang="en-US" sz="1600" b="1" dirty="0">
                <a:solidFill>
                  <a:schemeClr val="tx1"/>
                </a:solidFill>
                <a:latin typeface="+mj-lt"/>
                <a:cs typeface="Calibri" panose="020F0502020204030204" pitchFamily="34" charset="0"/>
              </a:rPr>
              <a:t>="</a:t>
            </a:r>
            <a:r>
              <a:rPr lang="en-US" altLang="en-US" sz="1600" b="1" dirty="0" err="1">
                <a:solidFill>
                  <a:schemeClr val="tx1"/>
                </a:solidFill>
                <a:latin typeface="+mj-lt"/>
                <a:cs typeface="Calibri" panose="020F0502020204030204" pitchFamily="34" charset="0"/>
              </a:rPr>
              <a:t>init</a:t>
            </a:r>
            <a:r>
              <a:rPr lang="en-US" altLang="en-US" sz="1600" b="1" dirty="0">
                <a:solidFill>
                  <a:schemeClr val="tx1"/>
                </a:solidFill>
                <a:latin typeface="+mj-lt"/>
                <a:cs typeface="Calibri" panose="020F0502020204030204" pitchFamily="34" charset="0"/>
              </a:rPr>
              <a:t>()"</a:t>
            </a:r>
            <a:endParaRPr lang="en-US" altLang="en-US" sz="1600" dirty="0">
              <a:solidFill>
                <a:schemeClr val="tx1"/>
              </a:solidFill>
              <a:latin typeface="+mj-lt"/>
              <a:cs typeface="Calibri" panose="020F0502020204030204" pitchFamily="34" charset="0"/>
            </a:endParaRPr>
          </a:p>
          <a:p>
            <a:pPr lvl="2"/>
            <a:r>
              <a:rPr lang="en-US" altLang="en-US" dirty="0">
                <a:solidFill>
                  <a:schemeClr val="tx1"/>
                </a:solidFill>
                <a:latin typeface="+mj-lt"/>
                <a:cs typeface="Calibri" panose="020F0502020204030204" pitchFamily="34" charset="0"/>
              </a:rPr>
              <a:t>but can be a any sequence of JS statements</a:t>
            </a:r>
          </a:p>
          <a:p>
            <a:pPr lvl="3"/>
            <a:r>
              <a:rPr lang="en-US" altLang="en-US" sz="1600" dirty="0">
                <a:solidFill>
                  <a:schemeClr val="tx1"/>
                </a:solidFill>
                <a:latin typeface="+mj-lt"/>
                <a:cs typeface="Calibri" panose="020F0502020204030204" pitchFamily="34" charset="0"/>
              </a:rPr>
              <a:t>e.g., </a:t>
            </a:r>
            <a:r>
              <a:rPr lang="en-US" altLang="en-US" sz="1600" b="1" dirty="0" err="1">
                <a:solidFill>
                  <a:schemeClr val="tx1"/>
                </a:solidFill>
                <a:latin typeface="+mj-lt"/>
                <a:cs typeface="Calibri" panose="020F0502020204030204" pitchFamily="34" charset="0"/>
              </a:rPr>
              <a:t>onclick</a:t>
            </a:r>
            <a:r>
              <a:rPr lang="en-US" altLang="en-US" sz="1600" b="1" dirty="0">
                <a:solidFill>
                  <a:schemeClr val="tx1"/>
                </a:solidFill>
                <a:latin typeface="+mj-lt"/>
                <a:cs typeface="Calibri" panose="020F0502020204030204" pitchFamily="34" charset="0"/>
              </a:rPr>
              <a:t>="move();score();feedback()"</a:t>
            </a:r>
          </a:p>
          <a:p>
            <a:pPr lvl="1">
              <a:buFont typeface="Arial" panose="020B0604020202020204" pitchFamily="34" charset="0"/>
              <a:buNone/>
            </a:pPr>
            <a:endParaRPr lang="en-US" altLang="en-US" sz="1600" dirty="0">
              <a:solidFill>
                <a:schemeClr val="tx1"/>
              </a:solidFill>
              <a:latin typeface="+mj-lt"/>
              <a:cs typeface="Calibri" panose="020F0502020204030204" pitchFamily="34" charset="0"/>
            </a:endParaRPr>
          </a:p>
        </p:txBody>
      </p:sp>
    </p:spTree>
    <p:extLst>
      <p:ext uri="{BB962C8B-B14F-4D97-AF65-F5344CB8AC3E}">
        <p14:creationId xmlns:p14="http://schemas.microsoft.com/office/powerpoint/2010/main" val="53730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Programmatic Registration</a:t>
            </a:r>
          </a:p>
        </p:txBody>
      </p:sp>
      <p:sp>
        <p:nvSpPr>
          <p:cNvPr id="4" name="Content Placeholder 2"/>
          <p:cNvSpPr txBox="1">
            <a:spLocks/>
          </p:cNvSpPr>
          <p:nvPr/>
        </p:nvSpPr>
        <p:spPr>
          <a:xfrm>
            <a:off x="510493" y="1420969"/>
            <a:ext cx="11071907" cy="4351338"/>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600" dirty="0">
                <a:solidFill>
                  <a:schemeClr val="tx1"/>
                </a:solidFill>
                <a:latin typeface="+mj-lt"/>
                <a:cs typeface="Calibri" panose="020F0502020204030204" pitchFamily="34" charset="0"/>
              </a:rPr>
              <a:t>Programmatic registration assigns a handler within JS code</a:t>
            </a:r>
          </a:p>
          <a:p>
            <a:pPr>
              <a:defRPr/>
            </a:pPr>
            <a:r>
              <a:rPr lang="en-US" sz="1600" dirty="0">
                <a:solidFill>
                  <a:schemeClr val="tx1"/>
                </a:solidFill>
                <a:latin typeface="+mj-lt"/>
                <a:cs typeface="Calibri" panose="020F0502020204030204" pitchFamily="34" charset="0"/>
              </a:rPr>
              <a:t>Ex - </a:t>
            </a:r>
            <a:r>
              <a:rPr lang="en-US" sz="1600" dirty="0" err="1">
                <a:solidFill>
                  <a:schemeClr val="tx1"/>
                </a:solidFill>
                <a:latin typeface="+mj-lt"/>
                <a:cs typeface="Calibri" panose="020F0502020204030204" pitchFamily="34" charset="0"/>
              </a:rPr>
              <a:t>document.getElementById</a:t>
            </a:r>
            <a:r>
              <a:rPr lang="en-US" sz="1600" dirty="0">
                <a:solidFill>
                  <a:schemeClr val="tx1"/>
                </a:solidFill>
                <a:latin typeface="+mj-lt"/>
                <a:cs typeface="Calibri" panose="020F0502020204030204" pitchFamily="34" charset="0"/>
              </a:rPr>
              <a:t>("</a:t>
            </a:r>
            <a:r>
              <a:rPr lang="en-US" sz="1600" dirty="0" err="1">
                <a:solidFill>
                  <a:schemeClr val="tx1"/>
                </a:solidFill>
                <a:latin typeface="+mj-lt"/>
                <a:cs typeface="Calibri" panose="020F0502020204030204" pitchFamily="34" charset="0"/>
              </a:rPr>
              <a:t>myBtn</a:t>
            </a:r>
            <a:r>
              <a:rPr lang="en-US" sz="1600" dirty="0">
                <a:solidFill>
                  <a:schemeClr val="tx1"/>
                </a:solidFill>
                <a:latin typeface="+mj-lt"/>
                <a:cs typeface="Calibri" panose="020F0502020204030204" pitchFamily="34" charset="0"/>
              </a:rPr>
              <a:t>").</a:t>
            </a:r>
            <a:r>
              <a:rPr lang="en-US" sz="1600" dirty="0" err="1">
                <a:solidFill>
                  <a:schemeClr val="tx1"/>
                </a:solidFill>
                <a:latin typeface="+mj-lt"/>
                <a:cs typeface="Calibri" panose="020F0502020204030204" pitchFamily="34" charset="0"/>
              </a:rPr>
              <a:t>onclick</a:t>
            </a:r>
            <a:r>
              <a:rPr lang="en-US" sz="1600" dirty="0">
                <a:solidFill>
                  <a:schemeClr val="tx1"/>
                </a:solidFill>
                <a:latin typeface="+mj-lt"/>
                <a:cs typeface="Calibri" panose="020F0502020204030204" pitchFamily="34" charset="0"/>
              </a:rPr>
              <a:t> = </a:t>
            </a:r>
            <a:r>
              <a:rPr lang="en-US" sz="1600" dirty="0" err="1">
                <a:solidFill>
                  <a:schemeClr val="tx1"/>
                </a:solidFill>
                <a:latin typeface="+mj-lt"/>
                <a:cs typeface="Calibri" panose="020F0502020204030204" pitchFamily="34" charset="0"/>
              </a:rPr>
              <a:t>displayDate</a:t>
            </a:r>
            <a:r>
              <a:rPr lang="en-US" sz="1600" dirty="0">
                <a:solidFill>
                  <a:schemeClr val="tx1"/>
                </a:solidFill>
                <a:latin typeface="+mj-lt"/>
                <a:cs typeface="Calibri" panose="020F0502020204030204" pitchFamily="34" charset="0"/>
              </a:rPr>
              <a:t>;</a:t>
            </a:r>
          </a:p>
          <a:p>
            <a:pPr>
              <a:defRPr/>
            </a:pPr>
            <a:r>
              <a:rPr lang="en-US" sz="1600" dirty="0">
                <a:solidFill>
                  <a:schemeClr val="tx1"/>
                </a:solidFill>
                <a:latin typeface="+mj-lt"/>
                <a:cs typeface="Calibri" panose="020F0502020204030204" pitchFamily="34" charset="0"/>
              </a:rPr>
              <a:t>Other few Event examples</a:t>
            </a:r>
          </a:p>
          <a:p>
            <a:pPr lvl="1">
              <a:defRPr/>
            </a:pPr>
            <a:r>
              <a:rPr lang="en-US" sz="1400" dirty="0" err="1">
                <a:solidFill>
                  <a:schemeClr val="tx1"/>
                </a:solidFill>
                <a:latin typeface="+mj-lt"/>
                <a:cs typeface="Calibri" panose="020F0502020204030204" pitchFamily="34" charset="0"/>
              </a:rPr>
              <a:t>document.getElementById</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myFrame</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addEventListener</a:t>
            </a:r>
            <a:r>
              <a:rPr lang="en-US" sz="1400" dirty="0">
                <a:solidFill>
                  <a:schemeClr val="tx1"/>
                </a:solidFill>
                <a:latin typeface="+mj-lt"/>
                <a:cs typeface="Calibri" panose="020F0502020204030204" pitchFamily="34" charset="0"/>
              </a:rPr>
              <a:t>("load", </a:t>
            </a:r>
            <a:r>
              <a:rPr lang="en-US" sz="1400" dirty="0" err="1">
                <a:solidFill>
                  <a:schemeClr val="tx1"/>
                </a:solidFill>
                <a:latin typeface="+mj-lt"/>
                <a:cs typeface="Calibri" panose="020F0502020204030204" pitchFamily="34" charset="0"/>
              </a:rPr>
              <a:t>myFunction</a:t>
            </a:r>
            <a:r>
              <a:rPr lang="en-US" sz="1400" dirty="0">
                <a:solidFill>
                  <a:schemeClr val="tx1"/>
                </a:solidFill>
                <a:latin typeface="+mj-lt"/>
                <a:cs typeface="Calibri" panose="020F0502020204030204" pitchFamily="34" charset="0"/>
              </a:rPr>
              <a:t>);</a:t>
            </a:r>
          </a:p>
          <a:p>
            <a:pPr lvl="1">
              <a:defRPr/>
            </a:pPr>
            <a:r>
              <a:rPr lang="en-US" sz="1400" dirty="0" err="1">
                <a:solidFill>
                  <a:schemeClr val="tx1"/>
                </a:solidFill>
                <a:latin typeface="+mj-lt"/>
                <a:cs typeface="Calibri" panose="020F0502020204030204" pitchFamily="34" charset="0"/>
              </a:rPr>
              <a:t>document.getElementById</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fname</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addEventListener</a:t>
            </a:r>
            <a:r>
              <a:rPr lang="en-US" sz="1400" dirty="0">
                <a:solidFill>
                  <a:schemeClr val="tx1"/>
                </a:solidFill>
                <a:latin typeface="+mj-lt"/>
                <a:cs typeface="Calibri" panose="020F0502020204030204" pitchFamily="34" charset="0"/>
              </a:rPr>
              <a:t>("focus", </a:t>
            </a:r>
            <a:r>
              <a:rPr lang="en-US" sz="1400" dirty="0" err="1">
                <a:solidFill>
                  <a:schemeClr val="tx1"/>
                </a:solidFill>
                <a:latin typeface="+mj-lt"/>
                <a:cs typeface="Calibri" panose="020F0502020204030204" pitchFamily="34" charset="0"/>
              </a:rPr>
              <a:t>myFunction</a:t>
            </a:r>
            <a:r>
              <a:rPr lang="en-US" sz="1400" dirty="0">
                <a:solidFill>
                  <a:schemeClr val="tx1"/>
                </a:solidFill>
                <a:latin typeface="+mj-lt"/>
                <a:cs typeface="Calibri" panose="020F0502020204030204" pitchFamily="34" charset="0"/>
              </a:rPr>
              <a:t>);</a:t>
            </a:r>
          </a:p>
          <a:p>
            <a:pPr lvl="1">
              <a:defRPr/>
            </a:pPr>
            <a:r>
              <a:rPr lang="en-US" sz="1400" dirty="0" err="1">
                <a:solidFill>
                  <a:schemeClr val="tx1"/>
                </a:solidFill>
                <a:latin typeface="+mj-lt"/>
                <a:cs typeface="Calibri" panose="020F0502020204030204" pitchFamily="34" charset="0"/>
              </a:rPr>
              <a:t>document.getElementById</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fname</a:t>
            </a:r>
            <a:r>
              <a:rPr lang="en-US" sz="1400" dirty="0">
                <a:solidFill>
                  <a:schemeClr val="tx1"/>
                </a:solidFill>
                <a:latin typeface="+mj-lt"/>
                <a:cs typeface="Calibri" panose="020F0502020204030204" pitchFamily="34" charset="0"/>
              </a:rPr>
              <a:t>").</a:t>
            </a:r>
            <a:r>
              <a:rPr lang="en-US" sz="1400" dirty="0" err="1">
                <a:solidFill>
                  <a:schemeClr val="tx1"/>
                </a:solidFill>
                <a:latin typeface="+mj-lt"/>
                <a:cs typeface="Calibri" panose="020F0502020204030204" pitchFamily="34" charset="0"/>
              </a:rPr>
              <a:t>addEventListener</a:t>
            </a:r>
            <a:r>
              <a:rPr lang="en-US" sz="1400" dirty="0">
                <a:solidFill>
                  <a:schemeClr val="tx1"/>
                </a:solidFill>
                <a:latin typeface="+mj-lt"/>
                <a:cs typeface="Calibri" panose="020F0502020204030204" pitchFamily="34" charset="0"/>
              </a:rPr>
              <a:t>("blur", </a:t>
            </a:r>
            <a:r>
              <a:rPr lang="en-US" sz="1400" dirty="0" err="1">
                <a:solidFill>
                  <a:schemeClr val="tx1"/>
                </a:solidFill>
                <a:latin typeface="+mj-lt"/>
                <a:cs typeface="Calibri" panose="020F0502020204030204" pitchFamily="34" charset="0"/>
              </a:rPr>
              <a:t>myFunction</a:t>
            </a:r>
            <a:r>
              <a:rPr lang="en-US" sz="1400" dirty="0">
                <a:solidFill>
                  <a:schemeClr val="tx1"/>
                </a:solidFill>
                <a:latin typeface="+mj-lt"/>
                <a:cs typeface="Calibri" panose="020F0502020204030204" pitchFamily="34" charset="0"/>
              </a:rPr>
              <a:t>);</a:t>
            </a:r>
          </a:p>
          <a:p>
            <a:pPr lvl="1">
              <a:defRPr/>
            </a:pPr>
            <a:endParaRPr lang="en-US" sz="1400" dirty="0">
              <a:solidFill>
                <a:schemeClr val="tx1"/>
              </a:solidFill>
              <a:latin typeface="+mj-lt"/>
              <a:cs typeface="Calibri" panose="020F0502020204030204" pitchFamily="34" charset="0"/>
            </a:endParaRPr>
          </a:p>
        </p:txBody>
      </p:sp>
    </p:spTree>
    <p:extLst>
      <p:ext uri="{BB962C8B-B14F-4D97-AF65-F5344CB8AC3E}">
        <p14:creationId xmlns:p14="http://schemas.microsoft.com/office/powerpoint/2010/main" val="357996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1" y="4258"/>
            <a:ext cx="11071907" cy="1325563"/>
          </a:xfrm>
        </p:spPr>
        <p:txBody>
          <a:bodyPr/>
          <a:lstStyle/>
          <a:p>
            <a:r>
              <a:rPr lang="en-US" sz="3600" dirty="0"/>
              <a:t>Event and this</a:t>
            </a:r>
          </a:p>
        </p:txBody>
      </p:sp>
      <p:sp>
        <p:nvSpPr>
          <p:cNvPr id="4" name="Content Placeholder 2"/>
          <p:cNvSpPr txBox="1">
            <a:spLocks/>
          </p:cNvSpPr>
          <p:nvPr/>
        </p:nvSpPr>
        <p:spPr>
          <a:xfrm>
            <a:off x="510492" y="1329821"/>
            <a:ext cx="11071907" cy="504024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sz="1600" dirty="0">
                <a:solidFill>
                  <a:schemeClr val="tx1"/>
                </a:solidFill>
                <a:latin typeface="+mj-lt"/>
                <a:cs typeface="Calibri" panose="020F0502020204030204" pitchFamily="34" charset="0"/>
              </a:rPr>
              <a:t>An event consists of three pieces of information</a:t>
            </a:r>
          </a:p>
          <a:p>
            <a:pPr lvl="1">
              <a:lnSpc>
                <a:spcPct val="90000"/>
              </a:lnSpc>
            </a:pPr>
            <a:r>
              <a:rPr lang="en-US" altLang="en-US" sz="1600" dirty="0">
                <a:solidFill>
                  <a:schemeClr val="tx1"/>
                </a:solidFill>
                <a:latin typeface="+mj-lt"/>
                <a:cs typeface="Calibri" panose="020F0502020204030204" pitchFamily="34" charset="0"/>
              </a:rPr>
              <a:t>name of the event</a:t>
            </a:r>
          </a:p>
          <a:p>
            <a:pPr lvl="1">
              <a:lnSpc>
                <a:spcPct val="90000"/>
              </a:lnSpc>
            </a:pPr>
            <a:r>
              <a:rPr lang="en-US" altLang="en-US" sz="1600" dirty="0">
                <a:solidFill>
                  <a:schemeClr val="tx1"/>
                </a:solidFill>
                <a:latin typeface="+mj-lt"/>
                <a:cs typeface="Calibri" panose="020F0502020204030204" pitchFamily="34" charset="0"/>
              </a:rPr>
              <a:t>element to which it was delivered</a:t>
            </a:r>
          </a:p>
          <a:p>
            <a:pPr lvl="1">
              <a:lnSpc>
                <a:spcPct val="90000"/>
              </a:lnSpc>
            </a:pPr>
            <a:r>
              <a:rPr lang="en-US" altLang="en-US" sz="1600" dirty="0">
                <a:solidFill>
                  <a:schemeClr val="tx1"/>
                </a:solidFill>
                <a:latin typeface="+mj-lt"/>
                <a:cs typeface="Calibri" panose="020F0502020204030204" pitchFamily="34" charset="0"/>
              </a:rPr>
              <a:t>an event object</a:t>
            </a:r>
          </a:p>
          <a:p>
            <a:pPr>
              <a:lnSpc>
                <a:spcPct val="90000"/>
              </a:lnSpc>
            </a:pPr>
            <a:r>
              <a:rPr lang="en-US" altLang="en-US" sz="1600" dirty="0">
                <a:solidFill>
                  <a:schemeClr val="tx1"/>
                </a:solidFill>
                <a:latin typeface="+mj-lt"/>
                <a:cs typeface="Calibri" panose="020F0502020204030204" pitchFamily="34" charset="0"/>
              </a:rPr>
              <a:t>Name is implicit</a:t>
            </a:r>
          </a:p>
          <a:p>
            <a:pPr lvl="1">
              <a:lnSpc>
                <a:spcPct val="90000"/>
              </a:lnSpc>
            </a:pPr>
            <a:r>
              <a:rPr lang="en-US" altLang="en-US" sz="1600" dirty="0">
                <a:solidFill>
                  <a:schemeClr val="tx1"/>
                </a:solidFill>
                <a:latin typeface="+mj-lt"/>
                <a:cs typeface="Calibri" panose="020F0502020204030204" pitchFamily="34" charset="0"/>
              </a:rPr>
              <a:t>you know which handler was called</a:t>
            </a:r>
          </a:p>
          <a:p>
            <a:pPr>
              <a:lnSpc>
                <a:spcPct val="90000"/>
              </a:lnSpc>
            </a:pPr>
            <a:r>
              <a:rPr lang="en-US" altLang="en-US" sz="1600" dirty="0">
                <a:solidFill>
                  <a:schemeClr val="tx1"/>
                </a:solidFill>
                <a:latin typeface="+mj-lt"/>
                <a:cs typeface="Calibri" panose="020F0502020204030204" pitchFamily="34" charset="0"/>
              </a:rPr>
              <a:t>Associated element </a:t>
            </a:r>
          </a:p>
          <a:p>
            <a:pPr lvl="1">
              <a:lnSpc>
                <a:spcPct val="90000"/>
              </a:lnSpc>
            </a:pPr>
            <a:r>
              <a:rPr lang="en-US" altLang="en-US" sz="1600" dirty="0">
                <a:solidFill>
                  <a:schemeClr val="tx1"/>
                </a:solidFill>
                <a:latin typeface="+mj-lt"/>
                <a:cs typeface="Calibri" panose="020F0502020204030204" pitchFamily="34" charset="0"/>
              </a:rPr>
              <a:t>inside the handler, </a:t>
            </a:r>
            <a:r>
              <a:rPr lang="en-US" altLang="en-US" sz="1600" b="1" dirty="0">
                <a:solidFill>
                  <a:schemeClr val="tx1"/>
                </a:solidFill>
                <a:latin typeface="+mj-lt"/>
                <a:cs typeface="Calibri" panose="020F0502020204030204" pitchFamily="34" charset="0"/>
              </a:rPr>
              <a:t>this</a:t>
            </a:r>
            <a:r>
              <a:rPr lang="en-US" altLang="en-US" sz="1600" dirty="0">
                <a:solidFill>
                  <a:schemeClr val="tx1"/>
                </a:solidFill>
                <a:latin typeface="+mj-lt"/>
                <a:cs typeface="Calibri" panose="020F0502020204030204" pitchFamily="34" charset="0"/>
              </a:rPr>
              <a:t> refers to the element</a:t>
            </a:r>
          </a:p>
          <a:p>
            <a:pPr lvl="1">
              <a:lnSpc>
                <a:spcPct val="90000"/>
              </a:lnSpc>
            </a:pPr>
            <a:r>
              <a:rPr lang="en-US" altLang="en-US" sz="1600" dirty="0">
                <a:solidFill>
                  <a:schemeClr val="tx1"/>
                </a:solidFill>
                <a:latin typeface="+mj-lt"/>
                <a:cs typeface="Calibri" panose="020F0502020204030204" pitchFamily="34" charset="0"/>
              </a:rPr>
              <a:t>you can use the same handler for different elements</a:t>
            </a:r>
          </a:p>
          <a:p>
            <a:pPr lvl="2">
              <a:lnSpc>
                <a:spcPct val="90000"/>
              </a:lnSpc>
            </a:pPr>
            <a:r>
              <a:rPr lang="en-US" altLang="en-US" dirty="0">
                <a:solidFill>
                  <a:schemeClr val="tx1"/>
                </a:solidFill>
                <a:latin typeface="+mj-lt"/>
                <a:cs typeface="Calibri" panose="020F0502020204030204" pitchFamily="34" charset="0"/>
              </a:rPr>
              <a:t>then you can differentiate by the </a:t>
            </a:r>
            <a:r>
              <a:rPr lang="en-US" altLang="en-US" b="1" dirty="0">
                <a:solidFill>
                  <a:schemeClr val="tx1"/>
                </a:solidFill>
                <a:latin typeface="+mj-lt"/>
                <a:cs typeface="Calibri" panose="020F0502020204030204" pitchFamily="34" charset="0"/>
              </a:rPr>
              <a:t>id</a:t>
            </a:r>
            <a:r>
              <a:rPr lang="en-US" altLang="en-US" dirty="0">
                <a:solidFill>
                  <a:schemeClr val="tx1"/>
                </a:solidFill>
                <a:latin typeface="+mj-lt"/>
                <a:cs typeface="Calibri" panose="020F0502020204030204" pitchFamily="34" charset="0"/>
              </a:rPr>
              <a:t> of </a:t>
            </a:r>
            <a:r>
              <a:rPr lang="en-US" altLang="en-US" b="1" dirty="0">
                <a:solidFill>
                  <a:schemeClr val="tx1"/>
                </a:solidFill>
                <a:latin typeface="+mj-lt"/>
                <a:cs typeface="Calibri" panose="020F0502020204030204" pitchFamily="34" charset="0"/>
              </a:rPr>
              <a:t>this</a:t>
            </a:r>
            <a:r>
              <a:rPr lang="en-US" altLang="en-US" dirty="0">
                <a:solidFill>
                  <a:schemeClr val="tx1"/>
                </a:solidFill>
                <a:latin typeface="+mj-lt"/>
                <a:cs typeface="Calibri" panose="020F0502020204030204" pitchFamily="34" charset="0"/>
              </a:rPr>
              <a:t> element</a:t>
            </a:r>
          </a:p>
          <a:p>
            <a:pPr>
              <a:lnSpc>
                <a:spcPct val="90000"/>
              </a:lnSpc>
            </a:pPr>
            <a:r>
              <a:rPr lang="en-US" altLang="en-US" sz="1600" dirty="0">
                <a:solidFill>
                  <a:schemeClr val="tx1"/>
                </a:solidFill>
                <a:latin typeface="+mj-lt"/>
                <a:cs typeface="Calibri" panose="020F0502020204030204" pitchFamily="34" charset="0"/>
              </a:rPr>
              <a:t>Event object</a:t>
            </a:r>
          </a:p>
          <a:p>
            <a:pPr lvl="1">
              <a:lnSpc>
                <a:spcPct val="90000"/>
              </a:lnSpc>
            </a:pPr>
            <a:r>
              <a:rPr lang="en-US" altLang="en-US" sz="1600" dirty="0">
                <a:solidFill>
                  <a:schemeClr val="tx1"/>
                </a:solidFill>
                <a:latin typeface="+mj-lt"/>
                <a:cs typeface="Calibri" panose="020F0502020204030204" pitchFamily="34" charset="0"/>
              </a:rPr>
              <a:t>stores contains additional event information</a:t>
            </a:r>
          </a:p>
        </p:txBody>
      </p:sp>
    </p:spTree>
    <p:extLst>
      <p:ext uri="{BB962C8B-B14F-4D97-AF65-F5344CB8AC3E}">
        <p14:creationId xmlns:p14="http://schemas.microsoft.com/office/powerpoint/2010/main" val="174867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30599"/>
            <a:ext cx="11071907" cy="1325563"/>
          </a:xfrm>
        </p:spPr>
        <p:txBody>
          <a:bodyPr/>
          <a:lstStyle/>
          <a:p>
            <a:r>
              <a:rPr lang="en-US" sz="3600" dirty="0"/>
              <a:t>Prototype</a:t>
            </a:r>
          </a:p>
        </p:txBody>
      </p:sp>
      <p:sp>
        <p:nvSpPr>
          <p:cNvPr id="4" name="Content Placeholder 2"/>
          <p:cNvSpPr txBox="1">
            <a:spLocks/>
          </p:cNvSpPr>
          <p:nvPr/>
        </p:nvSpPr>
        <p:spPr>
          <a:xfrm>
            <a:off x="510493" y="1839329"/>
            <a:ext cx="11677650" cy="1641753"/>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600" dirty="0">
                <a:solidFill>
                  <a:schemeClr val="tx1"/>
                </a:solidFill>
                <a:latin typeface="+mj-lt"/>
                <a:cs typeface="Calibri" panose="020F0502020204030204" pitchFamily="34" charset="0"/>
              </a:rPr>
              <a:t>Every object you create has a “secret” link to its prototype. </a:t>
            </a:r>
          </a:p>
          <a:p>
            <a:pPr>
              <a:spcAft>
                <a:spcPts val="600"/>
              </a:spcAft>
            </a:pPr>
            <a:r>
              <a:rPr lang="en-US" sz="1600" dirty="0">
                <a:solidFill>
                  <a:schemeClr val="tx1"/>
                </a:solidFill>
                <a:latin typeface="+mj-lt"/>
                <a:cs typeface="Calibri" panose="020F0502020204030204" pitchFamily="34" charset="0"/>
              </a:rPr>
              <a:t>Objects created using the Object literal {} are linked to </a:t>
            </a:r>
            <a:r>
              <a:rPr lang="en-US" sz="1600" dirty="0" err="1">
                <a:solidFill>
                  <a:schemeClr val="tx1"/>
                </a:solidFill>
                <a:latin typeface="+mj-lt"/>
                <a:cs typeface="Calibri" panose="020F0502020204030204" pitchFamily="34" charset="0"/>
              </a:rPr>
              <a:t>Object.prototype</a:t>
            </a:r>
            <a:r>
              <a:rPr lang="en-US" sz="1600" dirty="0">
                <a:solidFill>
                  <a:schemeClr val="tx1"/>
                </a:solidFill>
                <a:latin typeface="+mj-lt"/>
                <a:cs typeface="Calibri" panose="020F0502020204030204" pitchFamily="34" charset="0"/>
              </a:rPr>
              <a:t>.</a:t>
            </a:r>
          </a:p>
          <a:p>
            <a:pPr marL="0" indent="0">
              <a:spcAft>
                <a:spcPts val="600"/>
              </a:spcAft>
              <a:buFont typeface="Arial" panose="020B0604020202020204" pitchFamily="34" charset="0"/>
              <a:buNone/>
            </a:pPr>
            <a:r>
              <a:rPr lang="en-US" sz="1600" dirty="0">
                <a:solidFill>
                  <a:schemeClr val="tx1"/>
                </a:solidFill>
                <a:latin typeface="+mj-lt"/>
                <a:cs typeface="Calibri" panose="020F0502020204030204" pitchFamily="34" charset="0"/>
              </a:rPr>
              <a:t>Note: </a:t>
            </a:r>
            <a:r>
              <a:rPr lang="en-US" sz="1600" dirty="0" err="1">
                <a:solidFill>
                  <a:schemeClr val="tx1"/>
                </a:solidFill>
                <a:latin typeface="+mj-lt"/>
                <a:cs typeface="Calibri" panose="020F0502020204030204" pitchFamily="34" charset="0"/>
              </a:rPr>
              <a:t>Object.prototype</a:t>
            </a:r>
            <a:r>
              <a:rPr lang="en-US" sz="1600" dirty="0">
                <a:solidFill>
                  <a:schemeClr val="tx1"/>
                </a:solidFill>
                <a:latin typeface="+mj-lt"/>
                <a:cs typeface="Calibri" panose="020F0502020204030204" pitchFamily="34" charset="0"/>
              </a:rPr>
              <a:t> comes out-of-box with JavaScript</a:t>
            </a:r>
            <a:r>
              <a:rPr lang="en-US" sz="1600" dirty="0">
                <a:solidFill>
                  <a:schemeClr val="accent1"/>
                </a:solidFill>
                <a:latin typeface="+mj-lt"/>
                <a:cs typeface="Calibri" panose="020F0502020204030204" pitchFamily="34" charset="0"/>
              </a:rPr>
              <a:t>.</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80200" y="3964249"/>
            <a:ext cx="5013960" cy="1835635"/>
          </a:xfrm>
          <a:prstGeom prst="rect">
            <a:avLst/>
          </a:prstGeom>
        </p:spPr>
      </p:pic>
      <p:sp>
        <p:nvSpPr>
          <p:cNvPr id="6" name="Rectangle 5"/>
          <p:cNvSpPr/>
          <p:nvPr/>
        </p:nvSpPr>
        <p:spPr>
          <a:xfrm>
            <a:off x="510493" y="3756910"/>
            <a:ext cx="5303804" cy="1969770"/>
          </a:xfrm>
          <a:prstGeom prst="rect">
            <a:avLst/>
          </a:prstGeom>
        </p:spPr>
        <p:txBody>
          <a:bodyPr wrap="square">
            <a:spAutoFit/>
          </a:bodyPr>
          <a:lstStyle/>
          <a:p>
            <a:pPr algn="just">
              <a:spcAft>
                <a:spcPts val="600"/>
              </a:spcAft>
            </a:pPr>
            <a:r>
              <a:rPr lang="en-US" sz="1600" dirty="0">
                <a:latin typeface="+mj-lt"/>
                <a:cs typeface="Calibri" panose="020F0502020204030204" pitchFamily="34" charset="0"/>
              </a:rPr>
              <a:t>SO, How can I create an object by specifying its prototype?</a:t>
            </a:r>
          </a:p>
          <a:p>
            <a:pPr algn="just">
              <a:spcAft>
                <a:spcPts val="600"/>
              </a:spcAft>
            </a:pPr>
            <a:endParaRPr lang="en-US" sz="1600" dirty="0">
              <a:latin typeface="+mj-lt"/>
              <a:cs typeface="Calibri" panose="020F0502020204030204" pitchFamily="34" charset="0"/>
            </a:endParaRPr>
          </a:p>
          <a:p>
            <a:pPr algn="just">
              <a:spcAft>
                <a:spcPts val="600"/>
              </a:spcAft>
            </a:pPr>
            <a:r>
              <a:rPr lang="en-US" sz="1600" dirty="0">
                <a:latin typeface="+mj-lt"/>
                <a:cs typeface="Calibri" panose="020F0502020204030204" pitchFamily="34" charset="0"/>
              </a:rPr>
              <a:t>Answer : We need to know how prototypal inheritance is implemented in JS. However, let’s assume we have a method on </a:t>
            </a:r>
            <a:r>
              <a:rPr lang="en-US" sz="1600" dirty="0" err="1">
                <a:latin typeface="+mj-lt"/>
                <a:cs typeface="Calibri" panose="020F0502020204030204" pitchFamily="34" charset="0"/>
              </a:rPr>
              <a:t>Object.prototype</a:t>
            </a:r>
            <a:r>
              <a:rPr lang="en-US" sz="1600" dirty="0">
                <a:latin typeface="+mj-lt"/>
                <a:cs typeface="Calibri" panose="020F0502020204030204" pitchFamily="34" charset="0"/>
              </a:rPr>
              <a:t> called “create”, which allows you to specify the prototype of an object.</a:t>
            </a:r>
          </a:p>
        </p:txBody>
      </p:sp>
    </p:spTree>
    <p:extLst>
      <p:ext uri="{BB962C8B-B14F-4D97-AF65-F5344CB8AC3E}">
        <p14:creationId xmlns:p14="http://schemas.microsoft.com/office/powerpoint/2010/main" val="128128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745" y="73470"/>
            <a:ext cx="10297634" cy="1026733"/>
          </a:xfrm>
        </p:spPr>
        <p:txBody>
          <a:bodyPr/>
          <a:lstStyle/>
          <a:p>
            <a:pPr>
              <a:lnSpc>
                <a:spcPct val="100000"/>
              </a:lnSpc>
            </a:pPr>
            <a:r>
              <a:rPr lang="en-US" sz="3600" spc="0" dirty="0"/>
              <a:t>JavaScript : Data Types</a:t>
            </a:r>
          </a:p>
        </p:txBody>
      </p:sp>
      <p:sp>
        <p:nvSpPr>
          <p:cNvPr id="5" name="Rectangle 4"/>
          <p:cNvSpPr/>
          <p:nvPr/>
        </p:nvSpPr>
        <p:spPr>
          <a:xfrm>
            <a:off x="618793" y="1100203"/>
            <a:ext cx="10510196" cy="1323439"/>
          </a:xfrm>
          <a:prstGeom prst="rect">
            <a:avLst/>
          </a:prstGeom>
          <a:noFill/>
        </p:spPr>
        <p:txBody>
          <a:bodyPr wrap="square">
            <a:spAutoFit/>
          </a:bodyPr>
          <a:lstStyle/>
          <a:p>
            <a:r>
              <a:rPr lang="en-US" sz="1600" dirty="0">
                <a:latin typeface="+mj-lt"/>
                <a:cs typeface="Calibri" panose="020F0502020204030204" pitchFamily="34" charset="0"/>
              </a:rPr>
              <a:t>JavaScript is a loosely typed or a dynamic language. That means you don't have to declare the type of a variable ahead of time. The type will get determined automatically while the program is being processed.</a:t>
            </a:r>
          </a:p>
          <a:p>
            <a:endParaRPr lang="en-US" sz="1600" dirty="0">
              <a:latin typeface="+mj-lt"/>
              <a:cs typeface="Calibri" panose="020F0502020204030204" pitchFamily="34" charset="0"/>
            </a:endParaRPr>
          </a:p>
          <a:p>
            <a:pPr lvl="1"/>
            <a:endParaRPr lang="en-US" sz="1600" dirty="0">
              <a:latin typeface="+mj-lt"/>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9679066"/>
              </p:ext>
            </p:extLst>
          </p:nvPr>
        </p:nvGraphicFramePr>
        <p:xfrm>
          <a:off x="618793" y="2781300"/>
          <a:ext cx="10440099" cy="2684145"/>
        </p:xfrm>
        <a:graphic>
          <a:graphicData uri="http://schemas.openxmlformats.org/drawingml/2006/table">
            <a:tbl>
              <a:tblPr firstRow="1" bandRow="1">
                <a:tableStyleId>{5C22544A-7EE6-4342-B048-85BDC9FD1C3A}</a:tableStyleId>
              </a:tblPr>
              <a:tblGrid>
                <a:gridCol w="5229925">
                  <a:extLst>
                    <a:ext uri="{9D8B030D-6E8A-4147-A177-3AD203B41FA5}">
                      <a16:colId xmlns:a16="http://schemas.microsoft.com/office/drawing/2014/main" val="20000"/>
                    </a:ext>
                  </a:extLst>
                </a:gridCol>
                <a:gridCol w="5210174">
                  <a:extLst>
                    <a:ext uri="{9D8B030D-6E8A-4147-A177-3AD203B41FA5}">
                      <a16:colId xmlns:a16="http://schemas.microsoft.com/office/drawing/2014/main" val="20001"/>
                    </a:ext>
                  </a:extLst>
                </a:gridCol>
              </a:tblGrid>
              <a:tr h="2684145">
                <a:tc>
                  <a:txBody>
                    <a:bodyPr/>
                    <a:lstStyle/>
                    <a:p>
                      <a:pPr algn="l"/>
                      <a:r>
                        <a:rPr lang="en-US" sz="1600" kern="1200" dirty="0">
                          <a:solidFill>
                            <a:schemeClr val="tx1"/>
                          </a:solidFill>
                          <a:latin typeface="+mj-lt"/>
                          <a:ea typeface="+mn-ea"/>
                          <a:cs typeface="Calibri" panose="020F0502020204030204" pitchFamily="34" charset="0"/>
                        </a:rPr>
                        <a:t>Primitive Data Types</a:t>
                      </a:r>
                    </a:p>
                    <a:p>
                      <a:pPr lvl="1" algn="l"/>
                      <a:r>
                        <a:rPr lang="en-US" sz="1600" kern="1200" dirty="0">
                          <a:solidFill>
                            <a:schemeClr val="tx1"/>
                          </a:solidFill>
                          <a:latin typeface="+mj-lt"/>
                          <a:ea typeface="+mn-ea"/>
                          <a:cs typeface="Calibri" panose="020F0502020204030204" pitchFamily="34" charset="0"/>
                        </a:rPr>
                        <a:t>Boolean</a:t>
                      </a:r>
                    </a:p>
                    <a:p>
                      <a:pPr lvl="1" algn="l"/>
                      <a:r>
                        <a:rPr lang="en-US" sz="1600" kern="1200" dirty="0">
                          <a:solidFill>
                            <a:schemeClr val="tx1"/>
                          </a:solidFill>
                          <a:latin typeface="+mj-lt"/>
                          <a:ea typeface="+mn-ea"/>
                          <a:cs typeface="Calibri" panose="020F0502020204030204" pitchFamily="34" charset="0"/>
                        </a:rPr>
                        <a:t>Null</a:t>
                      </a:r>
                    </a:p>
                    <a:p>
                      <a:pPr lvl="1" algn="l"/>
                      <a:r>
                        <a:rPr lang="en-US" sz="1600" kern="1200" dirty="0">
                          <a:solidFill>
                            <a:schemeClr val="tx1"/>
                          </a:solidFill>
                          <a:latin typeface="+mj-lt"/>
                          <a:ea typeface="+mn-ea"/>
                          <a:cs typeface="Calibri" panose="020F0502020204030204" pitchFamily="34" charset="0"/>
                        </a:rPr>
                        <a:t>Undefined</a:t>
                      </a:r>
                    </a:p>
                    <a:p>
                      <a:pPr lvl="1" algn="l"/>
                      <a:r>
                        <a:rPr lang="en-US" sz="1600" kern="1200" dirty="0">
                          <a:solidFill>
                            <a:schemeClr val="tx1"/>
                          </a:solidFill>
                          <a:latin typeface="+mj-lt"/>
                          <a:ea typeface="+mn-ea"/>
                          <a:cs typeface="Calibri" panose="020F0502020204030204" pitchFamily="34" charset="0"/>
                        </a:rPr>
                        <a:t>String</a:t>
                      </a:r>
                    </a:p>
                    <a:p>
                      <a:pPr lvl="1" algn="l"/>
                      <a:r>
                        <a:rPr lang="en-US" sz="1600" kern="1200" dirty="0">
                          <a:solidFill>
                            <a:schemeClr val="tx1"/>
                          </a:solidFill>
                          <a:latin typeface="+mj-lt"/>
                          <a:ea typeface="+mn-ea"/>
                          <a:cs typeface="Calibri" panose="020F0502020204030204" pitchFamily="34" charset="0"/>
                        </a:rPr>
                        <a:t>Number</a:t>
                      </a:r>
                    </a:p>
                    <a:p>
                      <a:pPr lvl="1" algn="l"/>
                      <a:r>
                        <a:rPr lang="en-US" sz="1600" kern="1200" dirty="0">
                          <a:solidFill>
                            <a:schemeClr val="tx1"/>
                          </a:solidFill>
                          <a:latin typeface="+mj-lt"/>
                          <a:ea typeface="+mn-ea"/>
                          <a:cs typeface="Calibri" panose="020F0502020204030204" pitchFamily="34" charset="0"/>
                        </a:rPr>
                        <a:t>Symbol</a:t>
                      </a:r>
                    </a:p>
                    <a:p>
                      <a:pPr lvl="1" algn="l"/>
                      <a:r>
                        <a:rPr lang="en-US" sz="1600" b="1" kern="1200" dirty="0">
                          <a:solidFill>
                            <a:schemeClr val="tx1"/>
                          </a:solidFill>
                          <a:latin typeface="+mn-lt"/>
                          <a:ea typeface="+mn-ea"/>
                          <a:cs typeface="Calibri" panose="020F0502020204030204" pitchFamily="34" charset="0"/>
                        </a:rPr>
                        <a:t>Object</a:t>
                      </a:r>
                      <a:br>
                        <a:rPr lang="en-US" sz="1600" kern="1200" dirty="0">
                          <a:solidFill>
                            <a:schemeClr val="tx1"/>
                          </a:solidFill>
                          <a:latin typeface="+mj-lt"/>
                          <a:ea typeface="+mn-ea"/>
                          <a:cs typeface="Calibri" panose="020F0502020204030204" pitchFamily="34" charset="0"/>
                        </a:rPr>
                      </a:br>
                      <a:endParaRPr lang="en-US" sz="1600" kern="1200" dirty="0">
                        <a:solidFill>
                          <a:schemeClr val="tx1"/>
                        </a:solidFill>
                        <a:latin typeface="+mj-lt"/>
                        <a:ea typeface="+mn-ea"/>
                        <a:cs typeface="Calibri" panose="020F0502020204030204" pitchFamily="34" charset="0"/>
                      </a:endParaRPr>
                    </a:p>
                    <a:p>
                      <a:pPr algn="l"/>
                      <a:endParaRPr lang="en-US" sz="1600" kern="1200" dirty="0">
                        <a:solidFill>
                          <a:schemeClr val="tx1"/>
                        </a:solidFill>
                        <a:latin typeface="+mj-lt"/>
                        <a:ea typeface="+mn-ea"/>
                        <a:cs typeface="Calibri" panose="020F0502020204030204" pitchFamily="34" charset="0"/>
                      </a:endParaRPr>
                    </a:p>
                  </a:txBody>
                  <a:tcPr>
                    <a:noFill/>
                  </a:tcPr>
                </a:tc>
                <a:tc>
                  <a:txBody>
                    <a:bodyPr/>
                    <a:lstStyle/>
                    <a:p>
                      <a:pPr algn="l"/>
                      <a:r>
                        <a:rPr lang="en-US" sz="1600" kern="1200" dirty="0">
                          <a:solidFill>
                            <a:schemeClr val="tx1"/>
                          </a:solidFill>
                          <a:latin typeface="+mj-lt"/>
                          <a:ea typeface="+mn-ea"/>
                          <a:cs typeface="Calibri" panose="020F0502020204030204" pitchFamily="34" charset="0"/>
                        </a:rPr>
                        <a:t>Reference Type</a:t>
                      </a:r>
                    </a:p>
                    <a:p>
                      <a:pPr lvl="1" algn="l"/>
                      <a:r>
                        <a:rPr lang="en-US" sz="1600" kern="1200" dirty="0">
                          <a:solidFill>
                            <a:schemeClr val="tx1"/>
                          </a:solidFill>
                          <a:latin typeface="+mj-lt"/>
                          <a:ea typeface="+mn-ea"/>
                          <a:cs typeface="Calibri" panose="020F0502020204030204" pitchFamily="34" charset="0"/>
                        </a:rPr>
                        <a:t>Date</a:t>
                      </a:r>
                    </a:p>
                    <a:p>
                      <a:pPr lvl="1" algn="l"/>
                      <a:r>
                        <a:rPr lang="en-US" sz="1600" kern="1200" dirty="0">
                          <a:solidFill>
                            <a:schemeClr val="tx1"/>
                          </a:solidFill>
                          <a:latin typeface="+mj-lt"/>
                          <a:ea typeface="+mn-ea"/>
                          <a:cs typeface="Calibri" panose="020F0502020204030204" pitchFamily="34" charset="0"/>
                        </a:rPr>
                        <a:t>Array</a:t>
                      </a:r>
                    </a:p>
                    <a:p>
                      <a:pPr lvl="1" algn="l"/>
                      <a:r>
                        <a:rPr lang="en-US" sz="1600" kern="1200" dirty="0">
                          <a:solidFill>
                            <a:schemeClr val="tx1"/>
                          </a:solidFill>
                          <a:latin typeface="+mj-lt"/>
                          <a:ea typeface="+mn-ea"/>
                          <a:cs typeface="Calibri" panose="020F0502020204030204" pitchFamily="34" charset="0"/>
                        </a:rPr>
                        <a:t>Functions</a:t>
                      </a:r>
                    </a:p>
                    <a:p>
                      <a:pPr algn="l"/>
                      <a:endParaRPr lang="en-US" sz="1600" kern="1200" dirty="0">
                        <a:solidFill>
                          <a:schemeClr val="tx1"/>
                        </a:solidFill>
                        <a:latin typeface="+mj-lt"/>
                        <a:ea typeface="+mn-ea"/>
                        <a:cs typeface="Calibri" panose="020F0502020204030204" pitchFamily="34" charset="0"/>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2191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Prototypal class Example</a:t>
            </a:r>
          </a:p>
        </p:txBody>
      </p:sp>
      <p:sp>
        <p:nvSpPr>
          <p:cNvPr id="3" name="Text Placeholder 2"/>
          <p:cNvSpPr>
            <a:spLocks noGrp="1"/>
          </p:cNvSpPr>
          <p:nvPr>
            <p:ph type="body" sz="quarter" idx="14"/>
          </p:nvPr>
        </p:nvSpPr>
        <p:spPr/>
        <p:txBody>
          <a:bodyPr/>
          <a:lstStyle/>
          <a:p>
            <a:pPr>
              <a:spcAft>
                <a:spcPts val="0"/>
              </a:spcAft>
            </a:pPr>
            <a:r>
              <a:rPr lang="en-US" sz="1600" dirty="0"/>
              <a:t>function Workshop(teacher) {</a:t>
            </a:r>
          </a:p>
          <a:p>
            <a:pPr>
              <a:spcAft>
                <a:spcPts val="0"/>
              </a:spcAft>
            </a:pPr>
            <a:r>
              <a:rPr lang="en-US" sz="1600" dirty="0"/>
              <a:t>	</a:t>
            </a:r>
            <a:r>
              <a:rPr lang="en-US" sz="1600" dirty="0" err="1"/>
              <a:t>this.teacher</a:t>
            </a:r>
            <a:r>
              <a:rPr lang="en-US" sz="1600" dirty="0"/>
              <a:t> = teacher;</a:t>
            </a:r>
          </a:p>
          <a:p>
            <a:pPr>
              <a:spcAft>
                <a:spcPts val="0"/>
              </a:spcAft>
            </a:pPr>
            <a:r>
              <a:rPr lang="en-US" sz="1600" dirty="0"/>
              <a:t>}</a:t>
            </a:r>
          </a:p>
          <a:p>
            <a:pPr>
              <a:spcAft>
                <a:spcPts val="0"/>
              </a:spcAft>
            </a:pPr>
            <a:r>
              <a:rPr lang="en-US" sz="1600" dirty="0" err="1"/>
              <a:t>Workshop.prototype.ask</a:t>
            </a:r>
            <a:r>
              <a:rPr lang="en-US" sz="1600" dirty="0"/>
              <a:t> = function(question) {</a:t>
            </a:r>
          </a:p>
          <a:p>
            <a:pPr>
              <a:spcAft>
                <a:spcPts val="0"/>
              </a:spcAft>
            </a:pPr>
            <a:r>
              <a:rPr lang="en-US" sz="1600" dirty="0"/>
              <a:t>	console.log(</a:t>
            </a:r>
            <a:r>
              <a:rPr lang="en-US" sz="1600" dirty="0" err="1"/>
              <a:t>this.teacher</a:t>
            </a:r>
            <a:r>
              <a:rPr lang="en-US" sz="1600" dirty="0"/>
              <a:t>, question);</a:t>
            </a:r>
          </a:p>
          <a:p>
            <a:pPr>
              <a:spcAft>
                <a:spcPts val="0"/>
              </a:spcAft>
            </a:pPr>
            <a:r>
              <a:rPr lang="en-US" sz="1600" dirty="0"/>
              <a:t>};</a:t>
            </a:r>
          </a:p>
          <a:p>
            <a:pPr>
              <a:spcAft>
                <a:spcPts val="0"/>
              </a:spcAft>
            </a:pPr>
            <a:r>
              <a:rPr lang="en-US" sz="1600" dirty="0"/>
              <a:t> </a:t>
            </a:r>
          </a:p>
          <a:p>
            <a:pPr>
              <a:spcAft>
                <a:spcPts val="0"/>
              </a:spcAft>
            </a:pPr>
            <a:r>
              <a:rPr lang="en-US" sz="1600" dirty="0"/>
              <a:t>let </a:t>
            </a:r>
            <a:r>
              <a:rPr lang="en-US" sz="1600" dirty="0" err="1"/>
              <a:t>deepJS</a:t>
            </a:r>
            <a:r>
              <a:rPr lang="en-US" sz="1600" dirty="0"/>
              <a:t> = new Workshop(“</a:t>
            </a:r>
            <a:r>
              <a:rPr lang="en-US" sz="1600" dirty="0" err="1"/>
              <a:t>abcd</a:t>
            </a:r>
            <a:r>
              <a:rPr lang="en-US" sz="1600" dirty="0"/>
              <a:t>”);</a:t>
            </a:r>
          </a:p>
          <a:p>
            <a:pPr>
              <a:spcAft>
                <a:spcPts val="0"/>
              </a:spcAft>
            </a:pPr>
            <a:r>
              <a:rPr lang="en-US" sz="1600" dirty="0"/>
              <a:t>let </a:t>
            </a:r>
            <a:r>
              <a:rPr lang="en-US" sz="1600" dirty="0" err="1"/>
              <a:t>reactJS</a:t>
            </a:r>
            <a:r>
              <a:rPr lang="en-US" sz="1600" dirty="0"/>
              <a:t> = new Workshop(“</a:t>
            </a:r>
            <a:r>
              <a:rPr lang="en-US" sz="1600" dirty="0" err="1"/>
              <a:t>defg</a:t>
            </a:r>
            <a:r>
              <a:rPr lang="en-US" sz="1600" dirty="0"/>
              <a:t>”);</a:t>
            </a:r>
          </a:p>
          <a:p>
            <a:pPr>
              <a:spcAft>
                <a:spcPts val="0"/>
              </a:spcAft>
            </a:pPr>
            <a:r>
              <a:rPr lang="en-US" sz="1600" dirty="0"/>
              <a:t> </a:t>
            </a:r>
          </a:p>
          <a:p>
            <a:pPr>
              <a:spcAft>
                <a:spcPts val="0"/>
              </a:spcAft>
            </a:pPr>
            <a:r>
              <a:rPr lang="en-US" sz="1600" dirty="0" err="1"/>
              <a:t>deepJS.ask</a:t>
            </a:r>
            <a:r>
              <a:rPr lang="en-US" sz="1600" dirty="0"/>
              <a:t>(“Is ‘prototype’ a class?”);</a:t>
            </a:r>
          </a:p>
          <a:p>
            <a:pPr>
              <a:spcAft>
                <a:spcPts val="0"/>
              </a:spcAft>
            </a:pPr>
            <a:r>
              <a:rPr lang="en-US" sz="1600" dirty="0"/>
              <a:t>// </a:t>
            </a:r>
            <a:r>
              <a:rPr lang="en-US" sz="1600" dirty="0" err="1"/>
              <a:t>abcd</a:t>
            </a:r>
            <a:r>
              <a:rPr lang="en-US" sz="1600" dirty="0"/>
              <a:t> Is ‘prototype’ a class?</a:t>
            </a:r>
          </a:p>
          <a:p>
            <a:pPr>
              <a:spcAft>
                <a:spcPts val="0"/>
              </a:spcAft>
            </a:pPr>
            <a:r>
              <a:rPr lang="en-US" sz="1600" dirty="0"/>
              <a:t> </a:t>
            </a:r>
          </a:p>
          <a:p>
            <a:pPr>
              <a:spcAft>
                <a:spcPts val="0"/>
              </a:spcAft>
            </a:pPr>
            <a:r>
              <a:rPr lang="en-US" sz="1600" dirty="0" err="1"/>
              <a:t>reactJS.ask</a:t>
            </a:r>
            <a:r>
              <a:rPr lang="en-US" sz="1600" dirty="0"/>
              <a:t>(“Isn’t ‘prototype’ ugly?”);</a:t>
            </a:r>
          </a:p>
          <a:p>
            <a:pPr>
              <a:spcAft>
                <a:spcPts val="0"/>
              </a:spcAft>
            </a:pPr>
            <a:r>
              <a:rPr lang="en-US" sz="1600" dirty="0"/>
              <a:t>// </a:t>
            </a:r>
            <a:r>
              <a:rPr lang="en-US" sz="1600" dirty="0" err="1"/>
              <a:t>defg</a:t>
            </a:r>
            <a:r>
              <a:rPr lang="en-US" sz="1600" dirty="0"/>
              <a:t> Isn’t ‘prototype’ ugly?</a:t>
            </a:r>
          </a:p>
          <a:p>
            <a:pPr>
              <a:spcAft>
                <a:spcPts val="0"/>
              </a:spcAft>
            </a:pPr>
            <a:endParaRPr lang="en-US" sz="1600" dirty="0"/>
          </a:p>
        </p:txBody>
      </p:sp>
    </p:spTree>
    <p:extLst>
      <p:ext uri="{BB962C8B-B14F-4D97-AF65-F5344CB8AC3E}">
        <p14:creationId xmlns:p14="http://schemas.microsoft.com/office/powerpoint/2010/main" val="1844361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0493" y="406359"/>
            <a:ext cx="11071907" cy="1325563"/>
          </a:xfrm>
        </p:spPr>
        <p:txBody>
          <a:bodyPr/>
          <a:lstStyle/>
          <a:p>
            <a:r>
              <a:rPr lang="en-US" sz="3600" dirty="0" err="1">
                <a:cs typeface="Calibri" panose="020F0502020204030204" pitchFamily="34" charset="0"/>
              </a:rPr>
              <a:t>Pseudoclassical</a:t>
            </a:r>
            <a:r>
              <a:rPr lang="en-US" sz="3600" dirty="0">
                <a:cs typeface="Calibri" panose="020F0502020204030204" pitchFamily="34" charset="0"/>
              </a:rPr>
              <a:t> Inheritance Example</a:t>
            </a:r>
          </a:p>
        </p:txBody>
      </p:sp>
      <p:sp>
        <p:nvSpPr>
          <p:cNvPr id="5" name="Content Placeholder 2"/>
          <p:cNvSpPr txBox="1">
            <a:spLocks/>
          </p:cNvSpPr>
          <p:nvPr/>
        </p:nvSpPr>
        <p:spPr>
          <a:xfrm>
            <a:off x="510493" y="1184470"/>
            <a:ext cx="10515600" cy="555408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rgbClr val="E7E7E8"/>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rgbClr val="E7E7E8"/>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rgbClr val="E7E7E8"/>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rgbClr val="E7E7E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solidFill>
                  <a:schemeClr val="tx1"/>
                </a:solidFill>
              </a:rPr>
              <a:t>function Workshop(teacher) {</a:t>
            </a:r>
          </a:p>
          <a:p>
            <a:pPr marL="0" indent="0">
              <a:spcBef>
                <a:spcPts val="0"/>
              </a:spcBef>
              <a:buNone/>
            </a:pPr>
            <a:r>
              <a:rPr lang="en-US" sz="1600" dirty="0">
                <a:solidFill>
                  <a:schemeClr val="tx1"/>
                </a:solidFill>
              </a:rPr>
              <a:t>	</a:t>
            </a:r>
            <a:r>
              <a:rPr lang="en-US" sz="1600" dirty="0" err="1">
                <a:solidFill>
                  <a:schemeClr val="tx1"/>
                </a:solidFill>
              </a:rPr>
              <a:t>this.teacher</a:t>
            </a:r>
            <a:r>
              <a:rPr lang="en-US" sz="1600" dirty="0">
                <a:solidFill>
                  <a:schemeClr val="tx1"/>
                </a:solidFill>
              </a:rPr>
              <a:t> = teacher;</a:t>
            </a:r>
          </a:p>
          <a:p>
            <a:pPr marL="0" indent="0">
              <a:spcBef>
                <a:spcPts val="0"/>
              </a:spcBef>
              <a:buNone/>
            </a:pPr>
            <a:r>
              <a:rPr lang="en-US" sz="1600" dirty="0">
                <a:solidFill>
                  <a:schemeClr val="tx1"/>
                </a:solidFill>
              </a:rPr>
              <a:t>}</a:t>
            </a:r>
          </a:p>
          <a:p>
            <a:pPr marL="0" indent="0">
              <a:spcBef>
                <a:spcPts val="0"/>
              </a:spcBef>
              <a:buNone/>
            </a:pPr>
            <a:r>
              <a:rPr lang="en-US" sz="1600" dirty="0" err="1">
                <a:solidFill>
                  <a:schemeClr val="tx1"/>
                </a:solidFill>
              </a:rPr>
              <a:t>Workshop.prototype.ask</a:t>
            </a:r>
            <a:r>
              <a:rPr lang="en-US" sz="1600" dirty="0">
                <a:solidFill>
                  <a:schemeClr val="tx1"/>
                </a:solidFill>
              </a:rPr>
              <a:t> = function(question) {</a:t>
            </a:r>
          </a:p>
          <a:p>
            <a:pPr marL="0" indent="0">
              <a:spcBef>
                <a:spcPts val="0"/>
              </a:spcBef>
              <a:buNone/>
            </a:pPr>
            <a:r>
              <a:rPr lang="en-US" sz="1600" dirty="0">
                <a:solidFill>
                  <a:schemeClr val="tx1"/>
                </a:solidFill>
              </a:rPr>
              <a:t>	console.log(</a:t>
            </a:r>
            <a:r>
              <a:rPr lang="en-US" sz="1600" dirty="0" err="1">
                <a:solidFill>
                  <a:schemeClr val="tx1"/>
                </a:solidFill>
              </a:rPr>
              <a:t>this.teacher</a:t>
            </a:r>
            <a:r>
              <a:rPr lang="en-US" sz="1600" dirty="0">
                <a:solidFill>
                  <a:schemeClr val="tx1"/>
                </a:solidFill>
              </a:rPr>
              <a:t>, question);</a:t>
            </a:r>
          </a:p>
          <a:p>
            <a:pPr marL="0" indent="0">
              <a:spcBef>
                <a:spcPts val="0"/>
              </a:spcBef>
              <a:buNone/>
            </a:pPr>
            <a:r>
              <a:rPr lang="en-US" sz="1600" dirty="0">
                <a:solidFill>
                  <a:schemeClr val="tx1"/>
                </a:solidFill>
              </a:rPr>
              <a:t>};</a:t>
            </a:r>
          </a:p>
          <a:p>
            <a:pPr marL="0" indent="0">
              <a:spcBef>
                <a:spcPts val="0"/>
              </a:spcBef>
              <a:buNone/>
            </a:pPr>
            <a:r>
              <a:rPr lang="en-US" sz="1600" dirty="0">
                <a:solidFill>
                  <a:schemeClr val="tx1"/>
                </a:solidFill>
              </a:rPr>
              <a:t> </a:t>
            </a:r>
          </a:p>
          <a:p>
            <a:pPr marL="0" indent="0">
              <a:spcBef>
                <a:spcPts val="0"/>
              </a:spcBef>
              <a:buNone/>
            </a:pPr>
            <a:r>
              <a:rPr lang="en-US" sz="1600" dirty="0">
                <a:solidFill>
                  <a:schemeClr val="tx1"/>
                </a:solidFill>
              </a:rPr>
              <a:t>function </a:t>
            </a:r>
            <a:r>
              <a:rPr lang="en-US" sz="1600" dirty="0" err="1">
                <a:solidFill>
                  <a:schemeClr val="tx1"/>
                </a:solidFill>
              </a:rPr>
              <a:t>AnotherWorkshop</a:t>
            </a:r>
            <a:r>
              <a:rPr lang="en-US" sz="1600" dirty="0">
                <a:solidFill>
                  <a:schemeClr val="tx1"/>
                </a:solidFill>
              </a:rPr>
              <a:t>(teacher) {</a:t>
            </a:r>
          </a:p>
          <a:p>
            <a:pPr marL="0" indent="0">
              <a:spcBef>
                <a:spcPts val="0"/>
              </a:spcBef>
              <a:buNone/>
            </a:pPr>
            <a:r>
              <a:rPr lang="en-US" sz="1600" dirty="0">
                <a:solidFill>
                  <a:schemeClr val="tx1"/>
                </a:solidFill>
              </a:rPr>
              <a:t>	</a:t>
            </a:r>
            <a:r>
              <a:rPr lang="en-US" sz="1600" dirty="0" err="1">
                <a:solidFill>
                  <a:schemeClr val="tx1"/>
                </a:solidFill>
              </a:rPr>
              <a:t>Workshop.call</a:t>
            </a:r>
            <a:r>
              <a:rPr lang="en-US" sz="1600" dirty="0">
                <a:solidFill>
                  <a:schemeClr val="tx1"/>
                </a:solidFill>
              </a:rPr>
              <a:t>(this, teacher);</a:t>
            </a:r>
          </a:p>
          <a:p>
            <a:pPr marL="0" indent="0">
              <a:spcBef>
                <a:spcPts val="0"/>
              </a:spcBef>
              <a:buNone/>
            </a:pPr>
            <a:r>
              <a:rPr lang="en-US" sz="1600" dirty="0">
                <a:solidFill>
                  <a:schemeClr val="tx1"/>
                </a:solidFill>
              </a:rPr>
              <a:t>}</a:t>
            </a:r>
          </a:p>
          <a:p>
            <a:pPr marL="0" indent="0">
              <a:spcBef>
                <a:spcPts val="0"/>
              </a:spcBef>
              <a:buNone/>
            </a:pPr>
            <a:r>
              <a:rPr lang="en-US" sz="1600" dirty="0">
                <a:solidFill>
                  <a:schemeClr val="tx1"/>
                </a:solidFill>
              </a:rPr>
              <a:t> </a:t>
            </a:r>
          </a:p>
          <a:p>
            <a:pPr marL="0" indent="0">
              <a:spcBef>
                <a:spcPts val="0"/>
              </a:spcBef>
              <a:buNone/>
            </a:pPr>
            <a:r>
              <a:rPr lang="en-US" sz="1600" dirty="0" err="1">
                <a:solidFill>
                  <a:schemeClr val="tx1"/>
                </a:solidFill>
              </a:rPr>
              <a:t>AnotherWorkshop.prototype</a:t>
            </a:r>
            <a:r>
              <a:rPr lang="en-US" sz="1600" dirty="0">
                <a:solidFill>
                  <a:schemeClr val="tx1"/>
                </a:solidFill>
              </a:rPr>
              <a:t> = </a:t>
            </a:r>
            <a:r>
              <a:rPr lang="en-US" sz="1600" dirty="0" err="1">
                <a:solidFill>
                  <a:schemeClr val="tx1"/>
                </a:solidFill>
              </a:rPr>
              <a:t>Object.create</a:t>
            </a:r>
            <a:r>
              <a:rPr lang="en-US" sz="1600" dirty="0">
                <a:solidFill>
                  <a:schemeClr val="tx1"/>
                </a:solidFill>
              </a:rPr>
              <a:t>(</a:t>
            </a:r>
            <a:r>
              <a:rPr lang="en-US" sz="1600" dirty="0" err="1">
                <a:solidFill>
                  <a:schemeClr val="tx1"/>
                </a:solidFill>
              </a:rPr>
              <a:t>Workshop.prototype</a:t>
            </a:r>
            <a:r>
              <a:rPr lang="en-US" sz="1600" dirty="0">
                <a:solidFill>
                  <a:schemeClr val="tx1"/>
                </a:solidFill>
              </a:rPr>
              <a:t>);</a:t>
            </a:r>
          </a:p>
          <a:p>
            <a:pPr marL="0" indent="0">
              <a:spcBef>
                <a:spcPts val="0"/>
              </a:spcBef>
              <a:buNone/>
            </a:pPr>
            <a:r>
              <a:rPr lang="en-US" sz="1600" dirty="0" err="1">
                <a:solidFill>
                  <a:schemeClr val="tx1"/>
                </a:solidFill>
              </a:rPr>
              <a:t>AnotherWorkshop.prototype</a:t>
            </a:r>
            <a:r>
              <a:rPr lang="en-US" sz="1600" b="1" dirty="0" err="1">
                <a:solidFill>
                  <a:schemeClr val="tx1"/>
                </a:solidFill>
              </a:rPr>
              <a:t>.</a:t>
            </a:r>
            <a:r>
              <a:rPr lang="en-US" sz="1600" dirty="0" err="1">
                <a:solidFill>
                  <a:schemeClr val="tx1"/>
                </a:solidFill>
              </a:rPr>
              <a:t>speakUp</a:t>
            </a:r>
            <a:r>
              <a:rPr lang="en-US" sz="1600" dirty="0">
                <a:solidFill>
                  <a:schemeClr val="tx1"/>
                </a:solidFill>
              </a:rPr>
              <a:t> = function(message) {</a:t>
            </a:r>
          </a:p>
          <a:p>
            <a:pPr marL="0" indent="0">
              <a:spcBef>
                <a:spcPts val="0"/>
              </a:spcBef>
              <a:buNone/>
            </a:pPr>
            <a:r>
              <a:rPr lang="en-US" sz="1600" dirty="0">
                <a:solidFill>
                  <a:schemeClr val="tx1"/>
                </a:solidFill>
              </a:rPr>
              <a:t>	</a:t>
            </a:r>
            <a:r>
              <a:rPr lang="en-US" sz="1600" dirty="0" err="1">
                <a:solidFill>
                  <a:schemeClr val="tx1"/>
                </a:solidFill>
              </a:rPr>
              <a:t>this.ask</a:t>
            </a:r>
            <a:r>
              <a:rPr lang="en-US" sz="1600" dirty="0">
                <a:solidFill>
                  <a:schemeClr val="tx1"/>
                </a:solidFill>
              </a:rPr>
              <a:t>(</a:t>
            </a:r>
            <a:r>
              <a:rPr lang="en-US" sz="1600" dirty="0" err="1">
                <a:solidFill>
                  <a:schemeClr val="tx1"/>
                </a:solidFill>
              </a:rPr>
              <a:t>message.toUpperCase</a:t>
            </a:r>
            <a:r>
              <a:rPr lang="en-US" sz="1600" dirty="0">
                <a:solidFill>
                  <a:schemeClr val="tx1"/>
                </a:solidFill>
              </a:rPr>
              <a:t>());</a:t>
            </a:r>
          </a:p>
          <a:p>
            <a:pPr marL="0" indent="0">
              <a:spcBef>
                <a:spcPts val="0"/>
              </a:spcBef>
              <a:buNone/>
            </a:pPr>
            <a:r>
              <a:rPr lang="en-US" sz="1600" dirty="0">
                <a:solidFill>
                  <a:schemeClr val="tx1"/>
                </a:solidFill>
              </a:rPr>
              <a:t>};</a:t>
            </a:r>
          </a:p>
          <a:p>
            <a:pPr marL="0" indent="0">
              <a:spcBef>
                <a:spcPts val="0"/>
              </a:spcBef>
              <a:buNone/>
            </a:pPr>
            <a:r>
              <a:rPr lang="en-US" sz="1600" dirty="0">
                <a:solidFill>
                  <a:schemeClr val="tx1"/>
                </a:solidFill>
              </a:rPr>
              <a:t> </a:t>
            </a:r>
          </a:p>
          <a:p>
            <a:pPr marL="0" indent="0">
              <a:spcBef>
                <a:spcPts val="0"/>
              </a:spcBef>
              <a:buNone/>
            </a:pPr>
            <a:r>
              <a:rPr lang="en-US" sz="1600" dirty="0">
                <a:solidFill>
                  <a:schemeClr val="tx1"/>
                </a:solidFill>
              </a:rPr>
              <a:t>let </a:t>
            </a:r>
            <a:r>
              <a:rPr lang="en-US" sz="1600" dirty="0" err="1">
                <a:solidFill>
                  <a:schemeClr val="tx1"/>
                </a:solidFill>
              </a:rPr>
              <a:t>JSRecentParts</a:t>
            </a:r>
            <a:r>
              <a:rPr lang="en-US" sz="1600" dirty="0">
                <a:solidFill>
                  <a:schemeClr val="tx1"/>
                </a:solidFill>
              </a:rPr>
              <a:t> = new </a:t>
            </a:r>
            <a:r>
              <a:rPr lang="en-US" sz="1600" dirty="0" err="1">
                <a:solidFill>
                  <a:schemeClr val="tx1"/>
                </a:solidFill>
              </a:rPr>
              <a:t>AnotherWorkshop</a:t>
            </a:r>
            <a:r>
              <a:rPr lang="en-US" sz="1600" dirty="0">
                <a:solidFill>
                  <a:schemeClr val="tx1"/>
                </a:solidFill>
              </a:rPr>
              <a:t>(“</a:t>
            </a:r>
            <a:r>
              <a:rPr lang="en-US" sz="1600" dirty="0" err="1">
                <a:solidFill>
                  <a:schemeClr val="tx1"/>
                </a:solidFill>
              </a:rPr>
              <a:t>abcd</a:t>
            </a:r>
            <a:r>
              <a:rPr lang="en-US" sz="1600" dirty="0">
                <a:solidFill>
                  <a:schemeClr val="tx1"/>
                </a:solidFill>
              </a:rPr>
              <a:t>”);</a:t>
            </a:r>
          </a:p>
          <a:p>
            <a:pPr marL="0" indent="0">
              <a:spcBef>
                <a:spcPts val="0"/>
              </a:spcBef>
              <a:buNone/>
            </a:pPr>
            <a:r>
              <a:rPr lang="en-US" sz="1600" b="1" dirty="0">
                <a:solidFill>
                  <a:schemeClr val="tx1"/>
                </a:solidFill>
              </a:rPr>
              <a:t> </a:t>
            </a:r>
            <a:endParaRPr lang="en-US" sz="1600" dirty="0">
              <a:solidFill>
                <a:schemeClr val="tx1"/>
              </a:solidFill>
            </a:endParaRPr>
          </a:p>
          <a:p>
            <a:pPr marL="0" indent="0">
              <a:spcBef>
                <a:spcPts val="0"/>
              </a:spcBef>
              <a:buNone/>
            </a:pPr>
            <a:r>
              <a:rPr lang="en-US" sz="1600" dirty="0" err="1">
                <a:solidFill>
                  <a:schemeClr val="tx1"/>
                </a:solidFill>
              </a:rPr>
              <a:t>JSRecentParts.speakUp</a:t>
            </a:r>
            <a:r>
              <a:rPr lang="en-US" sz="1600" dirty="0">
                <a:solidFill>
                  <a:schemeClr val="tx1"/>
                </a:solidFill>
              </a:rPr>
              <a:t>(“is this actually inheritance?”)</a:t>
            </a:r>
          </a:p>
          <a:p>
            <a:pPr marL="0" indent="0">
              <a:spcBef>
                <a:spcPts val="0"/>
              </a:spcBef>
              <a:buNone/>
            </a:pPr>
            <a:r>
              <a:rPr lang="en-US" sz="1600" dirty="0">
                <a:solidFill>
                  <a:schemeClr val="tx1"/>
                </a:solidFill>
              </a:rPr>
              <a:t>// </a:t>
            </a:r>
            <a:r>
              <a:rPr lang="en-US" sz="1600" dirty="0" err="1">
                <a:solidFill>
                  <a:schemeClr val="tx1"/>
                </a:solidFill>
              </a:rPr>
              <a:t>abcd</a:t>
            </a:r>
            <a:r>
              <a:rPr lang="en-US" sz="1600" dirty="0">
                <a:solidFill>
                  <a:schemeClr val="tx1"/>
                </a:solidFill>
              </a:rPr>
              <a:t> is this actually inheritance?</a:t>
            </a:r>
          </a:p>
        </p:txBody>
      </p:sp>
    </p:spTree>
    <p:extLst>
      <p:ext uri="{BB962C8B-B14F-4D97-AF65-F5344CB8AC3E}">
        <p14:creationId xmlns:p14="http://schemas.microsoft.com/office/powerpoint/2010/main" val="886763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8000" y="1713470"/>
            <a:ext cx="5328000" cy="4574325"/>
          </a:xfrm>
        </p:spPr>
        <p:txBody>
          <a:bodyPr/>
          <a:lstStyle/>
          <a:p>
            <a:pPr>
              <a:spcAft>
                <a:spcPts val="0"/>
              </a:spcAft>
            </a:pPr>
            <a:r>
              <a:rPr lang="en-US" sz="1600" dirty="0"/>
              <a:t>Steps</a:t>
            </a:r>
          </a:p>
          <a:p>
            <a:pPr marL="285750" indent="-285750">
              <a:spcAft>
                <a:spcPts val="0"/>
              </a:spcAft>
              <a:buFont typeface="Arial" panose="020B0604020202020204" pitchFamily="34" charset="0"/>
              <a:buChar char="•"/>
            </a:pPr>
            <a:r>
              <a:rPr lang="en-US" sz="1600" dirty="0"/>
              <a:t>Open </a:t>
            </a:r>
            <a:r>
              <a:rPr lang="en-US" sz="1600" dirty="0" err="1"/>
              <a:t>DevTools</a:t>
            </a:r>
            <a:r>
              <a:rPr lang="en-US" sz="1600" dirty="0"/>
              <a:t> using F12/</a:t>
            </a:r>
            <a:r>
              <a:rPr lang="en-US" sz="1600" dirty="0" err="1"/>
              <a:t>Ctrl+Shift+I</a:t>
            </a:r>
            <a:endParaRPr lang="en-US" sz="1600" dirty="0"/>
          </a:p>
          <a:p>
            <a:pPr marL="285750" indent="-285750">
              <a:spcAft>
                <a:spcPts val="0"/>
              </a:spcAft>
              <a:buFont typeface="Arial" panose="020B0604020202020204" pitchFamily="34" charset="0"/>
              <a:buChar char="•"/>
            </a:pPr>
            <a:r>
              <a:rPr lang="en-US" sz="1600" dirty="0"/>
              <a:t>Reproduce the bug</a:t>
            </a:r>
          </a:p>
          <a:p>
            <a:pPr marL="285750" indent="-285750">
              <a:spcAft>
                <a:spcPts val="0"/>
              </a:spcAft>
              <a:buFont typeface="Arial" panose="020B0604020202020204" pitchFamily="34" charset="0"/>
              <a:buChar char="•"/>
            </a:pPr>
            <a:r>
              <a:rPr lang="en-US" sz="1600" dirty="0"/>
              <a:t>Get familiar with the Sources panel UI</a:t>
            </a:r>
          </a:p>
          <a:p>
            <a:pPr marL="285750" indent="-285750">
              <a:spcAft>
                <a:spcPts val="0"/>
              </a:spcAft>
              <a:buFont typeface="Arial" panose="020B0604020202020204" pitchFamily="34" charset="0"/>
              <a:buChar char="•"/>
            </a:pPr>
            <a:r>
              <a:rPr lang="en-US" sz="1600" dirty="0"/>
              <a:t>Pause the code with a breakpoint</a:t>
            </a:r>
          </a:p>
          <a:p>
            <a:pPr marL="285750" indent="-285750">
              <a:spcAft>
                <a:spcPts val="0"/>
              </a:spcAft>
              <a:buFont typeface="Arial" panose="020B0604020202020204" pitchFamily="34" charset="0"/>
              <a:buChar char="•"/>
            </a:pPr>
            <a:r>
              <a:rPr lang="en-US" sz="1600" dirty="0"/>
              <a:t>Step through the code</a:t>
            </a:r>
          </a:p>
          <a:p>
            <a:pPr marL="285750" indent="-285750">
              <a:spcAft>
                <a:spcPts val="0"/>
              </a:spcAft>
              <a:buFont typeface="Arial" panose="020B0604020202020204" pitchFamily="34" charset="0"/>
              <a:buChar char="•"/>
            </a:pPr>
            <a:r>
              <a:rPr lang="en-US" sz="1600" dirty="0"/>
              <a:t>Set a line-of-code breakpoint</a:t>
            </a:r>
          </a:p>
          <a:p>
            <a:pPr marL="285750" indent="-285750">
              <a:spcAft>
                <a:spcPts val="0"/>
              </a:spcAft>
              <a:buFont typeface="Arial" panose="020B0604020202020204" pitchFamily="34" charset="0"/>
              <a:buChar char="•"/>
            </a:pPr>
            <a:r>
              <a:rPr lang="en-US" sz="1600" dirty="0"/>
              <a:t>Check variable values</a:t>
            </a:r>
          </a:p>
          <a:p>
            <a:pPr marL="285750" indent="-285750">
              <a:spcAft>
                <a:spcPts val="0"/>
              </a:spcAft>
              <a:buFont typeface="Arial" panose="020B0604020202020204" pitchFamily="34" charset="0"/>
              <a:buChar char="•"/>
            </a:pPr>
            <a:r>
              <a:rPr lang="en-US" sz="1600" dirty="0"/>
              <a:t>Apply a fix</a:t>
            </a:r>
          </a:p>
          <a:p>
            <a:pPr marL="285750" indent="-285750">
              <a:spcAft>
                <a:spcPts val="0"/>
              </a:spcAft>
              <a:buFont typeface="Arial" panose="020B0604020202020204" pitchFamily="34" charset="0"/>
              <a:buChar char="•"/>
            </a:pPr>
            <a:r>
              <a:rPr lang="en-US" sz="1600" dirty="0">
                <a:hlinkClick r:id="rId2"/>
              </a:rPr>
              <a:t>https</a:t>
            </a:r>
            <a:r>
              <a:rPr lang="en-US" sz="1600">
                <a:hlinkClick r:id="rId2"/>
              </a:rPr>
              <a:t>://developers.google.com/web/tools/chrome-devtools/</a:t>
            </a:r>
            <a:endParaRPr lang="en-US" sz="1600"/>
          </a:p>
          <a:p>
            <a:pPr>
              <a:spcAft>
                <a:spcPts val="0"/>
              </a:spcAft>
            </a:pPr>
            <a:endParaRPr lang="en-US" sz="1600" dirty="0"/>
          </a:p>
          <a:p>
            <a:pPr>
              <a:spcAft>
                <a:spcPts val="0"/>
              </a:spcAft>
            </a:pPr>
            <a:r>
              <a:rPr lang="en-US" sz="1600" dirty="0"/>
              <a:t>Other Useful thing</a:t>
            </a:r>
          </a:p>
          <a:p>
            <a:pPr marL="285750" indent="-285750">
              <a:spcAft>
                <a:spcPts val="0"/>
              </a:spcAft>
              <a:buFont typeface="Arial" panose="020B0604020202020204" pitchFamily="34" charset="0"/>
              <a:buChar char="•"/>
            </a:pPr>
            <a:r>
              <a:rPr lang="en-US" sz="1600" dirty="0"/>
              <a:t>Inspect and Edit Pages</a:t>
            </a:r>
          </a:p>
          <a:p>
            <a:pPr marL="285750" indent="-285750">
              <a:spcAft>
                <a:spcPts val="0"/>
              </a:spcAft>
              <a:buFont typeface="Arial" panose="020B0604020202020204" pitchFamily="34" charset="0"/>
              <a:buChar char="•"/>
            </a:pPr>
            <a:r>
              <a:rPr lang="en-US" sz="1600" dirty="0"/>
              <a:t>Remote Debugging</a:t>
            </a:r>
          </a:p>
          <a:p>
            <a:pPr marL="285750" indent="-285750">
              <a:spcAft>
                <a:spcPts val="0"/>
              </a:spcAft>
              <a:buFont typeface="Arial" panose="020B0604020202020204" pitchFamily="34" charset="0"/>
              <a:buChar char="•"/>
            </a:pPr>
            <a:r>
              <a:rPr lang="en-US" sz="1600" dirty="0"/>
              <a:t>Fix Memory Problems</a:t>
            </a:r>
          </a:p>
          <a:p>
            <a:pPr marL="285750" indent="-285750">
              <a:spcAft>
                <a:spcPts val="0"/>
              </a:spcAft>
              <a:buFont typeface="Arial" panose="020B0604020202020204" pitchFamily="34" charset="0"/>
              <a:buChar char="•"/>
            </a:pPr>
            <a:r>
              <a:rPr lang="en-US" sz="1600" dirty="0"/>
              <a:t>Monitor Network Connections</a:t>
            </a:r>
          </a:p>
          <a:p>
            <a:pPr marL="285750" indent="-285750">
              <a:spcAft>
                <a:spcPts val="0"/>
              </a:spcAft>
              <a:buFont typeface="Arial" panose="020B0604020202020204" pitchFamily="34" charset="0"/>
              <a:buChar char="•"/>
            </a:pPr>
            <a:r>
              <a:rPr lang="en-US" sz="1600" dirty="0"/>
              <a:t>Mobile Simulation</a:t>
            </a:r>
          </a:p>
          <a:p>
            <a:pPr>
              <a:spcAft>
                <a:spcPts val="0"/>
              </a:spcAft>
            </a:pPr>
            <a:endParaRPr lang="en-US" sz="1600" dirty="0"/>
          </a:p>
          <a:p>
            <a:pPr>
              <a:spcAft>
                <a:spcPts val="0"/>
              </a:spcAft>
            </a:pPr>
            <a:endParaRPr lang="en-US" sz="1600" dirty="0"/>
          </a:p>
          <a:p>
            <a:pPr>
              <a:spcAft>
                <a:spcPts val="0"/>
              </a:spcAft>
            </a:pPr>
            <a:endParaRPr lang="en-US" sz="1600" dirty="0"/>
          </a:p>
          <a:p>
            <a:pPr>
              <a:spcAft>
                <a:spcPts val="0"/>
              </a:spcAft>
            </a:pPr>
            <a:endParaRPr lang="en-US" sz="1600" dirty="0"/>
          </a:p>
        </p:txBody>
      </p:sp>
      <p:sp>
        <p:nvSpPr>
          <p:cNvPr id="2" name="Title 1"/>
          <p:cNvSpPr>
            <a:spLocks noGrp="1"/>
          </p:cNvSpPr>
          <p:nvPr>
            <p:ph type="title"/>
          </p:nvPr>
        </p:nvSpPr>
        <p:spPr/>
        <p:txBody>
          <a:bodyPr/>
          <a:lstStyle/>
          <a:p>
            <a:r>
              <a:rPr lang="en-US" sz="3200" dirty="0"/>
              <a:t>Debugging JavaScript in </a:t>
            </a:r>
            <a:r>
              <a:rPr lang="en-US" sz="3200" dirty="0" err="1"/>
              <a:t>ChromeDevTools</a:t>
            </a:r>
            <a:endParaRPr lang="en-US" sz="3200" dirty="0"/>
          </a:p>
        </p:txBody>
      </p:sp>
      <p:pic>
        <p:nvPicPr>
          <p:cNvPr id="9" name="Content Placeholder 8"/>
          <p:cNvPicPr>
            <a:picLocks noGrp="1" noChangeAspect="1"/>
          </p:cNvPicPr>
          <p:nvPr>
            <p:ph sz="quarter" idx="20"/>
          </p:nvPr>
        </p:nvPicPr>
        <p:blipFill>
          <a:blip r:embed="rId3"/>
          <a:stretch>
            <a:fillRect/>
          </a:stretch>
        </p:blipFill>
        <p:spPr>
          <a:xfrm>
            <a:off x="6351373" y="1713470"/>
            <a:ext cx="5198076" cy="4160108"/>
          </a:xfrm>
          <a:prstGeom prst="rect">
            <a:avLst/>
          </a:prstGeom>
        </p:spPr>
      </p:pic>
    </p:spTree>
    <p:extLst>
      <p:ext uri="{BB962C8B-B14F-4D97-AF65-F5344CB8AC3E}">
        <p14:creationId xmlns:p14="http://schemas.microsoft.com/office/powerpoint/2010/main" val="24900382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CSS: Introduction</a:t>
            </a:r>
          </a:p>
        </p:txBody>
      </p:sp>
      <p:sp>
        <p:nvSpPr>
          <p:cNvPr id="4" name="Rectangle 3"/>
          <p:cNvSpPr/>
          <p:nvPr/>
        </p:nvSpPr>
        <p:spPr>
          <a:xfrm>
            <a:off x="124690" y="1696948"/>
            <a:ext cx="10901548" cy="3847207"/>
          </a:xfrm>
          <a:prstGeom prst="rect">
            <a:avLst/>
          </a:prstGeom>
        </p:spPr>
        <p:txBody>
          <a:bodyPr wrap="square">
            <a:spAutoFit/>
          </a:bodyPr>
          <a:lstStyle/>
          <a:p>
            <a:pPr lvl="1"/>
            <a:r>
              <a:rPr lang="en-US" sz="1600" b="1" dirty="0">
                <a:latin typeface="+mj-lt"/>
                <a:cs typeface="Calibri" panose="020F0502020204030204" pitchFamily="34" charset="0"/>
              </a:rPr>
              <a:t>C</a:t>
            </a:r>
            <a:r>
              <a:rPr lang="en-US" sz="1600" dirty="0">
                <a:latin typeface="+mj-lt"/>
                <a:cs typeface="Calibri" panose="020F0502020204030204" pitchFamily="34" charset="0"/>
              </a:rPr>
              <a:t>ascading </a:t>
            </a:r>
            <a:r>
              <a:rPr lang="en-US" sz="1600" b="1" dirty="0">
                <a:latin typeface="+mj-lt"/>
                <a:cs typeface="Calibri" panose="020F0502020204030204" pitchFamily="34" charset="0"/>
              </a:rPr>
              <a:t>S</a:t>
            </a:r>
            <a:r>
              <a:rPr lang="en-US" sz="1600" dirty="0">
                <a:latin typeface="+mj-lt"/>
                <a:cs typeface="Calibri" panose="020F0502020204030204" pitchFamily="34" charset="0"/>
              </a:rPr>
              <a:t>tyle </a:t>
            </a:r>
            <a:r>
              <a:rPr lang="en-US" sz="1600" b="1" dirty="0">
                <a:latin typeface="+mj-lt"/>
                <a:cs typeface="Calibri" panose="020F0502020204030204" pitchFamily="34" charset="0"/>
              </a:rPr>
              <a:t>S</a:t>
            </a:r>
            <a:r>
              <a:rPr lang="en-US" sz="1600" dirty="0">
                <a:latin typeface="+mj-lt"/>
                <a:cs typeface="Calibri" panose="020F0502020204030204" pitchFamily="34" charset="0"/>
              </a:rPr>
              <a:t>heets describes the look and feel of a web page including layout, design and variation of display depending on screen sizes.</a:t>
            </a:r>
          </a:p>
          <a:p>
            <a:pPr lvl="1"/>
            <a:endParaRPr lang="en-US" sz="1600" dirty="0">
              <a:latin typeface="+mj-lt"/>
              <a:cs typeface="Calibri" panose="020F0502020204030204" pitchFamily="34" charset="0"/>
            </a:endParaRPr>
          </a:p>
          <a:p>
            <a:pPr lvl="1"/>
            <a:r>
              <a:rPr lang="en-US" sz="1600" dirty="0" err="1">
                <a:latin typeface="+mj-lt"/>
                <a:cs typeface="Calibri" panose="020F0502020204030204" pitchFamily="34" charset="0"/>
              </a:rPr>
              <a:t>Eg</a:t>
            </a:r>
            <a:r>
              <a:rPr lang="en-US" sz="1600" dirty="0">
                <a:latin typeface="+mj-lt"/>
                <a:cs typeface="Calibri" panose="020F0502020204030204" pitchFamily="34" charset="0"/>
              </a:rPr>
              <a:t>: p {</a:t>
            </a:r>
            <a:br>
              <a:rPr lang="en-US" sz="1600" dirty="0">
                <a:latin typeface="+mj-lt"/>
                <a:cs typeface="Calibri" panose="020F0502020204030204" pitchFamily="34" charset="0"/>
              </a:rPr>
            </a:br>
            <a:r>
              <a:rPr lang="en-US" sz="1600" dirty="0">
                <a:latin typeface="+mj-lt"/>
                <a:cs typeface="Calibri" panose="020F0502020204030204" pitchFamily="34" charset="0"/>
              </a:rPr>
              <a:t>            color: red;</a:t>
            </a:r>
            <a:br>
              <a:rPr lang="en-US" sz="1600" dirty="0">
                <a:latin typeface="+mj-lt"/>
                <a:cs typeface="Calibri" panose="020F0502020204030204" pitchFamily="34" charset="0"/>
              </a:rPr>
            </a:br>
            <a:r>
              <a:rPr lang="en-US" sz="1600" dirty="0">
                <a:latin typeface="+mj-lt"/>
                <a:cs typeface="Calibri" panose="020F0502020204030204" pitchFamily="34" charset="0"/>
              </a:rPr>
              <a:t>            text-align: center;</a:t>
            </a:r>
            <a:br>
              <a:rPr lang="en-US" sz="1600" dirty="0">
                <a:latin typeface="+mj-lt"/>
                <a:cs typeface="Calibri" panose="020F0502020204030204" pitchFamily="34" charset="0"/>
              </a:rPr>
            </a:br>
            <a:r>
              <a:rPr lang="en-US" sz="1600" dirty="0">
                <a:latin typeface="+mj-lt"/>
                <a:cs typeface="Calibri" panose="020F0502020204030204" pitchFamily="34" charset="0"/>
              </a:rPr>
              <a:t>       }</a:t>
            </a:r>
          </a:p>
          <a:p>
            <a:pPr lvl="1"/>
            <a:endParaRPr lang="en-US" sz="1600" dirty="0">
              <a:latin typeface="+mj-lt"/>
              <a:cs typeface="Calibri" panose="020F0502020204030204" pitchFamily="34" charset="0"/>
            </a:endParaRPr>
          </a:p>
          <a:p>
            <a:pPr lvl="1"/>
            <a:r>
              <a:rPr lang="en-US" sz="1600" b="1" dirty="0">
                <a:latin typeface="+mj-lt"/>
                <a:cs typeface="Calibri" panose="020F0502020204030204" pitchFamily="34" charset="0"/>
              </a:rPr>
              <a:t>Ways of Inserting CSS in a Webpage:</a:t>
            </a:r>
          </a:p>
          <a:p>
            <a:pPr lvl="1"/>
            <a:endParaRPr lang="en-US" sz="1600" b="1" dirty="0">
              <a:latin typeface="+mj-lt"/>
              <a:cs typeface="Calibri" panose="020F0502020204030204" pitchFamily="34" charset="0"/>
            </a:endParaRPr>
          </a:p>
          <a:p>
            <a:pPr lvl="1"/>
            <a:endParaRPr lang="en-US" sz="1600" b="1" dirty="0">
              <a:latin typeface="+mj-lt"/>
              <a:cs typeface="Calibri" panose="020F0502020204030204" pitchFamily="34" charset="0"/>
            </a:endParaRPr>
          </a:p>
          <a:p>
            <a:pPr marL="457200" indent="171450">
              <a:buFont typeface="Arial" panose="020B0604020202020204" pitchFamily="34" charset="0"/>
              <a:buChar char="•"/>
            </a:pPr>
            <a:r>
              <a:rPr lang="en-US" sz="1600" dirty="0">
                <a:latin typeface="+mj-lt"/>
                <a:cs typeface="Calibri" panose="020F0502020204030204" pitchFamily="34" charset="0"/>
              </a:rPr>
              <a:t>External style sheet</a:t>
            </a:r>
          </a:p>
          <a:p>
            <a:pPr marL="457200" indent="171450">
              <a:buFont typeface="Arial" panose="020B0604020202020204" pitchFamily="34" charset="0"/>
              <a:buChar char="•"/>
            </a:pPr>
            <a:r>
              <a:rPr lang="en-US" sz="1600" dirty="0">
                <a:latin typeface="+mj-lt"/>
                <a:cs typeface="Calibri" panose="020F0502020204030204" pitchFamily="34" charset="0"/>
              </a:rPr>
              <a:t>Internal style sheet</a:t>
            </a:r>
          </a:p>
          <a:p>
            <a:pPr marL="457200" indent="171450">
              <a:buFont typeface="Arial" panose="020B0604020202020204" pitchFamily="34" charset="0"/>
              <a:buChar char="•"/>
            </a:pPr>
            <a:r>
              <a:rPr lang="en-US" sz="1600" dirty="0">
                <a:latin typeface="+mj-lt"/>
                <a:cs typeface="Calibri" panose="020F0502020204030204" pitchFamily="34" charset="0"/>
              </a:rPr>
              <a:t>Inline style</a:t>
            </a:r>
          </a:p>
          <a:p>
            <a:pPr lvl="1"/>
            <a:endParaRPr lang="en-US" sz="1600" b="1" dirty="0">
              <a:latin typeface="+mj-lt"/>
            </a:endParaRPr>
          </a:p>
        </p:txBody>
      </p:sp>
    </p:spTree>
    <p:extLst>
      <p:ext uri="{BB962C8B-B14F-4D97-AF65-F5344CB8AC3E}">
        <p14:creationId xmlns:p14="http://schemas.microsoft.com/office/powerpoint/2010/main" val="1946368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13" y="0"/>
            <a:ext cx="11071907" cy="1325563"/>
          </a:xfrm>
        </p:spPr>
        <p:txBody>
          <a:bodyPr/>
          <a:lstStyle/>
          <a:p>
            <a:r>
              <a:rPr lang="en-US" sz="3600" dirty="0"/>
              <a:t>CSS : External Style Sheet</a:t>
            </a:r>
          </a:p>
        </p:txBody>
      </p:sp>
      <p:sp>
        <p:nvSpPr>
          <p:cNvPr id="4" name="Rectangle 3"/>
          <p:cNvSpPr/>
          <p:nvPr/>
        </p:nvSpPr>
        <p:spPr>
          <a:xfrm>
            <a:off x="510493" y="1441581"/>
            <a:ext cx="10901548" cy="2616101"/>
          </a:xfrm>
          <a:prstGeom prst="rect">
            <a:avLst/>
          </a:prstGeom>
          <a:ln>
            <a:solidFill>
              <a:schemeClr val="accent1">
                <a:lumMod val="50000"/>
              </a:schemeClr>
            </a:solidFill>
          </a:ln>
        </p:spPr>
        <p:txBody>
          <a:bodyPr wrap="square">
            <a:spAutoFit/>
          </a:bodyPr>
          <a:lstStyle/>
          <a:p>
            <a:pPr lvl="1"/>
            <a:r>
              <a:rPr lang="en-US" sz="1600" b="1" dirty="0">
                <a:latin typeface="+mj-lt"/>
                <a:cs typeface="Calibri" panose="020F0502020204030204" pitchFamily="34" charset="0"/>
              </a:rPr>
              <a:t>HelloWorld.html(</a:t>
            </a:r>
            <a:r>
              <a:rPr lang="en-US" sz="1600" b="1" dirty="0" err="1">
                <a:latin typeface="+mj-lt"/>
                <a:cs typeface="Calibri" panose="020F0502020204030204" pitchFamily="34" charset="0"/>
              </a:rPr>
              <a:t>WebPage</a:t>
            </a:r>
            <a:r>
              <a:rPr lang="en-US" sz="1600" b="1" dirty="0">
                <a:latin typeface="+mj-lt"/>
                <a:cs typeface="Calibri" panose="020F0502020204030204" pitchFamily="34" charset="0"/>
              </a:rPr>
              <a:t>):</a:t>
            </a:r>
          </a:p>
          <a:p>
            <a:pPr lvl="1"/>
            <a:endParaRPr lang="en-US" sz="1600" b="1" dirty="0">
              <a:latin typeface="+mj-lt"/>
              <a:cs typeface="Calibri" panose="020F0502020204030204" pitchFamily="34" charset="0"/>
            </a:endParaRP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&lt;link </a:t>
            </a:r>
            <a:r>
              <a:rPr lang="en-US" sz="1600" dirty="0" err="1">
                <a:latin typeface="+mj-lt"/>
                <a:cs typeface="Calibri" panose="020F0502020204030204" pitchFamily="34" charset="0"/>
              </a:rPr>
              <a:t>rel</a:t>
            </a:r>
            <a:r>
              <a:rPr lang="en-US" sz="1600" dirty="0">
                <a:latin typeface="+mj-lt"/>
                <a:cs typeface="Calibri" panose="020F0502020204030204" pitchFamily="34" charset="0"/>
              </a:rPr>
              <a:t>="stylesheet" type="text/</a:t>
            </a:r>
            <a:r>
              <a:rPr lang="en-US" sz="1600" dirty="0" err="1">
                <a:latin typeface="+mj-lt"/>
                <a:cs typeface="Calibri" panose="020F0502020204030204" pitchFamily="34" charset="0"/>
              </a:rPr>
              <a:t>css</a:t>
            </a:r>
            <a:r>
              <a:rPr lang="en-US" sz="1600" dirty="0">
                <a:latin typeface="+mj-lt"/>
                <a:cs typeface="Calibri" panose="020F0502020204030204" pitchFamily="34" charset="0"/>
              </a:rPr>
              <a:t>" </a:t>
            </a:r>
            <a:r>
              <a:rPr lang="en-US" sz="1600" dirty="0" err="1">
                <a:latin typeface="+mj-lt"/>
                <a:cs typeface="Calibri" panose="020F0502020204030204" pitchFamily="34" charset="0"/>
              </a:rPr>
              <a:t>href</a:t>
            </a:r>
            <a:r>
              <a:rPr lang="en-US" sz="1600" dirty="0">
                <a:latin typeface="+mj-lt"/>
                <a:cs typeface="Calibri" panose="020F0502020204030204" pitchFamily="34" charset="0"/>
              </a:rPr>
              <a:t>="mystyle.css"&gt;</a:t>
            </a: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&lt;body&gt;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&lt;h1&gt;Lightning Training&lt;/h1&gt;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&lt;/body&gt;</a:t>
            </a:r>
          </a:p>
        </p:txBody>
      </p:sp>
      <p:sp>
        <p:nvSpPr>
          <p:cNvPr id="5" name="TextBox 4"/>
          <p:cNvSpPr txBox="1"/>
          <p:nvPr/>
        </p:nvSpPr>
        <p:spPr>
          <a:xfrm>
            <a:off x="510493" y="4471543"/>
            <a:ext cx="10901549" cy="1323439"/>
          </a:xfrm>
          <a:prstGeom prst="rect">
            <a:avLst/>
          </a:prstGeom>
          <a:noFill/>
          <a:ln>
            <a:solidFill>
              <a:schemeClr val="accent1">
                <a:lumMod val="50000"/>
              </a:schemeClr>
            </a:solidFill>
          </a:ln>
        </p:spPr>
        <p:txBody>
          <a:bodyPr wrap="square" rtlCol="0">
            <a:spAutoFit/>
          </a:bodyPr>
          <a:lstStyle/>
          <a:p>
            <a:r>
              <a:rPr lang="en-US" sz="1600" b="1" dirty="0">
                <a:latin typeface="+mj-lt"/>
                <a:cs typeface="Calibri" panose="020F0502020204030204" pitchFamily="34" charset="0"/>
              </a:rPr>
              <a:t>mystyle.css(Stylesheet):</a:t>
            </a:r>
          </a:p>
          <a:p>
            <a:endParaRPr lang="en-US" sz="1600" b="1" dirty="0">
              <a:latin typeface="+mj-lt"/>
              <a:cs typeface="Calibri" panose="020F0502020204030204" pitchFamily="34" charset="0"/>
            </a:endParaRPr>
          </a:p>
          <a:p>
            <a:r>
              <a:rPr lang="en-US" sz="1600" dirty="0">
                <a:latin typeface="+mj-lt"/>
                <a:cs typeface="Calibri" panose="020F0502020204030204" pitchFamily="34" charset="0"/>
              </a:rPr>
              <a:t>body {</a:t>
            </a:r>
            <a:br>
              <a:rPr lang="en-US" sz="1600" dirty="0">
                <a:latin typeface="+mj-lt"/>
                <a:cs typeface="Calibri" panose="020F0502020204030204" pitchFamily="34" charset="0"/>
              </a:rPr>
            </a:br>
            <a:r>
              <a:rPr lang="en-US" sz="1600" dirty="0">
                <a:latin typeface="+mj-lt"/>
                <a:cs typeface="Calibri" panose="020F0502020204030204" pitchFamily="34" charset="0"/>
              </a:rPr>
              <a:t>    background-color: </a:t>
            </a:r>
            <a:r>
              <a:rPr lang="en-US" sz="1600" dirty="0" err="1">
                <a:latin typeface="+mj-lt"/>
                <a:cs typeface="Calibri" panose="020F0502020204030204" pitchFamily="34" charset="0"/>
              </a:rPr>
              <a:t>lightblue</a:t>
            </a:r>
            <a:r>
              <a:rPr lang="en-US" sz="1600" dirty="0">
                <a:latin typeface="+mj-lt"/>
                <a:cs typeface="Calibri" panose="020F0502020204030204" pitchFamily="34" charset="0"/>
              </a:rPr>
              <a:t>;</a:t>
            </a:r>
            <a:br>
              <a:rPr lang="en-US" sz="1600" dirty="0">
                <a:latin typeface="+mj-lt"/>
                <a:cs typeface="Calibri" panose="020F0502020204030204" pitchFamily="34" charset="0"/>
              </a:rPr>
            </a:br>
            <a:r>
              <a:rPr lang="en-US" sz="1600" dirty="0">
                <a:latin typeface="+mj-lt"/>
                <a:cs typeface="Calibri" panose="020F0502020204030204" pitchFamily="34" charset="0"/>
              </a:rPr>
              <a:t>}</a:t>
            </a:r>
          </a:p>
        </p:txBody>
      </p:sp>
    </p:spTree>
    <p:extLst>
      <p:ext uri="{BB962C8B-B14F-4D97-AF65-F5344CB8AC3E}">
        <p14:creationId xmlns:p14="http://schemas.microsoft.com/office/powerpoint/2010/main" val="2137157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72" y="0"/>
            <a:ext cx="11071907" cy="1325563"/>
          </a:xfrm>
        </p:spPr>
        <p:txBody>
          <a:bodyPr/>
          <a:lstStyle/>
          <a:p>
            <a:r>
              <a:rPr lang="en-US" sz="3600" dirty="0"/>
              <a:t>CSS : Internal Style Sheet</a:t>
            </a:r>
          </a:p>
        </p:txBody>
      </p:sp>
      <p:sp>
        <p:nvSpPr>
          <p:cNvPr id="4" name="Rectangle 3"/>
          <p:cNvSpPr/>
          <p:nvPr/>
        </p:nvSpPr>
        <p:spPr>
          <a:xfrm>
            <a:off x="680852" y="1602854"/>
            <a:ext cx="10901548" cy="3600986"/>
          </a:xfrm>
          <a:prstGeom prst="rect">
            <a:avLst/>
          </a:prstGeom>
          <a:ln>
            <a:solidFill>
              <a:schemeClr val="accent1">
                <a:lumMod val="50000"/>
              </a:schemeClr>
            </a:solidFill>
          </a:ln>
        </p:spPr>
        <p:txBody>
          <a:bodyPr wrap="square">
            <a:spAutoFit/>
          </a:bodyPr>
          <a:lstStyle/>
          <a:p>
            <a:pPr lvl="1"/>
            <a:r>
              <a:rPr lang="en-US" sz="1600" b="1" dirty="0">
                <a:latin typeface="+mj-lt"/>
                <a:cs typeface="Calibri" panose="020F0502020204030204" pitchFamily="34" charset="0"/>
              </a:rPr>
              <a:t>HelloWorld.html(</a:t>
            </a:r>
            <a:r>
              <a:rPr lang="en-US" sz="1600" b="1" dirty="0" err="1">
                <a:latin typeface="+mj-lt"/>
                <a:cs typeface="Calibri" panose="020F0502020204030204" pitchFamily="34" charset="0"/>
              </a:rPr>
              <a:t>WebPage</a:t>
            </a:r>
            <a:r>
              <a:rPr lang="en-US" sz="1600" b="1" dirty="0">
                <a:latin typeface="+mj-lt"/>
                <a:cs typeface="Calibri" panose="020F0502020204030204" pitchFamily="34" charset="0"/>
              </a:rPr>
              <a:t>):</a:t>
            </a:r>
          </a:p>
          <a:p>
            <a:pPr lvl="1"/>
            <a:endParaRPr lang="en-US" sz="1600" b="1" dirty="0">
              <a:latin typeface="+mj-lt"/>
              <a:cs typeface="Calibri" panose="020F0502020204030204" pitchFamily="34" charset="0"/>
            </a:endParaRP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    &lt;style&gt;</a:t>
            </a:r>
          </a:p>
          <a:p>
            <a:pPr lvl="1"/>
            <a:r>
              <a:rPr lang="en-US" sz="1600" dirty="0">
                <a:latin typeface="+mj-lt"/>
                <a:cs typeface="Calibri" panose="020F0502020204030204" pitchFamily="34" charset="0"/>
              </a:rPr>
              <a:t>        body {</a:t>
            </a:r>
            <a:br>
              <a:rPr lang="en-US" sz="1600" dirty="0">
                <a:latin typeface="+mj-lt"/>
                <a:cs typeface="Calibri" panose="020F0502020204030204" pitchFamily="34" charset="0"/>
              </a:rPr>
            </a:br>
            <a:r>
              <a:rPr lang="en-US" sz="1600" dirty="0">
                <a:latin typeface="+mj-lt"/>
                <a:cs typeface="Calibri" panose="020F0502020204030204" pitchFamily="34" charset="0"/>
              </a:rPr>
              <a:t>             background-color: </a:t>
            </a:r>
            <a:r>
              <a:rPr lang="en-US" sz="1600" dirty="0" err="1">
                <a:latin typeface="+mj-lt"/>
                <a:cs typeface="Calibri" panose="020F0502020204030204" pitchFamily="34" charset="0"/>
              </a:rPr>
              <a:t>lightblue</a:t>
            </a:r>
            <a:r>
              <a:rPr lang="en-US" sz="1600" dirty="0">
                <a:latin typeface="+mj-lt"/>
                <a:cs typeface="Calibri" panose="020F0502020204030204" pitchFamily="34" charset="0"/>
              </a:rPr>
              <a:t>;</a:t>
            </a:r>
            <a:br>
              <a:rPr lang="en-US" sz="1600" dirty="0">
                <a:latin typeface="+mj-lt"/>
                <a:cs typeface="Calibri" panose="020F0502020204030204" pitchFamily="34" charset="0"/>
              </a:rPr>
            </a:br>
            <a:r>
              <a:rPr lang="en-US" sz="1600" dirty="0">
                <a:latin typeface="+mj-lt"/>
                <a:cs typeface="Calibri" panose="020F0502020204030204" pitchFamily="34" charset="0"/>
              </a:rPr>
              <a:t>        }</a:t>
            </a:r>
          </a:p>
          <a:p>
            <a:pPr lvl="1"/>
            <a:r>
              <a:rPr lang="en-US" sz="1600" dirty="0">
                <a:latin typeface="+mj-lt"/>
                <a:cs typeface="Calibri" panose="020F0502020204030204" pitchFamily="34" charset="0"/>
              </a:rPr>
              <a:t>    &lt;/style&gt;</a:t>
            </a: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&lt;body&gt;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&lt;h1&gt;Lightning Training&lt;/h1&gt;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&lt;/body&gt;</a:t>
            </a:r>
          </a:p>
        </p:txBody>
      </p:sp>
    </p:spTree>
    <p:extLst>
      <p:ext uri="{BB962C8B-B14F-4D97-AF65-F5344CB8AC3E}">
        <p14:creationId xmlns:p14="http://schemas.microsoft.com/office/powerpoint/2010/main" val="392118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44898"/>
            <a:ext cx="11071907" cy="1325563"/>
          </a:xfrm>
        </p:spPr>
        <p:txBody>
          <a:bodyPr/>
          <a:lstStyle/>
          <a:p>
            <a:r>
              <a:rPr lang="en-US" sz="3600" dirty="0"/>
              <a:t>CSS: Inline Sheet</a:t>
            </a:r>
          </a:p>
        </p:txBody>
      </p:sp>
      <p:sp>
        <p:nvSpPr>
          <p:cNvPr id="4" name="Rectangle 3"/>
          <p:cNvSpPr/>
          <p:nvPr/>
        </p:nvSpPr>
        <p:spPr>
          <a:xfrm>
            <a:off x="680852" y="1714018"/>
            <a:ext cx="10901548" cy="2339102"/>
          </a:xfrm>
          <a:prstGeom prst="rect">
            <a:avLst/>
          </a:prstGeom>
          <a:ln>
            <a:solidFill>
              <a:schemeClr val="accent1">
                <a:lumMod val="50000"/>
              </a:schemeClr>
            </a:solidFill>
          </a:ln>
        </p:spPr>
        <p:txBody>
          <a:bodyPr wrap="square">
            <a:spAutoFit/>
          </a:bodyPr>
          <a:lstStyle/>
          <a:p>
            <a:pPr lvl="1"/>
            <a:r>
              <a:rPr lang="en-US" sz="1600" b="1" dirty="0">
                <a:latin typeface="+mj-lt"/>
                <a:cs typeface="Calibri" panose="020F0502020204030204" pitchFamily="34" charset="0"/>
              </a:rPr>
              <a:t>HelloWorld.html(</a:t>
            </a:r>
            <a:r>
              <a:rPr lang="en-US" sz="1600" b="1" dirty="0" err="1">
                <a:latin typeface="+mj-lt"/>
                <a:cs typeface="Calibri" panose="020F0502020204030204" pitchFamily="34" charset="0"/>
              </a:rPr>
              <a:t>WebPage</a:t>
            </a:r>
            <a:r>
              <a:rPr lang="en-US" sz="1600" b="1" dirty="0">
                <a:latin typeface="+mj-lt"/>
                <a:cs typeface="Calibri" panose="020F0502020204030204" pitchFamily="34" charset="0"/>
              </a:rPr>
              <a:t>):</a:t>
            </a:r>
          </a:p>
          <a:p>
            <a:pPr lvl="1"/>
            <a:endParaRPr lang="en-US" sz="1600" b="1" dirty="0">
              <a:latin typeface="+mj-lt"/>
              <a:cs typeface="Calibri" panose="020F0502020204030204" pitchFamily="34" charset="0"/>
            </a:endParaRP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&lt;/head&gt;</a:t>
            </a:r>
          </a:p>
          <a:p>
            <a:pPr lvl="1"/>
            <a:r>
              <a:rPr lang="en-US" sz="1600" dirty="0">
                <a:latin typeface="+mj-lt"/>
                <a:cs typeface="Calibri" panose="020F0502020204030204" pitchFamily="34" charset="0"/>
              </a:rPr>
              <a:t>&lt;body style=“background-color: </a:t>
            </a:r>
            <a:r>
              <a:rPr lang="en-US" sz="1600" dirty="0" err="1">
                <a:latin typeface="+mj-lt"/>
                <a:cs typeface="Calibri" panose="020F0502020204030204" pitchFamily="34" charset="0"/>
              </a:rPr>
              <a:t>lightblue</a:t>
            </a:r>
            <a:r>
              <a:rPr lang="en-US" sz="1600" dirty="0">
                <a:latin typeface="+mj-lt"/>
                <a:cs typeface="Calibri" panose="020F0502020204030204" pitchFamily="34" charset="0"/>
              </a:rPr>
              <a:t>;”&gt;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&lt;h1&gt;Lightning Training&lt;/h1&gt;</a:t>
            </a:r>
          </a:p>
          <a:p>
            <a:pPr lvl="1"/>
            <a:endParaRPr lang="en-US" sz="1600" dirty="0">
              <a:latin typeface="+mj-lt"/>
              <a:cs typeface="Calibri" panose="020F0502020204030204" pitchFamily="34" charset="0"/>
            </a:endParaRPr>
          </a:p>
          <a:p>
            <a:pPr lvl="1"/>
            <a:r>
              <a:rPr lang="en-US" sz="1600" dirty="0">
                <a:latin typeface="+mj-lt"/>
                <a:cs typeface="Calibri" panose="020F0502020204030204" pitchFamily="34" charset="0"/>
              </a:rPr>
              <a:t>&lt;/body&gt;</a:t>
            </a:r>
          </a:p>
        </p:txBody>
      </p:sp>
    </p:spTree>
    <p:extLst>
      <p:ext uri="{BB962C8B-B14F-4D97-AF65-F5344CB8AC3E}">
        <p14:creationId xmlns:p14="http://schemas.microsoft.com/office/powerpoint/2010/main" val="1856388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710" y="83885"/>
            <a:ext cx="11071907" cy="1325563"/>
          </a:xfrm>
        </p:spPr>
        <p:txBody>
          <a:bodyPr/>
          <a:lstStyle/>
          <a:p>
            <a:r>
              <a:rPr lang="en-US" sz="3600" dirty="0"/>
              <a:t>CSS : Styling your page</a:t>
            </a:r>
          </a:p>
        </p:txBody>
      </p:sp>
      <p:sp>
        <p:nvSpPr>
          <p:cNvPr id="4" name="Rectangle 3"/>
          <p:cNvSpPr/>
          <p:nvPr/>
        </p:nvSpPr>
        <p:spPr>
          <a:xfrm>
            <a:off x="581890" y="1602854"/>
            <a:ext cx="10901548" cy="646331"/>
          </a:xfrm>
          <a:prstGeom prst="rect">
            <a:avLst/>
          </a:prstGeom>
        </p:spPr>
        <p:txBody>
          <a:bodyPr wrap="square">
            <a:spAutoFit/>
          </a:bodyPr>
          <a:lstStyle/>
          <a:p>
            <a:pPr lvl="1"/>
            <a:endParaRPr lang="en-US" dirty="0">
              <a:solidFill>
                <a:prstClr val="white">
                  <a:lumMod val="85000"/>
                </a:prstClr>
              </a:solidFill>
            </a:endParaRPr>
          </a:p>
          <a:p>
            <a:pPr marL="742950" lvl="1" indent="-285750">
              <a:buFontTx/>
              <a:buBlip>
                <a:blip r:embed="rId2"/>
              </a:buBlip>
            </a:pPr>
            <a:endParaRPr lang="en-US" dirty="0">
              <a:solidFill>
                <a:prstClr val="white">
                  <a:lumMod val="85000"/>
                </a:prstClr>
              </a:solidFill>
            </a:endParaRPr>
          </a:p>
        </p:txBody>
      </p:sp>
      <p:sp>
        <p:nvSpPr>
          <p:cNvPr id="5" name="Rectangle 4"/>
          <p:cNvSpPr>
            <a:spLocks noGrp="1" noChangeArrowheads="1"/>
          </p:cNvSpPr>
          <p:nvPr/>
        </p:nvSpPr>
        <p:spPr bwMode="auto">
          <a:xfrm>
            <a:off x="661059" y="2534031"/>
            <a:ext cx="4773881" cy="303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114300" indent="228600" algn="l" rtl="0" fontAlgn="base">
              <a:spcBef>
                <a:spcPct val="20000"/>
              </a:spcBef>
              <a:spcAft>
                <a:spcPct val="0"/>
              </a:spcAft>
              <a:buClr>
                <a:schemeClr val="accent2"/>
              </a:buClr>
              <a:buFont typeface="Wingdings" panose="05000000000000000000" pitchFamily="2" charset="2"/>
              <a:buChar char="w"/>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anose="05000000000000000000" pitchFamily="2" charset="2"/>
              <a:buChar char="n"/>
              <a:defRPr sz="2800" kern="1200">
                <a:solidFill>
                  <a:schemeClr val="tx1"/>
                </a:solidFill>
                <a:latin typeface="+mn-lt"/>
                <a:ea typeface="+mn-ea"/>
                <a:cs typeface="+mn-cs"/>
              </a:defRPr>
            </a:lvl2pPr>
            <a:lvl3pPr marL="1085850" indent="-228600" algn="l" rtl="0" fontAlgn="base">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428750" indent="-228600" algn="l" rtl="0" fontAlgn="base">
              <a:spcBef>
                <a:spcPct val="20000"/>
              </a:spcBef>
              <a:spcAft>
                <a:spcPct val="0"/>
              </a:spcAft>
              <a:buClr>
                <a:schemeClr val="accent2"/>
              </a:buClr>
              <a:buSzPct val="85000"/>
              <a:buFont typeface="Wingdings" panose="05000000000000000000" pitchFamily="2" charset="2"/>
              <a:buChar char="w"/>
              <a:defRPr sz="2000" kern="1200">
                <a:solidFill>
                  <a:schemeClr val="tx1"/>
                </a:solidFill>
                <a:latin typeface="+mn-lt"/>
                <a:ea typeface="+mn-ea"/>
                <a:cs typeface="+mn-cs"/>
              </a:defRPr>
            </a:lvl4pPr>
            <a:lvl5pPr marL="1771650" indent="-228600" algn="l" rtl="0" fontAlgn="base">
              <a:spcBef>
                <a:spcPct val="20000"/>
              </a:spcBef>
              <a:spcAft>
                <a:spcPct val="0"/>
              </a:spcAft>
              <a:buClr>
                <a:schemeClr val="accent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en-US" sz="1600" dirty="0">
                <a:latin typeface="+mj-lt"/>
                <a:cs typeface="Calibri" panose="020F0502020204030204" pitchFamily="34" charset="0"/>
              </a:rPr>
              <a:t>Single element type:</a:t>
            </a:r>
          </a:p>
          <a:p>
            <a:pPr indent="0">
              <a:buNone/>
            </a:pPr>
            <a:endParaRPr lang="en-US" altLang="en-US" sz="1600" dirty="0">
              <a:latin typeface="+mj-lt"/>
              <a:cs typeface="Calibri" panose="020F0502020204030204" pitchFamily="34" charset="0"/>
            </a:endParaRPr>
          </a:p>
          <a:p>
            <a:pPr indent="0">
              <a:buNone/>
            </a:pPr>
            <a:r>
              <a:rPr lang="en-US" altLang="en-US" sz="1600" dirty="0">
                <a:latin typeface="+mj-lt"/>
                <a:cs typeface="Calibri" panose="020F0502020204030204" pitchFamily="34" charset="0"/>
              </a:rPr>
              <a:t>Multiple element types:</a:t>
            </a:r>
          </a:p>
          <a:p>
            <a:pPr indent="0">
              <a:buNone/>
            </a:pPr>
            <a:endParaRPr lang="en-US" altLang="en-US" sz="1600" dirty="0">
              <a:latin typeface="+mj-lt"/>
              <a:cs typeface="Calibri" panose="020F0502020204030204" pitchFamily="34" charset="0"/>
            </a:endParaRPr>
          </a:p>
          <a:p>
            <a:pPr indent="0">
              <a:buNone/>
            </a:pPr>
            <a:r>
              <a:rPr lang="en-US" altLang="en-US" sz="1600" dirty="0">
                <a:latin typeface="+mj-lt"/>
                <a:cs typeface="Calibri" panose="020F0502020204030204" pitchFamily="34" charset="0"/>
              </a:rPr>
              <a:t>All element types:</a:t>
            </a:r>
          </a:p>
          <a:p>
            <a:pPr indent="0">
              <a:buNone/>
            </a:pPr>
            <a:endParaRPr lang="en-US" altLang="en-US" sz="1600" dirty="0">
              <a:latin typeface="+mj-lt"/>
              <a:cs typeface="Calibri" panose="020F0502020204030204" pitchFamily="34" charset="0"/>
            </a:endParaRPr>
          </a:p>
          <a:p>
            <a:pPr indent="0">
              <a:buNone/>
            </a:pPr>
            <a:r>
              <a:rPr lang="en-US" altLang="en-US" sz="1600" dirty="0">
                <a:latin typeface="+mj-lt"/>
                <a:cs typeface="Calibri" panose="020F0502020204030204" pitchFamily="34" charset="0"/>
              </a:rPr>
              <a:t>Specific elements by id:</a:t>
            </a:r>
          </a:p>
          <a:p>
            <a:endParaRPr lang="en-US" altLang="en-US" sz="1600" dirty="0">
              <a:latin typeface="+mj-lt"/>
              <a:cs typeface="Calibri" panose="020F0502020204030204" pitchFamily="34" charset="0"/>
            </a:endParaRPr>
          </a:p>
          <a:p>
            <a:endParaRPr lang="en-US" altLang="en-US" sz="1600" dirty="0">
              <a:latin typeface="+mj-lt"/>
              <a:cs typeface="Calibri" panose="020F0502020204030204" pitchFamily="34" charset="0"/>
            </a:endParaRPr>
          </a:p>
        </p:txBody>
      </p:sp>
      <p:pic>
        <p:nvPicPr>
          <p:cNvPr id="6" name="Picture 2" descr="http://www.basewebmaster.com/css/images/type-selecto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1651" y="2090172"/>
            <a:ext cx="2991787" cy="35199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0" y="1720840"/>
            <a:ext cx="6096000" cy="369332"/>
          </a:xfrm>
          <a:prstGeom prst="rect">
            <a:avLst/>
          </a:prstGeom>
        </p:spPr>
        <p:txBody>
          <a:bodyPr>
            <a:spAutoFit/>
          </a:bodyPr>
          <a:lstStyle/>
          <a:p>
            <a:pPr fontAlgn="base"/>
            <a:r>
              <a:rPr lang="en-US" dirty="0">
                <a:solidFill>
                  <a:srgbClr val="000000"/>
                </a:solidFill>
                <a:latin typeface="Palatino"/>
              </a:rPr>
              <a:t>.</a:t>
            </a:r>
            <a:endParaRPr lang="en-US" b="0" i="0" dirty="0">
              <a:solidFill>
                <a:srgbClr val="000000"/>
              </a:solidFill>
              <a:effectLst/>
              <a:latin typeface="Palatino"/>
            </a:endParaRPr>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011" y="3434900"/>
            <a:ext cx="5746750" cy="35139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46" y="2822223"/>
            <a:ext cx="5867400" cy="3143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0971" y="3960044"/>
            <a:ext cx="2971800" cy="352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0971" y="4629166"/>
            <a:ext cx="4114800" cy="3635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280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152484"/>
            <a:ext cx="11071907" cy="1325563"/>
          </a:xfrm>
        </p:spPr>
        <p:txBody>
          <a:bodyPr/>
          <a:lstStyle/>
          <a:p>
            <a:r>
              <a:rPr lang="en-US" sz="3600" dirty="0"/>
              <a:t>CSS : Cascading</a:t>
            </a:r>
          </a:p>
        </p:txBody>
      </p:sp>
      <p:sp>
        <p:nvSpPr>
          <p:cNvPr id="4" name="Rectangle 3"/>
          <p:cNvSpPr/>
          <p:nvPr/>
        </p:nvSpPr>
        <p:spPr>
          <a:xfrm>
            <a:off x="510493" y="1563501"/>
            <a:ext cx="11361467" cy="1323439"/>
          </a:xfrm>
          <a:prstGeom prst="rect">
            <a:avLst/>
          </a:prstGeom>
        </p:spPr>
        <p:txBody>
          <a:bodyPr wrap="square">
            <a:spAutoFit/>
          </a:bodyPr>
          <a:lstStyle/>
          <a:p>
            <a:pPr algn="just" fontAlgn="base"/>
            <a:r>
              <a:rPr lang="en-US" sz="1600" b="1" dirty="0">
                <a:latin typeface="+mj-lt"/>
                <a:cs typeface="Calibri" panose="020F0502020204030204" pitchFamily="34" charset="0"/>
              </a:rPr>
              <a:t>Inheritance</a:t>
            </a:r>
            <a:endParaRPr lang="en-US" sz="1600" dirty="0">
              <a:latin typeface="+mj-lt"/>
              <a:cs typeface="Calibri" panose="020F0502020204030204" pitchFamily="34" charset="0"/>
            </a:endParaRPr>
          </a:p>
          <a:p>
            <a:pPr algn="just" fontAlgn="base"/>
            <a:r>
              <a:rPr lang="en-US" sz="1600" dirty="0">
                <a:latin typeface="+mj-lt"/>
                <a:cs typeface="Calibri" panose="020F0502020204030204" pitchFamily="34" charset="0"/>
              </a:rPr>
              <a:t>The idea behind inheritance is relatively easy to understand. Elements inherit styles from their parent container. If you set the body tag to use color: red then the text for all elements inside the body will also be red unless otherwise specified.</a:t>
            </a:r>
          </a:p>
          <a:p>
            <a:pPr algn="just" fontAlgn="base"/>
            <a:r>
              <a:rPr lang="en-US" sz="1600" dirty="0">
                <a:latin typeface="+mj-lt"/>
                <a:cs typeface="Calibri" panose="020F0502020204030204" pitchFamily="34" charset="0"/>
              </a:rPr>
              <a:t>Not all CSS properties are inherited, though. </a:t>
            </a:r>
          </a:p>
        </p:txBody>
      </p:sp>
      <p:sp>
        <p:nvSpPr>
          <p:cNvPr id="5" name="Rectangle 4"/>
          <p:cNvSpPr/>
          <p:nvPr/>
        </p:nvSpPr>
        <p:spPr>
          <a:xfrm>
            <a:off x="510493" y="3419732"/>
            <a:ext cx="11361467" cy="1938992"/>
          </a:xfrm>
          <a:prstGeom prst="rect">
            <a:avLst/>
          </a:prstGeom>
        </p:spPr>
        <p:txBody>
          <a:bodyPr wrap="square">
            <a:spAutoFit/>
          </a:bodyPr>
          <a:lstStyle/>
          <a:p>
            <a:pPr algn="just">
              <a:spcBef>
                <a:spcPct val="50000"/>
              </a:spcBef>
              <a:defRPr/>
            </a:pPr>
            <a:r>
              <a:rPr lang="en-US" sz="1600" dirty="0">
                <a:latin typeface="+mj-lt"/>
                <a:cs typeface="Calibri" panose="020F0502020204030204" pitchFamily="34" charset="0"/>
              </a:rPr>
              <a:t>When multiple styles or style sheets are used, they start to cascade and sometimes compete with one another due to CSS’s inheritance feature. Any tag on the page could potentially be affected by any of the tags surrounded by it.</a:t>
            </a:r>
          </a:p>
          <a:p>
            <a:pPr algn="just">
              <a:spcBef>
                <a:spcPct val="50000"/>
              </a:spcBef>
              <a:defRPr/>
            </a:pPr>
            <a:r>
              <a:rPr lang="en-US" sz="1600" b="1" dirty="0">
                <a:latin typeface="+mj-lt"/>
                <a:cs typeface="Calibri" panose="020F0502020204030204" pitchFamily="34" charset="0"/>
              </a:rPr>
              <a:t>So, which one wins? Nearest Ancestor Wins.</a:t>
            </a:r>
          </a:p>
          <a:p>
            <a:pPr marL="457200" indent="-457200" algn="just">
              <a:spcBef>
                <a:spcPct val="50000"/>
              </a:spcBef>
              <a:buFont typeface="+mj-lt"/>
              <a:buAutoNum type="arabicPeriod"/>
              <a:defRPr/>
            </a:pPr>
            <a:r>
              <a:rPr lang="en-US" sz="1600" dirty="0">
                <a:latin typeface="+mj-lt"/>
                <a:cs typeface="Calibri" panose="020F0502020204030204" pitchFamily="34" charset="0"/>
              </a:rPr>
              <a:t>Inline style or directly applied style </a:t>
            </a:r>
          </a:p>
          <a:p>
            <a:pPr marL="457200" indent="-457200" algn="just">
              <a:spcBef>
                <a:spcPct val="50000"/>
              </a:spcBef>
              <a:buFont typeface="+mj-lt"/>
              <a:buAutoNum type="arabicPeriod"/>
              <a:defRPr/>
            </a:pPr>
            <a:r>
              <a:rPr lang="en-US" sz="1600" dirty="0">
                <a:latin typeface="+mj-lt"/>
                <a:cs typeface="Calibri" panose="020F0502020204030204" pitchFamily="34" charset="0"/>
              </a:rPr>
              <a:t>The last style sheet declared in the &lt;header&gt; section</a:t>
            </a:r>
          </a:p>
        </p:txBody>
      </p:sp>
    </p:spTree>
    <p:extLst>
      <p:ext uri="{BB962C8B-B14F-4D97-AF65-F5344CB8AC3E}">
        <p14:creationId xmlns:p14="http://schemas.microsoft.com/office/powerpoint/2010/main" val="2098777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1" y="34738"/>
            <a:ext cx="11071907" cy="1325563"/>
          </a:xfrm>
        </p:spPr>
        <p:txBody>
          <a:bodyPr/>
          <a:lstStyle/>
          <a:p>
            <a:r>
              <a:rPr lang="en-US" sz="3600" dirty="0"/>
              <a:t>CSS : Cascading</a:t>
            </a:r>
          </a:p>
        </p:txBody>
      </p:sp>
      <p:pic>
        <p:nvPicPr>
          <p:cNvPr id="4" name="Picture 4" descr="http://tutorial.techaltum.com/images/css-selec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153" y="1796635"/>
            <a:ext cx="8982585" cy="43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83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11175" y="1565189"/>
            <a:ext cx="11071225" cy="4720280"/>
          </a:xfrm>
        </p:spPr>
        <p:txBody>
          <a:bodyPr/>
          <a:lstStyle/>
          <a:p>
            <a:pPr marL="285750" indent="-285750">
              <a:spcAft>
                <a:spcPts val="0"/>
              </a:spcAft>
              <a:buFont typeface="Arial" panose="020B0604020202020204" pitchFamily="34" charset="0"/>
              <a:buChar char="•"/>
            </a:pPr>
            <a:r>
              <a:rPr lang="en-US" sz="1600" b="1" dirty="0"/>
              <a:t>Undefined</a:t>
            </a:r>
            <a:r>
              <a:rPr lang="en-US" sz="1600" dirty="0"/>
              <a:t> – any variable that has been declared but not been assigned a value has the value </a:t>
            </a:r>
            <a:r>
              <a:rPr lang="en-US" sz="1600" b="1" dirty="0"/>
              <a:t>undefined</a:t>
            </a:r>
            <a:r>
              <a:rPr lang="en-US" sz="1600" dirty="0"/>
              <a:t>.</a:t>
            </a:r>
          </a:p>
          <a:p>
            <a:pPr>
              <a:spcAft>
                <a:spcPts val="0"/>
              </a:spcAft>
            </a:pPr>
            <a:r>
              <a:rPr lang="en-US" sz="1600" dirty="0"/>
              <a:t>	Ex- let </a:t>
            </a:r>
            <a:r>
              <a:rPr lang="en-US" sz="1600" dirty="0" err="1"/>
              <a:t>abc</a:t>
            </a:r>
            <a:r>
              <a:rPr lang="en-US" sz="1600" dirty="0"/>
              <a:t>; 			// undefined</a:t>
            </a:r>
          </a:p>
          <a:p>
            <a:pPr>
              <a:spcAft>
                <a:spcPts val="0"/>
              </a:spcAft>
            </a:pPr>
            <a:endParaRPr lang="en-US" sz="1600" dirty="0"/>
          </a:p>
          <a:p>
            <a:pPr marL="342900" indent="-342900">
              <a:spcAft>
                <a:spcPts val="0"/>
              </a:spcAft>
              <a:buFont typeface="Arial" panose="020B0604020202020204" pitchFamily="34" charset="0"/>
              <a:buChar char="•"/>
            </a:pPr>
            <a:r>
              <a:rPr lang="en-US" sz="1600" b="1" dirty="0"/>
              <a:t>Null</a:t>
            </a:r>
            <a:r>
              <a:rPr lang="en-US" sz="1600" dirty="0"/>
              <a:t> – </a:t>
            </a:r>
            <a:r>
              <a:rPr lang="en-US" sz="1600" dirty="0">
                <a:solidFill>
                  <a:schemeClr val="tx1">
                    <a:lumMod val="85000"/>
                    <a:lumOff val="15000"/>
                  </a:schemeClr>
                </a:solidFill>
              </a:rPr>
              <a:t>It’s just a special value which represents “nothing”, “empty” or “value unknown”. The code above states that age is unknown or empty for some reason.</a:t>
            </a:r>
          </a:p>
          <a:p>
            <a:pPr>
              <a:spcAft>
                <a:spcPts val="0"/>
              </a:spcAft>
            </a:pPr>
            <a:r>
              <a:rPr lang="en-US" sz="1600" dirty="0"/>
              <a:t>	Ex - let </a:t>
            </a:r>
            <a:r>
              <a:rPr lang="en-US" sz="1600" dirty="0" err="1"/>
              <a:t>myVar</a:t>
            </a:r>
            <a:r>
              <a:rPr lang="en-US" sz="1600" dirty="0"/>
              <a:t> = null; 		// null</a:t>
            </a:r>
          </a:p>
          <a:p>
            <a:pPr>
              <a:spcAft>
                <a:spcPts val="0"/>
              </a:spcAft>
            </a:pPr>
            <a:endParaRPr lang="en-US" sz="1600" dirty="0"/>
          </a:p>
          <a:p>
            <a:pPr marL="342900" indent="-342900">
              <a:spcAft>
                <a:spcPts val="0"/>
              </a:spcAft>
              <a:buFont typeface="Arial" panose="020B0604020202020204" pitchFamily="34" charset="0"/>
              <a:buChar char="•"/>
            </a:pPr>
            <a:r>
              <a:rPr lang="en-US" sz="1600" b="1" dirty="0"/>
              <a:t>Boolean</a:t>
            </a:r>
            <a:r>
              <a:rPr lang="en-US" sz="1600" dirty="0"/>
              <a:t> – represents a logical entity having two values called </a:t>
            </a:r>
            <a:r>
              <a:rPr lang="en-US" sz="1600" b="1" dirty="0"/>
              <a:t>true</a:t>
            </a:r>
            <a:r>
              <a:rPr lang="en-US" sz="1600" dirty="0"/>
              <a:t> and </a:t>
            </a:r>
            <a:r>
              <a:rPr lang="en-US" sz="1600" b="1" dirty="0"/>
              <a:t>false</a:t>
            </a:r>
            <a:r>
              <a:rPr lang="en-US" sz="1600" dirty="0"/>
              <a:t>.</a:t>
            </a:r>
          </a:p>
          <a:p>
            <a:pPr>
              <a:spcAft>
                <a:spcPts val="0"/>
              </a:spcAft>
            </a:pPr>
            <a:r>
              <a:rPr lang="en-US" sz="1600" dirty="0"/>
              <a:t>	Ex - </a:t>
            </a:r>
            <a:r>
              <a:rPr lang="en-US" sz="1600" dirty="0">
                <a:solidFill>
                  <a:schemeClr val="tx1">
                    <a:lumMod val="85000"/>
                    <a:lumOff val="15000"/>
                  </a:schemeClr>
                </a:solidFill>
              </a:rPr>
              <a:t>let status = true;		// true</a:t>
            </a:r>
            <a:endParaRPr lang="en-US" sz="1600" dirty="0"/>
          </a:p>
          <a:p>
            <a:pPr marL="342900" indent="-342900">
              <a:spcAft>
                <a:spcPts val="0"/>
              </a:spcAft>
              <a:buFont typeface="Arial" panose="020B0604020202020204" pitchFamily="34" charset="0"/>
              <a:buChar char="•"/>
            </a:pPr>
            <a:r>
              <a:rPr lang="en-US" sz="1600" b="1" dirty="0"/>
              <a:t>String</a:t>
            </a:r>
            <a:r>
              <a:rPr lang="en-US" sz="1600" dirty="0"/>
              <a:t> - The String type is the set of all ordered sequences of zero or more 16-bit unsigned integer values (“elements”) up to a  maximum length of 2^53-1 elements. The String type is generally used to represent textual data in a running ECMAScript program, in which case each element in the String is treated as a UTF-16 code unit value. Each element is regarded as occupying a position within the sequence. </a:t>
            </a:r>
          </a:p>
          <a:p>
            <a:pPr>
              <a:spcAft>
                <a:spcPts val="0"/>
              </a:spcAft>
            </a:pPr>
            <a:r>
              <a:rPr lang="en-US" sz="1600" dirty="0">
                <a:solidFill>
                  <a:schemeClr val="tx1">
                    <a:lumMod val="85000"/>
                    <a:lumOff val="15000"/>
                  </a:schemeClr>
                </a:solidFill>
              </a:rPr>
              <a:t>	Ex - let </a:t>
            </a:r>
            <a:r>
              <a:rPr lang="en-US" sz="1600" dirty="0" err="1">
                <a:solidFill>
                  <a:schemeClr val="tx1">
                    <a:lumMod val="85000"/>
                    <a:lumOff val="15000"/>
                  </a:schemeClr>
                </a:solidFill>
              </a:rPr>
              <a:t>lastName</a:t>
            </a:r>
            <a:r>
              <a:rPr lang="en-US" sz="1600" dirty="0">
                <a:solidFill>
                  <a:schemeClr val="tx1">
                    <a:lumMod val="85000"/>
                    <a:lumOff val="15000"/>
                  </a:schemeClr>
                </a:solidFill>
              </a:rPr>
              <a:t> = "Johnson";    	// Johnson</a:t>
            </a:r>
          </a:p>
          <a:p>
            <a:pPr>
              <a:spcAft>
                <a:spcPts val="0"/>
              </a:spcAft>
            </a:pPr>
            <a:endParaRPr lang="en-US" sz="1600" dirty="0"/>
          </a:p>
          <a:p>
            <a:pPr marL="342900" indent="-342900">
              <a:spcAft>
                <a:spcPts val="0"/>
              </a:spcAft>
              <a:buFont typeface="Arial" panose="020B0604020202020204" pitchFamily="34" charset="0"/>
              <a:buChar char="•"/>
            </a:pPr>
            <a:r>
              <a:rPr lang="en-US" sz="1600" b="1" dirty="0"/>
              <a:t>Symbol</a:t>
            </a:r>
            <a:r>
              <a:rPr lang="en-US" sz="1600" dirty="0"/>
              <a:t> - the set of all non-String values that may be used as the key of an Object property.</a:t>
            </a:r>
          </a:p>
          <a:p>
            <a:r>
              <a:rPr lang="en-US" sz="1600" dirty="0"/>
              <a:t>	</a:t>
            </a:r>
          </a:p>
          <a:p>
            <a:endParaRPr lang="en-US" sz="1600" dirty="0"/>
          </a:p>
          <a:p>
            <a:endParaRPr lang="en-US" sz="1600" dirty="0"/>
          </a:p>
          <a:p>
            <a:endParaRPr lang="en-US" sz="1600" dirty="0"/>
          </a:p>
        </p:txBody>
      </p:sp>
      <p:sp>
        <p:nvSpPr>
          <p:cNvPr id="2" name="TextBox 1"/>
          <p:cNvSpPr txBox="1"/>
          <p:nvPr/>
        </p:nvSpPr>
        <p:spPr bwMode="gray">
          <a:xfrm>
            <a:off x="511175" y="469557"/>
            <a:ext cx="10824090" cy="716692"/>
          </a:xfrm>
          <a:prstGeom prst="rect">
            <a:avLst/>
          </a:prstGeom>
        </p:spPr>
        <p:txBody>
          <a:bodyPr wrap="none" lIns="0" rIns="0" rtlCol="0" anchor="b" anchorCtr="0">
            <a:normAutofit/>
          </a:bodyPr>
          <a:lstStyle/>
          <a:p>
            <a:pPr>
              <a:lnSpc>
                <a:spcPts val="900"/>
              </a:lnSpc>
            </a:pPr>
            <a:r>
              <a:rPr lang="en-US" sz="3200" dirty="0">
                <a:solidFill>
                  <a:schemeClr val="tx1"/>
                </a:solidFill>
              </a:rPr>
              <a:t>Primitive Data Types</a:t>
            </a:r>
          </a:p>
        </p:txBody>
      </p:sp>
    </p:spTree>
    <p:extLst>
      <p:ext uri="{BB962C8B-B14F-4D97-AF65-F5344CB8AC3E}">
        <p14:creationId xmlns:p14="http://schemas.microsoft.com/office/powerpoint/2010/main" val="93907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57" y="237938"/>
            <a:ext cx="11071907" cy="1325563"/>
          </a:xfrm>
        </p:spPr>
        <p:txBody>
          <a:bodyPr/>
          <a:lstStyle/>
          <a:p>
            <a:r>
              <a:rPr lang="en-US" sz="3600" dirty="0"/>
              <a:t>CSS : Grid System</a:t>
            </a:r>
          </a:p>
        </p:txBody>
      </p:sp>
      <p:sp>
        <p:nvSpPr>
          <p:cNvPr id="4" name="Rectangle 3"/>
          <p:cNvSpPr/>
          <p:nvPr/>
        </p:nvSpPr>
        <p:spPr>
          <a:xfrm>
            <a:off x="346957" y="2079430"/>
            <a:ext cx="4334907" cy="1815882"/>
          </a:xfrm>
          <a:prstGeom prst="rect">
            <a:avLst/>
          </a:prstGeom>
        </p:spPr>
        <p:txBody>
          <a:bodyPr wrap="square">
            <a:spAutoFit/>
          </a:bodyPr>
          <a:lstStyle/>
          <a:p>
            <a:pPr algn="just" fontAlgn="base"/>
            <a:r>
              <a:rPr lang="en-US" sz="1600" dirty="0">
                <a:latin typeface="+mj-lt"/>
                <a:cs typeface="Calibri" panose="020F0502020204030204" pitchFamily="34" charset="0"/>
              </a:rPr>
              <a:t>What is a Grid System??</a:t>
            </a:r>
          </a:p>
          <a:p>
            <a:pPr algn="just" fontAlgn="base"/>
            <a:endParaRPr lang="en-US" sz="1600" dirty="0">
              <a:latin typeface="+mj-lt"/>
              <a:cs typeface="Calibri" panose="020F0502020204030204" pitchFamily="34" charset="0"/>
            </a:endParaRPr>
          </a:p>
          <a:p>
            <a:pPr algn="just" fontAlgn="base"/>
            <a:r>
              <a:rPr lang="en-US" sz="1600" dirty="0">
                <a:latin typeface="+mj-lt"/>
                <a:cs typeface="Calibri" panose="020F0502020204030204" pitchFamily="34" charset="0"/>
              </a:rPr>
              <a:t>It is a layout mechanism in the </a:t>
            </a:r>
            <a:r>
              <a:rPr lang="en-US" sz="1600" dirty="0" err="1">
                <a:latin typeface="+mj-lt"/>
                <a:cs typeface="Calibri" panose="020F0502020204030204" pitchFamily="34" charset="0"/>
              </a:rPr>
              <a:t>css</a:t>
            </a:r>
            <a:r>
              <a:rPr lang="en-US" sz="1600" dirty="0">
                <a:latin typeface="+mj-lt"/>
                <a:cs typeface="Calibri" panose="020F0502020204030204" pitchFamily="34" charset="0"/>
              </a:rPr>
              <a:t> where the whole page is divided in to rows and columns, and then HTML components are floated on the top of the grid to create a layout for the page.</a:t>
            </a:r>
          </a:p>
        </p:txBody>
      </p:sp>
      <p:pic>
        <p:nvPicPr>
          <p:cNvPr id="5" name="Picture 4"/>
          <p:cNvPicPr>
            <a:picLocks noChangeAspect="1"/>
          </p:cNvPicPr>
          <p:nvPr/>
        </p:nvPicPr>
        <p:blipFill>
          <a:blip r:embed="rId2"/>
          <a:stretch>
            <a:fillRect/>
          </a:stretch>
        </p:blipFill>
        <p:spPr>
          <a:xfrm>
            <a:off x="5699760" y="2079430"/>
            <a:ext cx="5882640" cy="3257079"/>
          </a:xfrm>
          <a:prstGeom prst="rect">
            <a:avLst/>
          </a:prstGeom>
        </p:spPr>
      </p:pic>
    </p:spTree>
    <p:extLst>
      <p:ext uri="{BB962C8B-B14F-4D97-AF65-F5344CB8AC3E}">
        <p14:creationId xmlns:p14="http://schemas.microsoft.com/office/powerpoint/2010/main" val="1353037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7" y="63827"/>
            <a:ext cx="11071907" cy="1325563"/>
          </a:xfrm>
        </p:spPr>
        <p:txBody>
          <a:bodyPr/>
          <a:lstStyle/>
          <a:p>
            <a:r>
              <a:rPr lang="en-US" sz="3600" dirty="0">
                <a:cs typeface="Calibri" panose="020F0502020204030204" pitchFamily="34" charset="0"/>
              </a:rPr>
              <a:t>Grid System – Grid lines &amp; Grid Track</a:t>
            </a:r>
            <a:br>
              <a:rPr lang="en-US" sz="3600" dirty="0">
                <a:cs typeface="Calibri" panose="020F0502020204030204" pitchFamily="34" charset="0"/>
              </a:rPr>
            </a:br>
            <a:endParaRPr lang="en-US" sz="3600" dirty="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356288" y="1821353"/>
            <a:ext cx="4327712" cy="3341762"/>
          </a:xfrm>
          <a:prstGeom prst="rect">
            <a:avLst/>
          </a:prstGeom>
        </p:spPr>
      </p:pic>
      <p:sp>
        <p:nvSpPr>
          <p:cNvPr id="5" name="Rectangle 4"/>
          <p:cNvSpPr/>
          <p:nvPr/>
        </p:nvSpPr>
        <p:spPr>
          <a:xfrm>
            <a:off x="367647" y="4023069"/>
            <a:ext cx="6096000" cy="1077218"/>
          </a:xfrm>
          <a:prstGeom prst="rect">
            <a:avLst/>
          </a:prstGeom>
        </p:spPr>
        <p:txBody>
          <a:bodyPr>
            <a:spAutoFit/>
          </a:bodyPr>
          <a:lstStyle/>
          <a:p>
            <a:pPr marL="342900" indent="-342900" algn="just">
              <a:buFont typeface="Arial" panose="020B0604020202020204" pitchFamily="34" charset="0"/>
              <a:buChar char="•"/>
            </a:pPr>
            <a:r>
              <a:rPr lang="en-US" sz="1600" dirty="0">
                <a:latin typeface="+mj-lt"/>
                <a:cs typeface="Calibri" panose="020F0502020204030204" pitchFamily="34" charset="0"/>
              </a:rPr>
              <a:t>Grid track is a generic term for a grid column or grid row—in other words, it is the space between two adjacent grid lines. </a:t>
            </a:r>
          </a:p>
          <a:p>
            <a:pPr marL="342900" indent="-342900" algn="just">
              <a:buFont typeface="Arial" panose="020B0604020202020204" pitchFamily="34" charset="0"/>
              <a:buChar char="•"/>
            </a:pPr>
            <a:r>
              <a:rPr lang="en-US" sz="1600" dirty="0">
                <a:latin typeface="+mj-lt"/>
                <a:cs typeface="Calibri" panose="020F0502020204030204" pitchFamily="34" charset="0"/>
              </a:rPr>
              <a:t>Adjacent grid tracks can be separated by gutters or alignment spacing, but are otherwise packed tightly.</a:t>
            </a:r>
          </a:p>
        </p:txBody>
      </p:sp>
      <p:sp>
        <p:nvSpPr>
          <p:cNvPr id="6" name="Rectangle 5"/>
          <p:cNvSpPr/>
          <p:nvPr/>
        </p:nvSpPr>
        <p:spPr>
          <a:xfrm>
            <a:off x="367647" y="2158635"/>
            <a:ext cx="6096000" cy="1323439"/>
          </a:xfrm>
          <a:prstGeom prst="rect">
            <a:avLst/>
          </a:prstGeom>
        </p:spPr>
        <p:txBody>
          <a:bodyPr>
            <a:spAutoFit/>
          </a:bodyPr>
          <a:lstStyle/>
          <a:p>
            <a:pPr marL="342900" indent="-342900" algn="just">
              <a:buFont typeface="Arial" panose="020B0604020202020204" pitchFamily="34" charset="0"/>
              <a:buChar char="•"/>
            </a:pPr>
            <a:r>
              <a:rPr lang="en-US" sz="1600" dirty="0">
                <a:latin typeface="+mj-lt"/>
                <a:cs typeface="Calibri" panose="020F0502020204030204" pitchFamily="34" charset="0"/>
              </a:rPr>
              <a:t>Grid lines are the horizontal and vertical dividing lines of the grid. </a:t>
            </a:r>
          </a:p>
          <a:p>
            <a:pPr marL="342900" indent="-342900" algn="just">
              <a:buFont typeface="Arial" panose="020B0604020202020204" pitchFamily="34" charset="0"/>
              <a:buChar char="•"/>
            </a:pPr>
            <a:r>
              <a:rPr lang="en-US" sz="1600" dirty="0">
                <a:latin typeface="+mj-lt"/>
                <a:cs typeface="Calibri" panose="020F0502020204030204" pitchFamily="34" charset="0"/>
              </a:rPr>
              <a:t>A grid line exists on either side of a column or row. They can be referred to by numerical index, or by an author-specified name. </a:t>
            </a:r>
          </a:p>
        </p:txBody>
      </p:sp>
    </p:spTree>
    <p:extLst>
      <p:ext uri="{BB962C8B-B14F-4D97-AF65-F5344CB8AC3E}">
        <p14:creationId xmlns:p14="http://schemas.microsoft.com/office/powerpoint/2010/main" val="789764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65218"/>
            <a:ext cx="11071907" cy="1325563"/>
          </a:xfrm>
        </p:spPr>
        <p:txBody>
          <a:bodyPr/>
          <a:lstStyle/>
          <a:p>
            <a:r>
              <a:rPr lang="en-US" sz="3600" dirty="0"/>
              <a:t>Grid System: Grid Cells</a:t>
            </a:r>
          </a:p>
        </p:txBody>
      </p:sp>
      <p:pic>
        <p:nvPicPr>
          <p:cNvPr id="4" name="Picture 3"/>
          <p:cNvPicPr>
            <a:picLocks noChangeAspect="1"/>
          </p:cNvPicPr>
          <p:nvPr/>
        </p:nvPicPr>
        <p:blipFill>
          <a:blip r:embed="rId2"/>
          <a:stretch>
            <a:fillRect/>
          </a:stretch>
        </p:blipFill>
        <p:spPr>
          <a:xfrm>
            <a:off x="7366299" y="2001383"/>
            <a:ext cx="4390476" cy="3247619"/>
          </a:xfrm>
          <a:prstGeom prst="rect">
            <a:avLst/>
          </a:prstGeom>
        </p:spPr>
      </p:pic>
      <p:sp>
        <p:nvSpPr>
          <p:cNvPr id="5" name="TextBox 4"/>
          <p:cNvSpPr txBox="1"/>
          <p:nvPr/>
        </p:nvSpPr>
        <p:spPr>
          <a:xfrm>
            <a:off x="510493" y="2171236"/>
            <a:ext cx="5854890"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cs typeface="Calibri" panose="020F0502020204030204" pitchFamily="34" charset="0"/>
              </a:rPr>
              <a:t>Grid cells are the smallest components of the grid system.</a:t>
            </a:r>
          </a:p>
          <a:p>
            <a:pPr marL="285750" indent="-285750">
              <a:buFont typeface="Arial" panose="020B0604020202020204" pitchFamily="34" charset="0"/>
              <a:buChar char="•"/>
            </a:pPr>
            <a:r>
              <a:rPr lang="en-US" sz="1600" dirty="0">
                <a:latin typeface="+mj-lt"/>
                <a:cs typeface="Calibri" panose="020F0502020204030204" pitchFamily="34" charset="0"/>
              </a:rPr>
              <a:t>They are made  from following </a:t>
            </a:r>
            <a:r>
              <a:rPr lang="en-US" sz="1600" dirty="0" err="1">
                <a:latin typeface="+mj-lt"/>
                <a:cs typeface="Calibri" panose="020F0502020204030204" pitchFamily="34" charset="0"/>
              </a:rPr>
              <a:t>css</a:t>
            </a:r>
            <a:r>
              <a:rPr lang="en-US" sz="1600" dirty="0">
                <a:latin typeface="+mj-lt"/>
                <a:cs typeface="Calibri" panose="020F0502020204030204" pitchFamily="34" charset="0"/>
              </a:rPr>
              <a:t> attributes </a:t>
            </a:r>
          </a:p>
          <a:p>
            <a:pPr marL="742950" lvl="1" indent="-285750">
              <a:buFont typeface="Arial" panose="020B0604020202020204" pitchFamily="34" charset="0"/>
              <a:buChar char="•"/>
            </a:pPr>
            <a:r>
              <a:rPr lang="en-US" sz="1600" dirty="0">
                <a:latin typeface="+mj-lt"/>
                <a:cs typeface="Calibri" panose="020F0502020204030204" pitchFamily="34" charset="0"/>
              </a:rPr>
              <a:t>Grid-row</a:t>
            </a:r>
          </a:p>
          <a:p>
            <a:pPr marL="742950" lvl="1" indent="-285750">
              <a:buFont typeface="Arial" panose="020B0604020202020204" pitchFamily="34" charset="0"/>
              <a:buChar char="•"/>
            </a:pPr>
            <a:r>
              <a:rPr lang="en-US" sz="1600" dirty="0">
                <a:latin typeface="+mj-lt"/>
                <a:cs typeface="Calibri" panose="020F0502020204030204" pitchFamily="34" charset="0"/>
              </a:rPr>
              <a:t>Grid-column</a:t>
            </a:r>
          </a:p>
          <a:p>
            <a:pPr marL="285750" indent="-285750">
              <a:buFont typeface="Arial" panose="020B0604020202020204" pitchFamily="34" charset="0"/>
              <a:buChar char="•"/>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latin typeface="+mj-lt"/>
                <a:cs typeface="Calibri" panose="020F0502020204030204" pitchFamily="34" charset="0"/>
              </a:rPr>
              <a:t>Example :</a:t>
            </a:r>
          </a:p>
          <a:p>
            <a:r>
              <a:rPr lang="en-US" sz="1600" dirty="0">
                <a:latin typeface="+mj-lt"/>
                <a:cs typeface="Calibri" panose="020F0502020204030204" pitchFamily="34" charset="0"/>
              </a:rPr>
              <a:t> </a:t>
            </a:r>
          </a:p>
          <a:p>
            <a:pPr lvl="1"/>
            <a:r>
              <a:rPr lang="en-US" sz="1600" dirty="0">
                <a:solidFill>
                  <a:schemeClr val="accent1"/>
                </a:solidFill>
                <a:latin typeface="+mj-lt"/>
                <a:cs typeface="Calibri" panose="020F0502020204030204" pitchFamily="34" charset="0"/>
              </a:rPr>
              <a:t>.grid-item {</a:t>
            </a:r>
          </a:p>
          <a:p>
            <a:pPr lvl="1"/>
            <a:r>
              <a:rPr lang="en-US" sz="1600" dirty="0">
                <a:solidFill>
                  <a:schemeClr val="accent1"/>
                </a:solidFill>
                <a:latin typeface="+mj-lt"/>
                <a:cs typeface="Calibri" panose="020F0502020204030204" pitchFamily="34" charset="0"/>
              </a:rPr>
              <a:t>  grid-row: 500 / 1500;</a:t>
            </a:r>
          </a:p>
          <a:p>
            <a:pPr lvl="1"/>
            <a:r>
              <a:rPr lang="en-US" sz="1600" dirty="0">
                <a:solidFill>
                  <a:schemeClr val="accent1"/>
                </a:solidFill>
                <a:latin typeface="+mj-lt"/>
                <a:cs typeface="Calibri" panose="020F0502020204030204" pitchFamily="34" charset="0"/>
              </a:rPr>
              <a:t>  grid-column: 2000 / 3000;</a:t>
            </a:r>
          </a:p>
          <a:p>
            <a:pPr lvl="1"/>
            <a:r>
              <a:rPr lang="en-US" sz="1600" dirty="0">
                <a:solidFill>
                  <a:schemeClr val="accent1"/>
                </a:solidFill>
                <a:latin typeface="+mj-lt"/>
                <a:cs typeface="Calibri" panose="020F0502020204030204" pitchFamily="34" charset="0"/>
              </a:rPr>
              <a:t>}</a:t>
            </a:r>
          </a:p>
          <a:p>
            <a:pPr lvl="1"/>
            <a:endParaRPr lang="en-US" sz="1600" dirty="0">
              <a:latin typeface="+mj-lt"/>
              <a:cs typeface="Calibri" panose="020F0502020204030204" pitchFamily="34" charset="0"/>
            </a:endParaRPr>
          </a:p>
        </p:txBody>
      </p:sp>
    </p:spTree>
    <p:extLst>
      <p:ext uri="{BB962C8B-B14F-4D97-AF65-F5344CB8AC3E}">
        <p14:creationId xmlns:p14="http://schemas.microsoft.com/office/powerpoint/2010/main" val="2125281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728" y="0"/>
            <a:ext cx="11071907" cy="1325563"/>
          </a:xfrm>
        </p:spPr>
        <p:txBody>
          <a:bodyPr/>
          <a:lstStyle/>
          <a:p>
            <a:r>
              <a:rPr lang="en-US" sz="3600" dirty="0"/>
              <a:t>Grid System: Grid Areas</a:t>
            </a:r>
          </a:p>
        </p:txBody>
      </p:sp>
      <p:pic>
        <p:nvPicPr>
          <p:cNvPr id="4" name="Picture 3"/>
          <p:cNvPicPr>
            <a:picLocks noChangeAspect="1"/>
          </p:cNvPicPr>
          <p:nvPr/>
        </p:nvPicPr>
        <p:blipFill>
          <a:blip r:embed="rId2"/>
          <a:stretch>
            <a:fillRect/>
          </a:stretch>
        </p:blipFill>
        <p:spPr>
          <a:xfrm>
            <a:off x="7172876" y="2051366"/>
            <a:ext cx="4409524" cy="3304762"/>
          </a:xfrm>
          <a:prstGeom prst="rect">
            <a:avLst/>
          </a:prstGeom>
        </p:spPr>
      </p:pic>
      <p:sp>
        <p:nvSpPr>
          <p:cNvPr id="5" name="Rectangle 4"/>
          <p:cNvSpPr/>
          <p:nvPr/>
        </p:nvSpPr>
        <p:spPr>
          <a:xfrm>
            <a:off x="318448" y="2117148"/>
            <a:ext cx="6096000" cy="3354765"/>
          </a:xfrm>
          <a:prstGeom prst="rect">
            <a:avLst/>
          </a:prstGeom>
        </p:spPr>
        <p:txBody>
          <a:bodyPr>
            <a:spAutoFit/>
          </a:bodyPr>
          <a:lstStyle/>
          <a:p>
            <a:pPr marL="285750" indent="-285750">
              <a:buFont typeface="Arial" panose="020B0604020202020204" pitchFamily="34" charset="0"/>
              <a:buChar char="•"/>
            </a:pPr>
            <a:r>
              <a:rPr lang="en-US" sz="1600" dirty="0">
                <a:latin typeface="+mj-lt"/>
                <a:cs typeface="Calibri" panose="020F0502020204030204" pitchFamily="34" charset="0"/>
              </a:rPr>
              <a:t>A grid area is the logical space used to lay out one or more grid items. </a:t>
            </a:r>
          </a:p>
          <a:p>
            <a:pPr marL="285750" indent="-285750">
              <a:buFont typeface="Arial" panose="020B0604020202020204" pitchFamily="34" charset="0"/>
              <a:buChar char="•"/>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latin typeface="+mj-lt"/>
                <a:cs typeface="Calibri" panose="020F0502020204030204" pitchFamily="34" charset="0"/>
              </a:rPr>
              <a:t>It is bound by four grid lines, one on each side of the grid area, and participates in the sizing of the grid tracks it intersects. </a:t>
            </a:r>
          </a:p>
          <a:p>
            <a:pPr marL="285750" indent="-285750">
              <a:buFont typeface="Arial" panose="020B0604020202020204" pitchFamily="34" charset="0"/>
              <a:buChar char="•"/>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latin typeface="+mj-lt"/>
                <a:cs typeface="Calibri" panose="020F0502020204030204" pitchFamily="34" charset="0"/>
              </a:rPr>
              <a:t>A grid area can be named explicitly using the grid-template-areas property of the grid container, or referenced implicitly by its bounding grid lines.</a:t>
            </a:r>
          </a:p>
          <a:p>
            <a:pPr marL="285750" indent="-285750">
              <a:buFont typeface="Arial" panose="020B0604020202020204" pitchFamily="34" charset="0"/>
              <a:buChar char="•"/>
            </a:pPr>
            <a:endParaRPr lang="en-US" sz="1600" dirty="0">
              <a:latin typeface="+mj-lt"/>
              <a:cs typeface="Calibri" panose="020F0502020204030204" pitchFamily="34" charset="0"/>
            </a:endParaRPr>
          </a:p>
          <a:p>
            <a:pPr marL="285750" indent="-285750">
              <a:buFont typeface="Arial" panose="020B0604020202020204" pitchFamily="34" charset="0"/>
              <a:buChar char="•"/>
            </a:pPr>
            <a:r>
              <a:rPr lang="en-US" sz="1600" dirty="0">
                <a:latin typeface="+mj-lt"/>
                <a:cs typeface="Calibri" panose="020F0502020204030204" pitchFamily="34" charset="0"/>
              </a:rPr>
              <a:t> A grid item is assigned to a grid area using the grid-placement properties.</a:t>
            </a:r>
          </a:p>
        </p:txBody>
      </p:sp>
    </p:spTree>
    <p:extLst>
      <p:ext uri="{BB962C8B-B14F-4D97-AF65-F5344CB8AC3E}">
        <p14:creationId xmlns:p14="http://schemas.microsoft.com/office/powerpoint/2010/main" val="51882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Grid System: Example</a:t>
            </a:r>
          </a:p>
        </p:txBody>
      </p:sp>
      <p:sp>
        <p:nvSpPr>
          <p:cNvPr id="4" name="Rectangle 3"/>
          <p:cNvSpPr/>
          <p:nvPr/>
        </p:nvSpPr>
        <p:spPr>
          <a:xfrm>
            <a:off x="4279335" y="3374442"/>
            <a:ext cx="3252557" cy="369332"/>
          </a:xfrm>
          <a:prstGeom prst="rect">
            <a:avLst/>
          </a:prstGeom>
        </p:spPr>
        <p:txBody>
          <a:bodyPr wrap="none">
            <a:spAutoFit/>
          </a:bodyPr>
          <a:lstStyle/>
          <a:p>
            <a:r>
              <a:rPr lang="en-US" dirty="0">
                <a:hlinkClick r:id="rId2"/>
              </a:rPr>
              <a:t>https://jsfiddle.net/b2epdcc0/1/</a:t>
            </a:r>
            <a:endParaRPr lang="en-US" dirty="0"/>
          </a:p>
        </p:txBody>
      </p:sp>
    </p:spTree>
    <p:extLst>
      <p:ext uri="{BB962C8B-B14F-4D97-AF65-F5344CB8AC3E}">
        <p14:creationId xmlns:p14="http://schemas.microsoft.com/office/powerpoint/2010/main" val="1046721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93" y="0"/>
            <a:ext cx="11071907" cy="1325563"/>
          </a:xfrm>
        </p:spPr>
        <p:txBody>
          <a:bodyPr/>
          <a:lstStyle/>
          <a:p>
            <a:r>
              <a:rPr lang="en-US" sz="3600" dirty="0"/>
              <a:t>References</a:t>
            </a:r>
          </a:p>
        </p:txBody>
      </p:sp>
      <p:sp>
        <p:nvSpPr>
          <p:cNvPr id="4" name="Rectangle 3"/>
          <p:cNvSpPr/>
          <p:nvPr/>
        </p:nvSpPr>
        <p:spPr>
          <a:xfrm>
            <a:off x="510493" y="2075953"/>
            <a:ext cx="10901548" cy="2062103"/>
          </a:xfrm>
          <a:prstGeom prst="rect">
            <a:avLst/>
          </a:prstGeom>
        </p:spPr>
        <p:txBody>
          <a:bodyPr wrap="square">
            <a:spAutoFit/>
          </a:bodyPr>
          <a:lstStyle/>
          <a:p>
            <a:pPr marL="342900" indent="-342900">
              <a:buFont typeface="Arial" panose="020B0604020202020204" pitchFamily="34" charset="0"/>
              <a:buChar char="•"/>
            </a:pPr>
            <a:endParaRPr lang="en-US" sz="1600" dirty="0">
              <a:solidFill>
                <a:schemeClr val="accent1"/>
              </a:solidFill>
              <a:latin typeface="+mj-lt"/>
            </a:endParaRPr>
          </a:p>
          <a:p>
            <a:pPr marL="285750" indent="-285750">
              <a:buFont typeface="Arial" panose="020B0604020202020204" pitchFamily="34" charset="0"/>
              <a:buChar char="•"/>
            </a:pPr>
            <a:r>
              <a:rPr lang="en-US" sz="1600" dirty="0">
                <a:solidFill>
                  <a:schemeClr val="accent1"/>
                </a:solidFill>
                <a:latin typeface="+mj-lt"/>
              </a:rPr>
              <a:t>JavaScript</a:t>
            </a:r>
          </a:p>
          <a:p>
            <a:r>
              <a:rPr lang="en-US" sz="1600" dirty="0">
                <a:solidFill>
                  <a:schemeClr val="accent1"/>
                </a:solidFill>
                <a:latin typeface="+mj-lt"/>
              </a:rPr>
              <a:t>	https://www.w3schools.com/</a:t>
            </a:r>
          </a:p>
          <a:p>
            <a:pPr marL="285750" indent="-285750">
              <a:buFont typeface="Arial" panose="020B0604020202020204" pitchFamily="34" charset="0"/>
              <a:buChar char="•"/>
            </a:pPr>
            <a:r>
              <a:rPr lang="en-US" sz="1600" dirty="0">
                <a:solidFill>
                  <a:schemeClr val="accent1"/>
                </a:solidFill>
                <a:latin typeface="+mj-lt"/>
              </a:rPr>
              <a:t>CSS</a:t>
            </a:r>
          </a:p>
          <a:p>
            <a:r>
              <a:rPr lang="en-US" sz="1600" dirty="0">
                <a:solidFill>
                  <a:schemeClr val="accent1"/>
                </a:solidFill>
                <a:latin typeface="+mj-lt"/>
              </a:rPr>
              <a:t>	https://www.w3schools.com/</a:t>
            </a:r>
          </a:p>
          <a:p>
            <a:pPr marL="285750" indent="-285750">
              <a:buFont typeface="Arial" panose="020B0604020202020204" pitchFamily="34" charset="0"/>
              <a:buChar char="•"/>
            </a:pPr>
            <a:r>
              <a:rPr lang="en-US" sz="1600" dirty="0">
                <a:solidFill>
                  <a:schemeClr val="accent1"/>
                </a:solidFill>
                <a:latin typeface="+mj-lt"/>
              </a:rPr>
              <a:t>CSS : Grid :</a:t>
            </a:r>
          </a:p>
          <a:p>
            <a:r>
              <a:rPr lang="en-US" sz="1600" dirty="0">
                <a:solidFill>
                  <a:schemeClr val="accent1"/>
                </a:solidFill>
                <a:latin typeface="+mj-lt"/>
              </a:rPr>
              <a:t>	http://gridbyexample.com/examples/</a:t>
            </a:r>
          </a:p>
          <a:p>
            <a:pPr marL="285750" indent="-285750">
              <a:buFont typeface="Arial" panose="020B0604020202020204" pitchFamily="34" charset="0"/>
              <a:buChar char="•"/>
            </a:pPr>
            <a:endParaRPr lang="en-US" sz="1600" dirty="0">
              <a:solidFill>
                <a:schemeClr val="accent1"/>
              </a:solidFill>
              <a:latin typeface="+mj-lt"/>
            </a:endParaRPr>
          </a:p>
        </p:txBody>
      </p:sp>
    </p:spTree>
    <p:extLst>
      <p:ext uri="{BB962C8B-B14F-4D97-AF65-F5344CB8AC3E}">
        <p14:creationId xmlns:p14="http://schemas.microsoft.com/office/powerpoint/2010/main" val="67054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95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11175" y="1276865"/>
            <a:ext cx="11071225" cy="5074508"/>
          </a:xfrm>
        </p:spPr>
        <p:txBody>
          <a:bodyPr/>
          <a:lstStyle/>
          <a:p>
            <a:pPr>
              <a:spcAft>
                <a:spcPts val="0"/>
              </a:spcAft>
            </a:pPr>
            <a:r>
              <a:rPr lang="en-US" sz="1600" dirty="0"/>
              <a:t>Don’t get used often but when used to create pseudo private keys.</a:t>
            </a:r>
          </a:p>
          <a:p>
            <a:pPr>
              <a:spcAft>
                <a:spcPts val="0"/>
              </a:spcAft>
            </a:pPr>
            <a:r>
              <a:rPr lang="en-US" sz="1600" dirty="0">
                <a:solidFill>
                  <a:schemeClr val="tx1">
                    <a:lumMod val="85000"/>
                    <a:lumOff val="15000"/>
                  </a:schemeClr>
                </a:solidFill>
              </a:rPr>
              <a:t>	Ex - </a:t>
            </a:r>
            <a:r>
              <a:rPr lang="en-US" sz="1600" dirty="0" err="1"/>
              <a:t>const</a:t>
            </a:r>
            <a:r>
              <a:rPr lang="en-US" sz="1600" dirty="0"/>
              <a:t> </a:t>
            </a:r>
            <a:r>
              <a:rPr lang="en-US" sz="1600" dirty="0" err="1"/>
              <a:t>myAsyncIterable</a:t>
            </a:r>
            <a:r>
              <a:rPr lang="en-US" sz="1600" dirty="0"/>
              <a:t> = new Object();</a:t>
            </a:r>
          </a:p>
          <a:p>
            <a:pPr>
              <a:spcAft>
                <a:spcPts val="0"/>
              </a:spcAft>
            </a:pPr>
            <a:r>
              <a:rPr lang="en-US" sz="1600" dirty="0"/>
              <a:t>	</a:t>
            </a:r>
            <a:r>
              <a:rPr lang="en-US" sz="1600" dirty="0" err="1"/>
              <a:t>myAsyncIterable</a:t>
            </a:r>
            <a:r>
              <a:rPr lang="en-US" sz="1600" dirty="0"/>
              <a:t>[</a:t>
            </a:r>
            <a:r>
              <a:rPr lang="en-US" sz="1600" dirty="0" err="1"/>
              <a:t>Symbol.asyncIterator</a:t>
            </a:r>
            <a:r>
              <a:rPr lang="en-US" sz="1600" dirty="0"/>
              <a:t>] = </a:t>
            </a:r>
            <a:r>
              <a:rPr lang="en-US" sz="1600" dirty="0" err="1"/>
              <a:t>async</a:t>
            </a:r>
            <a:r>
              <a:rPr lang="en-US" sz="1600" dirty="0"/>
              <a:t> function*() {</a:t>
            </a:r>
          </a:p>
          <a:p>
            <a:pPr>
              <a:spcAft>
                <a:spcPts val="0"/>
              </a:spcAft>
            </a:pPr>
            <a:r>
              <a:rPr lang="en-US" sz="1600" dirty="0"/>
              <a:t>    		yield "hello"; yield "</a:t>
            </a:r>
            <a:r>
              <a:rPr lang="en-US" sz="1600" dirty="0" err="1"/>
              <a:t>async</a:t>
            </a:r>
            <a:r>
              <a:rPr lang="en-US" sz="1600" dirty="0"/>
              <a:t>"; yield "iteration!";</a:t>
            </a:r>
          </a:p>
          <a:p>
            <a:pPr>
              <a:spcAft>
                <a:spcPts val="0"/>
              </a:spcAft>
            </a:pPr>
            <a:r>
              <a:rPr lang="en-US" sz="1600" dirty="0"/>
              <a:t>	};</a:t>
            </a:r>
          </a:p>
          <a:p>
            <a:pPr>
              <a:spcAft>
                <a:spcPts val="0"/>
              </a:spcAft>
            </a:pPr>
            <a:r>
              <a:rPr lang="en-US" sz="1600" dirty="0"/>
              <a:t>	(</a:t>
            </a:r>
            <a:r>
              <a:rPr lang="en-US" sz="1600" dirty="0" err="1"/>
              <a:t>async</a:t>
            </a:r>
            <a:r>
              <a:rPr lang="en-US" sz="1600" dirty="0"/>
              <a:t> () =&gt; {				// expected output:</a:t>
            </a:r>
          </a:p>
          <a:p>
            <a:pPr>
              <a:spcAft>
                <a:spcPts val="0"/>
              </a:spcAft>
            </a:pPr>
            <a:r>
              <a:rPr lang="en-US" sz="1600" dirty="0"/>
              <a:t>    		for await (</a:t>
            </a:r>
            <a:r>
              <a:rPr lang="en-US" sz="1600" dirty="0" err="1"/>
              <a:t>const</a:t>
            </a:r>
            <a:r>
              <a:rPr lang="en-US" sz="1600" dirty="0"/>
              <a:t> x of </a:t>
            </a:r>
            <a:r>
              <a:rPr lang="en-US" sz="1600" dirty="0" err="1"/>
              <a:t>myAsyncIterable</a:t>
            </a:r>
            <a:r>
              <a:rPr lang="en-US" sz="1600" dirty="0"/>
              <a:t>) {		//    "hello"</a:t>
            </a:r>
          </a:p>
          <a:p>
            <a:pPr>
              <a:spcAft>
                <a:spcPts val="0"/>
              </a:spcAft>
            </a:pPr>
            <a:r>
              <a:rPr lang="en-US" sz="1600" dirty="0"/>
              <a:t>        			console.log(x); 		//    "</a:t>
            </a:r>
            <a:r>
              <a:rPr lang="en-US" sz="1600" dirty="0" err="1"/>
              <a:t>async</a:t>
            </a:r>
            <a:r>
              <a:rPr lang="en-US" sz="1600" dirty="0"/>
              <a:t>"</a:t>
            </a:r>
          </a:p>
          <a:p>
            <a:pPr>
              <a:spcAft>
                <a:spcPts val="0"/>
              </a:spcAft>
            </a:pPr>
            <a:r>
              <a:rPr lang="en-US" sz="1600" dirty="0"/>
              <a:t>    		}				 //    "iteration!“</a:t>
            </a:r>
          </a:p>
          <a:p>
            <a:pPr>
              <a:spcAft>
                <a:spcPts val="0"/>
              </a:spcAft>
            </a:pPr>
            <a:r>
              <a:rPr lang="en-US" sz="1600" dirty="0"/>
              <a:t>	})();</a:t>
            </a:r>
          </a:p>
          <a:p>
            <a:pPr>
              <a:spcAft>
                <a:spcPts val="0"/>
              </a:spcAft>
            </a:pPr>
            <a:endParaRPr lang="en-US" sz="1600" dirty="0"/>
          </a:p>
          <a:p>
            <a:pPr marL="342900" indent="-342900">
              <a:spcAft>
                <a:spcPts val="0"/>
              </a:spcAft>
              <a:buFont typeface="Arial" panose="020B0604020202020204" pitchFamily="34" charset="0"/>
              <a:buChar char="•"/>
            </a:pPr>
            <a:r>
              <a:rPr lang="en-US" sz="1600" b="1" dirty="0"/>
              <a:t>Number</a:t>
            </a:r>
            <a:r>
              <a:rPr lang="en-US" sz="1600" dirty="0"/>
              <a:t> - has exactly 18437736874454810627 (that is, 2^64-2^53+3) values, representing the double-precision 64-bit format IEEE 754-2008 values as specified in the IEEE Standard for Binary Floating-Point Arithmetic</a:t>
            </a:r>
          </a:p>
          <a:p>
            <a:pPr>
              <a:spcAft>
                <a:spcPts val="0"/>
              </a:spcAft>
            </a:pPr>
            <a:r>
              <a:rPr lang="en-US" sz="1600" dirty="0">
                <a:solidFill>
                  <a:schemeClr val="tx1">
                    <a:lumMod val="85000"/>
                    <a:lumOff val="15000"/>
                  </a:schemeClr>
                </a:solidFill>
              </a:rPr>
              <a:t>	Ex - let length = 16;</a:t>
            </a:r>
          </a:p>
          <a:p>
            <a:pPr>
              <a:spcAft>
                <a:spcPts val="0"/>
              </a:spcAft>
            </a:pPr>
            <a:endParaRPr lang="en-US" sz="1600" dirty="0"/>
          </a:p>
          <a:p>
            <a:pPr marL="342900" indent="-342900">
              <a:buFont typeface="Arial" panose="020B0604020202020204" pitchFamily="34" charset="0"/>
              <a:buChar char="•"/>
            </a:pPr>
            <a:r>
              <a:rPr lang="en-US" sz="1600" b="1" dirty="0"/>
              <a:t>Object</a:t>
            </a:r>
            <a:r>
              <a:rPr lang="en-US" sz="1600" dirty="0"/>
              <a:t> - logically a collection of properties. Each property is either a </a:t>
            </a:r>
            <a:r>
              <a:rPr lang="en-US" sz="1600" i="1" dirty="0"/>
              <a:t>data property</a:t>
            </a:r>
            <a:r>
              <a:rPr lang="en-US" sz="1600" dirty="0"/>
              <a:t>, or an </a:t>
            </a:r>
            <a:r>
              <a:rPr lang="en-US" sz="1600" i="1" dirty="0" err="1"/>
              <a:t>accessor</a:t>
            </a:r>
            <a:r>
              <a:rPr lang="en-US" sz="1600" i="1" dirty="0"/>
              <a:t> property.</a:t>
            </a:r>
          </a:p>
          <a:p>
            <a:r>
              <a:rPr lang="en-US" sz="1600" dirty="0"/>
              <a:t>	Ex - </a:t>
            </a:r>
            <a:r>
              <a:rPr lang="en-US" sz="1600" dirty="0">
                <a:solidFill>
                  <a:schemeClr val="tx1">
                    <a:lumMod val="85000"/>
                    <a:lumOff val="15000"/>
                  </a:schemeClr>
                </a:solidFill>
              </a:rPr>
              <a:t>let x = {</a:t>
            </a:r>
            <a:r>
              <a:rPr lang="en-US" sz="1600" dirty="0" err="1">
                <a:solidFill>
                  <a:schemeClr val="tx1">
                    <a:lumMod val="85000"/>
                    <a:lumOff val="15000"/>
                  </a:schemeClr>
                </a:solidFill>
              </a:rPr>
              <a:t>firstName</a:t>
            </a:r>
            <a:r>
              <a:rPr lang="en-US" sz="1600" dirty="0">
                <a:solidFill>
                  <a:schemeClr val="tx1">
                    <a:lumMod val="85000"/>
                    <a:lumOff val="15000"/>
                  </a:schemeClr>
                </a:solidFill>
              </a:rPr>
              <a:t>:"John", </a:t>
            </a:r>
            <a:r>
              <a:rPr lang="en-US" sz="1600" dirty="0" err="1">
                <a:solidFill>
                  <a:schemeClr val="tx1">
                    <a:lumMod val="85000"/>
                    <a:lumOff val="15000"/>
                  </a:schemeClr>
                </a:solidFill>
              </a:rPr>
              <a:t>lastName</a:t>
            </a:r>
            <a:r>
              <a:rPr lang="en-US" sz="1600" dirty="0">
                <a:solidFill>
                  <a:schemeClr val="tx1">
                    <a:lumMod val="85000"/>
                    <a:lumOff val="15000"/>
                  </a:schemeClr>
                </a:solidFill>
              </a:rPr>
              <a:t>:"Doe"}; </a:t>
            </a:r>
            <a:endParaRPr lang="en-US" sz="1600" dirty="0"/>
          </a:p>
          <a:p>
            <a:endParaRPr lang="en-US" sz="1600" dirty="0"/>
          </a:p>
          <a:p>
            <a:pPr>
              <a:spcAft>
                <a:spcPts val="0"/>
              </a:spcAft>
            </a:pPr>
            <a:endParaRPr lang="en-US" sz="1600" dirty="0"/>
          </a:p>
        </p:txBody>
      </p:sp>
      <p:sp>
        <p:nvSpPr>
          <p:cNvPr id="2" name="TextBox 1"/>
          <p:cNvSpPr txBox="1"/>
          <p:nvPr/>
        </p:nvSpPr>
        <p:spPr bwMode="gray">
          <a:xfrm>
            <a:off x="511175" y="345990"/>
            <a:ext cx="10848803" cy="708454"/>
          </a:xfrm>
          <a:prstGeom prst="rect">
            <a:avLst/>
          </a:prstGeom>
        </p:spPr>
        <p:txBody>
          <a:bodyPr wrap="none" lIns="0" rIns="0" rtlCol="0" anchor="b" anchorCtr="0">
            <a:normAutofit/>
          </a:bodyPr>
          <a:lstStyle/>
          <a:p>
            <a:pPr>
              <a:lnSpc>
                <a:spcPts val="900"/>
              </a:lnSpc>
            </a:pPr>
            <a:r>
              <a:rPr lang="en-US" sz="3200" dirty="0">
                <a:solidFill>
                  <a:schemeClr val="tx1"/>
                </a:solidFill>
              </a:rPr>
              <a:t>Primitive Data Types</a:t>
            </a:r>
          </a:p>
        </p:txBody>
      </p:sp>
    </p:spTree>
    <p:extLst>
      <p:ext uri="{BB962C8B-B14F-4D97-AF65-F5344CB8AC3E}">
        <p14:creationId xmlns:p14="http://schemas.microsoft.com/office/powerpoint/2010/main" val="139954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61" y="394348"/>
            <a:ext cx="11252200" cy="692151"/>
          </a:xfrm>
        </p:spPr>
        <p:txBody>
          <a:bodyPr/>
          <a:lstStyle/>
          <a:p>
            <a:r>
              <a:rPr lang="en-US" sz="3600" dirty="0"/>
              <a:t>Object</a:t>
            </a:r>
          </a:p>
        </p:txBody>
      </p:sp>
      <p:sp>
        <p:nvSpPr>
          <p:cNvPr id="3" name="TextBox 2"/>
          <p:cNvSpPr txBox="1"/>
          <p:nvPr/>
        </p:nvSpPr>
        <p:spPr bwMode="gray">
          <a:xfrm>
            <a:off x="601361" y="1086499"/>
            <a:ext cx="10758617" cy="4811793"/>
          </a:xfrm>
          <a:prstGeom prst="rect">
            <a:avLst/>
          </a:prstGeom>
        </p:spPr>
        <p:txBody>
          <a:bodyPr wrap="none" lIns="0" rIns="0" rtlCol="0" anchor="b" anchorCtr="0">
            <a:noAutofit/>
          </a:bodyPr>
          <a:lstStyle/>
          <a:p>
            <a:pPr lvl="0" defTabSz="914400" eaLnBrk="0" fontAlgn="base" hangingPunct="0">
              <a:spcBef>
                <a:spcPct val="0"/>
              </a:spcBef>
              <a:spcAft>
                <a:spcPct val="0"/>
              </a:spcAft>
            </a:pPr>
            <a:r>
              <a:rPr lang="en-US" altLang="en-US" sz="1600" b="1" dirty="0">
                <a:solidFill>
                  <a:srgbClr val="000000"/>
                </a:solidFill>
              </a:rPr>
              <a:t>Different ways to create new objects:</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buFontTx/>
              <a:buChar char="•"/>
            </a:pPr>
            <a:r>
              <a:rPr lang="en-US" altLang="en-US" sz="1600" dirty="0">
                <a:solidFill>
                  <a:srgbClr val="000000"/>
                </a:solidFill>
              </a:rPr>
              <a:t>Define and create a single object, using an object literal.</a:t>
            </a:r>
          </a:p>
          <a:p>
            <a:pPr lvl="0" defTabSz="914400" eaLnBrk="0" fontAlgn="base" hangingPunct="0">
              <a:spcBef>
                <a:spcPct val="0"/>
              </a:spcBef>
              <a:spcAft>
                <a:spcPct val="0"/>
              </a:spcAft>
              <a:buFontTx/>
              <a:buChar char="•"/>
            </a:pPr>
            <a:r>
              <a:rPr lang="en-US" altLang="en-US" sz="1600" dirty="0">
                <a:solidFill>
                  <a:srgbClr val="000000"/>
                </a:solidFill>
              </a:rPr>
              <a:t>Define and create a single object, with the keyword </a:t>
            </a:r>
            <a:r>
              <a:rPr lang="en-US" altLang="en-US" sz="1600" dirty="0">
                <a:solidFill>
                  <a:srgbClr val="DC143C"/>
                </a:solidFill>
              </a:rPr>
              <a:t>new</a:t>
            </a:r>
            <a:r>
              <a:rPr lang="en-US" altLang="en-US" sz="1600" dirty="0">
                <a:solidFill>
                  <a:srgbClr val="000000"/>
                </a:solidFill>
              </a:rPr>
              <a:t>.</a:t>
            </a:r>
          </a:p>
          <a:p>
            <a:pPr lvl="0" defTabSz="914400" eaLnBrk="0" fontAlgn="base" hangingPunct="0">
              <a:spcBef>
                <a:spcPct val="0"/>
              </a:spcBef>
              <a:spcAft>
                <a:spcPct val="0"/>
              </a:spcAft>
              <a:buFontTx/>
              <a:buChar char="•"/>
            </a:pPr>
            <a:r>
              <a:rPr lang="en-US" altLang="en-US" sz="1600" dirty="0">
                <a:solidFill>
                  <a:srgbClr val="000000"/>
                </a:solidFill>
              </a:rPr>
              <a:t>Define an object constructor, and then create objects of the constructed type.</a:t>
            </a:r>
          </a:p>
          <a:p>
            <a:pPr lvl="0" defTabSz="914400" eaLnBrk="0" fontAlgn="base" hangingPunct="0">
              <a:spcBef>
                <a:spcPct val="0"/>
              </a:spcBef>
              <a:spcAft>
                <a:spcPct val="0"/>
              </a:spcAft>
            </a:pPr>
            <a:r>
              <a:rPr lang="en-US" altLang="en-US" sz="1600" dirty="0">
                <a:solidFill>
                  <a:srgbClr val="000000"/>
                </a:solidFill>
              </a:rPr>
              <a:t>In ECMAScript 5, an object can also be created with the function </a:t>
            </a:r>
            <a:r>
              <a:rPr lang="en-US" altLang="en-US" sz="1600" dirty="0" err="1">
                <a:solidFill>
                  <a:srgbClr val="DC143C"/>
                </a:solidFill>
              </a:rPr>
              <a:t>Object.create</a:t>
            </a:r>
            <a:r>
              <a:rPr lang="en-US" altLang="en-US" sz="1600" dirty="0">
                <a:solidFill>
                  <a:srgbClr val="DC143C"/>
                </a:solidFill>
              </a:rPr>
              <a:t>()</a:t>
            </a:r>
            <a:r>
              <a:rPr lang="en-US" altLang="en-US" sz="1600" dirty="0">
                <a:solidFill>
                  <a:srgbClr val="000000"/>
                </a:solidFill>
              </a:rPr>
              <a:t>.</a:t>
            </a:r>
          </a:p>
          <a:p>
            <a:pPr defTabSz="914400">
              <a:buSzTx/>
            </a:pPr>
            <a:endParaRPr lang="en-US" sz="1600" dirty="0"/>
          </a:p>
          <a:p>
            <a:pPr defTabSz="914400">
              <a:buSzTx/>
            </a:pPr>
            <a:r>
              <a:rPr lang="en-US" sz="1600" b="1" dirty="0"/>
              <a:t>Using an Object Literal</a:t>
            </a:r>
          </a:p>
          <a:p>
            <a:pPr defTabSz="914400">
              <a:buSzTx/>
            </a:pPr>
            <a:endParaRPr lang="en-US" sz="1600" b="1" dirty="0"/>
          </a:p>
          <a:p>
            <a:pPr lvl="0" defTabSz="914400">
              <a:buSzTx/>
            </a:pPr>
            <a:r>
              <a:rPr lang="en-US" sz="1600" dirty="0"/>
              <a:t>let person = {</a:t>
            </a:r>
            <a:r>
              <a:rPr lang="en-US" sz="1600" dirty="0" err="1"/>
              <a:t>firstName</a:t>
            </a:r>
            <a:r>
              <a:rPr lang="en-US" sz="1600" dirty="0"/>
              <a:t>:"John", </a:t>
            </a:r>
            <a:r>
              <a:rPr lang="en-US" sz="1600" dirty="0" err="1"/>
              <a:t>lastName</a:t>
            </a:r>
            <a:r>
              <a:rPr lang="en-US" sz="1600" dirty="0"/>
              <a:t>:"Doe", age:50, </a:t>
            </a:r>
            <a:r>
              <a:rPr lang="en-US" sz="1600" dirty="0" err="1"/>
              <a:t>eyeColor</a:t>
            </a:r>
            <a:r>
              <a:rPr lang="en-US" sz="1600" dirty="0"/>
              <a:t>:"blue"};</a:t>
            </a:r>
          </a:p>
          <a:p>
            <a:pPr lvl="0" defTabSz="914400">
              <a:buSzTx/>
            </a:pPr>
            <a:r>
              <a:rPr lang="en-US" altLang="en-US" sz="1600" dirty="0"/>
              <a:t>let person = {</a:t>
            </a:r>
            <a:r>
              <a:rPr lang="en-US" altLang="en-US" sz="1600" dirty="0" err="1"/>
              <a:t>firstName</a:t>
            </a:r>
            <a:r>
              <a:rPr lang="en-US" altLang="en-US" sz="1600" dirty="0"/>
              <a:t>:"John", </a:t>
            </a:r>
            <a:r>
              <a:rPr lang="en-US" altLang="en-US" sz="1600" dirty="0" err="1"/>
              <a:t>lastName</a:t>
            </a:r>
            <a:r>
              <a:rPr lang="en-US" altLang="en-US" sz="1600" dirty="0"/>
              <a:t>:"Doe", age:50, </a:t>
            </a:r>
            <a:r>
              <a:rPr lang="en-US" altLang="en-US" sz="1600" dirty="0" err="1"/>
              <a:t>eyeColor</a:t>
            </a:r>
            <a:r>
              <a:rPr lang="en-US" altLang="en-US" sz="1600" dirty="0"/>
              <a:t>:"blue"};</a:t>
            </a:r>
          </a:p>
          <a:p>
            <a:pPr lvl="0" defTabSz="914400">
              <a:buSzTx/>
            </a:pPr>
            <a:r>
              <a:rPr lang="en-US" altLang="en-US" sz="1600" dirty="0"/>
              <a:t>console.log(</a:t>
            </a:r>
            <a:r>
              <a:rPr lang="en-US" altLang="en-US" sz="1600" dirty="0" err="1"/>
              <a:t>person.firstName</a:t>
            </a:r>
            <a:r>
              <a:rPr lang="en-US" altLang="en-US" sz="1600" dirty="0"/>
              <a:t> + " is " + </a:t>
            </a:r>
            <a:r>
              <a:rPr lang="en-US" altLang="en-US" sz="1600" dirty="0" err="1"/>
              <a:t>person.age</a:t>
            </a:r>
            <a:r>
              <a:rPr lang="en-US" altLang="en-US" sz="1600" dirty="0"/>
              <a:t> + " years old.");</a:t>
            </a:r>
          </a:p>
          <a:p>
            <a:pPr lvl="0" defTabSz="914400">
              <a:buSzTx/>
            </a:pPr>
            <a:endParaRPr lang="en-US" altLang="en-US" sz="1600" dirty="0"/>
          </a:p>
          <a:p>
            <a:pPr defTabSz="914400"/>
            <a:r>
              <a:rPr lang="en-US" sz="1600" b="1" dirty="0"/>
              <a:t>Using the JavaScript Keyword new or Using the Object() constructor:</a:t>
            </a:r>
          </a:p>
          <a:p>
            <a:pPr defTabSz="914400"/>
            <a:endParaRPr lang="en-US" sz="1600" b="1" dirty="0"/>
          </a:p>
          <a:p>
            <a:pPr lvl="0" defTabSz="914400">
              <a:buSzTx/>
            </a:pPr>
            <a:r>
              <a:rPr lang="en-US" altLang="en-US" sz="1600" dirty="0"/>
              <a:t>let person = new Object();</a:t>
            </a:r>
          </a:p>
          <a:p>
            <a:pPr lvl="0" defTabSz="914400">
              <a:buSzTx/>
            </a:pPr>
            <a:r>
              <a:rPr lang="en-US" altLang="en-US" sz="1600" dirty="0" err="1"/>
              <a:t>person.firstName</a:t>
            </a:r>
            <a:r>
              <a:rPr lang="en-US" altLang="en-US" sz="1600" dirty="0"/>
              <a:t> = "John"; </a:t>
            </a:r>
            <a:r>
              <a:rPr lang="en-US" altLang="en-US" sz="1600" dirty="0" err="1"/>
              <a:t>person.lastName</a:t>
            </a:r>
            <a:r>
              <a:rPr lang="en-US" altLang="en-US" sz="1600" dirty="0"/>
              <a:t> = "Doe";</a:t>
            </a:r>
          </a:p>
          <a:p>
            <a:pPr lvl="0" defTabSz="914400">
              <a:buSzTx/>
            </a:pPr>
            <a:r>
              <a:rPr lang="en-US" altLang="en-US" sz="1600" dirty="0" err="1"/>
              <a:t>person.age</a:t>
            </a:r>
            <a:r>
              <a:rPr lang="en-US" altLang="en-US" sz="1600" dirty="0"/>
              <a:t> = 50;person.eyeColor = "blue"; </a:t>
            </a:r>
          </a:p>
          <a:p>
            <a:pPr lvl="0" defTabSz="914400">
              <a:buSzTx/>
            </a:pPr>
            <a:r>
              <a:rPr lang="en-US" altLang="en-US" sz="1600" dirty="0"/>
              <a:t>console.log(</a:t>
            </a:r>
            <a:r>
              <a:rPr lang="en-US" altLang="en-US" sz="1600" dirty="0" err="1"/>
              <a:t>person.firstName</a:t>
            </a:r>
            <a:r>
              <a:rPr lang="en-US" altLang="en-US" sz="1600" dirty="0"/>
              <a:t> + " is " + </a:t>
            </a:r>
            <a:r>
              <a:rPr lang="en-US" altLang="en-US" sz="1600" dirty="0" err="1"/>
              <a:t>person.age</a:t>
            </a:r>
            <a:r>
              <a:rPr lang="en-US" altLang="en-US" sz="1600" dirty="0"/>
              <a:t> + " years old.");</a:t>
            </a:r>
          </a:p>
          <a:p>
            <a:pPr>
              <a:lnSpc>
                <a:spcPts val="900"/>
              </a:lnSpc>
            </a:pPr>
            <a:endParaRPr lang="en-US" sz="1600" b="1" dirty="0">
              <a:solidFill>
                <a:schemeClr val="tx1"/>
              </a:solidFill>
            </a:endParaRPr>
          </a:p>
        </p:txBody>
      </p:sp>
    </p:spTree>
    <p:extLst>
      <p:ext uri="{BB962C8B-B14F-4D97-AF65-F5344CB8AC3E}">
        <p14:creationId xmlns:p14="http://schemas.microsoft.com/office/powerpoint/2010/main" val="109025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a:t>
            </a:r>
          </a:p>
        </p:txBody>
      </p:sp>
      <p:sp>
        <p:nvSpPr>
          <p:cNvPr id="3" name="Text Placeholder 2"/>
          <p:cNvSpPr>
            <a:spLocks noGrp="1"/>
          </p:cNvSpPr>
          <p:nvPr>
            <p:ph type="body" sz="quarter" idx="14"/>
          </p:nvPr>
        </p:nvSpPr>
        <p:spPr>
          <a:xfrm>
            <a:off x="511175" y="1094738"/>
            <a:ext cx="11071225" cy="5286812"/>
          </a:xfrm>
        </p:spPr>
        <p:txBody>
          <a:bodyPr/>
          <a:lstStyle/>
          <a:p>
            <a:r>
              <a:rPr lang="en-US" sz="1600" dirty="0"/>
              <a:t>Eg:2</a:t>
            </a:r>
          </a:p>
          <a:p>
            <a:r>
              <a:rPr lang="en-US" sz="1600" dirty="0"/>
              <a:t>let d = new Object();</a:t>
            </a:r>
          </a:p>
          <a:p>
            <a:r>
              <a:rPr lang="en-US" sz="1600" dirty="0"/>
              <a:t>This is the simplest way to create an empty object.</a:t>
            </a:r>
          </a:p>
          <a:p>
            <a:r>
              <a:rPr lang="en-US" sz="1600" dirty="0"/>
              <a:t>let d = new Object(); d.name=“</a:t>
            </a:r>
            <a:r>
              <a:rPr lang="en-US" sz="1600" dirty="0" err="1"/>
              <a:t>test";console.log</a:t>
            </a:r>
            <a:r>
              <a:rPr lang="en-US" sz="1600"/>
              <a:t>(d);</a:t>
            </a:r>
            <a:endParaRPr lang="en-US" sz="1600" dirty="0"/>
          </a:p>
          <a:p>
            <a:r>
              <a:rPr lang="en-US" sz="1600" b="1" dirty="0"/>
              <a:t>Using </a:t>
            </a:r>
            <a:r>
              <a:rPr lang="en-US" sz="1600" b="1" dirty="0" err="1"/>
              <a:t>Object.create</a:t>
            </a:r>
            <a:r>
              <a:rPr lang="en-US" sz="1600" b="1" dirty="0"/>
              <a:t>() method:</a:t>
            </a:r>
          </a:p>
          <a:p>
            <a:r>
              <a:rPr lang="en-US" sz="1600" dirty="0"/>
              <a:t>let a = </a:t>
            </a:r>
            <a:r>
              <a:rPr lang="en-US" sz="1600" dirty="0" err="1"/>
              <a:t>Object.create</a:t>
            </a:r>
            <a:r>
              <a:rPr lang="en-US" sz="1600" dirty="0"/>
              <a:t>(null); a.name='test'; console.log(a);</a:t>
            </a:r>
          </a:p>
          <a:p>
            <a:r>
              <a:rPr lang="en-US" sz="1600" dirty="0"/>
              <a:t>This method creates a new object extending the prototype object passed as a parameter.</a:t>
            </a:r>
          </a:p>
          <a:p>
            <a:r>
              <a:rPr lang="en-US" sz="1600" b="1" dirty="0"/>
              <a:t>Using a function constructor</a:t>
            </a:r>
          </a:p>
          <a:p>
            <a:r>
              <a:rPr lang="en-US" sz="1600" dirty="0"/>
              <a:t>let </a:t>
            </a:r>
            <a:r>
              <a:rPr lang="en-US" sz="1600" dirty="0" err="1"/>
              <a:t>Obj</a:t>
            </a:r>
            <a:r>
              <a:rPr lang="en-US" sz="1600" dirty="0"/>
              <a:t> = function(name) {</a:t>
            </a:r>
          </a:p>
          <a:p>
            <a:r>
              <a:rPr lang="en-US" sz="1600" dirty="0"/>
              <a:t>  this.name = name</a:t>
            </a:r>
          </a:p>
          <a:p>
            <a:r>
              <a:rPr lang="en-US" sz="1600" dirty="0"/>
              <a:t>}</a:t>
            </a:r>
          </a:p>
          <a:p>
            <a:r>
              <a:rPr lang="en-US" sz="1600" dirty="0"/>
              <a:t>let c = new </a:t>
            </a:r>
            <a:r>
              <a:rPr lang="en-US" sz="1600" dirty="0" err="1"/>
              <a:t>Obj</a:t>
            </a:r>
            <a:r>
              <a:rPr lang="en-US" sz="1600" dirty="0"/>
              <a:t>("hello"); </a:t>
            </a:r>
          </a:p>
          <a:p>
            <a:r>
              <a:rPr lang="en-US" sz="1600" dirty="0"/>
              <a:t>The new operator is calling a function and setting this of the function to a fresh new Object, and binding the prototype of that new Object to the function's prototype.</a:t>
            </a:r>
          </a:p>
          <a:p>
            <a:endParaRPr lang="en-US" sz="1600" dirty="0"/>
          </a:p>
          <a:p>
            <a:endParaRPr lang="en-US" sz="1600" dirty="0"/>
          </a:p>
        </p:txBody>
      </p:sp>
    </p:spTree>
    <p:extLst>
      <p:ext uri="{BB962C8B-B14F-4D97-AF65-F5344CB8AC3E}">
        <p14:creationId xmlns:p14="http://schemas.microsoft.com/office/powerpoint/2010/main" val="424906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this Object</a:t>
            </a:r>
          </a:p>
        </p:txBody>
      </p:sp>
      <p:sp>
        <p:nvSpPr>
          <p:cNvPr id="3" name="Text Placeholder 2"/>
          <p:cNvSpPr>
            <a:spLocks noGrp="1"/>
          </p:cNvSpPr>
          <p:nvPr>
            <p:ph type="body" sz="quarter" idx="14"/>
          </p:nvPr>
        </p:nvSpPr>
        <p:spPr>
          <a:xfrm>
            <a:off x="511175" y="1279083"/>
            <a:ext cx="11071225" cy="5047576"/>
          </a:xfrm>
        </p:spPr>
        <p:txBody>
          <a:bodyPr/>
          <a:lstStyle/>
          <a:p>
            <a:r>
              <a:rPr lang="en-US" dirty="0"/>
              <a:t>It has different values depending on where it is used:</a:t>
            </a:r>
          </a:p>
          <a:p>
            <a:pPr marL="342900" indent="-342900">
              <a:spcAft>
                <a:spcPts val="0"/>
              </a:spcAft>
              <a:buFont typeface="Arial" panose="020B0604020202020204" pitchFamily="34" charset="0"/>
              <a:buChar char="•"/>
            </a:pPr>
            <a:r>
              <a:rPr lang="en-US" dirty="0"/>
              <a:t>In a method, this refers to the owner object.</a:t>
            </a:r>
          </a:p>
          <a:p>
            <a:pPr marL="342900" indent="-342900">
              <a:spcAft>
                <a:spcPts val="0"/>
              </a:spcAft>
              <a:buFont typeface="Arial" panose="020B0604020202020204" pitchFamily="34" charset="0"/>
              <a:buChar char="•"/>
            </a:pPr>
            <a:r>
              <a:rPr lang="en-US" dirty="0"/>
              <a:t>Alone, this refers to the global object.</a:t>
            </a:r>
          </a:p>
          <a:p>
            <a:pPr marL="342900" indent="-342900">
              <a:spcAft>
                <a:spcPts val="0"/>
              </a:spcAft>
              <a:buFont typeface="Arial" panose="020B0604020202020204" pitchFamily="34" charset="0"/>
              <a:buChar char="•"/>
            </a:pPr>
            <a:r>
              <a:rPr lang="en-US" dirty="0"/>
              <a:t>In a function, this refers to the global object.</a:t>
            </a:r>
          </a:p>
          <a:p>
            <a:pPr marL="342900" indent="-342900">
              <a:spcAft>
                <a:spcPts val="0"/>
              </a:spcAft>
              <a:buFont typeface="Arial" panose="020B0604020202020204" pitchFamily="34" charset="0"/>
              <a:buChar char="•"/>
            </a:pPr>
            <a:r>
              <a:rPr lang="en-US" dirty="0"/>
              <a:t>In a function, in strict mode, this is undefined.</a:t>
            </a:r>
          </a:p>
          <a:p>
            <a:pPr marL="342900" indent="-342900">
              <a:spcAft>
                <a:spcPts val="0"/>
              </a:spcAft>
              <a:buFont typeface="Arial" panose="020B0604020202020204" pitchFamily="34" charset="0"/>
              <a:buChar char="•"/>
            </a:pPr>
            <a:r>
              <a:rPr lang="en-US" dirty="0"/>
              <a:t>Ex - 	</a:t>
            </a:r>
            <a:r>
              <a:rPr lang="en-US" dirty="0" err="1"/>
              <a:t>var</a:t>
            </a:r>
            <a:r>
              <a:rPr lang="en-US" dirty="0"/>
              <a:t> person = {</a:t>
            </a:r>
          </a:p>
          <a:p>
            <a:pPr>
              <a:spcAft>
                <a:spcPts val="0"/>
              </a:spcAft>
            </a:pPr>
            <a:r>
              <a:rPr lang="en-US" dirty="0"/>
              <a:t>  		</a:t>
            </a:r>
            <a:r>
              <a:rPr lang="en-US" dirty="0" err="1"/>
              <a:t>firstName</a:t>
            </a:r>
            <a:r>
              <a:rPr lang="en-US" dirty="0"/>
              <a:t>: "John",</a:t>
            </a:r>
          </a:p>
          <a:p>
            <a:pPr>
              <a:spcAft>
                <a:spcPts val="0"/>
              </a:spcAft>
            </a:pPr>
            <a:r>
              <a:rPr lang="en-US" dirty="0"/>
              <a:t>  		</a:t>
            </a:r>
            <a:r>
              <a:rPr lang="en-US" dirty="0" err="1"/>
              <a:t>lastName</a:t>
            </a:r>
            <a:r>
              <a:rPr lang="en-US" dirty="0"/>
              <a:t> : "Doe",</a:t>
            </a:r>
          </a:p>
          <a:p>
            <a:pPr>
              <a:spcAft>
                <a:spcPts val="0"/>
              </a:spcAft>
            </a:pPr>
            <a:r>
              <a:rPr lang="en-US" dirty="0"/>
              <a:t>  		id     : 5566,</a:t>
            </a:r>
          </a:p>
          <a:p>
            <a:pPr>
              <a:spcAft>
                <a:spcPts val="0"/>
              </a:spcAft>
            </a:pPr>
            <a:r>
              <a:rPr lang="en-US" dirty="0"/>
              <a:t>  		</a:t>
            </a:r>
            <a:r>
              <a:rPr lang="en-US" dirty="0" err="1"/>
              <a:t>fullName</a:t>
            </a:r>
            <a:r>
              <a:rPr lang="en-US" dirty="0"/>
              <a:t> : function() {</a:t>
            </a:r>
          </a:p>
          <a:p>
            <a:pPr>
              <a:spcAft>
                <a:spcPts val="0"/>
              </a:spcAft>
            </a:pPr>
            <a:r>
              <a:rPr lang="en-US" dirty="0"/>
              <a:t>    			return </a:t>
            </a:r>
            <a:r>
              <a:rPr lang="en-US" dirty="0" err="1"/>
              <a:t>this.firstName</a:t>
            </a:r>
            <a:r>
              <a:rPr lang="en-US" dirty="0"/>
              <a:t> + " " + </a:t>
            </a:r>
            <a:r>
              <a:rPr lang="en-US" dirty="0" err="1"/>
              <a:t>this.lastName</a:t>
            </a:r>
            <a:r>
              <a:rPr lang="en-US" dirty="0"/>
              <a:t>;</a:t>
            </a:r>
          </a:p>
          <a:p>
            <a:pPr>
              <a:spcAft>
                <a:spcPts val="0"/>
              </a:spcAft>
            </a:pPr>
            <a:r>
              <a:rPr lang="en-US" dirty="0"/>
              <a:t>  		}</a:t>
            </a:r>
          </a:p>
          <a:p>
            <a:pPr>
              <a:spcAft>
                <a:spcPts val="0"/>
              </a:spcAft>
            </a:pPr>
            <a:r>
              <a:rPr lang="en-US" dirty="0"/>
              <a:t>	};</a:t>
            </a:r>
          </a:p>
          <a:p>
            <a:pPr>
              <a:spcAft>
                <a:spcPts val="0"/>
              </a:spcAft>
            </a:pPr>
            <a:r>
              <a:rPr lang="en-US" dirty="0"/>
              <a:t>	</a:t>
            </a:r>
            <a:r>
              <a:rPr lang="en-US" dirty="0" err="1"/>
              <a:t>person.fullName</a:t>
            </a:r>
            <a:r>
              <a:rPr lang="en-US" dirty="0"/>
              <a:t>();</a:t>
            </a:r>
          </a:p>
        </p:txBody>
      </p:sp>
    </p:spTree>
    <p:extLst>
      <p:ext uri="{BB962C8B-B14F-4D97-AF65-F5344CB8AC3E}">
        <p14:creationId xmlns:p14="http://schemas.microsoft.com/office/powerpoint/2010/main" val="31288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var</a:t>
            </a:r>
            <a:r>
              <a:rPr lang="en-US" sz="3200" dirty="0"/>
              <a:t> v/s let v/s </a:t>
            </a:r>
            <a:r>
              <a:rPr lang="en-US" sz="3200" dirty="0" err="1"/>
              <a:t>const</a:t>
            </a:r>
            <a:r>
              <a:rPr lang="en-US" sz="3200" dirty="0"/>
              <a:t> </a:t>
            </a:r>
          </a:p>
        </p:txBody>
      </p:sp>
      <p:sp>
        <p:nvSpPr>
          <p:cNvPr id="3" name="Text Placeholder 2"/>
          <p:cNvSpPr>
            <a:spLocks noGrp="1"/>
          </p:cNvSpPr>
          <p:nvPr>
            <p:ph type="body" sz="quarter" idx="14"/>
          </p:nvPr>
        </p:nvSpPr>
        <p:spPr>
          <a:xfrm>
            <a:off x="511175" y="1279083"/>
            <a:ext cx="11071225" cy="5072290"/>
          </a:xfrm>
        </p:spPr>
        <p:txBody>
          <a:bodyPr/>
          <a:lstStyle/>
          <a:p>
            <a:pPr marL="342900" indent="-342900">
              <a:spcAft>
                <a:spcPts val="0"/>
              </a:spcAft>
              <a:buFont typeface="Arial" panose="020B0604020202020204" pitchFamily="34" charset="0"/>
              <a:buChar char="•"/>
            </a:pPr>
            <a:r>
              <a:rPr lang="en-US" dirty="0"/>
              <a:t>Variables declared with the </a:t>
            </a:r>
            <a:r>
              <a:rPr lang="en-US" dirty="0" err="1"/>
              <a:t>var</a:t>
            </a:r>
            <a:r>
              <a:rPr lang="en-US" dirty="0"/>
              <a:t> keyword are said to be in the function scope.</a:t>
            </a:r>
          </a:p>
          <a:p>
            <a:pPr marL="342900" indent="-342900">
              <a:spcAft>
                <a:spcPts val="0"/>
              </a:spcAft>
              <a:buFont typeface="Arial" panose="020B0604020202020204" pitchFamily="34" charset="0"/>
              <a:buChar char="•"/>
            </a:pPr>
            <a:r>
              <a:rPr lang="en-US" dirty="0"/>
              <a:t>This means that a variable would exist only within the scope of the function in which it was declared. Or the nearest parent function, if it’s a nested function.</a:t>
            </a:r>
          </a:p>
          <a:p>
            <a:pPr marL="342900" indent="-342900">
              <a:spcAft>
                <a:spcPts val="0"/>
              </a:spcAft>
              <a:buFont typeface="Arial" panose="020B0604020202020204" pitchFamily="34" charset="0"/>
              <a:buChar char="•"/>
            </a:pPr>
            <a:r>
              <a:rPr lang="en-US" dirty="0"/>
              <a:t>Ex- 	</a:t>
            </a:r>
            <a:r>
              <a:rPr lang="en-US" dirty="0" err="1"/>
              <a:t>var</a:t>
            </a:r>
            <a:r>
              <a:rPr lang="en-US" dirty="0"/>
              <a:t> </a:t>
            </a:r>
            <a:r>
              <a:rPr lang="en-US" dirty="0" err="1"/>
              <a:t>myVar</a:t>
            </a:r>
            <a:r>
              <a:rPr lang="en-US" dirty="0"/>
              <a:t> = 1; </a:t>
            </a:r>
          </a:p>
          <a:p>
            <a:pPr>
              <a:spcAft>
                <a:spcPts val="0"/>
              </a:spcAft>
            </a:pPr>
            <a:r>
              <a:rPr lang="en-US" dirty="0"/>
              <a:t>	function </a:t>
            </a:r>
            <a:r>
              <a:rPr lang="en-US" b="1" dirty="0" err="1"/>
              <a:t>myFunc</a:t>
            </a:r>
            <a:r>
              <a:rPr lang="en-US" dirty="0"/>
              <a:t>() { </a:t>
            </a:r>
          </a:p>
          <a:p>
            <a:pPr>
              <a:spcAft>
                <a:spcPts val="0"/>
              </a:spcAft>
            </a:pPr>
            <a:r>
              <a:rPr lang="en-US" dirty="0"/>
              <a:t>		</a:t>
            </a:r>
            <a:r>
              <a:rPr lang="en-US" dirty="0" err="1"/>
              <a:t>var</a:t>
            </a:r>
            <a:r>
              <a:rPr lang="en-US" dirty="0"/>
              <a:t> </a:t>
            </a:r>
            <a:r>
              <a:rPr lang="en-US" dirty="0" err="1"/>
              <a:t>myVar</a:t>
            </a:r>
            <a:r>
              <a:rPr lang="en-US" dirty="0"/>
              <a:t> = 2; </a:t>
            </a:r>
          </a:p>
          <a:p>
            <a:pPr>
              <a:spcAft>
                <a:spcPts val="0"/>
              </a:spcAft>
            </a:pPr>
            <a:r>
              <a:rPr lang="en-US" dirty="0"/>
              <a:t>		console.</a:t>
            </a:r>
            <a:r>
              <a:rPr lang="en-US" b="1" dirty="0"/>
              <a:t>log</a:t>
            </a:r>
            <a:r>
              <a:rPr lang="en-US" dirty="0"/>
              <a:t>(</a:t>
            </a:r>
            <a:r>
              <a:rPr lang="en-US" dirty="0" err="1"/>
              <a:t>myVar</a:t>
            </a:r>
            <a:r>
              <a:rPr lang="en-US" dirty="0"/>
              <a:t>); 	</a:t>
            </a:r>
          </a:p>
          <a:p>
            <a:pPr>
              <a:spcAft>
                <a:spcPts val="0"/>
              </a:spcAft>
            </a:pPr>
            <a:r>
              <a:rPr lang="en-US" dirty="0"/>
              <a:t>	} </a:t>
            </a:r>
          </a:p>
          <a:p>
            <a:pPr>
              <a:spcAft>
                <a:spcPts val="0"/>
              </a:spcAft>
            </a:pPr>
            <a:r>
              <a:rPr lang="en-US" b="1" dirty="0"/>
              <a:t>	</a:t>
            </a:r>
            <a:r>
              <a:rPr lang="en-US" b="1" dirty="0" err="1"/>
              <a:t>myFunc</a:t>
            </a:r>
            <a:r>
              <a:rPr lang="en-US" dirty="0"/>
              <a:t>(); 			// 2</a:t>
            </a:r>
          </a:p>
          <a:p>
            <a:pPr>
              <a:spcAft>
                <a:spcPts val="0"/>
              </a:spcAft>
            </a:pPr>
            <a:r>
              <a:rPr lang="en-US" dirty="0"/>
              <a:t>	console.</a:t>
            </a:r>
            <a:r>
              <a:rPr lang="en-US" b="1" dirty="0"/>
              <a:t>log</a:t>
            </a:r>
            <a:r>
              <a:rPr lang="en-US" dirty="0"/>
              <a:t>(</a:t>
            </a:r>
            <a:r>
              <a:rPr lang="en-US" dirty="0" err="1"/>
              <a:t>myVar</a:t>
            </a:r>
            <a:r>
              <a:rPr lang="en-US" dirty="0"/>
              <a:t>);		// 1</a:t>
            </a:r>
          </a:p>
          <a:p>
            <a:pPr marL="342900" indent="-342900">
              <a:spcAft>
                <a:spcPts val="0"/>
              </a:spcAft>
              <a:buFont typeface="Arial" panose="020B0604020202020204" pitchFamily="34" charset="0"/>
              <a:buChar char="•"/>
            </a:pPr>
            <a:r>
              <a:rPr lang="en-US" dirty="0"/>
              <a:t>A block is any code within curly braces. Block scoping ensures that any variables defined within those braces don’t become global variables. They instead have local scope. Variables assigned with let are always block scoped.</a:t>
            </a:r>
          </a:p>
          <a:p>
            <a:pPr marL="342900" indent="-342900">
              <a:spcAft>
                <a:spcPts val="0"/>
              </a:spcAft>
              <a:buFont typeface="Arial" panose="020B0604020202020204" pitchFamily="34" charset="0"/>
              <a:buChar char="•"/>
            </a:pPr>
            <a:r>
              <a:rPr lang="nn-NO" dirty="0"/>
              <a:t>Ex - 	var myVar = 1; </a:t>
            </a:r>
          </a:p>
          <a:p>
            <a:pPr lvl="1">
              <a:spcAft>
                <a:spcPts val="0"/>
              </a:spcAft>
            </a:pPr>
            <a:r>
              <a:rPr lang="nn-NO" sz="2000" dirty="0"/>
              <a:t>	if (true) { let myVar = 2; console.log(myVar); }  // 2</a:t>
            </a:r>
          </a:p>
          <a:p>
            <a:pPr lvl="1">
              <a:spcAft>
                <a:spcPts val="0"/>
              </a:spcAft>
            </a:pPr>
            <a:r>
              <a:rPr lang="nn-NO" sz="2000" dirty="0"/>
              <a:t>	console.log(myVar);			  // 1	</a:t>
            </a:r>
            <a:endParaRPr lang="en-US" sz="2000" dirty="0"/>
          </a:p>
        </p:txBody>
      </p:sp>
    </p:spTree>
    <p:extLst>
      <p:ext uri="{BB962C8B-B14F-4D97-AF65-F5344CB8AC3E}">
        <p14:creationId xmlns:p14="http://schemas.microsoft.com/office/powerpoint/2010/main" val="570659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bodyPr lIns="0" rIns="0" anchor="b" anchorCtr="0">
        <a:normAutofit fontScale="92500"/>
      </a:bodyPr>
      <a:lstStyle>
        <a:defPPr>
          <a:lnSpc>
            <a:spcPts val="900"/>
          </a:lnSpc>
          <a:defRPr sz="1300" b="1" dirty="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SamplePresentation (Read-Only)" id="{AAB65C0C-A630-B648-AB7A-02E65A1F024C}" vid="{0EF30528-48BD-664A-8C15-855FF471E1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25ADC8-437A-443D-94AF-31ADD11893C1}">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8E262111-45C1-42D3-A601-D68067191FFC}">
  <ds:schemaRefs>
    <ds:schemaRef ds:uri="http://schemas.microsoft.com/sharepoint/v3/contenttype/forms"/>
  </ds:schemaRefs>
</ds:datastoreItem>
</file>

<file path=customXml/itemProps3.xml><?xml version="1.0" encoding="utf-8"?>
<ds:datastoreItem xmlns:ds="http://schemas.openxmlformats.org/officeDocument/2006/customXml" ds:itemID="{B5257EA6-2FE0-44A6-BD3E-656A3FED8D63}"/>
</file>

<file path=docProps/app.xml><?xml version="1.0" encoding="utf-8"?>
<Properties xmlns="http://schemas.openxmlformats.org/officeDocument/2006/extended-properties" xmlns:vt="http://schemas.openxmlformats.org/officeDocument/2006/docPropsVTypes">
  <Template>SamplePresentation</Template>
  <TotalTime>6891</TotalTime>
  <Words>4205</Words>
  <Application>Microsoft Office PowerPoint</Application>
  <PresentationFormat>Widescreen</PresentationFormat>
  <Paragraphs>486</Paragraphs>
  <Slides>46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Palatino</vt:lpstr>
      <vt:lpstr>Verdana</vt:lpstr>
      <vt:lpstr>Wingdings</vt:lpstr>
      <vt:lpstr>Deloitte_US_Onscreen</vt:lpstr>
      <vt:lpstr>think-cell Slide</vt:lpstr>
      <vt:lpstr>Lightning Prerequisite</vt:lpstr>
      <vt:lpstr>Agenda</vt:lpstr>
      <vt:lpstr>JavaScript : Data Types</vt:lpstr>
      <vt:lpstr>PowerPoint Presentation</vt:lpstr>
      <vt:lpstr>PowerPoint Presentation</vt:lpstr>
      <vt:lpstr>Object</vt:lpstr>
      <vt:lpstr>Object</vt:lpstr>
      <vt:lpstr>this Object</vt:lpstr>
      <vt:lpstr>var v/s let v/s const </vt:lpstr>
      <vt:lpstr>var v/s let v/s const </vt:lpstr>
      <vt:lpstr>JavaScript : Functions(Named, Anonymous, Arrow ,IIFE)</vt:lpstr>
      <vt:lpstr>Named Function</vt:lpstr>
      <vt:lpstr>Anonymous Function </vt:lpstr>
      <vt:lpstr>Immediately-invoked Function Expression (IIFE)</vt:lpstr>
      <vt:lpstr>Arrow Functions</vt:lpstr>
      <vt:lpstr>Types of JavaScript Pattern</vt:lpstr>
      <vt:lpstr>Method invocation</vt:lpstr>
      <vt:lpstr>Function Invocation Pattern </vt:lpstr>
      <vt:lpstr>Constructor Invocation Pattern</vt:lpstr>
      <vt:lpstr>Constructor Invocation Pattern</vt:lpstr>
      <vt:lpstr>Constructor</vt:lpstr>
      <vt:lpstr>Indirect Invocation Pattern</vt:lpstr>
      <vt:lpstr>Invocation pattern</vt:lpstr>
      <vt:lpstr>JavaScript: Events and Event Handling</vt:lpstr>
      <vt:lpstr>Event Handlers</vt:lpstr>
      <vt:lpstr>Inline Registration</vt:lpstr>
      <vt:lpstr>Programmatic Registration</vt:lpstr>
      <vt:lpstr>Event and this</vt:lpstr>
      <vt:lpstr>Prototype</vt:lpstr>
      <vt:lpstr>Prototypal class Example</vt:lpstr>
      <vt:lpstr>Pseudoclassical Inheritance Example</vt:lpstr>
      <vt:lpstr>Debugging JavaScript in ChromeDevTools</vt:lpstr>
      <vt:lpstr>CSS: Introduction</vt:lpstr>
      <vt:lpstr>CSS : External Style Sheet</vt:lpstr>
      <vt:lpstr>CSS : Internal Style Sheet</vt:lpstr>
      <vt:lpstr>CSS: Inline Sheet</vt:lpstr>
      <vt:lpstr>CSS : Styling your page</vt:lpstr>
      <vt:lpstr>CSS : Cascading</vt:lpstr>
      <vt:lpstr>CSS : Cascading</vt:lpstr>
      <vt:lpstr>CSS : Grid System</vt:lpstr>
      <vt:lpstr>Grid System – Grid lines &amp; Grid Track </vt:lpstr>
      <vt:lpstr>Grid System: Grid Cells</vt:lpstr>
      <vt:lpstr>Grid System: Grid Areas</vt:lpstr>
      <vt:lpstr>Grid System: Example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Singh, Avijeet (US - Philadelphia)</dc:creator>
  <cp:lastModifiedBy>Ghosh, Shwetadri</cp:lastModifiedBy>
  <cp:revision>127</cp:revision>
  <cp:lastPrinted>2014-06-25T02:16:22Z</cp:lastPrinted>
  <dcterms:created xsi:type="dcterms:W3CDTF">2017-11-11T21:37:40Z</dcterms:created>
  <dcterms:modified xsi:type="dcterms:W3CDTF">2021-08-08T14:25:48Z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y fmtid="{D5CDD505-2E9C-101B-9397-08002B2CF9AE}" pid="3" name="MSIP_Label_ea60d57e-af5b-4752-ac57-3e4f28ca11dc_Enabled">
    <vt:lpwstr>true</vt:lpwstr>
  </property>
  <property fmtid="{D5CDD505-2E9C-101B-9397-08002B2CF9AE}" pid="4" name="MSIP_Label_ea60d57e-af5b-4752-ac57-3e4f28ca11dc_SetDate">
    <vt:lpwstr>2021-08-08T14:25:45Z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fa69c271-c690-4e0e-ae86-33715f5b12ff</vt:lpwstr>
  </property>
  <property fmtid="{D5CDD505-2E9C-101B-9397-08002B2CF9AE}" pid="9" name="MSIP_Label_ea60d57e-af5b-4752-ac57-3e4f28ca11dc_ContentBits">
    <vt:lpwstr>0</vt:lpwstr>
  </property>
</Properties>
</file>