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sldIdLst>
    <p:sldId id="256" r:id="rId5"/>
    <p:sldId id="278" r:id="rId6"/>
    <p:sldId id="279" r:id="rId7"/>
    <p:sldId id="284" r:id="rId8"/>
    <p:sldId id="286" r:id="rId9"/>
    <p:sldId id="272" r:id="rId10"/>
    <p:sldId id="273" r:id="rId11"/>
    <p:sldId id="274" r:id="rId12"/>
    <p:sldId id="281" r:id="rId13"/>
    <p:sldId id="289" r:id="rId14"/>
    <p:sldId id="290" r:id="rId15"/>
    <p:sldId id="295" r:id="rId16"/>
    <p:sldId id="296" r:id="rId17"/>
    <p:sldId id="291" r:id="rId18"/>
    <p:sldId id="285" r:id="rId19"/>
    <p:sldId id="287" r:id="rId20"/>
    <p:sldId id="288" r:id="rId21"/>
    <p:sldId id="292" r:id="rId22"/>
    <p:sldId id="293" r:id="rId23"/>
    <p:sldId id="294" r:id="rId24"/>
    <p:sldId id="275" r:id="rId25"/>
    <p:sldId id="277" r:id="rId26"/>
    <p:sldId id="297" r:id="rId27"/>
    <p:sldId id="298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, Jyotirmay" initials="PJ" lastIdx="1" clrIdx="0">
    <p:extLst>
      <p:ext uri="{19B8F6BF-5375-455C-9EA6-DF929625EA0E}">
        <p15:presenceInfo xmlns:p15="http://schemas.microsoft.com/office/powerpoint/2012/main" userId="S::jypaul@deloitte.com::967a2734-cb34-4277-9523-eb7f22705b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09748-9221-419D-89BD-B2D81DBD780A}" v="3" dt="2022-04-20T08:30:1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6" y="-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ikish, Areej" userId="S::aaleikish@deloitte.com::5e79f494-2ebb-4314-bc94-cebfb4b3418b" providerId="AD" clId="Web-{36809748-9221-419D-89BD-B2D81DBD780A}"/>
    <pc:docChg chg="delSld">
      <pc:chgData name="Aleikish, Areej" userId="S::aaleikish@deloitte.com::5e79f494-2ebb-4314-bc94-cebfb4b3418b" providerId="AD" clId="Web-{36809748-9221-419D-89BD-B2D81DBD780A}" dt="2022-04-20T08:30:14.337" v="2"/>
      <pc:docMkLst>
        <pc:docMk/>
      </pc:docMkLst>
      <pc:sldChg chg="del">
        <pc:chgData name="Aleikish, Areej" userId="S::aaleikish@deloitte.com::5e79f494-2ebb-4314-bc94-cebfb4b3418b" providerId="AD" clId="Web-{36809748-9221-419D-89BD-B2D81DBD780A}" dt="2022-04-20T08:30:14.337" v="2"/>
        <pc:sldMkLst>
          <pc:docMk/>
          <pc:sldMk cId="1419179341" sldId="276"/>
        </pc:sldMkLst>
      </pc:sldChg>
      <pc:sldChg chg="del">
        <pc:chgData name="Aleikish, Areej" userId="S::aaleikish@deloitte.com::5e79f494-2ebb-4314-bc94-cebfb4b3418b" providerId="AD" clId="Web-{36809748-9221-419D-89BD-B2D81DBD780A}" dt="2022-04-20T08:27:18.020" v="1"/>
        <pc:sldMkLst>
          <pc:docMk/>
          <pc:sldMk cId="510029816" sldId="299"/>
        </pc:sldMkLst>
      </pc:sldChg>
      <pc:sldChg chg="del">
        <pc:chgData name="Aleikish, Areej" userId="S::aaleikish@deloitte.com::5e79f494-2ebb-4314-bc94-cebfb4b3418b" providerId="AD" clId="Web-{36809748-9221-419D-89BD-B2D81DBD780A}" dt="2022-04-20T07:49:36.041" v="0"/>
        <pc:sldMkLst>
          <pc:docMk/>
          <pc:sldMk cId="2116341692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5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6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4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94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7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6F7C74-9F47-4F85-B14C-62176F3AA372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lightning.meta/lightning/js_helper.htm#:~:text=Helper%20functions%20are%20local%20to,client%2Dside%20controller%20or%20render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salesforce.com/docs/atlas.en-us.lightning.meta/lightning/components_cs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salesforce.com/docs/atlas.en-us.lightning.meta/lightning/js_renderer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salesforce.com/docs/atlas.en-us.lightning.meta/lightning/components_config_for_app_builder_design_file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salesforce.com/docs/component-library/overview/interface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salesforce.com/docs/atlas.en-us.lightning.meta/lightning/components_attributes.htm#:~:text=Component%20attributes%20are%20like%20member,to%20make%20components%20more%20dynamic.&amp;text=All%20attributes%20have%20a%20name%20and%20a%20type.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htningdesignsystem.com/icons/" TargetMode="External"/><Relationship Id="rId2" Type="http://schemas.openxmlformats.org/officeDocument/2006/relationships/hyperlink" Target="https://www.lightningdesignsyste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lhead.salesforce.com/content/learn/modules/lightning-design-system-development-for-design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salesforce.com/docs/atlas.en-us.lightning.meta/lightning/oo_favor_composition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salesforce.com/docs/component-library/bundle/lightning:actionOverride/documenta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salesforce.com/docs/component-library/bundle/force:lightningQuickAction/documentation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eveloper.salesforce.com/docs/atlas.en-us.lightning.meta/lightning/controllers_server_actions_call.htm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component-library/bundle/lightning:recordViewForm/documentation" TargetMode="External"/><Relationship Id="rId2" Type="http://schemas.openxmlformats.org/officeDocument/2006/relationships/hyperlink" Target="https://developer.salesforce.com/docs/component-library/bundle/lightning:recordForm/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docs/component-library/bundle/lightning:recordEditForm/documenta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docs/component-library/bundle/lightning:datatable/example#lightningcomponentdemo:exampleDatatableInfiniteLoading" TargetMode="External"/><Relationship Id="rId2" Type="http://schemas.openxmlformats.org/officeDocument/2006/relationships/hyperlink" Target="https://developer.salesforce.com/docs/atlas.en-us.lightning.meta/lightning/intro_benefit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content/learn/modules/lightning_app_builder" TargetMode="External"/><Relationship Id="rId2" Type="http://schemas.openxmlformats.org/officeDocument/2006/relationships/hyperlink" Target="https://help.salesforce.com/s/articleView?id=sf.lightning_app_builder_overview.htm&amp;type=5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content/learn/modules/community_cloud_basics?trailmix_creator_id=frankklensch&amp;trailmix_slug=lightning-communities" TargetMode="External"/><Relationship Id="rId2" Type="http://schemas.openxmlformats.org/officeDocument/2006/relationships/hyperlink" Target="https://help.salesforce.com/s/articleView?id=sf.community_designer_overview.htm&amp;type=5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trailhead.salesforce.com/content/learn/projects/communities_theme_layou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alesforce.stackexchange.com/questions/296098/in-salesforce-lightning-client-side-is-stateful-and-server-side-is-stateless-w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component-library/overview/compon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content/learn/projects/quickstart-lightning-components" TargetMode="External"/><Relationship Id="rId2" Type="http://schemas.openxmlformats.org/officeDocument/2006/relationships/hyperlink" Target="https://trailhead.salesforce.com/content/learn/modules/lex_dev_lc_basics?trailmix_creator_id=jvillaceran&amp;trailmix_slug=p4u-lightning-component-development-basic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salesforce.com/docs/atlas.en-us.lightning.meta/lightning/components_bundl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A77B-759E-4BA7-BD94-1FA8A1A6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46" y="988217"/>
            <a:ext cx="4094017" cy="179892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Training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0EAB-6F57-494C-9FFA-A80E200A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73" y="3031652"/>
            <a:ext cx="4094017" cy="167962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Agenda:</a:t>
            </a:r>
          </a:p>
          <a:p>
            <a:pPr algn="l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</a:rPr>
              <a:t>Aura / Lightning Components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CB0165-6383-4362-AA8D-A01916752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r="1218" b="2"/>
          <a:stretch/>
        </p:blipFill>
        <p:spPr>
          <a:xfrm>
            <a:off x="6556353" y="982131"/>
            <a:ext cx="319409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8437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75AB-E6A9-4E77-A44D-06B97337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Controllers in Lightning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D68-EAF3-4CCB-8CB1-9BD13EA5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Controllers can be of two types</a:t>
            </a:r>
          </a:p>
          <a:p>
            <a:pPr lvl="1"/>
            <a:r>
              <a:rPr lang="en-US" sz="1400" dirty="0"/>
              <a:t>JS Controller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/>
              <a:t>A part of the Lightning Component Bundle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/>
              <a:t>Action handlers are written in </a:t>
            </a:r>
            <a:r>
              <a:rPr lang="en-US" sz="1400" dirty="0" err="1"/>
              <a:t>js</a:t>
            </a:r>
            <a:r>
              <a:rPr lang="en-US" sz="1400" dirty="0"/>
              <a:t> controller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/>
              <a:t>Reusable functions should not be added in </a:t>
            </a:r>
            <a:r>
              <a:rPr lang="en-US" sz="1400" dirty="0" err="1"/>
              <a:t>js</a:t>
            </a:r>
            <a:r>
              <a:rPr lang="en-US" sz="1400" dirty="0"/>
              <a:t> controller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/>
              <a:t>Calling a controller function from another controller function is complex</a:t>
            </a:r>
          </a:p>
          <a:p>
            <a:pPr lvl="1"/>
            <a:r>
              <a:rPr lang="en-US" sz="1400" dirty="0"/>
              <a:t>Apex Controller – It is an Apex Class</a:t>
            </a:r>
          </a:p>
        </p:txBody>
      </p:sp>
    </p:spTree>
    <p:extLst>
      <p:ext uri="{BB962C8B-B14F-4D97-AF65-F5344CB8AC3E}">
        <p14:creationId xmlns:p14="http://schemas.microsoft.com/office/powerpoint/2010/main" val="319828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841-6D0B-47AB-B1DF-45B876D5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Understanding helper.js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B4E8-286C-404D-A95A-D7126F2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Reusable functions should be written in helper.js file</a:t>
            </a:r>
          </a:p>
          <a:p>
            <a:r>
              <a:rPr lang="en-US" sz="1400" dirty="0"/>
              <a:t>Calling a helper function from another helper function or controller function is very easy</a:t>
            </a:r>
          </a:p>
          <a:p>
            <a:r>
              <a:rPr lang="en-US" sz="1400" dirty="0"/>
              <a:t>It is a good practice to call an Apex Controller function from a helper function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 </a:t>
            </a:r>
            <a:r>
              <a:rPr lang="en-US" sz="1400" dirty="0">
                <a:hlinkClick r:id="rId2"/>
              </a:rPr>
              <a:t>https://developer.salesforce.com/docs/atlas.en-us.lightning.meta/lightning/js_helper.htm#:~:text=Helper%20functions%20are%20local%20to,client%2Dside%20controller%20or%20renderer</a:t>
            </a:r>
            <a:r>
              <a:rPr lang="en-US" sz="1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AFB8-3177-46B4-A627-EA76CD04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94-C04E-4F5C-9CD1-9CEA289C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To apply some required style which is unachievable using SLDS, we should create custom </a:t>
            </a:r>
            <a:r>
              <a:rPr lang="en-US" sz="1400" dirty="0" err="1"/>
              <a:t>css</a:t>
            </a:r>
            <a:r>
              <a:rPr lang="en-US" sz="1400" dirty="0"/>
              <a:t> classes.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https://developer.salesforce.com/docs/atlas.en-us.lightning.meta/lightning/components_css.htm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CE501-D78F-4BD7-838D-A877AA34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04" y="3332299"/>
            <a:ext cx="9411789" cy="27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5B65-C88D-4640-948A-2E45BB15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Renderer in Lightning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6A29-9671-4A42-8350-2F5CC4DF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Renderer service in lightning component bundle modifies the DOM elements</a:t>
            </a:r>
          </a:p>
          <a:p>
            <a:r>
              <a:rPr lang="en-US" sz="1400" dirty="0"/>
              <a:t>Custom renderer is used to change or override the default rendering behavior of the component</a:t>
            </a:r>
          </a:p>
          <a:p>
            <a:r>
              <a:rPr lang="en-US" sz="1400" dirty="0"/>
              <a:t>Helper function can be called from a renderer function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https://developer.salesforce.com/docs/atlas.en-us.lightning.meta/lightning/js_renderers.htm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2573E-64ED-4273-9BD4-0ED63C7B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332862"/>
            <a:ext cx="9311643" cy="12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586D-EB33-4D78-A464-4A907A40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Design attribute in Lightning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5AF9-FEED-4095-9C2E-FFED46F2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It is a part of Lightning Component Bundle</a:t>
            </a:r>
          </a:p>
          <a:p>
            <a:r>
              <a:rPr lang="en-US" sz="1400" dirty="0"/>
              <a:t>Used to make a lightning component attribute available for admins to edit in Lightning App Builder or Experience Builder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 </a:t>
            </a:r>
            <a:r>
              <a:rPr lang="en-US" sz="1400" dirty="0">
                <a:hlinkClick r:id="rId2"/>
              </a:rPr>
              <a:t>https://developer.salesforce.com/docs/atlas.en-us.lightning.meta/lightning/components_config_for_app_builder_design_files.htm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BE8B7-7910-4853-869A-F062E93F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428025"/>
            <a:ext cx="9601196" cy="13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4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095-AF72-426C-A646-AA9986F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BF7E-69F8-4108-BD1A-7B86841D7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It enables the accessibility of Lightning Components at different places in Lightning Experience.</a:t>
            </a:r>
          </a:p>
          <a:p>
            <a:r>
              <a:rPr lang="en-US" sz="1400" dirty="0"/>
              <a:t>Checking the boxes in the screenshot shown, includes the interfaces automatically in Lightning component.</a:t>
            </a:r>
          </a:p>
          <a:p>
            <a:r>
              <a:rPr lang="en-US" sz="1400" b="1" dirty="0"/>
              <a:t>Some Important Interfaces:</a:t>
            </a:r>
          </a:p>
          <a:p>
            <a:pPr lvl="1"/>
            <a:r>
              <a:rPr lang="en-US" sz="1200" dirty="0" err="1"/>
              <a:t>force:hasRecordId</a:t>
            </a:r>
            <a:endParaRPr lang="en-US" sz="1200" dirty="0"/>
          </a:p>
          <a:p>
            <a:pPr lvl="1"/>
            <a:r>
              <a:rPr lang="en-US" sz="1200" dirty="0" err="1"/>
              <a:t>force:hasSObjectName</a:t>
            </a:r>
            <a:endParaRPr lang="en-US" sz="1200" dirty="0"/>
          </a:p>
          <a:p>
            <a:pPr lvl="1"/>
            <a:r>
              <a:rPr lang="en-US" sz="1200" dirty="0" err="1"/>
              <a:t>flexipage:availableForAllPageTypes</a:t>
            </a:r>
            <a:endParaRPr lang="en-US" sz="1200" dirty="0"/>
          </a:p>
          <a:p>
            <a:pPr lvl="1"/>
            <a:r>
              <a:rPr lang="en-US" sz="1200" dirty="0" err="1"/>
              <a:t>flexipage:availableForRecordHome</a:t>
            </a:r>
            <a:endParaRPr lang="en-US" sz="1200" dirty="0"/>
          </a:p>
          <a:p>
            <a:pPr lvl="1"/>
            <a:r>
              <a:rPr lang="en-US" sz="1200" dirty="0" err="1"/>
              <a:t>forceCommunity:availableForAllPageTypes</a:t>
            </a:r>
            <a:endParaRPr lang="en-US" sz="1200" dirty="0"/>
          </a:p>
          <a:p>
            <a:pPr lvl="1"/>
            <a:r>
              <a:rPr lang="en-US" sz="1200" dirty="0" err="1"/>
              <a:t>force:lightningQuickAction</a:t>
            </a:r>
            <a:endParaRPr lang="en-US" sz="1200" dirty="0"/>
          </a:p>
          <a:p>
            <a:pPr lvl="1"/>
            <a:r>
              <a:rPr lang="en-US" sz="1200" dirty="0" err="1"/>
              <a:t>lightning:actionOverride</a:t>
            </a: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 </a:t>
            </a:r>
            <a:r>
              <a:rPr lang="en-US" sz="1400" dirty="0">
                <a:hlinkClick r:id="rId2"/>
              </a:rPr>
              <a:t>https://developer.salesforce.com/docs/component-library/overview/interfaces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C777F-5947-4FA9-B4B8-EEECCF6A2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E1DF0-C2C4-4C56-BE89-9B54321C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7996"/>
            <a:ext cx="4797552" cy="36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E1A0-5169-4EDB-B9D6-84B66741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in Lightning Component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C01C7B-2D29-476D-A5AF-EF317A11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Component attributes are like member variables on a class in Apex</a:t>
            </a:r>
          </a:p>
          <a:p>
            <a:r>
              <a:rPr lang="en-US" sz="1400" dirty="0"/>
              <a:t>All attributes have a name and type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https://developer.salesforce.com/docs/atlas.en-us.lightning.meta/lightning/components_attributes.htm#:~:text=Component%20attributes%20are%20like%20member,to%20make%20components%20more%20dynamic.&amp;text=All%20attributes%20have%20a%20name%20and%20a%20type.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AA55C-2804-432B-ADA3-7AF619FC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3978719"/>
            <a:ext cx="10546081" cy="21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F71D-0FF7-4AC5-8504-F361B72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Salesforce Lightning Design System (SLDS)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99B4-43CF-4E1A-9BA8-85B145DA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Native </a:t>
            </a:r>
            <a:r>
              <a:rPr lang="en-US" sz="1400" dirty="0" err="1"/>
              <a:t>css</a:t>
            </a:r>
            <a:r>
              <a:rPr lang="en-US" sz="1400" dirty="0"/>
              <a:t> framework</a:t>
            </a:r>
          </a:p>
          <a:p>
            <a:r>
              <a:rPr lang="en-US" sz="1400" dirty="0"/>
              <a:t>Provides similar experience like Bootstrap</a:t>
            </a:r>
          </a:p>
          <a:p>
            <a:r>
              <a:rPr lang="en-US" sz="1400" dirty="0"/>
              <a:t>Provides a consistent look and feel with LEX</a:t>
            </a:r>
          </a:p>
          <a:p>
            <a:r>
              <a:rPr lang="en-US" sz="1400" dirty="0"/>
              <a:t>Provides OOTB icons to use in custom lightning component development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https://www.lightningdesignsystem.com/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(SLDS Icons):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https://www.lightningdesignsystem.com/icons/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Trailhead:</a:t>
            </a:r>
            <a:r>
              <a:rPr lang="en-US" sz="1400" dirty="0"/>
              <a:t> </a:t>
            </a:r>
            <a:r>
              <a:rPr lang="en-US" sz="1400" dirty="0">
                <a:hlinkClick r:id="rId4"/>
              </a:rPr>
              <a:t>https://trailhead.salesforce.com/content/learn/modules/lightning-design-system-development-for-designers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8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F2F8-A2FF-42CF-A931-FBD11BC0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Inheritance in Lightning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D6CA-FBE0-454B-A144-64DE24CF52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 component using </a:t>
            </a:r>
            <a:r>
              <a:rPr lang="en-US" sz="1400" dirty="0">
                <a:solidFill>
                  <a:srgbClr val="00B050"/>
                </a:solidFill>
              </a:rPr>
              <a:t>extensible=“true” </a:t>
            </a:r>
            <a:r>
              <a:rPr lang="en-US" sz="1400" dirty="0">
                <a:solidFill>
                  <a:schemeClr val="tx1"/>
                </a:solidFill>
              </a:rPr>
              <a:t>can be extended by any other Lightning Component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Globally reusable functions can be put in the helper.js of extensible Component.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Favor Composition over Inheritance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 </a:t>
            </a:r>
            <a:r>
              <a:rPr lang="en-US" sz="1400" dirty="0">
                <a:solidFill>
                  <a:srgbClr val="00B050"/>
                </a:solidFill>
                <a:hlinkClick r:id="rId2"/>
              </a:rPr>
              <a:t>https://developer.salesforce.com/docs/atlas.en-us.lightning.meta/lightning/oo_cmp_attributes.htm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 </a:t>
            </a:r>
            <a:r>
              <a:rPr lang="en-US" sz="1400" dirty="0">
                <a:solidFill>
                  <a:srgbClr val="00B050"/>
                </a:solidFill>
                <a:hlinkClick r:id="rId2"/>
              </a:rPr>
              <a:t>https://developer.salesforce.com/docs/atlas.en-us.lightning.meta/lightning/oo_favor_composition.htm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CEE8DA-3F3D-4AD0-91DE-D5C0661A8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5250" y="2463006"/>
            <a:ext cx="2047870" cy="5762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372C37-F169-4EA4-818A-2825F419F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5426310"/>
            <a:ext cx="9366747" cy="444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AE9B39-52CF-415F-A180-D5F5192C4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50" y="3163210"/>
            <a:ext cx="3526099" cy="22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2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2A01-4A50-4C58-8BF2-59674602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Lightning Action Override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B500-B248-44D7-94E7-02B53EFB3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dirty="0"/>
              <a:t>The default behavior of a Standard button can be overridden using a Lightning Component with the concept of “Lightning Action Override”</a:t>
            </a:r>
          </a:p>
          <a:p>
            <a:r>
              <a:rPr lang="en-US" sz="1900" dirty="0"/>
              <a:t>The lightning component should implement </a:t>
            </a:r>
            <a:r>
              <a:rPr lang="en-US" sz="1900" dirty="0" err="1">
                <a:solidFill>
                  <a:srgbClr val="00B050"/>
                </a:solidFill>
              </a:rPr>
              <a:t>lightning:actionOverride</a:t>
            </a:r>
            <a:r>
              <a:rPr lang="en-US" sz="1900" dirty="0">
                <a:solidFill>
                  <a:srgbClr val="00B050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interface for this functionality</a:t>
            </a:r>
          </a:p>
          <a:p>
            <a:pPr marL="0" indent="0">
              <a:buNone/>
            </a:pP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</a:rPr>
              <a:t>Link: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  <a:hlinkClick r:id="rId2"/>
              </a:rPr>
              <a:t>https://developer.salesforce.com/docs/component-library/bundle/lightning:actionOverride/documentation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5215F-45F3-4975-BE2F-DD6B382F2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67693"/>
            <a:ext cx="4718050" cy="8838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FC58C-7519-4B6A-9ABE-466B41C6E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84547"/>
            <a:ext cx="5046411" cy="15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DD67-56C6-4EFB-93E4-C6C22F67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1617-E5AE-4E25-9D74-E5C56215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Why Lightning</a:t>
            </a:r>
          </a:p>
          <a:p>
            <a:r>
              <a:rPr lang="en-US" sz="1800" dirty="0"/>
              <a:t>Lightning App Builder</a:t>
            </a:r>
          </a:p>
          <a:p>
            <a:r>
              <a:rPr lang="en-US" sz="1800" dirty="0"/>
              <a:t>Lightning Experience Builder</a:t>
            </a:r>
          </a:p>
          <a:p>
            <a:r>
              <a:rPr lang="en-US" sz="1800" dirty="0">
                <a:solidFill>
                  <a:srgbClr val="000000"/>
                </a:solidFill>
              </a:rPr>
              <a:t>Overview of Lightning Component Framework</a:t>
            </a:r>
          </a:p>
          <a:p>
            <a:r>
              <a:rPr lang="en-US" sz="1800" dirty="0">
                <a:solidFill>
                  <a:srgbClr val="000000"/>
                </a:solidFill>
              </a:rPr>
              <a:t>Base / Standard Lightning Components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Custom Lightning Component Development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Lightning Data Service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264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1D84-317C-4BE3-AA21-294BE8B6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Quick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73FA-7D77-43B2-B19F-7A6708D0C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create a Lightning Action and open a Lightning component on click of it</a:t>
            </a:r>
          </a:p>
          <a:p>
            <a:r>
              <a:rPr lang="en-US" dirty="0" err="1">
                <a:solidFill>
                  <a:srgbClr val="00B050"/>
                </a:solidFill>
              </a:rPr>
              <a:t>force:lightningQuickAction</a:t>
            </a:r>
            <a:r>
              <a:rPr lang="en-US" dirty="0"/>
              <a:t> interface should be added to a Lightning component to allow it to be used as a custom 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Link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https://developer.salesforce.com/docs/component-library/bundle/force:lightningQuickAction/documentation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430E1-90DA-4EA8-B674-8F9DF8B527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B2958-04A5-450F-AF73-CD3CA733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50" y="2582335"/>
            <a:ext cx="4379539" cy="32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C8BE-358D-40C1-AE4D-19D4732F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2F9C-08FB-4914-9FB5-0A5B9EB5E1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An organization (</a:t>
            </a:r>
            <a:r>
              <a:rPr lang="en-US" sz="1400" dirty="0">
                <a:solidFill>
                  <a:srgbClr val="00B050"/>
                </a:solidFill>
              </a:rPr>
              <a:t>Account</a:t>
            </a:r>
            <a:r>
              <a:rPr lang="en-US" sz="1400" dirty="0"/>
              <a:t>) allows their employees (</a:t>
            </a:r>
            <a:r>
              <a:rPr lang="en-US" sz="1400" dirty="0">
                <a:solidFill>
                  <a:srgbClr val="00B050"/>
                </a:solidFill>
              </a:rPr>
              <a:t>Contact</a:t>
            </a:r>
            <a:r>
              <a:rPr lang="en-US" sz="1400" dirty="0"/>
              <a:t>) to use company Cars (</a:t>
            </a:r>
            <a:r>
              <a:rPr lang="en-US" sz="1400" dirty="0" err="1">
                <a:solidFill>
                  <a:srgbClr val="00B050"/>
                </a:solidFill>
              </a:rPr>
              <a:t>Car__c</a:t>
            </a:r>
            <a:r>
              <a:rPr lang="en-US" sz="1400" dirty="0"/>
              <a:t>). The Organization wants to see the list of employees and the Cars, they are using in a tabular format in the Account record page.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(Calling Apex controller from Lightning Component):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https://developer.salesforce.com/docs/atlas.en-us.lightning.meta/lightning/controllers_server_actions_call.htm</a:t>
            </a:r>
            <a:endParaRPr lang="en-US" sz="1400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4195678-C19B-4DFF-985F-EBD40037B9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3216" y="2560320"/>
            <a:ext cx="4718050" cy="2785354"/>
          </a:xfrm>
        </p:spPr>
      </p:pic>
    </p:spTree>
    <p:extLst>
      <p:ext uri="{BB962C8B-B14F-4D97-AF65-F5344CB8AC3E}">
        <p14:creationId xmlns:p14="http://schemas.microsoft.com/office/powerpoint/2010/main" val="361048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865D-75EB-4DD8-BB3D-9DF317A5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Data Service (LDS)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3A02-175A-4A0D-974D-32C99671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738359" cy="3608737"/>
          </a:xfrm>
        </p:spPr>
        <p:txBody>
          <a:bodyPr>
            <a:noAutofit/>
          </a:bodyPr>
          <a:lstStyle/>
          <a:p>
            <a:r>
              <a:rPr lang="en-US" sz="1400" dirty="0"/>
              <a:t>Load, Create, Edit, or Delete </a:t>
            </a:r>
            <a:r>
              <a:rPr lang="en-US" sz="1400" b="1" dirty="0">
                <a:solidFill>
                  <a:srgbClr val="00B050"/>
                </a:solidFill>
              </a:rPr>
              <a:t>a record</a:t>
            </a:r>
            <a:r>
              <a:rPr lang="en-US" sz="1400" dirty="0"/>
              <a:t> without requiring Apex code</a:t>
            </a:r>
          </a:p>
          <a:p>
            <a:r>
              <a:rPr lang="en-US" sz="1400" dirty="0"/>
              <a:t>Handles Sharing Rules and Field Level Security automatically</a:t>
            </a:r>
          </a:p>
          <a:p>
            <a:r>
              <a:rPr lang="en-US" sz="1400" dirty="0"/>
              <a:t>Base Lightning Components for LDS</a:t>
            </a:r>
          </a:p>
          <a:p>
            <a:pPr lvl="1"/>
            <a:r>
              <a:rPr lang="en-US" sz="1400" dirty="0" err="1"/>
              <a:t>lightning:recordForm</a:t>
            </a:r>
            <a:endParaRPr lang="en-US" sz="1400" dirty="0"/>
          </a:p>
          <a:p>
            <a:pPr lvl="1"/>
            <a:r>
              <a:rPr lang="en-US" sz="1400" dirty="0" err="1"/>
              <a:t>lightning:recordViewForm</a:t>
            </a:r>
            <a:endParaRPr lang="en-US" sz="1400" dirty="0"/>
          </a:p>
          <a:p>
            <a:pPr lvl="1"/>
            <a:r>
              <a:rPr lang="en-US" sz="1400" dirty="0" err="1"/>
              <a:t>lightning:recordEditForm</a:t>
            </a:r>
            <a:endParaRPr 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(</a:t>
            </a:r>
            <a:r>
              <a:rPr lang="en-US" sz="1400" b="1" dirty="0" err="1">
                <a:solidFill>
                  <a:srgbClr val="FF0000"/>
                </a:solidFill>
              </a:rPr>
              <a:t>lightning:recordForm</a:t>
            </a:r>
            <a:r>
              <a:rPr lang="en-US" sz="1400" b="1" dirty="0">
                <a:solidFill>
                  <a:srgbClr val="FF0000"/>
                </a:solidFill>
              </a:rPr>
              <a:t>) :</a:t>
            </a:r>
            <a:r>
              <a:rPr lang="en-US" sz="1400" dirty="0"/>
              <a:t> </a:t>
            </a:r>
            <a:r>
              <a:rPr lang="en-US" sz="1200" dirty="0">
                <a:hlinkClick r:id="rId2"/>
              </a:rPr>
              <a:t>https://developer.salesforce.com/docs/component-library/bundle/lightning:recordForm/documentation</a:t>
            </a: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(</a:t>
            </a:r>
            <a:r>
              <a:rPr lang="en-US" sz="1400" b="1" dirty="0" err="1">
                <a:solidFill>
                  <a:srgbClr val="FF0000"/>
                </a:solidFill>
              </a:rPr>
              <a:t>lightning:recordViewForm</a:t>
            </a:r>
            <a:r>
              <a:rPr lang="en-US" sz="1400" b="1" dirty="0">
                <a:solidFill>
                  <a:srgbClr val="FF0000"/>
                </a:solidFill>
              </a:rPr>
              <a:t>) :</a:t>
            </a:r>
            <a:r>
              <a:rPr lang="en-US" sz="1400" dirty="0"/>
              <a:t> </a:t>
            </a:r>
            <a:r>
              <a:rPr lang="en-US" sz="1200" dirty="0">
                <a:hlinkClick r:id="rId3"/>
              </a:rPr>
              <a:t>https://developer.salesforce.com/docs/component-library/bundle/lightning:recordViewForm/documentation</a:t>
            </a: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(</a:t>
            </a:r>
            <a:r>
              <a:rPr lang="en-US" sz="1400" b="1" dirty="0" err="1">
                <a:solidFill>
                  <a:srgbClr val="FF0000"/>
                </a:solidFill>
              </a:rPr>
              <a:t>lightning:recordEditForm</a:t>
            </a:r>
            <a:r>
              <a:rPr lang="en-US" sz="1400" b="1" dirty="0">
                <a:solidFill>
                  <a:srgbClr val="FF0000"/>
                </a:solidFill>
              </a:rPr>
              <a:t>) :</a:t>
            </a:r>
            <a:r>
              <a:rPr lang="en-US" sz="1400" dirty="0"/>
              <a:t> </a:t>
            </a:r>
            <a:r>
              <a:rPr lang="en-US" sz="1200" dirty="0">
                <a:hlinkClick r:id="rId4"/>
              </a:rPr>
              <a:t>https://developer.salesforce.com/docs/component-library/bundle/lightning:recordEditForm/documentation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012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EF0A-16A3-49A2-BAC2-2AE0A0BF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record using 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F4557-42FC-4EAE-8B43-CF044BDC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5931" cy="398176"/>
          </a:xfrm>
        </p:spPr>
        <p:txBody>
          <a:bodyPr/>
          <a:lstStyle/>
          <a:p>
            <a:pPr algn="ctr"/>
            <a:r>
              <a:rPr lang="en-US" sz="2000" dirty="0" err="1"/>
              <a:t>lightning:recordForm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2A1FF-A3CB-4DF0-9E72-2B755677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056710"/>
            <a:ext cx="4718304" cy="2819158"/>
          </a:xfrm>
        </p:spPr>
        <p:txBody>
          <a:bodyPr>
            <a:normAutofit/>
          </a:bodyPr>
          <a:lstStyle/>
          <a:p>
            <a:r>
              <a:rPr lang="en-US" sz="1400" dirty="0"/>
              <a:t>Use the </a:t>
            </a:r>
            <a:r>
              <a:rPr lang="en-US" sz="1400" dirty="0" err="1"/>
              <a:t>lightning:recordForm</a:t>
            </a:r>
            <a:r>
              <a:rPr lang="en-US" sz="1400" dirty="0"/>
              <a:t> component to quickly create forms to view a record</a:t>
            </a:r>
          </a:p>
          <a:p>
            <a:r>
              <a:rPr lang="en-US" sz="1400" dirty="0"/>
              <a:t>Switches between view and edit modes automatically when the user begins editing a field in a view form</a:t>
            </a:r>
          </a:p>
          <a:p>
            <a:r>
              <a:rPr lang="en-US" sz="1400" dirty="0"/>
              <a:t>Provides default Cancel and Save buttons in edit forms</a:t>
            </a:r>
          </a:p>
          <a:p>
            <a:r>
              <a:rPr lang="en-US" sz="1400" dirty="0"/>
              <a:t>Uses the object's default record layout with support for multiple columns</a:t>
            </a:r>
          </a:p>
          <a:p>
            <a:r>
              <a:rPr lang="en-US" sz="1400" dirty="0"/>
              <a:t>Loads all fields in the object's compact or full layout, or only the fields you specify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B661A-DA2B-4ADB-9396-0E1AAFA0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5928" cy="398176"/>
          </a:xfrm>
        </p:spPr>
        <p:txBody>
          <a:bodyPr/>
          <a:lstStyle/>
          <a:p>
            <a:pPr algn="ctr"/>
            <a:r>
              <a:rPr lang="en-US" sz="2000" dirty="0" err="1"/>
              <a:t>lightning:recordViewForm</a:t>
            </a: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530433-7FB5-4986-8553-CFB16543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056710"/>
            <a:ext cx="4718304" cy="2819158"/>
          </a:xfrm>
        </p:spPr>
        <p:txBody>
          <a:bodyPr>
            <a:normAutofit/>
          </a:bodyPr>
          <a:lstStyle/>
          <a:p>
            <a:r>
              <a:rPr lang="en-US" sz="1400" dirty="0"/>
              <a:t>Use the </a:t>
            </a:r>
            <a:r>
              <a:rPr lang="en-US" sz="1400" dirty="0" err="1"/>
              <a:t>lightning:recordViewForm</a:t>
            </a:r>
            <a:r>
              <a:rPr lang="en-US" sz="1400" dirty="0"/>
              <a:t> component to create a form that displays Salesforce record data for specified fields associated with that record</a:t>
            </a:r>
          </a:p>
          <a:p>
            <a:r>
              <a:rPr lang="en-US" sz="1400" dirty="0" err="1"/>
              <a:t>lightning:recordForm</a:t>
            </a:r>
            <a:r>
              <a:rPr lang="en-US" sz="1400" dirty="0"/>
              <a:t> is less customizable. To customize the form layout or provide custom rendering of record data, use </a:t>
            </a:r>
            <a:r>
              <a:rPr lang="en-US" sz="1400" dirty="0" err="1"/>
              <a:t>lightning:recordViewForm</a:t>
            </a:r>
            <a:r>
              <a:rPr lang="en-US" sz="1400" dirty="0"/>
              <a:t> to view a record</a:t>
            </a:r>
          </a:p>
        </p:txBody>
      </p:sp>
    </p:spTree>
    <p:extLst>
      <p:ext uri="{BB962C8B-B14F-4D97-AF65-F5344CB8AC3E}">
        <p14:creationId xmlns:p14="http://schemas.microsoft.com/office/powerpoint/2010/main" val="199839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EF0A-16A3-49A2-BAC2-2AE0A0BF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record using 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F4557-42FC-4EAE-8B43-CF044BDC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5931" cy="398176"/>
          </a:xfrm>
        </p:spPr>
        <p:txBody>
          <a:bodyPr/>
          <a:lstStyle/>
          <a:p>
            <a:pPr algn="ctr"/>
            <a:r>
              <a:rPr lang="en-US" sz="2000" dirty="0" err="1"/>
              <a:t>lightning:recordForm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2A1FF-A3CB-4DF0-9E72-2B755677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056710"/>
            <a:ext cx="4718304" cy="2819158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Use the </a:t>
            </a:r>
            <a:r>
              <a:rPr lang="en-US" sz="1400" dirty="0" err="1"/>
              <a:t>lightning:recordForm</a:t>
            </a:r>
            <a:r>
              <a:rPr lang="en-US" sz="1400" dirty="0"/>
              <a:t> component to quickly create forms to view a record</a:t>
            </a:r>
          </a:p>
          <a:p>
            <a:r>
              <a:rPr lang="en-US" sz="1400" dirty="0"/>
              <a:t>Switches between view and edit modes automatically when the user begins editing a field in a view form</a:t>
            </a:r>
          </a:p>
          <a:p>
            <a:r>
              <a:rPr lang="en-US" sz="1400" dirty="0"/>
              <a:t>Provides default Cancel and Save buttons in edit forms</a:t>
            </a:r>
          </a:p>
          <a:p>
            <a:r>
              <a:rPr lang="en-US" sz="1400" dirty="0"/>
              <a:t>Uses the object's default record layout with support for multiple columns</a:t>
            </a:r>
          </a:p>
          <a:p>
            <a:r>
              <a:rPr lang="en-US" sz="1400" dirty="0"/>
              <a:t>Loads all fields in the object's compact or full layout, or only the fields you specify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B661A-DA2B-4ADB-9396-0E1AAFA0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5928" cy="398176"/>
          </a:xfrm>
        </p:spPr>
        <p:txBody>
          <a:bodyPr/>
          <a:lstStyle/>
          <a:p>
            <a:pPr algn="ctr"/>
            <a:r>
              <a:rPr lang="en-US" sz="2000" dirty="0" err="1"/>
              <a:t>lightning:recordEditForm</a:t>
            </a: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530433-7FB5-4986-8553-CFB16543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056710"/>
            <a:ext cx="4718304" cy="2819158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Use the </a:t>
            </a:r>
            <a:r>
              <a:rPr lang="en-US" sz="1400" dirty="0" err="1"/>
              <a:t>lightning:recordEditForm</a:t>
            </a:r>
            <a:r>
              <a:rPr lang="en-US" sz="1400" dirty="0"/>
              <a:t> component to create a form that's used to add a Salesforce record or update fields in an existing record. The component displays fields with their labels and the current values, and enables you to edit their values</a:t>
            </a:r>
          </a:p>
          <a:p>
            <a:r>
              <a:rPr lang="en-US" sz="1400" dirty="0"/>
              <a:t>Can be used to edit a record's specified fields, given the record ID</a:t>
            </a:r>
          </a:p>
          <a:p>
            <a:r>
              <a:rPr lang="en-US" sz="1400" dirty="0"/>
              <a:t>Can be used to create a record using specified fields.</a:t>
            </a:r>
          </a:p>
          <a:p>
            <a:r>
              <a:rPr lang="en-US" sz="1400" dirty="0"/>
              <a:t>To specify editable fields, use </a:t>
            </a:r>
            <a:r>
              <a:rPr lang="en-US" sz="1400" dirty="0" err="1"/>
              <a:t>lightning:inputField</a:t>
            </a:r>
            <a:r>
              <a:rPr lang="en-US" sz="1400" dirty="0"/>
              <a:t> components inside the </a:t>
            </a:r>
            <a:r>
              <a:rPr lang="en-US" sz="1400" dirty="0" err="1"/>
              <a:t>lightning:recordEditForm</a:t>
            </a:r>
            <a:r>
              <a:rPr lang="en-US" sz="1400" dirty="0"/>
              <a:t> component.</a:t>
            </a:r>
          </a:p>
          <a:p>
            <a:r>
              <a:rPr lang="en-US" sz="1400" dirty="0"/>
              <a:t>To display record fields as read-only, use </a:t>
            </a:r>
            <a:r>
              <a:rPr lang="en-US" sz="1400" dirty="0" err="1"/>
              <a:t>lightning:outputField</a:t>
            </a:r>
            <a:r>
              <a:rPr lang="en-US" sz="1400" dirty="0"/>
              <a:t> components to specify those fields.</a:t>
            </a:r>
          </a:p>
        </p:txBody>
      </p:sp>
    </p:spTree>
    <p:extLst>
      <p:ext uri="{BB962C8B-B14F-4D97-AF65-F5344CB8AC3E}">
        <p14:creationId xmlns:p14="http://schemas.microsoft.com/office/powerpoint/2010/main" val="79607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A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etter&#10;&#10;Description automatically generated">
            <a:extLst>
              <a:ext uri="{FF2B5EF4-FFF2-40B4-BE49-F238E27FC236}">
                <a16:creationId xmlns:a16="http://schemas.microsoft.com/office/drawing/2014/main" id="{5F886E29-0A85-45F3-859F-07DF8CEB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65" y="666795"/>
            <a:ext cx="8276271" cy="55244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F4F575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0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1560-76EF-4C3B-9579-6A045EE1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Lightning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AA09-FC76-4E2F-88BA-48F60A73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Avoid Server Calls</a:t>
            </a:r>
          </a:p>
          <a:p>
            <a:r>
              <a:rPr lang="en-US" sz="1800" dirty="0"/>
              <a:t>Faster Development</a:t>
            </a:r>
          </a:p>
          <a:p>
            <a:r>
              <a:rPr lang="en-US" sz="1800" dirty="0"/>
              <a:t>Infinite or Lazy Loading</a:t>
            </a:r>
          </a:p>
          <a:p>
            <a:r>
              <a:rPr lang="en-US" sz="1800" dirty="0"/>
              <a:t>Responsiveness</a:t>
            </a:r>
          </a:p>
          <a:p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Link 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https://developer.salesforce.com/docs/atlas.en-us.lightning.meta/lightning/intro_benefits.htm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Link (Infinite or Lazy Loading) :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https://developer.salesforce.com/docs/component-library/bundle/lightning:datatable/example#lightningcomponentdemo:exampleDatatableInfiniteLoading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7FD-670E-45E7-B364-AD1D9ABE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Lightning App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EB8F-25DF-41A1-A4DA-5CDEE08203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Needed to create </a:t>
            </a:r>
            <a:r>
              <a:rPr lang="en-US" sz="1400" b="1" dirty="0">
                <a:solidFill>
                  <a:srgbClr val="00B050"/>
                </a:solidFill>
              </a:rPr>
              <a:t>Flexi Pages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</a:rPr>
              <a:t>App Page</a:t>
            </a:r>
            <a:r>
              <a:rPr lang="en-US" sz="1400" dirty="0"/>
              <a:t> – Used for creating a Lightning Application page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</a:rPr>
              <a:t>Home Page</a:t>
            </a:r>
            <a:r>
              <a:rPr lang="en-US" sz="1400" dirty="0"/>
              <a:t> – Used in the “Home” tab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</a:rPr>
              <a:t>Record Page</a:t>
            </a:r>
            <a:r>
              <a:rPr lang="en-US" sz="1400" dirty="0"/>
              <a:t> – Used for any record page like Account record, Contact record, etc.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</a:rPr>
              <a:t>Embedded Service Page</a:t>
            </a:r>
            <a:r>
              <a:rPr lang="en-US" sz="1400" dirty="0"/>
              <a:t> – Used in the Chat window.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https://help.salesforce.com/s/articleView?id=sf.lightning_app_builder_overview.htm&amp;type=5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Trailhead</a:t>
            </a:r>
            <a:r>
              <a:rPr lang="en-US" sz="1400" b="1" dirty="0"/>
              <a:t>: </a:t>
            </a:r>
            <a:r>
              <a:rPr lang="en-US" sz="1400" dirty="0">
                <a:hlinkClick r:id="rId3"/>
              </a:rPr>
              <a:t>https://trailhead.salesforce.com/content/learn/modules/lightning_app_builder</a:t>
            </a: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51D19F-D6C3-4931-92A3-3C1B8548B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01302" y="2917371"/>
            <a:ext cx="5209155" cy="2772228"/>
          </a:xfrm>
        </p:spPr>
      </p:pic>
    </p:spTree>
    <p:extLst>
      <p:ext uri="{BB962C8B-B14F-4D97-AF65-F5344CB8AC3E}">
        <p14:creationId xmlns:p14="http://schemas.microsoft.com/office/powerpoint/2010/main" val="28397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410C-417E-4381-A455-6D5475A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Experience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C94B-8514-43CF-B4ED-EF5CECD80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400" dirty="0"/>
              <a:t>Needed to create a community</a:t>
            </a:r>
          </a:p>
          <a:p>
            <a:r>
              <a:rPr lang="en-US" sz="1400" dirty="0"/>
              <a:t>Used to create </a:t>
            </a:r>
            <a:r>
              <a:rPr lang="en-US" sz="1400" b="1" dirty="0">
                <a:solidFill>
                  <a:srgbClr val="00B050"/>
                </a:solidFill>
              </a:rPr>
              <a:t>Flexi pages </a:t>
            </a:r>
            <a:r>
              <a:rPr lang="en-US" sz="1400" dirty="0"/>
              <a:t>in community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</a:rPr>
              <a:t>Object Page</a:t>
            </a:r>
            <a:r>
              <a:rPr lang="en-US" sz="1400" dirty="0"/>
              <a:t> : Needed to create a record detail page.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</a:rPr>
              <a:t>Standard Page</a:t>
            </a:r>
            <a:r>
              <a:rPr lang="en-US" sz="1400" dirty="0"/>
              <a:t> : Needed to create any page other than record detail page.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 :</a:t>
            </a:r>
            <a:r>
              <a:rPr lang="en-US" sz="1400" b="1" dirty="0"/>
              <a:t> </a:t>
            </a:r>
            <a:r>
              <a:rPr lang="en-US" sz="1400" dirty="0">
                <a:hlinkClick r:id="rId2"/>
              </a:rPr>
              <a:t>https://help.salesforce.com/s/articleView?id=sf.community_designer_overview.htm&amp;type=5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Trailhead: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https://trailhead.salesforce.com/content/learn/modules/community_cloud_basics?trailmix_creator_id=frankklensch&amp;trailmix_slug=lightning-communities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Trailhead: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https://trailhead.salesforce.com/content/learn/projects/communities_theme_layout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4D846-7C5B-434B-BFA9-85D3DAF98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75756" y="2560320"/>
            <a:ext cx="4967364" cy="2412274"/>
          </a:xfrm>
        </p:spPr>
      </p:pic>
    </p:spTree>
    <p:extLst>
      <p:ext uri="{BB962C8B-B14F-4D97-AF65-F5344CB8AC3E}">
        <p14:creationId xmlns:p14="http://schemas.microsoft.com/office/powerpoint/2010/main" val="23882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DD6-66F4-44C4-AE43-F3B41111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Lightning Component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AD39-00BF-416B-9883-D22923AB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Follows </a:t>
            </a:r>
            <a:r>
              <a:rPr lang="en-US" b="1" dirty="0"/>
              <a:t>Single Page Application</a:t>
            </a:r>
            <a:r>
              <a:rPr lang="en-US" dirty="0"/>
              <a:t> architecture</a:t>
            </a:r>
          </a:p>
          <a:p>
            <a:r>
              <a:rPr lang="en-US" dirty="0"/>
              <a:t>Based on HTML5, JavaScript, and CSS3</a:t>
            </a:r>
          </a:p>
          <a:p>
            <a:r>
              <a:rPr lang="en-US" dirty="0"/>
              <a:t>Follows MVCC Design pattern</a:t>
            </a:r>
          </a:p>
          <a:p>
            <a:r>
              <a:rPr lang="en-US" dirty="0"/>
              <a:t>Stateful Client, Stateless Server</a:t>
            </a:r>
          </a:p>
          <a:p>
            <a:r>
              <a:rPr lang="en-US" dirty="0"/>
              <a:t>Supports </a:t>
            </a:r>
            <a:r>
              <a:rPr lang="en-US" b="1" dirty="0"/>
              <a:t>Responsive Design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Link (Stateful Client, Stateless Server):</a:t>
            </a:r>
            <a:r>
              <a:rPr lang="en-US" b="1" dirty="0"/>
              <a:t> </a:t>
            </a:r>
            <a:r>
              <a:rPr lang="en-US" sz="1400" dirty="0">
                <a:hlinkClick r:id="rId2"/>
              </a:rPr>
              <a:t>https://salesforce.stackexchange.com/questions/296098/in-salesforce-lightning-client-side-is-stateful-and-server-side-is-stateless-wh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0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D41E-7CDC-4A74-B6DA-B5605BA5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/ Standard Lightning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B3FF-88F0-4EE5-9958-A6ACD789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OOTB Lightning Components provided by Salesforce. </a:t>
            </a:r>
          </a:p>
          <a:p>
            <a:r>
              <a:rPr lang="en-US" dirty="0"/>
              <a:t>Used to create Custom Lightning Components.</a:t>
            </a:r>
          </a:p>
          <a:p>
            <a:r>
              <a:rPr lang="en-US" dirty="0"/>
              <a:t>Type “Lightning Component Library” in Google browser or directly go to </a:t>
            </a:r>
            <a:r>
              <a:rPr lang="en-US" dirty="0">
                <a:hlinkClick r:id="rId2"/>
              </a:rPr>
              <a:t>https://developer.salesforce.com/docs/component-library/overview/components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854C-F6B3-4B37-8AEB-A3EF2526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Custom Lightning Component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16A9-7277-494C-A119-128F6AEE2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Lightning Component Bundle</a:t>
            </a:r>
          </a:p>
          <a:p>
            <a:r>
              <a:rPr lang="en-US" sz="5600" dirty="0"/>
              <a:t>Controllers in Lightning Components</a:t>
            </a:r>
          </a:p>
          <a:p>
            <a:r>
              <a:rPr lang="en-US" sz="5600" dirty="0"/>
              <a:t>Understanding helper.js</a:t>
            </a:r>
          </a:p>
          <a:p>
            <a:r>
              <a:rPr lang="en-US" sz="5600" dirty="0"/>
              <a:t>Custom </a:t>
            </a:r>
            <a:r>
              <a:rPr lang="en-US" sz="5600" dirty="0" err="1"/>
              <a:t>css</a:t>
            </a:r>
            <a:endParaRPr lang="en-US" sz="5600" dirty="0"/>
          </a:p>
          <a:p>
            <a:r>
              <a:rPr lang="en-US" sz="5600" dirty="0"/>
              <a:t>Renderer in Lightning Components</a:t>
            </a:r>
          </a:p>
          <a:p>
            <a:r>
              <a:rPr lang="en-US" sz="5600" dirty="0"/>
              <a:t>Design attribute in Lightning Components</a:t>
            </a:r>
          </a:p>
          <a:p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Trailhead:</a:t>
            </a: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>
                <a:hlinkClick r:id="rId2"/>
              </a:rPr>
              <a:t>https://trailhead.salesforce.com/content/learn/modules/lex_dev_lc_basics?trailmix_creator_id=jvillaceran&amp;trailmix_slug=p4u-lightning-component-development-basics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2587E-19CD-465E-828F-7CC9F03CC4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/>
              <a:t>Lightning Interface</a:t>
            </a:r>
          </a:p>
          <a:p>
            <a:r>
              <a:rPr lang="en-US" sz="5600" dirty="0"/>
              <a:t>Attributes in Lightning Component</a:t>
            </a:r>
          </a:p>
          <a:p>
            <a:r>
              <a:rPr lang="en-US" sz="5600" dirty="0"/>
              <a:t>Salesforce Lightning Design System (SLDS)</a:t>
            </a:r>
          </a:p>
          <a:p>
            <a:r>
              <a:rPr lang="en-US" sz="5600" dirty="0"/>
              <a:t>Inheritance in Lightning Components</a:t>
            </a:r>
          </a:p>
          <a:p>
            <a:r>
              <a:rPr lang="en-US" sz="5600" dirty="0"/>
              <a:t>Lightning Action Override</a:t>
            </a:r>
          </a:p>
          <a:p>
            <a:r>
              <a:rPr lang="en-US" sz="5600" dirty="0"/>
              <a:t>Lightning Quick Action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Trailhead: </a:t>
            </a:r>
          </a:p>
          <a:p>
            <a:pPr marL="0" indent="0">
              <a:buNone/>
            </a:pPr>
            <a:r>
              <a:rPr lang="en-US" sz="4400" dirty="0">
                <a:hlinkClick r:id="rId3"/>
              </a:rPr>
              <a:t>https://trailhead.salesforce.com/content/learn/projects/quickstart-lightning-components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9471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E057-D945-4A98-A735-F6BFBAD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Lightning Component Bundle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A5ED-5D49-4E33-9A01-EEBFFB5C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855517" cy="3318936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err="1"/>
              <a:t>COMPONENT.cmp</a:t>
            </a:r>
            <a:endParaRPr lang="en-US" sz="1800" dirty="0"/>
          </a:p>
          <a:p>
            <a:r>
              <a:rPr lang="en-US" sz="1800" dirty="0"/>
              <a:t>CONTROLLER.js</a:t>
            </a:r>
          </a:p>
          <a:p>
            <a:r>
              <a:rPr lang="en-US" sz="1800" dirty="0"/>
              <a:t>HELPER.js</a:t>
            </a:r>
          </a:p>
          <a:p>
            <a:r>
              <a:rPr lang="en-US" sz="1800" dirty="0"/>
              <a:t>STYLE.css</a:t>
            </a:r>
          </a:p>
          <a:p>
            <a:r>
              <a:rPr lang="en-US" sz="1800" dirty="0" err="1"/>
              <a:t>DOCUMENTATION.auradoc</a:t>
            </a:r>
            <a:endParaRPr lang="en-US" sz="1800" dirty="0"/>
          </a:p>
          <a:p>
            <a:r>
              <a:rPr lang="en-US" sz="1800" dirty="0"/>
              <a:t>RENDERER.js</a:t>
            </a:r>
          </a:p>
          <a:p>
            <a:r>
              <a:rPr lang="en-US" sz="1800" dirty="0" err="1"/>
              <a:t>DESIGN.design</a:t>
            </a:r>
            <a:endParaRPr lang="en-US" sz="1800" dirty="0"/>
          </a:p>
          <a:p>
            <a:r>
              <a:rPr lang="en-US" sz="1800" dirty="0" err="1"/>
              <a:t>SVG.svg</a:t>
            </a: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Link 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https://developer.salesforce.com/docs/atlas.en-us.lightning.meta/lightning/components_bundle.htm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88804-CD04-4AD6-AA10-DD043DDB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042" y="2764290"/>
            <a:ext cx="2428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53E9972125B42B31884D4879FB545" ma:contentTypeVersion="4" ma:contentTypeDescription="Create a new document." ma:contentTypeScope="" ma:versionID="6b6798a8639c3ef3afe07970e772c1c2">
  <xsd:schema xmlns:xsd="http://www.w3.org/2001/XMLSchema" xmlns:xs="http://www.w3.org/2001/XMLSchema" xmlns:p="http://schemas.microsoft.com/office/2006/metadata/properties" xmlns:ns2="d1c1dc42-e8b1-43fc-8eb0-fb1231d577f1" targetNamespace="http://schemas.microsoft.com/office/2006/metadata/properties" ma:root="true" ma:fieldsID="14e7104d2d19807891cc8db5a3cb6c82" ns2:_="">
    <xsd:import namespace="d1c1dc42-e8b1-43fc-8eb0-fb1231d577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dc42-e8b1-43fc-8eb0-fb1231d57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974FC9-317E-487D-81EF-9BCF7F5582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AE8F3E-0909-4E7D-B712-3BBFC55BB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24E19-DC64-4631-AB81-0CF6DB9B6BB0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13391</TotalTime>
  <Words>1893</Words>
  <Application>Microsoft Office PowerPoint</Application>
  <PresentationFormat>Widescreen</PresentationFormat>
  <Paragraphs>194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Organic</vt:lpstr>
      <vt:lpstr>Training Deck</vt:lpstr>
      <vt:lpstr>Agenda</vt:lpstr>
      <vt:lpstr>Why Lightning</vt:lpstr>
      <vt:lpstr>Lightning App Builder</vt:lpstr>
      <vt:lpstr>Lightning Experience Builder</vt:lpstr>
      <vt:lpstr>Overview of Lightning Component Framework</vt:lpstr>
      <vt:lpstr>Base / Standard Lightning Components</vt:lpstr>
      <vt:lpstr>Custom Lightning Component Development</vt:lpstr>
      <vt:lpstr>Lightning Component Bundle</vt:lpstr>
      <vt:lpstr>Controllers in Lightning Components</vt:lpstr>
      <vt:lpstr>Understanding helper.js</vt:lpstr>
      <vt:lpstr>Custom css</vt:lpstr>
      <vt:lpstr>Renderer in Lightning Components</vt:lpstr>
      <vt:lpstr>Design attribute in Lightning Components</vt:lpstr>
      <vt:lpstr>Lightning Interface</vt:lpstr>
      <vt:lpstr>Attributes in Lightning Component</vt:lpstr>
      <vt:lpstr>Salesforce Lightning Design System (SLDS)</vt:lpstr>
      <vt:lpstr>Inheritance in Lightning Components</vt:lpstr>
      <vt:lpstr>Lightning Action Override</vt:lpstr>
      <vt:lpstr>Lightning Quick Action</vt:lpstr>
      <vt:lpstr>Sample Use Case</vt:lpstr>
      <vt:lpstr>Lightning Data Service (LDS)</vt:lpstr>
      <vt:lpstr>Load record using LDS</vt:lpstr>
      <vt:lpstr>Create/Edit record using LDS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Tatar, Amita</dc:creator>
  <cp:lastModifiedBy>Paul, Jyotirmay</cp:lastModifiedBy>
  <cp:revision>243</cp:revision>
  <dcterms:created xsi:type="dcterms:W3CDTF">2021-07-27T10:28:36Z</dcterms:created>
  <dcterms:modified xsi:type="dcterms:W3CDTF">2022-04-20T08:30:14Z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2021-07-27T10:28:36Z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7bd5be10-8c2b-4b1e-b56e-8c1731522701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0x010100D3753E9972125B42B31884D4879FB545</vt:lpwstr>
  </property>
</Properties>
</file>