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5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68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4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94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7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6F7C74-9F47-4F85-B14C-62176F3AA372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B9DE8-CEB7-454E-A28E-59C836D70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salesforce.com/docs/atlas.en-us.lightning.meta/lightning/events_application_fire.ht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salesforce.com/docs/atlas.en-us.lightning.meta/lightning/events_application_handling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lightning.meta/lightning/events_and_action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lightning.meta/lightning/events_component_exampl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salesforce.com/docs/atlas.en-us.lightning.meta/lightning/events_component_creat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salesforce.com/docs/atlas.en-us.lightning.meta/lightning/events_component_fire.ht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salesforce.com/docs/atlas.en-us.lightning.meta/lightning/events_component_handling_child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docs/atlas.en-us.lightning.meta/lightning/events_application_example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salesforce.com/docs/atlas.en-us.lightning.meta/lightning/events_application_creat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A77B-759E-4BA7-BD94-1FA8A1A6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46" y="988217"/>
            <a:ext cx="4094017" cy="179892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Training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20EAB-6F57-494C-9FFA-A80E200A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973" y="3031652"/>
            <a:ext cx="4094017" cy="167962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Agenda:</a:t>
            </a:r>
          </a:p>
          <a:p>
            <a:pPr algn="l">
              <a:lnSpc>
                <a:spcPct val="90000"/>
              </a:lnSpc>
            </a:pPr>
            <a:endParaRPr lang="en-US" sz="1800" b="1" dirty="0">
              <a:solidFill>
                <a:srgbClr val="000000"/>
              </a:solidFill>
            </a:endParaRP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</a:rPr>
              <a:t>Events in Lightning Component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</a:rPr>
              <a:t>Error handling in Lightning Component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CB0165-6383-4362-AA8D-A01916752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r="1218" b="2"/>
          <a:stretch/>
        </p:blipFill>
        <p:spPr>
          <a:xfrm>
            <a:off x="6556353" y="982131"/>
            <a:ext cx="3194096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8437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CF46-92F7-4663-AEC8-0A957A9C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Application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F7636-0328-4EF8-B46F-B965E4DDB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500" dirty="0"/>
              <a:t>A component registers that it may fire an event by using </a:t>
            </a:r>
            <a:r>
              <a:rPr lang="en-US" sz="1500" dirty="0">
                <a:solidFill>
                  <a:srgbClr val="00B050"/>
                </a:solidFill>
              </a:rPr>
              <a:t>&lt;</a:t>
            </a:r>
            <a:r>
              <a:rPr lang="en-US" sz="1500" dirty="0" err="1">
                <a:solidFill>
                  <a:srgbClr val="00B050"/>
                </a:solidFill>
              </a:rPr>
              <a:t>aura:registerEvent</a:t>
            </a:r>
            <a:r>
              <a:rPr lang="en-US" sz="1500" dirty="0">
                <a:solidFill>
                  <a:srgbClr val="00B050"/>
                </a:solidFill>
              </a:rPr>
              <a:t>&gt;</a:t>
            </a:r>
            <a:r>
              <a:rPr lang="en-US" sz="1500" dirty="0"/>
              <a:t> in its markup.</a:t>
            </a:r>
          </a:p>
          <a:p>
            <a:r>
              <a:rPr lang="en-US" sz="1500" dirty="0"/>
              <a:t>The name attribute is required but not used for application events. The name attribute is only relevant for component events.</a:t>
            </a:r>
          </a:p>
          <a:p>
            <a:r>
              <a:rPr lang="en-US" sz="1500" dirty="0"/>
              <a:t>Use </a:t>
            </a:r>
            <a:r>
              <a:rPr lang="en-US" sz="1500" dirty="0">
                <a:solidFill>
                  <a:srgbClr val="00B050"/>
                </a:solidFill>
              </a:rPr>
              <a:t>$</a:t>
            </a:r>
            <a:r>
              <a:rPr lang="en-US" sz="1500" dirty="0" err="1">
                <a:solidFill>
                  <a:srgbClr val="00B050"/>
                </a:solidFill>
              </a:rPr>
              <a:t>A.get</a:t>
            </a:r>
            <a:r>
              <a:rPr lang="en-US" sz="1500" dirty="0">
                <a:solidFill>
                  <a:srgbClr val="00B050"/>
                </a:solidFill>
              </a:rPr>
              <a:t>("</a:t>
            </a:r>
            <a:r>
              <a:rPr lang="en-US" sz="1500" dirty="0" err="1">
                <a:solidFill>
                  <a:srgbClr val="0070C0"/>
                </a:solidFill>
              </a:rPr>
              <a:t>e</a:t>
            </a:r>
            <a:r>
              <a:rPr lang="en-US" sz="1500" dirty="0" err="1">
                <a:solidFill>
                  <a:srgbClr val="FF0000"/>
                </a:solidFill>
              </a:rPr>
              <a:t>myNamespace</a:t>
            </a:r>
            <a:r>
              <a:rPr lang="en-US" sz="1500" dirty="0">
                <a:solidFill>
                  <a:srgbClr val="00B050"/>
                </a:solidFill>
              </a:rPr>
              <a:t>.</a:t>
            </a:r>
            <a:r>
              <a:rPr lang="en-US" sz="1500" dirty="0">
                <a:solidFill>
                  <a:srgbClr val="FF0000"/>
                </a:solidFill>
              </a:rPr>
              <a:t>:</a:t>
            </a:r>
            <a:r>
              <a:rPr lang="en-US" sz="1500" dirty="0" err="1">
                <a:solidFill>
                  <a:srgbClr val="00B050"/>
                </a:solidFill>
              </a:rPr>
              <a:t>myAppEvent</a:t>
            </a:r>
            <a:r>
              <a:rPr lang="en-US" sz="1500" dirty="0">
                <a:solidFill>
                  <a:srgbClr val="00B050"/>
                </a:solidFill>
              </a:rPr>
              <a:t>")</a:t>
            </a:r>
            <a:r>
              <a:rPr lang="en-US" sz="1500" dirty="0"/>
              <a:t> in JavaScript to get an instance of the </a:t>
            </a:r>
            <a:r>
              <a:rPr lang="en-US" sz="1500" dirty="0" err="1">
                <a:solidFill>
                  <a:srgbClr val="00B050"/>
                </a:solidFill>
              </a:rPr>
              <a:t>myAppEvent</a:t>
            </a:r>
            <a:r>
              <a:rPr lang="en-US" sz="1500" dirty="0"/>
              <a:t> event in the </a:t>
            </a:r>
            <a:r>
              <a:rPr lang="en-US" sz="1500" dirty="0" err="1">
                <a:solidFill>
                  <a:srgbClr val="00B050"/>
                </a:solidFill>
              </a:rPr>
              <a:t>myNamespace</a:t>
            </a:r>
            <a:r>
              <a:rPr lang="en-US" sz="1500" dirty="0"/>
              <a:t> namespace.</a:t>
            </a:r>
          </a:p>
          <a:p>
            <a:r>
              <a:rPr lang="en-US" sz="1500" b="1" dirty="0"/>
              <a:t>The syntax to get an instance of an application event is different than the syntax to get a component event, which is </a:t>
            </a:r>
            <a:r>
              <a:rPr lang="en-US" sz="1500" b="1" dirty="0" err="1">
                <a:solidFill>
                  <a:srgbClr val="00B050"/>
                </a:solidFill>
              </a:rPr>
              <a:t>component.getEvent</a:t>
            </a:r>
            <a:r>
              <a:rPr lang="en-US" sz="1500" b="1" dirty="0">
                <a:solidFill>
                  <a:srgbClr val="00B050"/>
                </a:solidFill>
              </a:rPr>
              <a:t>("</a:t>
            </a:r>
            <a:r>
              <a:rPr lang="en-US" sz="1500" b="1" dirty="0" err="1">
                <a:solidFill>
                  <a:srgbClr val="00B050"/>
                </a:solidFill>
              </a:rPr>
              <a:t>evtName</a:t>
            </a:r>
            <a:r>
              <a:rPr lang="en-US" sz="1500" b="1" dirty="0">
                <a:solidFill>
                  <a:srgbClr val="00B050"/>
                </a:solidFill>
              </a:rPr>
              <a:t>")</a:t>
            </a:r>
            <a:r>
              <a:rPr lang="en-US" sz="1500" b="1" dirty="0"/>
              <a:t>.</a:t>
            </a:r>
            <a:endParaRPr lang="en-US" sz="1500" dirty="0"/>
          </a:p>
          <a:p>
            <a:r>
              <a:rPr lang="en-US" sz="1500" dirty="0"/>
              <a:t>Use </a:t>
            </a:r>
            <a:r>
              <a:rPr lang="en-US" sz="1500" dirty="0">
                <a:solidFill>
                  <a:srgbClr val="00B050"/>
                </a:solidFill>
              </a:rPr>
              <a:t>fire()</a:t>
            </a:r>
            <a:r>
              <a:rPr lang="en-US" sz="1500" dirty="0"/>
              <a:t> to fire the event.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https://developer.salesforce.com/docs/atlas.en-us.lightning.meta/lightning/events_application_fire.htm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0D6A70-65B3-494B-8E85-DD878731CF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656186"/>
            <a:ext cx="4718050" cy="4191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C1C09-C788-43FA-BFBA-CA0412D65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56958"/>
            <a:ext cx="4229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F895-036D-4A29-B5EB-6366EC6C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Application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51A2-5A16-4C95-9E85-D66BAC61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Use </a:t>
            </a:r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aura:handler</a:t>
            </a:r>
            <a:r>
              <a:rPr lang="en-US" sz="1400" dirty="0">
                <a:solidFill>
                  <a:srgbClr val="00B050"/>
                </a:solidFill>
              </a:rPr>
              <a:t>&gt;</a:t>
            </a:r>
            <a:r>
              <a:rPr lang="en-US" sz="1400" dirty="0"/>
              <a:t> in the markup of the handler component.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https://developer.salesforce.com/docs/atlas.en-us.lightning.meta/lightning/events_application_handling.htm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F379A-BBCE-44DF-A608-C4B278C3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28" y="3162572"/>
            <a:ext cx="6238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5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A9A5-DF9E-4C8E-97A0-DA8DF57C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8232-9A0F-4433-B97D-E93EFAC196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init</a:t>
            </a:r>
            <a:r>
              <a:rPr lang="en-US" sz="1600" dirty="0"/>
              <a:t>” and “change” are the most frequently used System Events.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init</a:t>
            </a:r>
            <a:r>
              <a:rPr lang="en-US" sz="1600" dirty="0"/>
              <a:t>” gets fired automatically when a component gets loaded.</a:t>
            </a:r>
          </a:p>
          <a:p>
            <a:r>
              <a:rPr lang="en-US" sz="1600" dirty="0"/>
              <a:t>“change” event is fired, if an attribute value gets changed.</a:t>
            </a:r>
          </a:p>
          <a:p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900D7-1573-4F09-BA2D-36C4DB9E16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36096-48E0-4933-A5A8-E1F2C66F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50" y="2580872"/>
            <a:ext cx="5241687" cy="31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04CB-7CDA-4FA4-91DB-012C987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974F4-5AAE-440A-8A0B-1E09942ABA7C}"/>
              </a:ext>
            </a:extLst>
          </p:cNvPr>
          <p:cNvSpPr txBox="1"/>
          <p:nvPr/>
        </p:nvSpPr>
        <p:spPr>
          <a:xfrm>
            <a:off x="1419497" y="2717074"/>
            <a:ext cx="947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many types of events have we learnt today?</a:t>
            </a:r>
          </a:p>
          <a:p>
            <a:pPr marL="342900" indent="-342900">
              <a:buAutoNum type="arabicPeriod"/>
            </a:pPr>
            <a:r>
              <a:rPr lang="en-US" dirty="0"/>
              <a:t>How many types of Framework event do we have?</a:t>
            </a:r>
          </a:p>
          <a:p>
            <a:pPr marL="342900" indent="-342900">
              <a:buAutoNum type="arabicPeriod"/>
            </a:pPr>
            <a:r>
              <a:rPr lang="en-US" dirty="0"/>
              <a:t>Can we call server-side controller in “</a:t>
            </a:r>
            <a:r>
              <a:rPr lang="en-US" dirty="0" err="1"/>
              <a:t>init</a:t>
            </a:r>
            <a:r>
              <a:rPr lang="en-US" dirty="0"/>
              <a:t>” event handler?</a:t>
            </a:r>
          </a:p>
        </p:txBody>
      </p:sp>
    </p:spTree>
    <p:extLst>
      <p:ext uri="{BB962C8B-B14F-4D97-AF65-F5344CB8AC3E}">
        <p14:creationId xmlns:p14="http://schemas.microsoft.com/office/powerpoint/2010/main" val="78020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B4CF-DDCE-4829-91B2-5250F4A2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in Client Side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F1FCD-388A-448A-9DDE-36D5A06E018A}"/>
              </a:ext>
            </a:extLst>
          </p:cNvPr>
          <p:cNvSpPr txBox="1"/>
          <p:nvPr/>
        </p:nvSpPr>
        <p:spPr>
          <a:xfrm>
            <a:off x="1353095" y="2769326"/>
            <a:ext cx="9485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 try-catch block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debug an issue from the client side, we can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Inspect the browser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Go to “source” tab and debug the code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342F0-EF7E-4363-89A9-70A9A7BB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95" y="4070046"/>
            <a:ext cx="9868280" cy="16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4A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etter&#10;&#10;Description automatically generated">
            <a:extLst>
              <a:ext uri="{FF2B5EF4-FFF2-40B4-BE49-F238E27FC236}">
                <a16:creationId xmlns:a16="http://schemas.microsoft.com/office/drawing/2014/main" id="{5F886E29-0A85-45F3-859F-07DF8CEB9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865" y="666795"/>
            <a:ext cx="8276271" cy="55244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F4F575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03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8EC6-067C-43D7-831D-BC88F427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262626"/>
                </a:solidFill>
              </a:rPr>
              <a:t>Types of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FFF7-1154-4D34-A878-0853F65F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Browser Event</a:t>
            </a:r>
          </a:p>
          <a:p>
            <a:pPr marL="342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6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Framework E</a:t>
            </a:r>
            <a:r>
              <a:rPr lang="en-US" sz="1600" dirty="0">
                <a:solidFill>
                  <a:srgbClr val="000000"/>
                </a:solidFill>
              </a:rPr>
              <a:t>vent</a:t>
            </a:r>
          </a:p>
          <a:p>
            <a:pPr marL="742950" lvl="2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Component Event</a:t>
            </a:r>
          </a:p>
          <a:p>
            <a:pPr marL="742950" lvl="2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Application Event</a:t>
            </a:r>
          </a:p>
          <a:p>
            <a:pPr marL="342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6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System E</a:t>
            </a:r>
            <a:r>
              <a:rPr lang="en-US" sz="1600" dirty="0">
                <a:solidFill>
                  <a:srgbClr val="000000"/>
                </a:solidFill>
              </a:rPr>
              <a:t>vent</a:t>
            </a:r>
          </a:p>
          <a:p>
            <a:pPr marL="742950" lvl="2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Init</a:t>
            </a:r>
          </a:p>
          <a:p>
            <a:pPr marL="742950" lvl="2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kern="1200" cap="none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Change</a:t>
            </a:r>
          </a:p>
          <a:p>
            <a:pPr marL="742950" lvl="2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8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70F9-19EC-483D-81CC-79DE38A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3A8E-0D68-49AC-B933-62152494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 notification by the browser regarding an action</a:t>
            </a:r>
          </a:p>
          <a:p>
            <a:r>
              <a:rPr lang="en-US" sz="1500" dirty="0"/>
              <a:t>Browser events are handled by client-side JavaScript controllers</a:t>
            </a:r>
          </a:p>
          <a:p>
            <a:r>
              <a:rPr lang="en-US" sz="1500" dirty="0"/>
              <a:t>The following button is wired up to a browser </a:t>
            </a:r>
            <a:r>
              <a:rPr lang="en-US" sz="1500" dirty="0">
                <a:solidFill>
                  <a:srgbClr val="00B050"/>
                </a:solidFill>
              </a:rPr>
              <a:t>onclick</a:t>
            </a:r>
            <a:r>
              <a:rPr lang="en-US" sz="1500" dirty="0"/>
              <a:t> event in response to a button click. Clicking the button invokes the </a:t>
            </a:r>
            <a:r>
              <a:rPr lang="en-US" sz="1500" dirty="0" err="1">
                <a:solidFill>
                  <a:srgbClr val="00B050"/>
                </a:solidFill>
              </a:rPr>
              <a:t>handleClick</a:t>
            </a:r>
            <a:r>
              <a:rPr lang="en-US" sz="1500" dirty="0"/>
              <a:t> method in the component’s client-side controller.</a:t>
            </a:r>
          </a:p>
          <a:p>
            <a:pPr marL="0" indent="0">
              <a:buNone/>
            </a:pPr>
            <a:r>
              <a:rPr lang="en-US" sz="1500" dirty="0"/>
              <a:t>	&lt;</a:t>
            </a:r>
            <a:r>
              <a:rPr lang="en-US" sz="1500" dirty="0" err="1"/>
              <a:t>lightning:button</a:t>
            </a:r>
            <a:r>
              <a:rPr lang="en-US" sz="1500" dirty="0"/>
              <a:t> label = "Click Me" onclick = "{!</a:t>
            </a:r>
            <a:r>
              <a:rPr lang="en-US" sz="1500" dirty="0" err="1"/>
              <a:t>c.handleClick</a:t>
            </a:r>
            <a:r>
              <a:rPr lang="en-US" sz="1500" dirty="0"/>
              <a:t>}" /&gt;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https://developer.salesforce.com/docs/atlas.en-us.lightning.meta/lightning/events_and_actions.htm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7EB3-A8B0-4BDF-B28D-29A50E41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D3C6-8A9A-4BB5-B3EC-F9D71DA3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Component Event is applicable when components are in the containment hierarchy.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Following steps need to be followed to implement Component Events.</a:t>
            </a:r>
          </a:p>
          <a:p>
            <a:pPr lvl="1"/>
            <a:r>
              <a:rPr lang="en-US" sz="1400" b="1" dirty="0"/>
              <a:t>Create Custom Component Event</a:t>
            </a:r>
            <a:r>
              <a:rPr lang="en-US" sz="1400" dirty="0"/>
              <a:t> - Create a custom component event using the &lt;</a:t>
            </a:r>
            <a:r>
              <a:rPr lang="en-US" sz="1400" dirty="0" err="1"/>
              <a:t>aura:event</a:t>
            </a:r>
            <a:r>
              <a:rPr lang="en-US" sz="1400" dirty="0"/>
              <a:t>&gt; tag in a .</a:t>
            </a:r>
            <a:r>
              <a:rPr lang="en-US" sz="1400" dirty="0" err="1"/>
              <a:t>evt</a:t>
            </a:r>
            <a:r>
              <a:rPr lang="en-US" sz="1400" dirty="0"/>
              <a:t> resource. Events can contain attributes that can be set before the event is fired and read when the event is handled.</a:t>
            </a:r>
          </a:p>
          <a:p>
            <a:pPr lvl="1"/>
            <a:r>
              <a:rPr lang="en-US" sz="1400" b="1" dirty="0"/>
              <a:t>Fire Component Events</a:t>
            </a:r>
            <a:r>
              <a:rPr lang="en-US" sz="1400" dirty="0"/>
              <a:t> - Fire a component event to communicate data to another component. A component event can be handled by the component that fired the event or by a component in the containment hierarchy that receives the event.</a:t>
            </a:r>
          </a:p>
          <a:p>
            <a:pPr lvl="1"/>
            <a:r>
              <a:rPr lang="en-US" sz="1400" b="1" dirty="0"/>
              <a:t>Handling Component Events </a:t>
            </a:r>
            <a:r>
              <a:rPr lang="en-US" sz="1400" dirty="0"/>
              <a:t>- A component event can be handled by the component that fired the event or by a component in the containment hierarchy that receives the event.</a:t>
            </a:r>
            <a:endParaRPr lang="en-US" sz="1800" b="1" dirty="0"/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https://developer.salesforce.com/docs/atlas.en-us.lightning.meta/lightning/events_component_example.htm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49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1CDA-507B-4251-932A-D64D6F7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 Component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6419-F159-49EA-8E32-71B625F1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Use </a:t>
            </a:r>
            <a:r>
              <a:rPr lang="en-US" sz="1400" dirty="0">
                <a:solidFill>
                  <a:srgbClr val="00B050"/>
                </a:solidFill>
              </a:rPr>
              <a:t>type="COMPONENT"</a:t>
            </a:r>
            <a:r>
              <a:rPr lang="en-US" sz="1400" dirty="0"/>
              <a:t> in the </a:t>
            </a:r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aura:event</a:t>
            </a:r>
            <a:r>
              <a:rPr lang="en-US" sz="1400" dirty="0">
                <a:solidFill>
                  <a:srgbClr val="00B050"/>
                </a:solidFill>
              </a:rPr>
              <a:t>&gt;</a:t>
            </a:r>
            <a:r>
              <a:rPr lang="en-US" sz="1400" dirty="0"/>
              <a:t> tag for a component event.</a:t>
            </a:r>
          </a:p>
          <a:p>
            <a:r>
              <a:rPr lang="en-US" sz="1400" dirty="0"/>
              <a:t>The component that fires an event can set the event’s data. To set the attribute values, call </a:t>
            </a:r>
            <a:r>
              <a:rPr lang="en-US" sz="1400" dirty="0" err="1">
                <a:solidFill>
                  <a:srgbClr val="00B050"/>
                </a:solidFill>
              </a:rPr>
              <a:t>event.setParam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r>
              <a:rPr lang="en-US" sz="1400" dirty="0"/>
              <a:t> or </a:t>
            </a:r>
            <a:r>
              <a:rPr lang="en-US" sz="1400" dirty="0" err="1">
                <a:solidFill>
                  <a:srgbClr val="00B050"/>
                </a:solidFill>
              </a:rPr>
              <a:t>event.setParams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https://developer.salesforce.com/docs/atlas.en-us.lightning.meta/lightning/events_component_create.htm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3DA38-BEAD-4510-B4A1-8EF2766C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12" y="3429000"/>
            <a:ext cx="7029450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4524C-A35C-44AB-AE14-B3D07AD59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012" y="4523953"/>
            <a:ext cx="4095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4C40-7673-46BE-B813-26676382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Component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307AF-86D4-430D-978F-EE4BF99DFB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 component registers that it may fire an event by using </a:t>
            </a:r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aura:registerEvent</a:t>
            </a:r>
            <a:r>
              <a:rPr lang="en-US" sz="1400" dirty="0">
                <a:solidFill>
                  <a:srgbClr val="00B050"/>
                </a:solidFill>
              </a:rPr>
              <a:t>&gt;</a:t>
            </a:r>
            <a:r>
              <a:rPr lang="en-US" sz="1400" dirty="0"/>
              <a:t> in its markup.</a:t>
            </a:r>
          </a:p>
          <a:p>
            <a:r>
              <a:rPr lang="en-US" sz="1400" dirty="0"/>
              <a:t>To get a reference to a component event in JavaScript, use </a:t>
            </a:r>
            <a:r>
              <a:rPr lang="en-US" sz="1400" dirty="0" err="1">
                <a:solidFill>
                  <a:srgbClr val="00B050"/>
                </a:solidFill>
              </a:rPr>
              <a:t>component.getEvent</a:t>
            </a:r>
            <a:r>
              <a:rPr lang="en-US" sz="1400" dirty="0">
                <a:solidFill>
                  <a:srgbClr val="00B050"/>
                </a:solidFill>
              </a:rPr>
              <a:t>("</a:t>
            </a:r>
            <a:r>
              <a:rPr lang="en-US" sz="1400" dirty="0" err="1">
                <a:solidFill>
                  <a:srgbClr val="00B050"/>
                </a:solidFill>
              </a:rPr>
              <a:t>evtName</a:t>
            </a:r>
            <a:r>
              <a:rPr lang="en-US" sz="1400" dirty="0">
                <a:solidFill>
                  <a:srgbClr val="00B050"/>
                </a:solidFill>
              </a:rPr>
              <a:t>")</a:t>
            </a:r>
            <a:r>
              <a:rPr lang="en-US" sz="1400" dirty="0"/>
              <a:t> where </a:t>
            </a:r>
            <a:r>
              <a:rPr lang="en-US" sz="1400" dirty="0" err="1">
                <a:solidFill>
                  <a:srgbClr val="00B050"/>
                </a:solidFill>
              </a:rPr>
              <a:t>evtName</a:t>
            </a:r>
            <a:r>
              <a:rPr lang="en-US" sz="1400" dirty="0"/>
              <a:t> matches the name attribute in </a:t>
            </a:r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aura:registerEvent</a:t>
            </a:r>
            <a:r>
              <a:rPr lang="en-US" sz="1400" dirty="0">
                <a:solidFill>
                  <a:srgbClr val="00B050"/>
                </a:solidFill>
              </a:rPr>
              <a:t>&gt;</a:t>
            </a:r>
            <a:r>
              <a:rPr lang="en-US" sz="1400" dirty="0"/>
              <a:t>.</a:t>
            </a:r>
          </a:p>
          <a:p>
            <a:r>
              <a:rPr lang="en-US" sz="1400" dirty="0"/>
              <a:t>Use </a:t>
            </a:r>
            <a:r>
              <a:rPr lang="en-US" sz="1400" dirty="0">
                <a:solidFill>
                  <a:srgbClr val="00B050"/>
                </a:solidFill>
              </a:rPr>
              <a:t>fire()</a:t>
            </a:r>
            <a:r>
              <a:rPr lang="en-US" sz="1400" dirty="0"/>
              <a:t> to fire the event from an instance of a component.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https://developer.salesforce.com/docs/atlas.en-us.lightning.meta/lightning/events_component_fire.htm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6C84DE-67BE-4309-988E-7055C84C3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6752" y="2560320"/>
            <a:ext cx="4718050" cy="29385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574C-B323-4BD2-8B70-D7C14E185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752" y="3232159"/>
            <a:ext cx="5057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5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37BE-5633-43C0-88B6-876B7924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Component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20C6-33DF-437E-8B35-19411A9C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Parent component handles the event fired from the child component.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Link:</a:t>
            </a:r>
            <a:r>
              <a:rPr lang="en-US" sz="16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https://developer.salesforce.com/docs/atlas.en-us.lightning.meta/lightning/events_component_handling_child.htm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44738-B10B-44BC-8EAA-D4B129D2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12" y="3111500"/>
            <a:ext cx="7848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6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B3B8-10AC-4251-87F2-CACFA998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9436-7464-4DD1-9D83-412B246F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Application events follow a traditional publish-subscribe model. An application event is fired from an instance of a component. All components that provide a handler for the event are notified.</a:t>
            </a:r>
          </a:p>
          <a:p>
            <a:r>
              <a:rPr lang="en-US" sz="1600" dirty="0"/>
              <a:t>Following steps need to be followed to implement Application Events.</a:t>
            </a:r>
          </a:p>
          <a:p>
            <a:pPr lvl="1"/>
            <a:r>
              <a:rPr lang="en-US" sz="1400" b="1" dirty="0"/>
              <a:t>Create Custom Application Events</a:t>
            </a:r>
            <a:r>
              <a:rPr lang="en-US" sz="1400" dirty="0"/>
              <a:t> - Create a custom application event using the </a:t>
            </a:r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aura:event</a:t>
            </a:r>
            <a:r>
              <a:rPr lang="en-US" sz="1400" dirty="0">
                <a:solidFill>
                  <a:srgbClr val="00B050"/>
                </a:solidFill>
              </a:rPr>
              <a:t>&gt;</a:t>
            </a:r>
            <a:r>
              <a:rPr lang="en-US" sz="1400" dirty="0"/>
              <a:t> tag in a 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  <a:r>
              <a:rPr lang="en-US" sz="1400" dirty="0" err="1">
                <a:solidFill>
                  <a:srgbClr val="00B050"/>
                </a:solidFill>
              </a:rPr>
              <a:t>evt</a:t>
            </a:r>
            <a:r>
              <a:rPr lang="en-US" sz="1400" dirty="0"/>
              <a:t> resource. Events can contain attributes that can be set before the event is fired and read when the event is handled.</a:t>
            </a:r>
          </a:p>
          <a:p>
            <a:pPr lvl="1"/>
            <a:r>
              <a:rPr lang="en-US" sz="1400" b="1" dirty="0"/>
              <a:t>Fire Application Events</a:t>
            </a:r>
            <a:r>
              <a:rPr lang="en-US" sz="1400" dirty="0"/>
              <a:t> - Application events follow a traditional publish-subscribe model. An application event is fired from an instance of a component. All components that provide a handler for the event are notified.</a:t>
            </a:r>
          </a:p>
          <a:p>
            <a:pPr lvl="1"/>
            <a:r>
              <a:rPr lang="en-US" sz="1400" b="1" dirty="0"/>
              <a:t>Handling Application Events</a:t>
            </a:r>
            <a:r>
              <a:rPr lang="en-US" sz="1400" dirty="0"/>
              <a:t> - Use </a:t>
            </a:r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aura:handler</a:t>
            </a:r>
            <a:r>
              <a:rPr lang="en-US" sz="1400" dirty="0">
                <a:solidFill>
                  <a:srgbClr val="00B050"/>
                </a:solidFill>
              </a:rPr>
              <a:t>&gt;</a:t>
            </a:r>
            <a:r>
              <a:rPr lang="en-US" sz="1400" dirty="0"/>
              <a:t> in the markup of the handler component.</a:t>
            </a:r>
            <a:endParaRPr lang="en-US" sz="1400" b="1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https://developer.salesforce.com/docs/atlas.en-us.lightning.meta/lightning/events_application_example.htm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75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5FEC-E2DC-4668-801B-2C5562D1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Create Custom Application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4449-2AAC-4DA3-81D2-A0416F77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Use </a:t>
            </a:r>
            <a:r>
              <a:rPr lang="en-US" sz="1400" dirty="0">
                <a:solidFill>
                  <a:srgbClr val="00B050"/>
                </a:solidFill>
              </a:rPr>
              <a:t>type=“APPLICATION"</a:t>
            </a:r>
            <a:r>
              <a:rPr lang="en-US" sz="1400" dirty="0"/>
              <a:t> in the </a:t>
            </a:r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aura:event</a:t>
            </a:r>
            <a:r>
              <a:rPr lang="en-US" sz="1400" dirty="0">
                <a:solidFill>
                  <a:srgbClr val="00B050"/>
                </a:solidFill>
              </a:rPr>
              <a:t>&gt;</a:t>
            </a:r>
            <a:r>
              <a:rPr lang="en-US" sz="1400" dirty="0"/>
              <a:t> tag for a component event.</a:t>
            </a:r>
          </a:p>
          <a:p>
            <a:r>
              <a:rPr lang="en-US" sz="1400" dirty="0"/>
              <a:t>The component that fires an event can set the event’s data. To set the attribute values, call </a:t>
            </a:r>
            <a:r>
              <a:rPr lang="en-US" sz="1400" dirty="0" err="1">
                <a:solidFill>
                  <a:srgbClr val="00B050"/>
                </a:solidFill>
              </a:rPr>
              <a:t>event.setParam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r>
              <a:rPr lang="en-US" sz="1400" dirty="0"/>
              <a:t> or </a:t>
            </a:r>
            <a:r>
              <a:rPr lang="en-US" sz="1400" dirty="0" err="1">
                <a:solidFill>
                  <a:srgbClr val="00B050"/>
                </a:solidFill>
              </a:rPr>
              <a:t>event.setParams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Link: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https://developer.salesforce.com/docs/atlas.en-us.lightning.meta/lightning/events_application_create.htm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01E47-1583-4522-8564-0BE2CB0B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12" y="3426823"/>
            <a:ext cx="7410450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E3CA7-759E-45DD-876C-237132617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512" y="4630089"/>
            <a:ext cx="45339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83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53E9972125B42B31884D4879FB545" ma:contentTypeVersion="4" ma:contentTypeDescription="Create a new document." ma:contentTypeScope="" ma:versionID="6b6798a8639c3ef3afe07970e772c1c2">
  <xsd:schema xmlns:xsd="http://www.w3.org/2001/XMLSchema" xmlns:xs="http://www.w3.org/2001/XMLSchema" xmlns:p="http://schemas.microsoft.com/office/2006/metadata/properties" xmlns:ns2="d1c1dc42-e8b1-43fc-8eb0-fb1231d577f1" targetNamespace="http://schemas.microsoft.com/office/2006/metadata/properties" ma:root="true" ma:fieldsID="14e7104d2d19807891cc8db5a3cb6c82" ns2:_="">
    <xsd:import namespace="d1c1dc42-e8b1-43fc-8eb0-fb1231d577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dc42-e8b1-43fc-8eb0-fb1231d57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CD61DB-0E39-40E9-86E9-40DE00FCED0D}"/>
</file>

<file path=customXml/itemProps2.xml><?xml version="1.0" encoding="utf-8"?>
<ds:datastoreItem xmlns:ds="http://schemas.openxmlformats.org/officeDocument/2006/customXml" ds:itemID="{E84EF94F-5F2E-4ECD-99C3-0CF743934B75}"/>
</file>

<file path=customXml/itemProps3.xml><?xml version="1.0" encoding="utf-8"?>
<ds:datastoreItem xmlns:ds="http://schemas.openxmlformats.org/officeDocument/2006/customXml" ds:itemID="{810D0247-351A-49DA-84CC-024F741CA7F8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3591</TotalTime>
  <Words>1060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Wingdings</vt:lpstr>
      <vt:lpstr>Organic</vt:lpstr>
      <vt:lpstr>Training Deck</vt:lpstr>
      <vt:lpstr>Types of Events</vt:lpstr>
      <vt:lpstr>Browser Events</vt:lpstr>
      <vt:lpstr>Component Event</vt:lpstr>
      <vt:lpstr>Create Custom Component Event</vt:lpstr>
      <vt:lpstr>Fire Component Events</vt:lpstr>
      <vt:lpstr>Handling Component Event</vt:lpstr>
      <vt:lpstr>Application Event</vt:lpstr>
      <vt:lpstr>Create Custom Application Events</vt:lpstr>
      <vt:lpstr>Fire Application Events</vt:lpstr>
      <vt:lpstr>Handling Application Event</vt:lpstr>
      <vt:lpstr>System Events</vt:lpstr>
      <vt:lpstr>Quiz</vt:lpstr>
      <vt:lpstr>Error Handling in Client Side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Tatar, Amita</dc:creator>
  <cp:lastModifiedBy>Paul, Jyotirmay</cp:lastModifiedBy>
  <cp:revision>99</cp:revision>
  <dcterms:created xsi:type="dcterms:W3CDTF">2021-07-27T10:28:36Z</dcterms:created>
  <dcterms:modified xsi:type="dcterms:W3CDTF">2022-04-13T08:02:33Z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2021-07-27T10:28:36Z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7bd5be10-8c2b-4b1e-b56e-8c1731522701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0x010100D3753E9972125B42B31884D4879FB545</vt:lpwstr>
  </property>
</Properties>
</file>