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73" r:id="rId5"/>
    <p:sldId id="271" r:id="rId6"/>
    <p:sldId id="285" r:id="rId7"/>
    <p:sldId id="274" r:id="rId8"/>
    <p:sldId id="276" r:id="rId9"/>
    <p:sldId id="260" r:id="rId10"/>
    <p:sldId id="277" r:id="rId11"/>
    <p:sldId id="263" r:id="rId12"/>
    <p:sldId id="279" r:id="rId13"/>
    <p:sldId id="283" r:id="rId14"/>
    <p:sldId id="280" r:id="rId15"/>
    <p:sldId id="284" r:id="rId16"/>
    <p:sldId id="281" r:id="rId17"/>
    <p:sldId id="27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DB025-3B48-4A09-B148-4BC9C82DD247}" v="1" dt="2022-04-08T11:48:19.40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68" y="10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Share files on the team Web server.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8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7/19/2022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7/19/2022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7/19/2022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bench.developerforc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alesforce.com/docs/atlas.en-us.api_meta.meta/api_meta/manifest_sampl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api_meta.meta/api_meta/meta_deploy_deleting_fil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apexcode.meta/apexcode/apex_deploying_an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tools/sfdxcl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ochordia@deloitt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en-US" sz="5400" b="1"/>
              <a:t>Org Types &amp; Deployments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EDAD9-ED86-439C-81D3-4D0CF3A2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74162"/>
            <a:ext cx="5384800" cy="2692400"/>
          </a:xfrm>
          <a:prstGeom prst="rect">
            <a:avLst/>
          </a:prstGeom>
          <a:noFill/>
        </p:spPr>
      </p:pic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0178858E-1CB9-42BB-B2E2-7FF81FF65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r="2930"/>
          <a:stretch>
            <a:fillRect/>
          </a:stretch>
        </p:blipFill>
        <p:spPr>
          <a:xfrm>
            <a:off x="9292486" y="884524"/>
            <a:ext cx="2289914" cy="22859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3CDFAF-300F-4F1A-8D35-88B98A8E3A06}"/>
              </a:ext>
            </a:extLst>
          </p:cNvPr>
          <p:cNvCxnSpPr>
            <a:cxnSpLocks/>
          </p:cNvCxnSpPr>
          <p:nvPr/>
        </p:nvCxnSpPr>
        <p:spPr>
          <a:xfrm>
            <a:off x="431515" y="2260316"/>
            <a:ext cx="86097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235B-7E87-4527-9603-99E77098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4501"/>
            <a:ext cx="10972800" cy="1066800"/>
          </a:xfrm>
        </p:spPr>
        <p:txBody>
          <a:bodyPr/>
          <a:lstStyle/>
          <a:p>
            <a:r>
              <a:rPr lang="en-US" b="1"/>
              <a:t>Salesforce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D290-BEA9-4816-8060-8F676A99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05" y="2406961"/>
            <a:ext cx="6037780" cy="3469857"/>
          </a:xfrm>
        </p:spPr>
        <p:txBody>
          <a:bodyPr>
            <a:normAutofit/>
          </a:bodyPr>
          <a:lstStyle/>
          <a:p>
            <a:r>
              <a:rPr lang="en-US" sz="2000"/>
              <a:t>Every salesforce org is hosted under a salesforce instance</a:t>
            </a:r>
          </a:p>
          <a:p>
            <a:r>
              <a:rPr lang="en-US" sz="2000"/>
              <a:t>Setup -&gt; Company Information</a:t>
            </a:r>
          </a:p>
          <a:p>
            <a:r>
              <a:rPr lang="en-US" sz="2000"/>
              <a:t>Salesforce manages release and updates instance wise</a:t>
            </a:r>
          </a:p>
          <a:p>
            <a:r>
              <a:rPr lang="en-US" sz="2000"/>
              <a:t>Check the status of your instance and know about downtime or any maintenance from https://trust.salesforce.com/en/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5FB01-1D04-402B-8485-95D4E187674D}"/>
              </a:ext>
            </a:extLst>
          </p:cNvPr>
          <p:cNvSpPr txBox="1"/>
          <p:nvPr/>
        </p:nvSpPr>
        <p:spPr>
          <a:xfrm>
            <a:off x="10144424" y="2141387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107F9-A12D-460D-8D34-0E2D464A2D91}"/>
              </a:ext>
            </a:extLst>
          </p:cNvPr>
          <p:cNvSpPr txBox="1"/>
          <p:nvPr/>
        </p:nvSpPr>
        <p:spPr>
          <a:xfrm>
            <a:off x="7573138" y="2141387"/>
            <a:ext cx="10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Sandbox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F14D4-1A27-4388-8729-393B6E10A89E}"/>
              </a:ext>
            </a:extLst>
          </p:cNvPr>
          <p:cNvSpPr txBox="1"/>
          <p:nvPr/>
        </p:nvSpPr>
        <p:spPr>
          <a:xfrm>
            <a:off x="6919850" y="297687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Instance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12D90-2857-4B31-92B9-288A2DB5C7E0}"/>
              </a:ext>
            </a:extLst>
          </p:cNvPr>
          <p:cNvSpPr txBox="1"/>
          <p:nvPr/>
        </p:nvSpPr>
        <p:spPr>
          <a:xfrm>
            <a:off x="8233230" y="297687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Instance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CEA24-5AE8-41D9-84AA-F10373B008DF}"/>
              </a:ext>
            </a:extLst>
          </p:cNvPr>
          <p:cNvSpPr txBox="1"/>
          <p:nvPr/>
        </p:nvSpPr>
        <p:spPr>
          <a:xfrm>
            <a:off x="9608252" y="297687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Instance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60B50-0F3F-4247-9BBC-F46657F67F5E}"/>
              </a:ext>
            </a:extLst>
          </p:cNvPr>
          <p:cNvSpPr txBox="1"/>
          <p:nvPr/>
        </p:nvSpPr>
        <p:spPr>
          <a:xfrm>
            <a:off x="10882248" y="297687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Instance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3D40D-4EF6-4F22-A582-328D85560AF4}"/>
              </a:ext>
            </a:extLst>
          </p:cNvPr>
          <p:cNvSpPr txBox="1"/>
          <p:nvPr/>
        </p:nvSpPr>
        <p:spPr>
          <a:xfrm>
            <a:off x="7313968" y="3457758"/>
            <a:ext cx="69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2A0D8-AFE5-4437-9EFD-58404F467C00}"/>
              </a:ext>
            </a:extLst>
          </p:cNvPr>
          <p:cNvSpPr txBox="1"/>
          <p:nvPr/>
        </p:nvSpPr>
        <p:spPr>
          <a:xfrm>
            <a:off x="7313966" y="4203605"/>
            <a:ext cx="69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68E2F-20AA-4B18-B745-C69C35F0D2CE}"/>
              </a:ext>
            </a:extLst>
          </p:cNvPr>
          <p:cNvSpPr txBox="1"/>
          <p:nvPr/>
        </p:nvSpPr>
        <p:spPr>
          <a:xfrm>
            <a:off x="7313967" y="4977379"/>
            <a:ext cx="69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5E3F8-76AB-4D10-A541-1274CAF49FBF}"/>
              </a:ext>
            </a:extLst>
          </p:cNvPr>
          <p:cNvSpPr txBox="1"/>
          <p:nvPr/>
        </p:nvSpPr>
        <p:spPr>
          <a:xfrm>
            <a:off x="8608510" y="3437210"/>
            <a:ext cx="69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F4627-91EC-40A6-A5EB-C328C7940DD1}"/>
              </a:ext>
            </a:extLst>
          </p:cNvPr>
          <p:cNvSpPr txBox="1"/>
          <p:nvPr/>
        </p:nvSpPr>
        <p:spPr>
          <a:xfrm>
            <a:off x="8608508" y="4183057"/>
            <a:ext cx="69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A03F7-2FF7-41DE-B1DF-7F72DBACC08A}"/>
              </a:ext>
            </a:extLst>
          </p:cNvPr>
          <p:cNvSpPr txBox="1"/>
          <p:nvPr/>
        </p:nvSpPr>
        <p:spPr>
          <a:xfrm>
            <a:off x="8608509" y="4956831"/>
            <a:ext cx="69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512F0-813E-45CE-B74F-D3AE28E8BFD4}"/>
              </a:ext>
            </a:extLst>
          </p:cNvPr>
          <p:cNvSpPr txBox="1"/>
          <p:nvPr/>
        </p:nvSpPr>
        <p:spPr>
          <a:xfrm>
            <a:off x="9993805" y="3456048"/>
            <a:ext cx="69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F0401-0ACE-47AA-A5D9-06C3230CF669}"/>
              </a:ext>
            </a:extLst>
          </p:cNvPr>
          <p:cNvSpPr txBox="1"/>
          <p:nvPr/>
        </p:nvSpPr>
        <p:spPr>
          <a:xfrm>
            <a:off x="9993803" y="4201895"/>
            <a:ext cx="69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C6176-3CAE-45FB-B777-2FFDFFEFCBA6}"/>
              </a:ext>
            </a:extLst>
          </p:cNvPr>
          <p:cNvSpPr txBox="1"/>
          <p:nvPr/>
        </p:nvSpPr>
        <p:spPr>
          <a:xfrm>
            <a:off x="9993804" y="4975669"/>
            <a:ext cx="69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CD224-5762-4DC0-844C-D904DA44F7C8}"/>
              </a:ext>
            </a:extLst>
          </p:cNvPr>
          <p:cNvSpPr txBox="1"/>
          <p:nvPr/>
        </p:nvSpPr>
        <p:spPr>
          <a:xfrm>
            <a:off x="11207574" y="3454338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136D4-6BB8-4F53-9FD9-E14B81FA697B}"/>
              </a:ext>
            </a:extLst>
          </p:cNvPr>
          <p:cNvSpPr txBox="1"/>
          <p:nvPr/>
        </p:nvSpPr>
        <p:spPr>
          <a:xfrm>
            <a:off x="11207572" y="4200185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A8EAF-54BE-47BB-A881-24F303D7120E}"/>
              </a:ext>
            </a:extLst>
          </p:cNvPr>
          <p:cNvSpPr txBox="1"/>
          <p:nvPr/>
        </p:nvSpPr>
        <p:spPr>
          <a:xfrm>
            <a:off x="11207573" y="4973959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 12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1129F9-403D-4B1D-A536-2EC4C9A9C575}"/>
              </a:ext>
            </a:extLst>
          </p:cNvPr>
          <p:cNvCxnSpPr>
            <a:cxnSpLocks/>
          </p:cNvCxnSpPr>
          <p:nvPr/>
        </p:nvCxnSpPr>
        <p:spPr>
          <a:xfrm>
            <a:off x="410967" y="1808254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4EE2EA-988E-4C58-B6B1-D69CE557E8E0}"/>
              </a:ext>
            </a:extLst>
          </p:cNvPr>
          <p:cNvCxnSpPr>
            <a:cxnSpLocks/>
          </p:cNvCxnSpPr>
          <p:nvPr/>
        </p:nvCxnSpPr>
        <p:spPr>
          <a:xfrm>
            <a:off x="7363124" y="2762038"/>
            <a:ext cx="14829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64F956-A76C-4F39-92C8-93418A7481B8}"/>
              </a:ext>
            </a:extLst>
          </p:cNvPr>
          <p:cNvCxnSpPr>
            <a:cxnSpLocks/>
          </p:cNvCxnSpPr>
          <p:nvPr/>
        </p:nvCxnSpPr>
        <p:spPr>
          <a:xfrm>
            <a:off x="10089858" y="2762038"/>
            <a:ext cx="13457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C499E4-76DB-4E73-9676-2C5FD5DD122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8074333" y="2510719"/>
            <a:ext cx="17268" cy="251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B8475C-B4D1-454C-8D80-1D7B359EF9A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762735" y="2510719"/>
            <a:ext cx="0" cy="251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1836D-7E40-41B2-BABB-EBE5D7E11321}"/>
              </a:ext>
            </a:extLst>
          </p:cNvPr>
          <p:cNvCxnSpPr>
            <a:cxnSpLocks/>
          </p:cNvCxnSpPr>
          <p:nvPr/>
        </p:nvCxnSpPr>
        <p:spPr>
          <a:xfrm flipV="1">
            <a:off x="7363124" y="2762038"/>
            <a:ext cx="0" cy="279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7C4851-7193-4D4C-B898-E4EF746E12CF}"/>
              </a:ext>
            </a:extLst>
          </p:cNvPr>
          <p:cNvCxnSpPr>
            <a:cxnSpLocks/>
          </p:cNvCxnSpPr>
          <p:nvPr/>
        </p:nvCxnSpPr>
        <p:spPr>
          <a:xfrm flipV="1">
            <a:off x="8846049" y="2762038"/>
            <a:ext cx="0" cy="279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610AF8-576B-4C23-B7C6-6C381EEFA004}"/>
              </a:ext>
            </a:extLst>
          </p:cNvPr>
          <p:cNvCxnSpPr>
            <a:cxnSpLocks/>
          </p:cNvCxnSpPr>
          <p:nvPr/>
        </p:nvCxnSpPr>
        <p:spPr>
          <a:xfrm flipV="1">
            <a:off x="10089858" y="2762038"/>
            <a:ext cx="0" cy="279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1CDA44-9D4F-4A1B-BAF7-3011BD8E9E48}"/>
              </a:ext>
            </a:extLst>
          </p:cNvPr>
          <p:cNvCxnSpPr>
            <a:cxnSpLocks/>
          </p:cNvCxnSpPr>
          <p:nvPr/>
        </p:nvCxnSpPr>
        <p:spPr>
          <a:xfrm flipV="1">
            <a:off x="11435612" y="2762038"/>
            <a:ext cx="0" cy="279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0DC3BC-5271-4F46-9511-372C4A34018C}"/>
              </a:ext>
            </a:extLst>
          </p:cNvPr>
          <p:cNvCxnSpPr>
            <a:cxnSpLocks/>
          </p:cNvCxnSpPr>
          <p:nvPr/>
        </p:nvCxnSpPr>
        <p:spPr>
          <a:xfrm flipV="1">
            <a:off x="7042317" y="3346211"/>
            <a:ext cx="0" cy="18544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2EE293-8F6A-4D43-8C1E-975F703B0118}"/>
              </a:ext>
            </a:extLst>
          </p:cNvPr>
          <p:cNvCxnSpPr>
            <a:cxnSpLocks/>
          </p:cNvCxnSpPr>
          <p:nvPr/>
        </p:nvCxnSpPr>
        <p:spPr>
          <a:xfrm flipV="1">
            <a:off x="8376245" y="3346211"/>
            <a:ext cx="0" cy="18544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3CDF93-E590-4BC8-91E8-645383529C22}"/>
              </a:ext>
            </a:extLst>
          </p:cNvPr>
          <p:cNvCxnSpPr>
            <a:cxnSpLocks/>
          </p:cNvCxnSpPr>
          <p:nvPr/>
        </p:nvCxnSpPr>
        <p:spPr>
          <a:xfrm flipV="1">
            <a:off x="9751270" y="3346211"/>
            <a:ext cx="0" cy="18544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05F2B6-4CBB-40FB-9D72-041955B70FDA}"/>
              </a:ext>
            </a:extLst>
          </p:cNvPr>
          <p:cNvCxnSpPr>
            <a:cxnSpLocks/>
          </p:cNvCxnSpPr>
          <p:nvPr/>
        </p:nvCxnSpPr>
        <p:spPr>
          <a:xfrm flipV="1">
            <a:off x="11013279" y="3429000"/>
            <a:ext cx="0" cy="1771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B52914-6625-47EA-A5B4-30C94276804E}"/>
              </a:ext>
            </a:extLst>
          </p:cNvPr>
          <p:cNvCxnSpPr>
            <a:cxnSpLocks/>
          </p:cNvCxnSpPr>
          <p:nvPr/>
        </p:nvCxnSpPr>
        <p:spPr>
          <a:xfrm>
            <a:off x="7031473" y="3643902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94DC67-C7C2-4EED-B0DF-AA843FF7AD90}"/>
              </a:ext>
            </a:extLst>
          </p:cNvPr>
          <p:cNvCxnSpPr>
            <a:cxnSpLocks/>
          </p:cNvCxnSpPr>
          <p:nvPr/>
        </p:nvCxnSpPr>
        <p:spPr>
          <a:xfrm>
            <a:off x="7031473" y="4381929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9FAED4-AE75-4D98-AFAD-69F8597A6C7C}"/>
              </a:ext>
            </a:extLst>
          </p:cNvPr>
          <p:cNvCxnSpPr>
            <a:cxnSpLocks/>
          </p:cNvCxnSpPr>
          <p:nvPr/>
        </p:nvCxnSpPr>
        <p:spPr>
          <a:xfrm>
            <a:off x="7042317" y="5200703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97F90-63A9-43B0-9478-8DDD89EB662C}"/>
              </a:ext>
            </a:extLst>
          </p:cNvPr>
          <p:cNvCxnSpPr>
            <a:cxnSpLocks/>
          </p:cNvCxnSpPr>
          <p:nvPr/>
        </p:nvCxnSpPr>
        <p:spPr>
          <a:xfrm>
            <a:off x="8376245" y="5200703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3CDA02-3D5B-4266-ACEE-293A8CBFDCF8}"/>
              </a:ext>
            </a:extLst>
          </p:cNvPr>
          <p:cNvCxnSpPr>
            <a:cxnSpLocks/>
          </p:cNvCxnSpPr>
          <p:nvPr/>
        </p:nvCxnSpPr>
        <p:spPr>
          <a:xfrm>
            <a:off x="9751270" y="5200703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F2E267-15D0-4974-B151-60FDCC7FA1F0}"/>
              </a:ext>
            </a:extLst>
          </p:cNvPr>
          <p:cNvCxnSpPr>
            <a:cxnSpLocks/>
          </p:cNvCxnSpPr>
          <p:nvPr/>
        </p:nvCxnSpPr>
        <p:spPr>
          <a:xfrm>
            <a:off x="11013279" y="5200970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0BDDBC-2E8E-4529-84FF-DDDE05FBAA2E}"/>
              </a:ext>
            </a:extLst>
          </p:cNvPr>
          <p:cNvCxnSpPr>
            <a:cxnSpLocks/>
          </p:cNvCxnSpPr>
          <p:nvPr/>
        </p:nvCxnSpPr>
        <p:spPr>
          <a:xfrm>
            <a:off x="11013279" y="4382463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B3EF86-1242-4FE3-9489-27521FC18885}"/>
              </a:ext>
            </a:extLst>
          </p:cNvPr>
          <p:cNvCxnSpPr>
            <a:cxnSpLocks/>
          </p:cNvCxnSpPr>
          <p:nvPr/>
        </p:nvCxnSpPr>
        <p:spPr>
          <a:xfrm>
            <a:off x="9751269" y="4415940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BFC834-65E7-40E9-809E-8C220031CDCA}"/>
              </a:ext>
            </a:extLst>
          </p:cNvPr>
          <p:cNvCxnSpPr>
            <a:cxnSpLocks/>
          </p:cNvCxnSpPr>
          <p:nvPr/>
        </p:nvCxnSpPr>
        <p:spPr>
          <a:xfrm>
            <a:off x="8367714" y="4411980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C0E204-9BBD-46D1-B48C-B96D94907AC8}"/>
              </a:ext>
            </a:extLst>
          </p:cNvPr>
          <p:cNvCxnSpPr>
            <a:cxnSpLocks/>
          </p:cNvCxnSpPr>
          <p:nvPr/>
        </p:nvCxnSpPr>
        <p:spPr>
          <a:xfrm>
            <a:off x="8376245" y="3651932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4D0C74-3557-4678-BA49-3DD18D7E6F83}"/>
              </a:ext>
            </a:extLst>
          </p:cNvPr>
          <p:cNvCxnSpPr>
            <a:cxnSpLocks/>
          </p:cNvCxnSpPr>
          <p:nvPr/>
        </p:nvCxnSpPr>
        <p:spPr>
          <a:xfrm>
            <a:off x="9751268" y="3651932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75F87C-01CE-4662-9288-4D886CBB6F97}"/>
              </a:ext>
            </a:extLst>
          </p:cNvPr>
          <p:cNvCxnSpPr>
            <a:cxnSpLocks/>
          </p:cNvCxnSpPr>
          <p:nvPr/>
        </p:nvCxnSpPr>
        <p:spPr>
          <a:xfrm>
            <a:off x="11013278" y="3651932"/>
            <a:ext cx="33165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 Methods in Salesforce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39842"/>
            <a:ext cx="10972800" cy="17677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Workbench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Change 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Force.com Migration Tool – ANT/Java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VS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7C7C1-3173-4397-BE0D-23487F00E00A}"/>
              </a:ext>
            </a:extLst>
          </p:cNvPr>
          <p:cNvCxnSpPr>
            <a:cxnSpLocks/>
          </p:cNvCxnSpPr>
          <p:nvPr/>
        </p:nvCxnSpPr>
        <p:spPr>
          <a:xfrm>
            <a:off x="527407" y="2209800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Workbench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39842"/>
            <a:ext cx="10972800" cy="33397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  <a:ea typeface="+mj-ea"/>
                <a:cs typeface="+mj-cs"/>
              </a:rPr>
              <a:t>Deployment via </a:t>
            </a:r>
            <a:r>
              <a:rPr lang="en-US" sz="2000">
                <a:latin typeface="+mj-lt"/>
                <a:ea typeface="+mj-ea"/>
                <a:cs typeface="+mj-cs"/>
                <a:hlinkClick r:id="rId3"/>
              </a:rPr>
              <a:t>https://workbench.developerforce.com</a:t>
            </a:r>
            <a:r>
              <a:rPr lang="en-US" sz="2000">
                <a:latin typeface="+mj-lt"/>
                <a:ea typeface="+mj-ea"/>
                <a:cs typeface="+mj-cs"/>
              </a:rPr>
              <a:t>	</a:t>
            </a:r>
          </a:p>
          <a:p>
            <a:pPr marL="109728" indent="0">
              <a:buNone/>
            </a:pPr>
            <a:endParaRPr lang="en-US" sz="2000">
              <a:latin typeface="+mj-lt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  <a:ea typeface="+mj-ea"/>
                <a:cs typeface="+mj-cs"/>
              </a:rPr>
              <a:t>Navigate to Migration tab: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+mj-lt"/>
                <a:ea typeface="+mj-ea"/>
                <a:cs typeface="+mj-cs"/>
              </a:rPr>
              <a:t>Retrieve : upload package xml file to retrieve those components from salesforce org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>
                <a:latin typeface="+mj-lt"/>
                <a:ea typeface="+mj-ea"/>
                <a:cs typeface="+mj-cs"/>
              </a:rPr>
              <a:t>Deploy : Upload zip folder containing metadata and package file to deploy into salesforce org</a:t>
            </a:r>
          </a:p>
          <a:p>
            <a:pPr marL="411480" lvl="1" indent="0">
              <a:buNone/>
            </a:pPr>
            <a:endParaRPr lang="en-US" sz="2000">
              <a:latin typeface="+mj-lt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  <a:ea typeface="+mj-ea"/>
                <a:cs typeface="+mj-cs"/>
              </a:rPr>
              <a:t>Sample package.manifest files can be found at : </a:t>
            </a:r>
            <a:r>
              <a:rPr lang="en-US" sz="2000">
                <a:latin typeface="+mj-lt"/>
                <a:ea typeface="+mj-ea"/>
                <a:cs typeface="+mj-cs"/>
                <a:hlinkClick r:id="rId4"/>
              </a:rPr>
              <a:t>https://developer.salesforce.com/docs/atlas.en-us.api_meta.meta/api_meta/manifest_samples.html</a:t>
            </a:r>
            <a:endParaRPr lang="en-US" sz="1800"/>
          </a:p>
          <a:p>
            <a:pPr lvl="1">
              <a:buFont typeface="Arial" panose="020B0604020202020204" pitchFamily="34" charset="0"/>
              <a:buChar char="•"/>
            </a:pPr>
            <a:endParaRPr lang="en-US" sz="1800"/>
          </a:p>
          <a:p>
            <a:pPr lvl="1">
              <a:buFont typeface="Arial" panose="020B0604020202020204" pitchFamily="34" charset="0"/>
              <a:buChar char="•"/>
            </a:pPr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7C7C1-3173-4397-BE0D-23487F00E00A}"/>
              </a:ext>
            </a:extLst>
          </p:cNvPr>
          <p:cNvCxnSpPr>
            <a:cxnSpLocks/>
          </p:cNvCxnSpPr>
          <p:nvPr/>
        </p:nvCxnSpPr>
        <p:spPr>
          <a:xfrm>
            <a:off x="527407" y="2209800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7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Destructive Changes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39842"/>
            <a:ext cx="10972800" cy="333971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  <a:ea typeface="+mj-ea"/>
                <a:cs typeface="+mj-cs"/>
              </a:rPr>
              <a:t>Changes that requires deletion of metadata from Salesforce org</a:t>
            </a:r>
          </a:p>
          <a:p>
            <a:pPr marL="109728" indent="0">
              <a:buNone/>
            </a:pPr>
            <a:endParaRPr lang="en-US" sz="2000">
              <a:latin typeface="+mj-lt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  <a:ea typeface="+mj-ea"/>
                <a:cs typeface="+mj-cs"/>
              </a:rPr>
              <a:t>Sample package.manifest files can be found at : </a:t>
            </a:r>
            <a:r>
              <a:rPr lang="en-US" sz="2000">
                <a:latin typeface="+mj-lt"/>
                <a:ea typeface="+mj-ea"/>
                <a:cs typeface="+mj-cs"/>
                <a:hlinkClick r:id="rId3"/>
              </a:rPr>
              <a:t>https://developer.salesforce.com/docs/atlas.en-us.api_meta.meta/api_meta/meta_deploy_deleting_files.html</a:t>
            </a:r>
            <a:r>
              <a:rPr lang="en-US" sz="2000">
                <a:latin typeface="+mj-lt"/>
                <a:ea typeface="+mj-ea"/>
                <a:cs typeface="+mj-cs"/>
              </a:rPr>
              <a:t>		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+mj-lt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destructiveChangesPre.xml : To delete components before adding or updating other components, create a manifest file that’s named destructiveChangesPre.xml and include the components to delete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destructiveChangesPost.xml : To delete components after adding or updating other components, create a manifest file that’s named destructiveChangesPost.xml and include the components to delete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7C7C1-3173-4397-BE0D-23487F00E00A}"/>
              </a:ext>
            </a:extLst>
          </p:cNvPr>
          <p:cNvCxnSpPr>
            <a:cxnSpLocks/>
          </p:cNvCxnSpPr>
          <p:nvPr/>
        </p:nvCxnSpPr>
        <p:spPr>
          <a:xfrm>
            <a:off x="527407" y="2209800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7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Change Set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70663"/>
            <a:ext cx="10972800" cy="33397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Navigate to Setup -&gt; Environments -&gt; Change Sets</a:t>
            </a:r>
          </a:p>
          <a:p>
            <a:pPr marL="109728" indent="0">
              <a:buNone/>
            </a:pP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Outbound Change Sets : Make changes in the organization you are logged into, and upload those changes to another organization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Inbound Change Sets : Accept, modify, or reject change sets uploaded from other organizations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7C7C1-3173-4397-BE0D-23487F00E00A}"/>
              </a:ext>
            </a:extLst>
          </p:cNvPr>
          <p:cNvCxnSpPr>
            <a:cxnSpLocks/>
          </p:cNvCxnSpPr>
          <p:nvPr/>
        </p:nvCxnSpPr>
        <p:spPr>
          <a:xfrm>
            <a:off x="527407" y="2209800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8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71EF-1A45-454E-A625-E07AFFA4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2E4E9-9383-4593-B471-070E573E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017" y="-22034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020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39841"/>
            <a:ext cx="10972800" cy="35657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Ant Migration Tool is a Java/Ant-based command-line utility for moving metadata between a local directory and a Salesforce Org.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For installing ANT: you may refer to -&gt; </a:t>
            </a:r>
            <a:r>
              <a:rPr lang="en-US" sz="2000">
                <a:hlinkClick r:id="rId3"/>
              </a:rPr>
              <a:t>https://developer.salesforce.com/docs/atlas.en-us.apexcode.meta/apexcode/apex_deploying_ant.html</a:t>
            </a:r>
            <a:r>
              <a:rPr lang="en-US" sz="2000"/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err="1"/>
              <a:t>Utilises</a:t>
            </a:r>
            <a:r>
              <a:rPr lang="en-US" sz="2000"/>
              <a:t> command prompt to run commands for deployment purpose</a:t>
            </a:r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7C7C1-3173-4397-BE0D-23487F00E00A}"/>
              </a:ext>
            </a:extLst>
          </p:cNvPr>
          <p:cNvCxnSpPr>
            <a:cxnSpLocks/>
          </p:cNvCxnSpPr>
          <p:nvPr/>
        </p:nvCxnSpPr>
        <p:spPr>
          <a:xfrm>
            <a:off x="527407" y="2209800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FDA9-4C19-4427-A0F7-FC5B65B6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VS Code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6081-4D81-43DD-A7D2-F520B1F7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Install Salesforce CLI : </a:t>
            </a:r>
            <a:r>
              <a:rPr lang="en-US" sz="2000">
                <a:hlinkClick r:id="rId2"/>
              </a:rPr>
              <a:t>https://developer.salesforce.com/tools/sfdxcli</a:t>
            </a:r>
            <a:r>
              <a:rPr lang="en-US" sz="2000"/>
              <a:t>	</a:t>
            </a:r>
          </a:p>
          <a:p>
            <a:pPr marL="109728" indent="0">
              <a:buNone/>
            </a:pPr>
            <a:endParaRPr lang="en-US" sz="2000"/>
          </a:p>
          <a:p>
            <a:r>
              <a:rPr lang="en-US" sz="2000"/>
              <a:t>Install VS Code and then from extensions : install “Salesforce extension pack”</a:t>
            </a:r>
          </a:p>
          <a:p>
            <a:endParaRPr lang="en-US" sz="2000"/>
          </a:p>
          <a:p>
            <a:r>
              <a:rPr lang="en-US" sz="2000"/>
              <a:t>Press “</a:t>
            </a:r>
            <a:r>
              <a:rPr lang="en-US" sz="2000" err="1"/>
              <a:t>ctrl+shift+p</a:t>
            </a:r>
            <a:r>
              <a:rPr lang="en-US" sz="2000"/>
              <a:t>” and use </a:t>
            </a:r>
            <a:r>
              <a:rPr lang="en-US" sz="2000" err="1"/>
              <a:t>sfdx</a:t>
            </a:r>
            <a:r>
              <a:rPr lang="en-US" sz="2000"/>
              <a:t> commands to create project &amp; authorize an org</a:t>
            </a:r>
          </a:p>
          <a:p>
            <a:endParaRPr lang="en-US" sz="2000"/>
          </a:p>
          <a:p>
            <a:r>
              <a:rPr lang="en-US" sz="2000"/>
              <a:t>Modify package.xml file from manifest and deploy/retrieve the folders</a:t>
            </a:r>
          </a:p>
        </p:txBody>
      </p:sp>
    </p:spTree>
    <p:extLst>
      <p:ext uri="{BB962C8B-B14F-4D97-AF65-F5344CB8AC3E}">
        <p14:creationId xmlns:p14="http://schemas.microsoft.com/office/powerpoint/2010/main" val="30757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917267-30A7-4FD1-B439-9E5DABA5C33C}"/>
              </a:ext>
            </a:extLst>
          </p:cNvPr>
          <p:cNvSpPr txBox="1">
            <a:spLocks/>
          </p:cNvSpPr>
          <p:nvPr/>
        </p:nvSpPr>
        <p:spPr>
          <a:xfrm>
            <a:off x="4159158" y="2989781"/>
            <a:ext cx="3873684" cy="26327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500" kern="1200" spc="-3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Bookman Old Style" panose="02050604050505020204" pitchFamily="18" charset="0"/>
                <a:cs typeface="Calibri" panose="020F0502020204030204" pitchFamily="34" charset="0"/>
              </a:rPr>
              <a:t>Thank you !!</a:t>
            </a:r>
          </a:p>
          <a:p>
            <a:endParaRPr lang="en-US" sz="4000" b="1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endParaRPr lang="en-US" sz="4000" b="1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endParaRPr lang="en-US" sz="160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r>
              <a:rPr lang="en-US" sz="1600">
                <a:latin typeface="Bookman Old Style" panose="02050604050505020204" pitchFamily="18" charset="0"/>
                <a:cs typeface="Calibri" panose="020F0502020204030204" pitchFamily="34" charset="0"/>
              </a:rPr>
              <a:t>For any queries, please reach out to : </a:t>
            </a:r>
          </a:p>
          <a:p>
            <a:endParaRPr lang="en-US" sz="1600">
              <a:latin typeface="Arial" panose="020B0604020202020204" pitchFamily="34" charset="0"/>
            </a:endParaRPr>
          </a:p>
          <a:p>
            <a:r>
              <a:rPr lang="en-US" sz="1600" b="1"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Siddharth Singh</a:t>
            </a:r>
          </a:p>
          <a:p>
            <a:r>
              <a:rPr lang="en-US" sz="1600"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Consultant | DCM : Digital Customer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600"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Mobile:</a:t>
            </a:r>
            <a:r>
              <a:rPr lang="de-DE" sz="160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de-DE" sz="1600">
                <a:solidFill>
                  <a:srgbClr val="2E74B5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+91 9711950824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600">
                <a:latin typeface="Bookman Old Style" panose="02050604050505020204" pitchFamily="18" charset="0"/>
                <a:cs typeface="Calibri" panose="020F0502020204030204" pitchFamily="34" charset="0"/>
              </a:rPr>
              <a:t>Email</a:t>
            </a:r>
            <a:r>
              <a:rPr lang="de-DE" sz="1400"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  <a:r>
              <a:rPr lang="de-DE" sz="1600">
                <a:solidFill>
                  <a:srgbClr val="2E74B5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siddharsingh</a:t>
            </a:r>
            <a:r>
              <a:rPr lang="de-DE" sz="1600">
                <a:solidFill>
                  <a:srgbClr val="2E74B5"/>
                </a:solidFill>
                <a:latin typeface="Bookman Old Style" panose="02050604050505020204" pitchFamily="18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@deloitte.com</a:t>
            </a:r>
            <a:endParaRPr lang="en-IN" sz="1600">
              <a:solidFill>
                <a:srgbClr val="2E74B5"/>
              </a:solidFill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00F45D-DF84-40A3-AED2-A1882DE20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6" y="721381"/>
            <a:ext cx="3057319" cy="1528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821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9019"/>
            <a:ext cx="10972800" cy="3555475"/>
          </a:xfrm>
        </p:spPr>
        <p:txBody>
          <a:bodyPr>
            <a:normAutofit/>
          </a:bodyPr>
          <a:lstStyle/>
          <a:p>
            <a:r>
              <a:rPr lang="en-US" sz="2000"/>
              <a:t>Types of Salesforce Orgs</a:t>
            </a:r>
          </a:p>
          <a:p>
            <a:r>
              <a:rPr lang="en-US" sz="2000"/>
              <a:t>Instance &amp; Editions</a:t>
            </a:r>
          </a:p>
          <a:p>
            <a:r>
              <a:rPr lang="en-US" sz="2000"/>
              <a:t>Types of Deployment</a:t>
            </a:r>
          </a:p>
          <a:p>
            <a:pPr lvl="1"/>
            <a:r>
              <a:rPr lang="en-US" sz="2000"/>
              <a:t>Workbench</a:t>
            </a:r>
          </a:p>
          <a:p>
            <a:pPr lvl="1"/>
            <a:r>
              <a:rPr lang="en-US" sz="2000"/>
              <a:t>Change set</a:t>
            </a:r>
          </a:p>
          <a:p>
            <a:pPr lvl="1"/>
            <a:r>
              <a:rPr lang="en-US" sz="2000"/>
              <a:t>VS Code</a:t>
            </a:r>
          </a:p>
          <a:p>
            <a:pPr lvl="1"/>
            <a:r>
              <a:rPr lang="en-US" sz="2000"/>
              <a:t>ANT</a:t>
            </a:r>
          </a:p>
          <a:p>
            <a:r>
              <a:rPr lang="en-US" sz="2000"/>
              <a:t>Key Browser Plugins</a:t>
            </a:r>
          </a:p>
          <a:p>
            <a:r>
              <a:rPr lang="en-US" sz="2000"/>
              <a:t>Queries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26B01B-30E0-4EB7-A434-40E4271B72DF}"/>
              </a:ext>
            </a:extLst>
          </p:cNvPr>
          <p:cNvCxnSpPr>
            <a:cxnSpLocks/>
          </p:cNvCxnSpPr>
          <p:nvPr/>
        </p:nvCxnSpPr>
        <p:spPr>
          <a:xfrm>
            <a:off x="431515" y="2116476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95" y="822267"/>
            <a:ext cx="7002721" cy="1066800"/>
          </a:xfrm>
        </p:spPr>
        <p:txBody>
          <a:bodyPr>
            <a:normAutofit fontScale="90000"/>
          </a:bodyPr>
          <a:lstStyle/>
          <a:p>
            <a:r>
              <a:rPr lang="en-US" b="1"/>
              <a:t>Types of Salesforce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02F38-DFF8-4D33-8F61-304E725CB8BE}"/>
              </a:ext>
            </a:extLst>
          </p:cNvPr>
          <p:cNvSpPr txBox="1"/>
          <p:nvPr/>
        </p:nvSpPr>
        <p:spPr>
          <a:xfrm>
            <a:off x="1742854" y="2371034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677FB-CD7B-4722-B135-CAACB0D4CE3F}"/>
              </a:ext>
            </a:extLst>
          </p:cNvPr>
          <p:cNvSpPr txBox="1"/>
          <p:nvPr/>
        </p:nvSpPr>
        <p:spPr>
          <a:xfrm>
            <a:off x="5872453" y="2371034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6211F-A7CA-4EFF-8D1E-37847219A898}"/>
              </a:ext>
            </a:extLst>
          </p:cNvPr>
          <p:cNvSpPr txBox="1"/>
          <p:nvPr/>
        </p:nvSpPr>
        <p:spPr>
          <a:xfrm>
            <a:off x="3585010" y="3467663"/>
            <a:ext cx="116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Developer</a:t>
            </a:r>
            <a:b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9376D-1025-49A8-8271-BAAE8E06C2F8}"/>
              </a:ext>
            </a:extLst>
          </p:cNvPr>
          <p:cNvSpPr txBox="1"/>
          <p:nvPr/>
        </p:nvSpPr>
        <p:spPr>
          <a:xfrm>
            <a:off x="5678498" y="3467662"/>
            <a:ext cx="193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Partner Developer</a:t>
            </a:r>
            <a:b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4A3D1-EDF3-4018-B5C6-A54C614C0119}"/>
              </a:ext>
            </a:extLst>
          </p:cNvPr>
          <p:cNvSpPr txBox="1"/>
          <p:nvPr/>
        </p:nvSpPr>
        <p:spPr>
          <a:xfrm>
            <a:off x="8700229" y="3611186"/>
            <a:ext cx="10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3F5FA-A0D6-490A-9B6B-99C891081BC1}"/>
              </a:ext>
            </a:extLst>
          </p:cNvPr>
          <p:cNvSpPr txBox="1"/>
          <p:nvPr/>
        </p:nvSpPr>
        <p:spPr>
          <a:xfrm>
            <a:off x="10188367" y="5130134"/>
            <a:ext cx="1055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Full Copy</a:t>
            </a:r>
          </a:p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Sandbox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AAF6B-BF78-4D10-B085-98D5DE19A883}"/>
              </a:ext>
            </a:extLst>
          </p:cNvPr>
          <p:cNvSpPr txBox="1"/>
          <p:nvPr/>
        </p:nvSpPr>
        <p:spPr>
          <a:xfrm>
            <a:off x="7646606" y="5116027"/>
            <a:ext cx="133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Partial Copy</a:t>
            </a:r>
          </a:p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Sandbox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D4BA9-2B58-4B1D-A9C5-133347F9586A}"/>
              </a:ext>
            </a:extLst>
          </p:cNvPr>
          <p:cNvSpPr txBox="1"/>
          <p:nvPr/>
        </p:nvSpPr>
        <p:spPr>
          <a:xfrm>
            <a:off x="2832977" y="5062423"/>
            <a:ext cx="116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Developer</a:t>
            </a:r>
          </a:p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Sandbox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48C361-3B42-4D9A-AEA3-59221D523F70}"/>
              </a:ext>
            </a:extLst>
          </p:cNvPr>
          <p:cNvSpPr txBox="1"/>
          <p:nvPr/>
        </p:nvSpPr>
        <p:spPr>
          <a:xfrm>
            <a:off x="5371140" y="5116026"/>
            <a:ext cx="154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Developer Pro</a:t>
            </a:r>
          </a:p>
          <a:p>
            <a:pPr algn="ctr"/>
            <a:r>
              <a:rPr lang="en-US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Sandbox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AA5BF-F376-4AD1-B460-16E46174FBD7}"/>
              </a:ext>
            </a:extLst>
          </p:cNvPr>
          <p:cNvCxnSpPr>
            <a:cxnSpLocks/>
          </p:cNvCxnSpPr>
          <p:nvPr/>
        </p:nvCxnSpPr>
        <p:spPr>
          <a:xfrm>
            <a:off x="2330671" y="1939217"/>
            <a:ext cx="43087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F6F4D1-58B7-4859-87A5-D48A955C85C6}"/>
              </a:ext>
            </a:extLst>
          </p:cNvPr>
          <p:cNvCxnSpPr>
            <a:cxnSpLocks/>
          </p:cNvCxnSpPr>
          <p:nvPr/>
        </p:nvCxnSpPr>
        <p:spPr>
          <a:xfrm>
            <a:off x="4172962" y="3170403"/>
            <a:ext cx="50121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AD3D9C-AB5F-4DC9-A0B4-C11CF1A54EE7}"/>
              </a:ext>
            </a:extLst>
          </p:cNvPr>
          <p:cNvCxnSpPr>
            <a:cxnSpLocks/>
          </p:cNvCxnSpPr>
          <p:nvPr/>
        </p:nvCxnSpPr>
        <p:spPr>
          <a:xfrm>
            <a:off x="3457401" y="4648168"/>
            <a:ext cx="727909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18FCA4-C71B-4001-B193-29505AA9747F}"/>
              </a:ext>
            </a:extLst>
          </p:cNvPr>
          <p:cNvCxnSpPr/>
          <p:nvPr/>
        </p:nvCxnSpPr>
        <p:spPr>
          <a:xfrm flipV="1">
            <a:off x="4428168" y="1633588"/>
            <a:ext cx="0" cy="3056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A4C519-E88A-4526-98B4-BB94FE0C3CBB}"/>
              </a:ext>
            </a:extLst>
          </p:cNvPr>
          <p:cNvCxnSpPr>
            <a:cxnSpLocks/>
          </p:cNvCxnSpPr>
          <p:nvPr/>
        </p:nvCxnSpPr>
        <p:spPr>
          <a:xfrm flipV="1">
            <a:off x="2349507" y="1939218"/>
            <a:ext cx="0" cy="4318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93F7B6-A17A-43A2-B184-B1A54753FB9A}"/>
              </a:ext>
            </a:extLst>
          </p:cNvPr>
          <p:cNvCxnSpPr>
            <a:cxnSpLocks/>
          </p:cNvCxnSpPr>
          <p:nvPr/>
        </p:nvCxnSpPr>
        <p:spPr>
          <a:xfrm flipV="1">
            <a:off x="6611575" y="1937508"/>
            <a:ext cx="0" cy="4318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FBEBFC-588B-4712-9115-4C24E92D81E0}"/>
              </a:ext>
            </a:extLst>
          </p:cNvPr>
          <p:cNvCxnSpPr>
            <a:cxnSpLocks/>
          </p:cNvCxnSpPr>
          <p:nvPr/>
        </p:nvCxnSpPr>
        <p:spPr>
          <a:xfrm flipV="1">
            <a:off x="4164603" y="3170403"/>
            <a:ext cx="0" cy="347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BAE77A-128F-4079-9144-B8D0E2983701}"/>
              </a:ext>
            </a:extLst>
          </p:cNvPr>
          <p:cNvCxnSpPr>
            <a:cxnSpLocks/>
          </p:cNvCxnSpPr>
          <p:nvPr/>
        </p:nvCxnSpPr>
        <p:spPr>
          <a:xfrm flipV="1">
            <a:off x="9197241" y="3158419"/>
            <a:ext cx="0" cy="347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E1754B-5830-413F-AA8E-5AD2870BCD12}"/>
              </a:ext>
            </a:extLst>
          </p:cNvPr>
          <p:cNvCxnSpPr>
            <a:cxnSpLocks/>
          </p:cNvCxnSpPr>
          <p:nvPr/>
        </p:nvCxnSpPr>
        <p:spPr>
          <a:xfrm flipV="1">
            <a:off x="6647533" y="3166983"/>
            <a:ext cx="0" cy="347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4661CB-894D-408B-9FE4-E90297ED1E31}"/>
              </a:ext>
            </a:extLst>
          </p:cNvPr>
          <p:cNvCxnSpPr>
            <a:cxnSpLocks/>
          </p:cNvCxnSpPr>
          <p:nvPr/>
        </p:nvCxnSpPr>
        <p:spPr>
          <a:xfrm flipV="1">
            <a:off x="3437011" y="4648168"/>
            <a:ext cx="0" cy="347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F35ED2-4A66-4C4D-A58A-7E5B8CF1143D}"/>
              </a:ext>
            </a:extLst>
          </p:cNvPr>
          <p:cNvCxnSpPr>
            <a:cxnSpLocks/>
          </p:cNvCxnSpPr>
          <p:nvPr/>
        </p:nvCxnSpPr>
        <p:spPr>
          <a:xfrm flipV="1">
            <a:off x="6144108" y="4648168"/>
            <a:ext cx="0" cy="347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BD04C1-8F13-4552-A0D7-53C75FAC5BF4}"/>
              </a:ext>
            </a:extLst>
          </p:cNvPr>
          <p:cNvCxnSpPr>
            <a:cxnSpLocks/>
          </p:cNvCxnSpPr>
          <p:nvPr/>
        </p:nvCxnSpPr>
        <p:spPr>
          <a:xfrm flipV="1">
            <a:off x="8317371" y="4648168"/>
            <a:ext cx="0" cy="347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4F1D06-EEB3-41F8-B0CD-9DA0AD89524B}"/>
              </a:ext>
            </a:extLst>
          </p:cNvPr>
          <p:cNvCxnSpPr>
            <a:cxnSpLocks/>
          </p:cNvCxnSpPr>
          <p:nvPr/>
        </p:nvCxnSpPr>
        <p:spPr>
          <a:xfrm flipV="1">
            <a:off x="10716108" y="4648168"/>
            <a:ext cx="0" cy="347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BFD38C-58E1-4185-94D3-46578B32A50F}"/>
              </a:ext>
            </a:extLst>
          </p:cNvPr>
          <p:cNvCxnSpPr/>
          <p:nvPr/>
        </p:nvCxnSpPr>
        <p:spPr>
          <a:xfrm flipV="1">
            <a:off x="6647533" y="2861354"/>
            <a:ext cx="0" cy="3056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3DD8FE-5B03-4D76-A49D-C63177053BC8}"/>
              </a:ext>
            </a:extLst>
          </p:cNvPr>
          <p:cNvCxnSpPr>
            <a:cxnSpLocks/>
          </p:cNvCxnSpPr>
          <p:nvPr/>
        </p:nvCxnSpPr>
        <p:spPr>
          <a:xfrm flipV="1">
            <a:off x="9185097" y="3980519"/>
            <a:ext cx="0" cy="519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Salesforce Sandboxes &amp;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15" y="2342746"/>
            <a:ext cx="10972800" cy="4263531"/>
          </a:xfrm>
        </p:spPr>
        <p:txBody>
          <a:bodyPr>
            <a:normAutofit/>
          </a:bodyPr>
          <a:lstStyle/>
          <a:p>
            <a:r>
              <a:rPr lang="en-US" sz="2000"/>
              <a:t>A Sandbox lets you develop and test your configuration</a:t>
            </a:r>
          </a:p>
          <a:p>
            <a:r>
              <a:rPr lang="en-US" sz="2000"/>
              <a:t>They are copies of your production environment that have the same platform customizations (Such as custom fields, code, and automation)</a:t>
            </a:r>
          </a:p>
          <a:p>
            <a:r>
              <a:rPr lang="en-US" sz="2000"/>
              <a:t>Some sandbox types are also a copy of your production data (Such as Leads, Accounts &amp; Contacts)</a:t>
            </a:r>
          </a:p>
          <a:p>
            <a:endParaRPr lang="en-US" sz="2000"/>
          </a:p>
          <a:p>
            <a:endParaRPr lang="en-US" sz="2000"/>
          </a:p>
          <a:p>
            <a:pPr>
              <a:buFont typeface="Symbol" panose="05050102010706020507" pitchFamily="18" charset="2"/>
              <a:buChar char="Þ"/>
            </a:pPr>
            <a:r>
              <a:rPr lang="en-US" sz="2000"/>
              <a:t> </a:t>
            </a:r>
            <a:r>
              <a:rPr lang="en-US" sz="2000" b="1"/>
              <a:t>There are 4 types of Sandboxes which have their own characteristics basis</a:t>
            </a:r>
            <a:r>
              <a:rPr lang="en-US" sz="2000"/>
              <a:t>:</a:t>
            </a:r>
          </a:p>
          <a:p>
            <a:pPr marL="109728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How often you can refresh a sandbox to mirror your production Org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How much information you can store across data storage, and file storage.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Whether just metadata, or data is copied over.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Which Salesforce licenses include which Sandbox types</a:t>
            </a:r>
          </a:p>
          <a:p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26B01B-30E0-4EB7-A434-40E4271B72DF}"/>
              </a:ext>
            </a:extLst>
          </p:cNvPr>
          <p:cNvCxnSpPr>
            <a:cxnSpLocks/>
          </p:cNvCxnSpPr>
          <p:nvPr/>
        </p:nvCxnSpPr>
        <p:spPr>
          <a:xfrm>
            <a:off x="431515" y="2116476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D605F1-1215-42AC-AD4F-B0FC269F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" y="2105962"/>
            <a:ext cx="11590338" cy="4752038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4CBC49-20DE-40B2-B4BA-2E906224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31" y="832544"/>
            <a:ext cx="7002721" cy="1066800"/>
          </a:xfrm>
        </p:spPr>
        <p:txBody>
          <a:bodyPr/>
          <a:lstStyle/>
          <a:p>
            <a:r>
              <a:rPr lang="en-US" b="1"/>
              <a:t>Sandbox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BF519E-4677-480F-B54F-632E803C6D62}"/>
              </a:ext>
            </a:extLst>
          </p:cNvPr>
          <p:cNvCxnSpPr>
            <a:cxnSpLocks/>
          </p:cNvCxnSpPr>
          <p:nvPr/>
        </p:nvCxnSpPr>
        <p:spPr>
          <a:xfrm>
            <a:off x="410967" y="1808254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10C9-FEF4-4C12-926D-72A1A36C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18452-F3B0-4C75-9BCF-C2799033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6777" y="0"/>
            <a:ext cx="12374282" cy="6858000"/>
          </a:xfrm>
        </p:spPr>
      </p:pic>
    </p:spTree>
    <p:extLst>
      <p:ext uri="{BB962C8B-B14F-4D97-AF65-F5344CB8AC3E}">
        <p14:creationId xmlns:p14="http://schemas.microsoft.com/office/powerpoint/2010/main" val="19483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7533-FA6A-42B0-A045-718B352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7" y="2373330"/>
            <a:ext cx="10972800" cy="3965824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000"/>
              <a:t>Developer Sandbox</a:t>
            </a:r>
          </a:p>
          <a:p>
            <a:pPr marL="916686" lvl="1" indent="-514350">
              <a:buFont typeface="+mj-lt"/>
              <a:buAutoNum type="romanLcPeriod"/>
            </a:pPr>
            <a:r>
              <a:rPr lang="en-US" sz="2000"/>
              <a:t> Included with most Salesforce licenses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Can be refreshed once per day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File storage limit of 200mb each</a:t>
            </a:r>
          </a:p>
          <a:p>
            <a:pPr marL="402336" lvl="1" indent="0">
              <a:buNone/>
            </a:pPr>
            <a:endParaRPr lang="en-US" sz="2000"/>
          </a:p>
          <a:p>
            <a:pPr marL="624078" indent="-514350">
              <a:buFont typeface="+mj-lt"/>
              <a:buAutoNum type="arabicPeriod"/>
            </a:pPr>
            <a:r>
              <a:rPr lang="en-US" sz="2000"/>
              <a:t>Developer Pro Sandbox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Have slightly higher storage limits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Can be refreshed once per day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included with Unlimited &amp; Performance editions of Salesforce, but can be purchased separately</a:t>
            </a:r>
          </a:p>
          <a:p>
            <a:pPr marL="402336" lvl="1" indent="0">
              <a:buNone/>
            </a:pPr>
            <a:endParaRPr lang="en-US" sz="20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EB45D5-592F-4D75-901C-218F7E2F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31" y="832544"/>
            <a:ext cx="7002721" cy="1066800"/>
          </a:xfrm>
        </p:spPr>
        <p:txBody>
          <a:bodyPr/>
          <a:lstStyle/>
          <a:p>
            <a:r>
              <a:rPr lang="en-US" b="1"/>
              <a:t>Sandbox Types: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C894D4-98D2-4C21-95DC-50A01AE54BC5}"/>
              </a:ext>
            </a:extLst>
          </p:cNvPr>
          <p:cNvCxnSpPr>
            <a:cxnSpLocks/>
          </p:cNvCxnSpPr>
          <p:nvPr/>
        </p:nvCxnSpPr>
        <p:spPr>
          <a:xfrm>
            <a:off x="410967" y="1808254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7533-FA6A-42B0-A045-718B352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7" y="2054831"/>
            <a:ext cx="10972800" cy="4613093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000"/>
              <a:t>3. 	Partial Copy Sandbox</a:t>
            </a:r>
          </a:p>
          <a:p>
            <a:pPr marL="916686" lvl="1" indent="-514350">
              <a:buFont typeface="+mj-lt"/>
              <a:buAutoNum type="romanLcPeriod"/>
            </a:pPr>
            <a:r>
              <a:rPr lang="en-US" sz="2000"/>
              <a:t> Allows you to not only copy metadata, but also a portion of your data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Used to test new functionality on live data, or if you wish to train users using live data, in a test environment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included with Enterprise, Unlimited &amp; Performance edition Salesforce licenses, and can be purchased separately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Has a refresh interval of 5 days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Allows data storage up to 5GB</a:t>
            </a:r>
          </a:p>
          <a:p>
            <a:pPr marL="402336" lvl="1" indent="0">
              <a:buNone/>
            </a:pPr>
            <a:endParaRPr lang="en-US" sz="2000"/>
          </a:p>
          <a:p>
            <a:pPr marL="109728" indent="0">
              <a:buNone/>
            </a:pPr>
            <a:r>
              <a:rPr lang="en-US" sz="2000"/>
              <a:t>4.	Full Sandbox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Full copy sandbox copies all your production metadata and data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Gives you an exact replica of your production Org in order to fully test functionality, as well as train new users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have a 29 days refresh interval</a:t>
            </a:r>
          </a:p>
          <a:p>
            <a:pPr marL="973836" lvl="1" indent="-571500">
              <a:buFont typeface="+mj-lt"/>
              <a:buAutoNum type="romanLcPeriod"/>
            </a:pPr>
            <a:r>
              <a:rPr lang="en-US" sz="2000"/>
              <a:t>included with Unlimited &amp; Performance editions of Salesforce, but can be purchased separately</a:t>
            </a:r>
          </a:p>
          <a:p>
            <a:pPr marL="402336" lvl="1" indent="0">
              <a:buNone/>
            </a:pPr>
            <a:endParaRPr lang="en-US" sz="20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BCE5B-13AA-4738-B544-CA97A27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31" y="832544"/>
            <a:ext cx="7002721" cy="1066800"/>
          </a:xfrm>
        </p:spPr>
        <p:txBody>
          <a:bodyPr/>
          <a:lstStyle/>
          <a:p>
            <a:r>
              <a:rPr lang="en-US" b="1"/>
              <a:t>Sandbox Types </a:t>
            </a:r>
            <a:r>
              <a:rPr lang="en-US" sz="1800" b="1"/>
              <a:t>(continued..) </a:t>
            </a:r>
            <a:r>
              <a:rPr lang="en-US" b="1"/>
              <a:t>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C09988-AE98-40D2-9E50-00A0D4BF8514}"/>
              </a:ext>
            </a:extLst>
          </p:cNvPr>
          <p:cNvCxnSpPr>
            <a:cxnSpLocks/>
          </p:cNvCxnSpPr>
          <p:nvPr/>
        </p:nvCxnSpPr>
        <p:spPr>
          <a:xfrm>
            <a:off x="410967" y="1808254"/>
            <a:ext cx="99556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use salesforce Sandboxes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Can easily be created from Setup =&gt; Sandboxes (from Production Environment)</a:t>
            </a:r>
          </a:p>
          <a:p>
            <a:r>
              <a:rPr lang="en-US" sz="2000"/>
              <a:t>Below is how you may use the sandboxes used and availability: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798BD-3486-4D29-BD93-4A9292FB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97" y="3058848"/>
            <a:ext cx="10410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2415</TotalTime>
  <Words>1063</Words>
  <Application>Microsoft Office PowerPoint</Application>
  <PresentationFormat>Widescreen</PresentationFormat>
  <Paragraphs>158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Georgia</vt:lpstr>
      <vt:lpstr>Symbol</vt:lpstr>
      <vt:lpstr>Wingdings</vt:lpstr>
      <vt:lpstr>Wingdings 2</vt:lpstr>
      <vt:lpstr>Training presentation</vt:lpstr>
      <vt:lpstr>Org Types &amp; Deployments</vt:lpstr>
      <vt:lpstr>Agenda</vt:lpstr>
      <vt:lpstr>Types of Salesforce Environment</vt:lpstr>
      <vt:lpstr>Salesforce Sandboxes &amp; Types</vt:lpstr>
      <vt:lpstr>Sandbox</vt:lpstr>
      <vt:lpstr>PowerPoint Presentation</vt:lpstr>
      <vt:lpstr>Sandbox Types:</vt:lpstr>
      <vt:lpstr>Sandbox Types (continued..) :</vt:lpstr>
      <vt:lpstr>How to use salesforce Sandboxes ?</vt:lpstr>
      <vt:lpstr>Salesforce Instances</vt:lpstr>
      <vt:lpstr>Deployment Methods in Salesforce </vt:lpstr>
      <vt:lpstr>Workbench Deployment</vt:lpstr>
      <vt:lpstr>Destructive Changes Deployment</vt:lpstr>
      <vt:lpstr>Change Set Deployment</vt:lpstr>
      <vt:lpstr>PowerPoint Presentation</vt:lpstr>
      <vt:lpstr>Ant Deployment</vt:lpstr>
      <vt:lpstr>VS Code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 Types &amp; Deployments</dc:title>
  <dc:creator>Singh, Siddharth</dc:creator>
  <cp:lastModifiedBy>Mahato, Dhiren</cp:lastModifiedBy>
  <cp:revision>4</cp:revision>
  <dcterms:created xsi:type="dcterms:W3CDTF">2021-08-11T14:53:18Z</dcterms:created>
  <dcterms:modified xsi:type="dcterms:W3CDTF">2022-07-19T05:09:35Z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2021-08-11T14:53:18Z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ef8dc46b-ba3a-4647-8e24-84e51e07810b</vt:lpwstr>
  </property>
  <property fmtid="{D5CDD505-2E9C-101B-9397-08002B2CF9AE}" pid="9" name="MSIP_Label_ea60d57e-af5b-4752-ac57-3e4f28ca11dc_ContentBits">
    <vt:lpwstr>0</vt:lpwstr>
  </property>
</Properties>
</file>