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EAEE5D-144B-425B-956B-94D642D558B3}">
  <a:tblStyle styleId="{3FEAEE5D-144B-425B-956B-94D642D558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3fd19f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3fd19f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3fd19f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3fd19f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3fd19f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3fd19f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fb8e7f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fb8e7f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0281d43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0281d4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0da453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0da453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0da453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f0da453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0da453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f0da453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0da453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0da453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5afe8e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5afe8e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70281d43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70281d4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5afe8e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f5afe8e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f5afe8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f5afe8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70281d4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70281d4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1fb8e7f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1fb8e7f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70281d43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70281d4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f5afe8e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f5afe8e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5d465c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f5d465c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5d465c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f5d465c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1fb8e7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1fb8e7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0281d4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0281d4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5afe8e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5afe8e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f5d465c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f5d465c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fb8e7f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1fb8e7f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70281d43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70281d43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5afe8e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5afe8e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70281d4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70281d4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70281d4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70281d4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1fb8e7f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1fb8e7f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5d465c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f5d465c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3fd19f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3fd19f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70281d4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70281d4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0281d4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0281d4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0da45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0da45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fb8e7f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1fb8e7f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0281d4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0281d4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Isolation_(database_systems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05400" y="2348450"/>
            <a:ext cx="7333200" cy="12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86925"/>
            <a:ext cx="8520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r>
              <a:rPr lang="en"/>
              <a:t>, Consistency, Isolation and Durability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Systems 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6202550" y="88775"/>
            <a:ext cx="2922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</a:t>
            </a:r>
            <a:r>
              <a:rPr lang="en" sz="2200"/>
              <a:t>usseinnasser.com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Updated-Oct/2021</a:t>
            </a:r>
            <a:endParaRPr sz="22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1422" l="25299" r="26509" t="6984"/>
          <a:stretch/>
        </p:blipFill>
        <p:spPr>
          <a:xfrm>
            <a:off x="3477100" y="183675"/>
            <a:ext cx="27254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All queries in a transaction must succeed.</a:t>
            </a:r>
            <a:endParaRPr sz="2400"/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If one query fails, all prior successful queries in the transaction should rollback.</a:t>
            </a:r>
            <a:endParaRPr sz="2400"/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If the database went down prior to a commit of a transaction, all the successful queries in the transactions should rollback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Atomicity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5801800" y="2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468725"/>
                <a:gridCol w="17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ACCOUNT_ID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BALANCE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$1000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3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 txBox="1"/>
          <p:nvPr/>
        </p:nvSpPr>
        <p:spPr>
          <a:xfrm>
            <a:off x="311700" y="1361075"/>
            <a:ext cx="3786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Send $100 From Account 1 to Account 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105800" y="1968125"/>
            <a:ext cx="79278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BALANCE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ACCOUNT </a:t>
            </a:r>
            <a:r>
              <a:rPr b="1" lang="en">
                <a:solidFill>
                  <a:srgbClr val="00FFFF"/>
                </a:solidFill>
              </a:rPr>
              <a:t>WHERE</a:t>
            </a:r>
            <a:r>
              <a:rPr lang="en">
                <a:solidFill>
                  <a:schemeClr val="accent2"/>
                </a:solidFill>
              </a:rPr>
              <a:t> ID =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932200" y="2983575"/>
            <a:ext cx="59451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lang="en">
                <a:solidFill>
                  <a:schemeClr val="accent2"/>
                </a:solidFill>
              </a:rPr>
              <a:t> ACCOUNT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lang="en">
                <a:solidFill>
                  <a:schemeClr val="accent2"/>
                </a:solidFill>
              </a:rPr>
              <a:t> BALANCE = BALANCE - 100 </a:t>
            </a:r>
            <a:r>
              <a:rPr b="1" lang="en">
                <a:solidFill>
                  <a:srgbClr val="00FFFF"/>
                </a:solidFill>
              </a:rPr>
              <a:t>WHERE</a:t>
            </a:r>
            <a:r>
              <a:rPr lang="en">
                <a:solidFill>
                  <a:schemeClr val="accent2"/>
                </a:solidFill>
              </a:rPr>
              <a:t> ID =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105800" y="2495900"/>
            <a:ext cx="17550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BALANCE &gt; 100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7270525" y="664500"/>
            <a:ext cx="1755000" cy="32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$900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238"/>
            <a:ext cx="9144000" cy="51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5801800" y="2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468725"/>
                <a:gridCol w="17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$900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2"/>
                          </a:solidFill>
                        </a:rPr>
                        <a:t>2</a:t>
                      </a:r>
                      <a:endParaRPr u="sng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01350" y="1508075"/>
            <a:ext cx="8520600" cy="3003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After we restarted the machine the first account has been debited but the other account has not been credited. </a:t>
            </a:r>
            <a:endParaRPr sz="2400"/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This is really bad as we just lost data, and the information is inconsistent</a:t>
            </a:r>
            <a:endParaRPr sz="2400"/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An atomic </a:t>
            </a:r>
            <a:r>
              <a:rPr lang="en" sz="2400"/>
              <a:t>transaction</a:t>
            </a:r>
            <a:r>
              <a:rPr lang="en" sz="2400"/>
              <a:t> is a </a:t>
            </a:r>
            <a:r>
              <a:rPr lang="en" sz="2400"/>
              <a:t>transaction</a:t>
            </a:r>
            <a:r>
              <a:rPr lang="en" sz="2400"/>
              <a:t> that will rollback all queries if one or more queries failed.</a:t>
            </a:r>
            <a:endParaRPr sz="2400"/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The database should clean this up after restart.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500" y="304800"/>
            <a:ext cx="3280894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325" y="768475"/>
            <a:ext cx="3204849" cy="1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5892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my inflight transaction see changes made by other </a:t>
            </a:r>
            <a:r>
              <a:rPr lang="en" sz="2400"/>
              <a:t>transactions</a:t>
            </a:r>
            <a:r>
              <a:rPr lang="en" sz="2400"/>
              <a:t>?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phenomena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 Levels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- Read phenomena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5892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Dirty reads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Non-repeatable reads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Phantom reads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Lost updates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9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9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80500" y="44528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TX1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76" name="Google Shape;176;p29"/>
          <p:cNvCxnSpPr/>
          <p:nvPr/>
        </p:nvCxnSpPr>
        <p:spPr>
          <a:xfrm>
            <a:off x="5571875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9"/>
          <p:cNvSpPr txBox="1"/>
          <p:nvPr/>
        </p:nvSpPr>
        <p:spPr>
          <a:xfrm>
            <a:off x="510285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TX2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QNT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9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SALES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029600" y="204432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PID, QNT*PRICE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5821250" y="266737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SALES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QNT = QNT+5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WHERE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PID =1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018550" y="3395750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SUM</a:t>
            </a:r>
            <a:r>
              <a:rPr lang="en">
                <a:solidFill>
                  <a:schemeClr val="accent2"/>
                </a:solidFill>
              </a:rPr>
              <a:t>(QNT*PRICE)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274800" y="2571750"/>
            <a:ext cx="125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Product 1, 50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Product 2, 80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7177250" y="879455"/>
            <a:ext cx="795600" cy="3246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15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1754825" y="3889575"/>
            <a:ext cx="3453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get </a:t>
            </a:r>
            <a:r>
              <a:rPr lang="en">
                <a:solidFill>
                  <a:schemeClr val="accent2"/>
                </a:solidFill>
              </a:rPr>
              <a:t>$155 when it should be $130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read a “dirty” value that has not been </a:t>
            </a:r>
            <a:r>
              <a:rPr lang="en">
                <a:solidFill>
                  <a:schemeClr val="accent2"/>
                </a:solidFill>
              </a:rPr>
              <a:t>committed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21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Reads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5000250" y="4452800"/>
            <a:ext cx="161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ROLLBACK</a:t>
            </a:r>
            <a:r>
              <a:rPr lang="en">
                <a:solidFill>
                  <a:schemeClr val="accent2"/>
                </a:solidFill>
              </a:rPr>
              <a:t> TX2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177250" y="879442"/>
            <a:ext cx="795600" cy="3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30"/>
          <p:cNvCxnSpPr/>
          <p:nvPr/>
        </p:nvCxnSpPr>
        <p:spPr>
          <a:xfrm flipH="1">
            <a:off x="874150" y="1968125"/>
            <a:ext cx="18600" cy="2547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0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69300" y="46769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TX1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 flipH="1">
            <a:off x="5558075" y="1968125"/>
            <a:ext cx="13800" cy="162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0"/>
          <p:cNvSpPr txBox="1"/>
          <p:nvPr/>
        </p:nvSpPr>
        <p:spPr>
          <a:xfrm>
            <a:off x="510285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113800" y="36065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TX2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QNT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30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SALES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029600" y="204432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PID, QNT*PRICE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5818525" y="252692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SALES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QNT = QNT+5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WHERE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PID =1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1029600" y="3931100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SUM</a:t>
            </a:r>
            <a:r>
              <a:rPr lang="en">
                <a:solidFill>
                  <a:schemeClr val="accent2"/>
                </a:solidFill>
              </a:rPr>
              <a:t>(QNT*PRICE)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2274800" y="2571750"/>
            <a:ext cx="125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Product 1, 50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Product 2, 80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7177250" y="879450"/>
            <a:ext cx="795600" cy="3246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15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569450" y="4346900"/>
            <a:ext cx="3533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get $155 when it should be $130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did read a committed value, but it gave us inconsistent results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7150700" y="882456"/>
            <a:ext cx="848700" cy="3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Non-repeatable read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1"/>
          <p:cNvCxnSpPr/>
          <p:nvPr/>
        </p:nvCxnSpPr>
        <p:spPr>
          <a:xfrm flipH="1">
            <a:off x="874150" y="1968125"/>
            <a:ext cx="18600" cy="2547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69300" y="46769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TX1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16" name="Google Shape;216;p31"/>
          <p:cNvCxnSpPr/>
          <p:nvPr/>
        </p:nvCxnSpPr>
        <p:spPr>
          <a:xfrm flipH="1">
            <a:off x="5558025" y="2386850"/>
            <a:ext cx="22500" cy="121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1"/>
          <p:cNvSpPr txBox="1"/>
          <p:nvPr/>
        </p:nvSpPr>
        <p:spPr>
          <a:xfrm>
            <a:off x="5216400" y="205280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5113800" y="36065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TX2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19" name="Google Shape;219;p31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QNT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1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SALES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1029600" y="204432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PID, QNT*PRICE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818525" y="252692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INSERT INTO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SALES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VALUES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(‘Product 3’, 10, 1)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029600" y="3931100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SUM</a:t>
            </a:r>
            <a:r>
              <a:rPr lang="en">
                <a:solidFill>
                  <a:schemeClr val="accent2"/>
                </a:solidFill>
              </a:rPr>
              <a:t>(QNT*PRICE)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2274800" y="2571750"/>
            <a:ext cx="125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Product 1, 50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Product 2, 80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595025" y="4349750"/>
            <a:ext cx="4545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get $140 when it should be $130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read a committed value that showed up in our range query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Phantom</a:t>
            </a:r>
            <a:r>
              <a:rPr lang="en">
                <a:solidFill>
                  <a:schemeClr val="accent2"/>
                </a:solidFill>
              </a:rPr>
              <a:t> read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5583056" y="1671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549925"/>
                <a:gridCol w="920075"/>
                <a:gridCol w="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31"/>
          <p:cNvGraphicFramePr/>
          <p:nvPr/>
        </p:nvGraphicFramePr>
        <p:xfrm>
          <a:off x="5583043" y="1674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549925"/>
                <a:gridCol w="920075"/>
                <a:gridCol w="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Product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 </a:t>
            </a:r>
            <a:r>
              <a:rPr lang="en" sz="2400"/>
              <a:t>Transaction?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Consistency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Durability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Quiz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2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273950" y="4541575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TX1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36" name="Google Shape;236;p32"/>
          <p:cNvCxnSpPr/>
          <p:nvPr/>
        </p:nvCxnSpPr>
        <p:spPr>
          <a:xfrm>
            <a:off x="5571875" y="1968125"/>
            <a:ext cx="9300" cy="141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2"/>
          <p:cNvSpPr txBox="1"/>
          <p:nvPr/>
        </p:nvSpPr>
        <p:spPr>
          <a:xfrm>
            <a:off x="510285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TX2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QNT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PRICE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Product 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2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SALES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1029600" y="2044325"/>
            <a:ext cx="3453600" cy="67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SALES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QNT = QNT+10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WHERE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PID =1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821250" y="266737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SALES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QNT = QNT+5</a:t>
            </a:r>
            <a:r>
              <a:rPr b="1" lang="en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WHERE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PID =1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029600" y="353997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chemeClr val="accent2"/>
                </a:solidFill>
              </a:rPr>
              <a:t>SUM</a:t>
            </a:r>
            <a:r>
              <a:rPr lang="en">
                <a:solidFill>
                  <a:schemeClr val="accent2"/>
                </a:solidFill>
              </a:rPr>
              <a:t>(QNT*PRICE)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>
                <a:solidFill>
                  <a:schemeClr val="accent2"/>
                </a:solidFill>
              </a:rPr>
              <a:t> SALES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7177250" y="879442"/>
            <a:ext cx="795600" cy="3246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20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1528050" y="4088975"/>
            <a:ext cx="3453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get $155 when it should be $180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update was overwritten another transaction and as a result “lost”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21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updates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5113800" y="3343100"/>
            <a:ext cx="161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</a:t>
            </a:r>
            <a:r>
              <a:rPr lang="en">
                <a:solidFill>
                  <a:schemeClr val="accent2"/>
                </a:solidFill>
              </a:rPr>
              <a:t> TX2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177250" y="879442"/>
            <a:ext cx="795600" cy="324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- Isolation Levels for inflight </a:t>
            </a:r>
            <a:r>
              <a:rPr lang="en"/>
              <a:t>transactions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Read uncommitted - </a:t>
            </a:r>
            <a:r>
              <a:rPr lang="en" sz="1800"/>
              <a:t>No Isolation, any change from the outside is visible to the transaction, committed or not.	</a:t>
            </a:r>
            <a:endParaRPr sz="1800"/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Read committed - </a:t>
            </a:r>
            <a:r>
              <a:rPr lang="en" sz="1800"/>
              <a:t>Each query in a </a:t>
            </a:r>
            <a:r>
              <a:rPr lang="en" sz="1800"/>
              <a:t>transaction only</a:t>
            </a:r>
            <a:r>
              <a:rPr lang="en" sz="1800"/>
              <a:t> sees committed changes by other transactions</a:t>
            </a:r>
            <a:endParaRPr sz="1800"/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Repeatable Read - </a:t>
            </a:r>
            <a:r>
              <a:rPr lang="en" sz="1800"/>
              <a:t>The transaction will make sure that when a query reads a row, that row will remain unchanged while its running.</a:t>
            </a:r>
            <a:endParaRPr sz="1800"/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Snapshot - </a:t>
            </a:r>
            <a:r>
              <a:rPr lang="en" sz="1800"/>
              <a:t>Each query in a transaction only sees changes that have been committed up to the start of the transaction. It's like a snapshot version of the database at that moment. </a:t>
            </a:r>
            <a:endParaRPr b="1"/>
          </a:p>
          <a:p>
            <a:pPr indent="-33432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Serializable - </a:t>
            </a:r>
            <a:r>
              <a:rPr lang="en" sz="1800"/>
              <a:t>Transactions are run as if they serialized one after the other.  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Each DBMS implements Isolation level differently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 vs read phenomena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00" y="1266800"/>
            <a:ext cx="8370800" cy="28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425825" y="4717675"/>
            <a:ext cx="7810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https://en.wikipedia.org/wiki/Isolation_(database_systems)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Implementation of Isolation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Each DBMS implements Isolation level differently 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Pessimistic</a:t>
            </a:r>
            <a:r>
              <a:rPr b="1" lang="en"/>
              <a:t> - Row level locks, table locks, page locks to avoid lost updates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Optimistic</a:t>
            </a:r>
            <a:r>
              <a:rPr b="1" lang="en"/>
              <a:t> - No locks, just track if things changed and fail the transaction if so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Repeatable read “locks” the rows it reads but it could be expensive if you read </a:t>
            </a:r>
            <a:r>
              <a:rPr b="1" lang="en"/>
              <a:t>a lot</a:t>
            </a:r>
            <a:r>
              <a:rPr b="1" lang="en"/>
              <a:t> of rows, postgres implements RR as snapshot. That is why you don’t get phantom reads with postgres in repeatable read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Serializable are usually implemented with optimistic concurrency control, you can implement it pessimistically with SELECT FOR UPDATE</a:t>
            </a:r>
            <a:r>
              <a:rPr b="1"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325" y="768475"/>
            <a:ext cx="3204849" cy="1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550" y="242050"/>
            <a:ext cx="3280894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Consistency in Data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Consistency in reads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Data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Defined by the user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Referential integrity (foreign keys)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Consistency in Data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97" name="Google Shape;297;p40"/>
          <p:cNvGraphicFramePr/>
          <p:nvPr/>
        </p:nvGraphicFramePr>
        <p:xfrm>
          <a:off x="568363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926550"/>
                <a:gridCol w="1015975"/>
                <a:gridCol w="126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ID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(PK)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BLOB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LIKES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xx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xx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4244988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948500"/>
                <a:gridCol w="238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(PK)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PICTURE_ID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(PK)(FK)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Jon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Edmond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Jon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40"/>
          <p:cNvSpPr txBox="1"/>
          <p:nvPr/>
        </p:nvSpPr>
        <p:spPr>
          <a:xfrm>
            <a:off x="1239625" y="1239625"/>
            <a:ext cx="18873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Pictures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5638175" y="1286706"/>
            <a:ext cx="1887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Picture_Likes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Spot inconsistency in this data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306" name="Google Shape;306;p41"/>
          <p:cNvGraphicFramePr/>
          <p:nvPr/>
        </p:nvGraphicFramePr>
        <p:xfrm>
          <a:off x="568363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926550"/>
                <a:gridCol w="1015975"/>
                <a:gridCol w="126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ID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(PK)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BLOB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LIKES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xx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xx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7" name="Google Shape;307;p41"/>
          <p:cNvGraphicFramePr/>
          <p:nvPr/>
        </p:nvGraphicFramePr>
        <p:xfrm>
          <a:off x="4244988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948500"/>
                <a:gridCol w="238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(PK)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PICTURE_ID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(PK)(FK)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Jon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Edmond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Jon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Edmond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41"/>
          <p:cNvSpPr txBox="1"/>
          <p:nvPr/>
        </p:nvSpPr>
        <p:spPr>
          <a:xfrm>
            <a:off x="1239625" y="1239625"/>
            <a:ext cx="18873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Pictures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5638175" y="1286706"/>
            <a:ext cx="1887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Picture_Likes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150" y="844800"/>
            <a:ext cx="1943400" cy="10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reads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>
            <a:off x="2061875" y="1972225"/>
            <a:ext cx="3294600" cy="33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2"/>
          <p:cNvSpPr txBox="1"/>
          <p:nvPr/>
        </p:nvSpPr>
        <p:spPr>
          <a:xfrm>
            <a:off x="3145700" y="1434350"/>
            <a:ext cx="13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Update X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317" name="Google Shape;317;p42"/>
          <p:cNvCxnSpPr/>
          <p:nvPr/>
        </p:nvCxnSpPr>
        <p:spPr>
          <a:xfrm>
            <a:off x="2061875" y="2859775"/>
            <a:ext cx="3294600" cy="339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42"/>
          <p:cNvSpPr txBox="1"/>
          <p:nvPr/>
        </p:nvSpPr>
        <p:spPr>
          <a:xfrm>
            <a:off x="3231425" y="2373300"/>
            <a:ext cx="95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Read</a:t>
            </a:r>
            <a:r>
              <a:rPr lang="en" sz="1800">
                <a:solidFill>
                  <a:schemeClr val="accent2"/>
                </a:solidFill>
              </a:rPr>
              <a:t> 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7205375" y="1848975"/>
            <a:ext cx="8181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X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3383825" y="2983250"/>
            <a:ext cx="95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X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00" y="1434350"/>
            <a:ext cx="3456799" cy="19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reads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If a transaction </a:t>
            </a:r>
            <a:r>
              <a:rPr lang="en" sz="2400"/>
              <a:t>committed</a:t>
            </a:r>
            <a:r>
              <a:rPr lang="en" sz="2400"/>
              <a:t> a change will a new </a:t>
            </a:r>
            <a:r>
              <a:rPr lang="en" sz="2400"/>
              <a:t>transaction</a:t>
            </a:r>
            <a:r>
              <a:rPr lang="en" sz="2400"/>
              <a:t> </a:t>
            </a:r>
            <a:r>
              <a:rPr lang="en" sz="2400"/>
              <a:t>immediately</a:t>
            </a:r>
            <a:r>
              <a:rPr lang="en" sz="2400"/>
              <a:t> see the change?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Affects the system as a whole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Relational and NoSQL databases suffer from this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Eventual consistency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550" y="242050"/>
            <a:ext cx="3280894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</a:t>
            </a:r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50" y="730925"/>
            <a:ext cx="2738325" cy="15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Changes made by committed </a:t>
            </a:r>
            <a:r>
              <a:rPr lang="en" sz="2400"/>
              <a:t>transactions</a:t>
            </a:r>
            <a:r>
              <a:rPr lang="en" sz="2400"/>
              <a:t> must be persisted in a durable non-</a:t>
            </a:r>
            <a:r>
              <a:rPr lang="en" sz="2400"/>
              <a:t>volatile</a:t>
            </a:r>
            <a:r>
              <a:rPr lang="en" sz="2400"/>
              <a:t> storage.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Durability techniques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WAL - Write ahead log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</a:t>
            </a:r>
            <a:r>
              <a:rPr lang="en" sz="2400"/>
              <a:t>synchronous</a:t>
            </a:r>
            <a:r>
              <a:rPr lang="en" sz="2400"/>
              <a:t> snapshot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AOF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 - WAL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Writing a lot of data to disk is expensive (indexes, data files, columns, rows, etc..)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That is why DBMSs persist a compressed version of the changes known as WAL (write-ahead-log segments)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 - OS Cache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write request in OS usually goes to the OS cache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the writes go the OS cache, an OS crash, machine restart could lead to </a:t>
            </a:r>
            <a:r>
              <a:rPr lang="en" sz="2400"/>
              <a:t>loss</a:t>
            </a:r>
            <a:r>
              <a:rPr lang="en" sz="2400"/>
              <a:t> of data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Fsync OS command forces writes to always go to disk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fsync can be expensive and slows down commits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</a:t>
            </a:r>
            <a:endParaRPr/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50" y="730925"/>
            <a:ext cx="2738325" cy="15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 Transaction?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Consistency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Durability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collection of queries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unit of work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E.g. Account </a:t>
            </a:r>
            <a:r>
              <a:rPr lang="en" sz="2400"/>
              <a:t>deposit (SELECT, UPDATE, UPDATE)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Lifespan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Transaction BEGIN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Transaction COMMIT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Transaction ROLLBACK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Transaction unexpected ending = ROLLBACK (e.g. crash)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Transactions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Usually Transactions are used to change and modify data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However, it is </a:t>
            </a:r>
            <a:r>
              <a:rPr lang="en" sz="2400"/>
              <a:t>perfectly</a:t>
            </a:r>
            <a:r>
              <a:rPr lang="en" sz="2400"/>
              <a:t> normal to have a read only transaction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Example, you want to generate a report and you want to get consistent snapshot based at the time of transaction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</a:t>
            </a:r>
            <a:r>
              <a:rPr lang="en" sz="2400"/>
              <a:t>will</a:t>
            </a:r>
            <a:r>
              <a:rPr lang="en" sz="2400"/>
              <a:t> learn more about this in the Isolation section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801800" y="2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{3FEAEE5D-144B-425B-956B-94D642D558B3}</a:tableStyleId>
              </a:tblPr>
              <a:tblGrid>
                <a:gridCol w="1468725"/>
                <a:gridCol w="17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ACCOUNT_ID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BALANCE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$1000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$500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4" name="Google Shape;94;p19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311700" y="1361075"/>
            <a:ext cx="3786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Send $100 From Account 1 to Account 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105800" y="1968125"/>
            <a:ext cx="79278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BALANCE</a:t>
            </a:r>
            <a:r>
              <a:rPr lang="en"/>
              <a:t> </a:t>
            </a:r>
            <a:r>
              <a:rPr b="1" lang="en">
                <a:solidFill>
                  <a:srgbClr val="00FFFF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ACCOUNT</a:t>
            </a:r>
            <a:r>
              <a:rPr lang="en"/>
              <a:t> </a:t>
            </a:r>
            <a:r>
              <a:rPr b="1" lang="en">
                <a:solidFill>
                  <a:srgbClr val="00FFFF"/>
                </a:solidFill>
              </a:rPr>
              <a:t>WHERE</a:t>
            </a:r>
            <a:r>
              <a:rPr lang="en">
                <a:solidFill>
                  <a:schemeClr val="accent2"/>
                </a:solidFill>
              </a:rPr>
              <a:t> ID =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932200" y="2983575"/>
            <a:ext cx="59451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ACCOUNT</a:t>
            </a:r>
            <a:r>
              <a:rPr lang="en"/>
              <a:t>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BALANCE</a:t>
            </a:r>
            <a:r>
              <a:rPr lang="en"/>
              <a:t> </a:t>
            </a:r>
            <a:r>
              <a:rPr lang="en">
                <a:solidFill>
                  <a:srgbClr val="00FFFF"/>
                </a:solidFill>
              </a:rPr>
              <a:t>=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BALANCE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- 100</a:t>
            </a:r>
            <a:r>
              <a:rPr lang="en"/>
              <a:t> </a:t>
            </a:r>
            <a:r>
              <a:rPr b="1" lang="en">
                <a:solidFill>
                  <a:srgbClr val="00FFFF"/>
                </a:solidFill>
              </a:rPr>
              <a:t>WHERE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ID =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932200" y="3511350"/>
            <a:ext cx="59451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FFFF"/>
                </a:solidFill>
              </a:rPr>
              <a:t>UPDATE</a:t>
            </a:r>
            <a:r>
              <a:rPr lang="en">
                <a:solidFill>
                  <a:schemeClr val="dk1"/>
                </a:solidFill>
              </a:rPr>
              <a:t> ACCOUNT </a:t>
            </a:r>
            <a:r>
              <a:rPr b="1" lang="en">
                <a:solidFill>
                  <a:srgbClr val="00FFF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 BALANCE </a:t>
            </a:r>
            <a:r>
              <a:rPr lang="en">
                <a:solidFill>
                  <a:srgbClr val="00FFFF"/>
                </a:solidFill>
              </a:rPr>
              <a:t>=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BALANCE + 100 </a:t>
            </a:r>
            <a:r>
              <a:rPr b="1" lang="en">
                <a:solidFill>
                  <a:srgbClr val="00FFFF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 ID 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05800" y="2495900"/>
            <a:ext cx="17550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BALANCE &gt; 100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BEGIN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80500" y="44528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COMMIT TX1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7270525" y="664500"/>
            <a:ext cx="1755000" cy="32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$900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7278600" y="1043875"/>
            <a:ext cx="1755000" cy="32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$600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278600" y="664488"/>
            <a:ext cx="1755000" cy="324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$900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278600" y="1043863"/>
            <a:ext cx="1755000" cy="324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$600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150" y="844800"/>
            <a:ext cx="1943400" cy="10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500" y="304800"/>
            <a:ext cx="3280894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