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5" d="100"/>
          <a:sy n="85" d="100"/>
        </p:scale>
        <p:origin x="45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ppy Nath joy" userId="cf9d9a1da74a5293" providerId="LiveId" clId="{F67A1BE1-6A24-48A0-9D93-785C8FB2AA03}"/>
    <pc:docChg chg="undo custSel addSld modSld sldOrd">
      <pc:chgData name="Bappy Nath joy" userId="cf9d9a1da74a5293" providerId="LiveId" clId="{F67A1BE1-6A24-48A0-9D93-785C8FB2AA03}" dt="2024-07-03T06:29:12.246" v="372" actId="20577"/>
      <pc:docMkLst>
        <pc:docMk/>
      </pc:docMkLst>
      <pc:sldChg chg="addSp delSp modSp mod ord">
        <pc:chgData name="Bappy Nath joy" userId="cf9d9a1da74a5293" providerId="LiveId" clId="{F67A1BE1-6A24-48A0-9D93-785C8FB2AA03}" dt="2024-07-03T06:28:47.145" v="366" actId="20577"/>
        <pc:sldMkLst>
          <pc:docMk/>
          <pc:sldMk cId="2430070232" sldId="256"/>
        </pc:sldMkLst>
        <pc:spChg chg="mod">
          <ac:chgData name="Bappy Nath joy" userId="cf9d9a1da74a5293" providerId="LiveId" clId="{F67A1BE1-6A24-48A0-9D93-785C8FB2AA03}" dt="2024-07-02T19:56:06.896" v="121" actId="20577"/>
          <ac:spMkLst>
            <pc:docMk/>
            <pc:sldMk cId="2430070232" sldId="256"/>
            <ac:spMk id="24" creationId="{D90046FA-F940-4FA9-A696-7C15818E0AB2}"/>
          </ac:spMkLst>
        </pc:spChg>
        <pc:spChg chg="add del mod">
          <ac:chgData name="Bappy Nath joy" userId="cf9d9a1da74a5293" providerId="LiveId" clId="{F67A1BE1-6A24-48A0-9D93-785C8FB2AA03}" dt="2024-07-02T19:57:30.305" v="129" actId="255"/>
          <ac:spMkLst>
            <pc:docMk/>
            <pc:sldMk cId="2430070232" sldId="256"/>
            <ac:spMk id="30" creationId="{CE6F4B25-7DB2-4046-944E-1142C62DA1AD}"/>
          </ac:spMkLst>
        </pc:spChg>
        <pc:spChg chg="mod">
          <ac:chgData name="Bappy Nath joy" userId="cf9d9a1da74a5293" providerId="LiveId" clId="{F67A1BE1-6A24-48A0-9D93-785C8FB2AA03}" dt="2024-07-03T06:28:47.145" v="366" actId="20577"/>
          <ac:spMkLst>
            <pc:docMk/>
            <pc:sldMk cId="2430070232" sldId="256"/>
            <ac:spMk id="35" creationId="{58EF3C93-CC98-4636-9EEE-2EC0BD4BCC95}"/>
          </ac:spMkLst>
        </pc:spChg>
        <pc:spChg chg="add del">
          <ac:chgData name="Bappy Nath joy" userId="cf9d9a1da74a5293" providerId="LiveId" clId="{F67A1BE1-6A24-48A0-9D93-785C8FB2AA03}" dt="2024-07-02T19:54:10.941" v="4"/>
          <ac:spMkLst>
            <pc:docMk/>
            <pc:sldMk cId="2430070232" sldId="256"/>
            <ac:spMk id="36" creationId="{E19A8CD8-218E-4977-B1B5-1765368F5019}"/>
          </ac:spMkLst>
        </pc:spChg>
        <pc:spChg chg="add del mod">
          <ac:chgData name="Bappy Nath joy" userId="cf9d9a1da74a5293" providerId="LiveId" clId="{F67A1BE1-6A24-48A0-9D93-785C8FB2AA03}" dt="2024-07-02T19:54:51.866" v="97" actId="21"/>
          <ac:spMkLst>
            <pc:docMk/>
            <pc:sldMk cId="2430070232" sldId="256"/>
            <ac:spMk id="37" creationId="{68E395F6-8EED-4DDD-ABDC-95F9A663406F}"/>
          </ac:spMkLst>
        </pc:spChg>
        <pc:spChg chg="add del mod">
          <ac:chgData name="Bappy Nath joy" userId="cf9d9a1da74a5293" providerId="LiveId" clId="{F67A1BE1-6A24-48A0-9D93-785C8FB2AA03}" dt="2024-07-02T19:55:05.201" v="101" actId="21"/>
          <ac:spMkLst>
            <pc:docMk/>
            <pc:sldMk cId="2430070232" sldId="256"/>
            <ac:spMk id="38" creationId="{383AE14C-19C5-47C9-BD98-1BB71CD83601}"/>
          </ac:spMkLst>
        </pc:spChg>
        <pc:graphicFrameChg chg="mod">
          <ac:chgData name="Bappy Nath joy" userId="cf9d9a1da74a5293" providerId="LiveId" clId="{F67A1BE1-6A24-48A0-9D93-785C8FB2AA03}" dt="2024-07-02T20:02:42.530" v="184" actId="20577"/>
          <ac:graphicFrameMkLst>
            <pc:docMk/>
            <pc:sldMk cId="2430070232" sldId="256"/>
            <ac:graphicFrameMk id="8" creationId="{064FCDE5-2691-4EAD-97C6-7DB9EB261C32}"/>
          </ac:graphicFrameMkLst>
        </pc:graphicFrameChg>
      </pc:sldChg>
      <pc:sldChg chg="modSp mod">
        <pc:chgData name="Bappy Nath joy" userId="cf9d9a1da74a5293" providerId="LiveId" clId="{F67A1BE1-6A24-48A0-9D93-785C8FB2AA03}" dt="2024-07-03T06:29:04.677" v="371" actId="20577"/>
        <pc:sldMkLst>
          <pc:docMk/>
          <pc:sldMk cId="3666618204" sldId="257"/>
        </pc:sldMkLst>
        <pc:spChg chg="mod">
          <ac:chgData name="Bappy Nath joy" userId="cf9d9a1da74a5293" providerId="LiveId" clId="{F67A1BE1-6A24-48A0-9D93-785C8FB2AA03}" dt="2024-07-03T06:29:04.677" v="371" actId="20577"/>
          <ac:spMkLst>
            <pc:docMk/>
            <pc:sldMk cId="3666618204" sldId="257"/>
            <ac:spMk id="3" creationId="{1B3E97B5-4822-4E2F-A7C7-799377086236}"/>
          </ac:spMkLst>
        </pc:spChg>
      </pc:sldChg>
      <pc:sldChg chg="modSp mod">
        <pc:chgData name="Bappy Nath joy" userId="cf9d9a1da74a5293" providerId="LiveId" clId="{F67A1BE1-6A24-48A0-9D93-785C8FB2AA03}" dt="2024-07-03T06:29:12.246" v="372" actId="20577"/>
        <pc:sldMkLst>
          <pc:docMk/>
          <pc:sldMk cId="1237815899" sldId="259"/>
        </pc:sldMkLst>
        <pc:spChg chg="mod">
          <ac:chgData name="Bappy Nath joy" userId="cf9d9a1da74a5293" providerId="LiveId" clId="{F67A1BE1-6A24-48A0-9D93-785C8FB2AA03}" dt="2024-07-03T06:29:12.246" v="372" actId="20577"/>
          <ac:spMkLst>
            <pc:docMk/>
            <pc:sldMk cId="1237815899" sldId="259"/>
            <ac:spMk id="3" creationId="{8730C068-405B-4080-986F-535B34A5861B}"/>
          </ac:spMkLst>
        </pc:spChg>
      </pc:sldChg>
      <pc:sldChg chg="modSp new mod">
        <pc:chgData name="Bappy Nath joy" userId="cf9d9a1da74a5293" providerId="LiveId" clId="{F67A1BE1-6A24-48A0-9D93-785C8FB2AA03}" dt="2024-07-03T06:27:45.102" v="365" actId="115"/>
        <pc:sldMkLst>
          <pc:docMk/>
          <pc:sldMk cId="4023071606" sldId="260"/>
        </pc:sldMkLst>
        <pc:spChg chg="mod">
          <ac:chgData name="Bappy Nath joy" userId="cf9d9a1da74a5293" providerId="LiveId" clId="{F67A1BE1-6A24-48A0-9D93-785C8FB2AA03}" dt="2024-07-03T06:27:45.102" v="365" actId="115"/>
          <ac:spMkLst>
            <pc:docMk/>
            <pc:sldMk cId="4023071606" sldId="260"/>
            <ac:spMk id="2" creationId="{D1A73C55-9BB4-4EC9-A29E-442DD6AE1F9D}"/>
          </ac:spMkLst>
        </pc:spChg>
        <pc:spChg chg="mod">
          <ac:chgData name="Bappy Nath joy" userId="cf9d9a1da74a5293" providerId="LiveId" clId="{F67A1BE1-6A24-48A0-9D93-785C8FB2AA03}" dt="2024-07-03T06:27:15.492" v="360" actId="14100"/>
          <ac:spMkLst>
            <pc:docMk/>
            <pc:sldMk cId="4023071606" sldId="260"/>
            <ac:spMk id="3" creationId="{06DB2288-19FD-4DAC-8312-05C071B0017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CE15D2-F54E-4B03-8AC2-2CAC80F9B2D7}"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en-US"/>
        </a:p>
      </dgm:t>
    </dgm:pt>
    <dgm:pt modelId="{C90B51B1-72E9-4CDE-A7E8-4DDD22B4BED3}">
      <dgm:prSet phldrT="[Text]"/>
      <dgm:spPr/>
      <dgm:t>
        <a:bodyPr/>
        <a:lstStyle/>
        <a:p>
          <a:r>
            <a:rPr lang="en-US"/>
            <a:t>RAM</a:t>
          </a:r>
          <a:endParaRPr lang="en-US" dirty="0"/>
        </a:p>
      </dgm:t>
    </dgm:pt>
    <dgm:pt modelId="{536E218B-9D5B-40BA-B7BE-5469969E8822}" type="parTrans" cxnId="{76E3F059-DBCA-4808-AD78-E6FB215DA31F}">
      <dgm:prSet/>
      <dgm:spPr/>
      <dgm:t>
        <a:bodyPr/>
        <a:lstStyle/>
        <a:p>
          <a:endParaRPr lang="en-US"/>
        </a:p>
      </dgm:t>
    </dgm:pt>
    <dgm:pt modelId="{C4F4BA62-AD5D-402E-9BB9-489A7C1CC23C}" type="sibTrans" cxnId="{76E3F059-DBCA-4808-AD78-E6FB215DA31F}">
      <dgm:prSet/>
      <dgm:spPr/>
      <dgm:t>
        <a:bodyPr/>
        <a:lstStyle/>
        <a:p>
          <a:endParaRPr lang="en-US"/>
        </a:p>
      </dgm:t>
    </dgm:pt>
    <dgm:pt modelId="{736CB170-2E8D-40F0-AB9D-60A50B998294}" type="pres">
      <dgm:prSet presAssocID="{B6CE15D2-F54E-4B03-8AC2-2CAC80F9B2D7}" presName="Name0" presStyleCnt="0">
        <dgm:presLayoutVars>
          <dgm:chPref val="1"/>
          <dgm:dir/>
          <dgm:animOne val="branch"/>
          <dgm:animLvl val="lvl"/>
          <dgm:resizeHandles val="exact"/>
        </dgm:presLayoutVars>
      </dgm:prSet>
      <dgm:spPr/>
    </dgm:pt>
    <dgm:pt modelId="{179C0CE8-F4D7-40A1-8FCE-6A467111F91C}" type="pres">
      <dgm:prSet presAssocID="{C90B51B1-72E9-4CDE-A7E8-4DDD22B4BED3}" presName="root1" presStyleCnt="0"/>
      <dgm:spPr/>
    </dgm:pt>
    <dgm:pt modelId="{B431ACB9-E58D-4345-A186-F833145D7098}" type="pres">
      <dgm:prSet presAssocID="{C90B51B1-72E9-4CDE-A7E8-4DDD22B4BED3}" presName="LevelOneTextNode" presStyleLbl="node0" presStyleIdx="0" presStyleCnt="1" custAng="0" custScaleX="44753" custScaleY="15650" custLinFactX="-200000" custLinFactNeighborX="-259831" custLinFactNeighborY="-38997">
        <dgm:presLayoutVars>
          <dgm:chPref val="3"/>
        </dgm:presLayoutVars>
      </dgm:prSet>
      <dgm:spPr/>
    </dgm:pt>
    <dgm:pt modelId="{D3570EB3-DDDE-43BC-8E27-4509A2655AC9}" type="pres">
      <dgm:prSet presAssocID="{C90B51B1-72E9-4CDE-A7E8-4DDD22B4BED3}" presName="level2hierChild" presStyleCnt="0"/>
      <dgm:spPr/>
    </dgm:pt>
  </dgm:ptLst>
  <dgm:cxnLst>
    <dgm:cxn modelId="{9A587E13-0208-45C4-9346-A44F6BDD8FC9}" type="presOf" srcId="{B6CE15D2-F54E-4B03-8AC2-2CAC80F9B2D7}" destId="{736CB170-2E8D-40F0-AB9D-60A50B998294}" srcOrd="0" destOrd="0" presId="urn:microsoft.com/office/officeart/2008/layout/HorizontalMultiLevelHierarchy"/>
    <dgm:cxn modelId="{76E3F059-DBCA-4808-AD78-E6FB215DA31F}" srcId="{B6CE15D2-F54E-4B03-8AC2-2CAC80F9B2D7}" destId="{C90B51B1-72E9-4CDE-A7E8-4DDD22B4BED3}" srcOrd="0" destOrd="0" parTransId="{536E218B-9D5B-40BA-B7BE-5469969E8822}" sibTransId="{C4F4BA62-AD5D-402E-9BB9-489A7C1CC23C}"/>
    <dgm:cxn modelId="{BF055BEA-B823-43E8-B981-BF2061064D5A}" type="presOf" srcId="{C90B51B1-72E9-4CDE-A7E8-4DDD22B4BED3}" destId="{B431ACB9-E58D-4345-A186-F833145D7098}" srcOrd="0" destOrd="0" presId="urn:microsoft.com/office/officeart/2008/layout/HorizontalMultiLevelHierarchy"/>
    <dgm:cxn modelId="{96A0BDAE-5849-455D-88BE-DF0DEB779DF5}" type="presParOf" srcId="{736CB170-2E8D-40F0-AB9D-60A50B998294}" destId="{179C0CE8-F4D7-40A1-8FCE-6A467111F91C}" srcOrd="0" destOrd="0" presId="urn:microsoft.com/office/officeart/2008/layout/HorizontalMultiLevelHierarchy"/>
    <dgm:cxn modelId="{A34356DD-2DEE-42FD-9FB3-C13B04E52A1B}" type="presParOf" srcId="{179C0CE8-F4D7-40A1-8FCE-6A467111F91C}" destId="{B431ACB9-E58D-4345-A186-F833145D7098}" srcOrd="0" destOrd="0" presId="urn:microsoft.com/office/officeart/2008/layout/HorizontalMultiLevelHierarchy"/>
    <dgm:cxn modelId="{E1878910-A59C-4934-A587-27F6A9D6989B}" type="presParOf" srcId="{179C0CE8-F4D7-40A1-8FCE-6A467111F91C}" destId="{D3570EB3-DDDE-43BC-8E27-4509A2655AC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1ACB9-E58D-4345-A186-F833145D7098}">
      <dsp:nvSpPr>
        <dsp:cNvPr id="0" name=""/>
        <dsp:cNvSpPr/>
      </dsp:nvSpPr>
      <dsp:spPr>
        <a:xfrm rot="16200000">
          <a:off x="-221363" y="418229"/>
          <a:ext cx="969463" cy="52673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a:t>RAM</a:t>
          </a:r>
          <a:endParaRPr lang="en-US" sz="3400" kern="1200" dirty="0"/>
        </a:p>
      </dsp:txBody>
      <dsp:txXfrm>
        <a:off x="-221363" y="418229"/>
        <a:ext cx="969463" cy="52673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9AC6-AD5C-4156-8465-C9FB8167C5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793548-58CE-496B-A69A-24CB2578F1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FD0461-6303-4BC8-8813-37DE3B924F8F}"/>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5" name="Footer Placeholder 4">
            <a:extLst>
              <a:ext uri="{FF2B5EF4-FFF2-40B4-BE49-F238E27FC236}">
                <a16:creationId xmlns:a16="http://schemas.microsoft.com/office/drawing/2014/main" id="{1BFC3833-098A-4775-B534-B7220927B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F8109-42DD-4867-8604-3CB87C49552E}"/>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302616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6959-10E1-4407-89B3-62A1124582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869DD2-EB19-41BA-B755-3C414846B9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104BF-982A-4D68-8177-ABD55E8EB3B2}"/>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5" name="Footer Placeholder 4">
            <a:extLst>
              <a:ext uri="{FF2B5EF4-FFF2-40B4-BE49-F238E27FC236}">
                <a16:creationId xmlns:a16="http://schemas.microsoft.com/office/drawing/2014/main" id="{ECDF7B9C-5EE1-4BAF-AEAF-47C0084E7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17A8A-4C13-4081-9AC5-E738F06C44AF}"/>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226576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A93870-271F-4BAC-9409-0D4C194542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79D8E4-8EC0-4ABF-A885-F7CB940AB2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71B0C-976E-4528-95EB-138908020CCF}"/>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5" name="Footer Placeholder 4">
            <a:extLst>
              <a:ext uri="{FF2B5EF4-FFF2-40B4-BE49-F238E27FC236}">
                <a16:creationId xmlns:a16="http://schemas.microsoft.com/office/drawing/2014/main" id="{20C26852-0BA9-4E8A-B197-86DB03716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600E6-CF1A-4BA6-BE91-6F3DAE215C73}"/>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2179289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D23E-1DA2-439B-8E4A-AC8BBAE97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B753B3-5FF6-4B34-825C-9625B515FF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66A71-88E1-46BF-8512-E3C9D2AA68DF}"/>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5" name="Footer Placeholder 4">
            <a:extLst>
              <a:ext uri="{FF2B5EF4-FFF2-40B4-BE49-F238E27FC236}">
                <a16:creationId xmlns:a16="http://schemas.microsoft.com/office/drawing/2014/main" id="{8D8FFCF5-6308-437C-99A9-E80A3167D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6DF8A-59D8-4BF2-BDC8-38C69C40BDDF}"/>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2553385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CF8B0-281E-42F7-88D7-6D6E2EB6C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82BBA4-A375-41C2-AF9B-7A40A48147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9EEFCB-D563-4DBA-9CCF-3017443C21C8}"/>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5" name="Footer Placeholder 4">
            <a:extLst>
              <a:ext uri="{FF2B5EF4-FFF2-40B4-BE49-F238E27FC236}">
                <a16:creationId xmlns:a16="http://schemas.microsoft.com/office/drawing/2014/main" id="{A737B1DB-0E52-43EF-84D5-1942938A2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2E651-951C-4F10-BA37-321B1BF6CA06}"/>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8346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5EFA-9DF0-40DA-951F-8C6CE1C999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3EC49-F568-4E44-B5EF-79705D693B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E79922-9E84-40A5-8242-6DB448694F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F1183A-EDC3-440B-88C0-9D9C17344D39}"/>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6" name="Footer Placeholder 5">
            <a:extLst>
              <a:ext uri="{FF2B5EF4-FFF2-40B4-BE49-F238E27FC236}">
                <a16:creationId xmlns:a16="http://schemas.microsoft.com/office/drawing/2014/main" id="{DF62B494-94E9-421C-889D-9FB6E6F42A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0EEA9-62CD-4667-9E4B-02797944F48E}"/>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298678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F203-46D7-4433-A6ED-423D63E474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DC361D-B19B-4402-92F3-713CE59E7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AD14E4-13AF-4C9E-B73F-003BE7D8AB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A11A2B-64AF-4FD1-89AA-196A59ED22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EA309D-CDEF-427F-9D0D-4E6AD45269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BA3FAC-A57E-425B-9495-13F4CBA2B2CE}"/>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8" name="Footer Placeholder 7">
            <a:extLst>
              <a:ext uri="{FF2B5EF4-FFF2-40B4-BE49-F238E27FC236}">
                <a16:creationId xmlns:a16="http://schemas.microsoft.com/office/drawing/2014/main" id="{4E912C29-19D4-41B8-8D81-45628DAFB3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A0A426-FDE5-4D6E-8C23-0B2C0A9CEE1B}"/>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282373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8197-A83D-4741-AD7E-E32909D972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3B04F1-CB59-49BB-92A1-C254A11C5CD5}"/>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4" name="Footer Placeholder 3">
            <a:extLst>
              <a:ext uri="{FF2B5EF4-FFF2-40B4-BE49-F238E27FC236}">
                <a16:creationId xmlns:a16="http://schemas.microsoft.com/office/drawing/2014/main" id="{88DA5D72-2AF7-4392-8027-33E1A2D6F1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02913-AE5C-42C4-A2A3-E9A49FD7DB38}"/>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151228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0A08FB-5A59-405A-B4C3-8795361D42F1}"/>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3" name="Footer Placeholder 2">
            <a:extLst>
              <a:ext uri="{FF2B5EF4-FFF2-40B4-BE49-F238E27FC236}">
                <a16:creationId xmlns:a16="http://schemas.microsoft.com/office/drawing/2014/main" id="{A2C15165-72F1-443E-9123-35A6FADA2A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D1CDB-8FBC-4CCA-95EE-15F52C9EFD75}"/>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3606074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12962-6F3A-4D58-B248-09D5D08D1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F8E3A7-689C-404C-8C66-3A1302770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19882A-753C-40B6-93F0-B842A6417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D790D-9964-422D-9C14-E4E6F5211051}"/>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6" name="Footer Placeholder 5">
            <a:extLst>
              <a:ext uri="{FF2B5EF4-FFF2-40B4-BE49-F238E27FC236}">
                <a16:creationId xmlns:a16="http://schemas.microsoft.com/office/drawing/2014/main" id="{25082C22-6A79-48B7-A56C-14AD7F3C8B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46FCBA-D696-4728-9312-19A4D1CAE521}"/>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200713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7CA6-D779-4083-96B3-CBBC1B7CDF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B722FD-8269-4C0D-9762-8F0A52AC50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9D763D-7AE1-4448-AB92-F0F7C478B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C344B-7BEC-48CC-819B-92FF0D024BC2}"/>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6" name="Footer Placeholder 5">
            <a:extLst>
              <a:ext uri="{FF2B5EF4-FFF2-40B4-BE49-F238E27FC236}">
                <a16:creationId xmlns:a16="http://schemas.microsoft.com/office/drawing/2014/main" id="{7D7B5D06-5503-4DC0-BF2B-CDB4887BB5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4DDAED-92C0-430C-ABE3-AAD8D322166A}"/>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107127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FA5D03-1247-4BFE-95B8-B83C4FFD52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F2A400-52C6-4CE6-A4DF-6D7F90B38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793DE-9185-4C85-A386-8AD9D02EB2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0B5AD-E32D-4D83-AD00-B4234E7361AD}" type="datetimeFigureOut">
              <a:rPr lang="en-US" smtClean="0"/>
              <a:t>7/3/2024</a:t>
            </a:fld>
            <a:endParaRPr lang="en-US"/>
          </a:p>
        </p:txBody>
      </p:sp>
      <p:sp>
        <p:nvSpPr>
          <p:cNvPr id="5" name="Footer Placeholder 4">
            <a:extLst>
              <a:ext uri="{FF2B5EF4-FFF2-40B4-BE49-F238E27FC236}">
                <a16:creationId xmlns:a16="http://schemas.microsoft.com/office/drawing/2014/main" id="{95257B0D-D3E1-454C-BCA0-2CCA3F49FF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D4E928-BA14-49FD-BB8B-0FA2B09DF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70582-EA08-4BBF-BC71-2D67922EAA17}" type="slidenum">
              <a:rPr lang="en-US" smtClean="0"/>
              <a:t>‹#›</a:t>
            </a:fld>
            <a:endParaRPr lang="en-US"/>
          </a:p>
        </p:txBody>
      </p:sp>
    </p:spTree>
    <p:extLst>
      <p:ext uri="{BB962C8B-B14F-4D97-AF65-F5344CB8AC3E}">
        <p14:creationId xmlns:p14="http://schemas.microsoft.com/office/powerpoint/2010/main" val="2217349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3C55-9BB4-4EC9-A29E-442DD6AE1F9D}"/>
              </a:ext>
            </a:extLst>
          </p:cNvPr>
          <p:cNvSpPr>
            <a:spLocks noGrp="1"/>
          </p:cNvSpPr>
          <p:nvPr>
            <p:ph type="ctrTitle"/>
          </p:nvPr>
        </p:nvSpPr>
        <p:spPr>
          <a:xfrm>
            <a:off x="1524000" y="806824"/>
            <a:ext cx="9144000" cy="2458104"/>
          </a:xfrm>
        </p:spPr>
        <p:txBody>
          <a:bodyPr>
            <a:normAutofit fontScale="90000"/>
          </a:bodyPr>
          <a:lstStyle/>
          <a:p>
            <a:r>
              <a:rPr lang="en-US" sz="3600" b="1" dirty="0" err="1"/>
              <a:t>Ahsanullah</a:t>
            </a:r>
            <a:r>
              <a:rPr lang="en-US" sz="3600" b="1" dirty="0"/>
              <a:t> University of Science and Technology</a:t>
            </a:r>
            <a:br>
              <a:rPr lang="en-US" dirty="0"/>
            </a:br>
            <a:r>
              <a:rPr lang="en-US" sz="3200" b="1" dirty="0"/>
              <a:t>Department of Computer Science and Engineering</a:t>
            </a:r>
            <a:br>
              <a:rPr lang="en-US" sz="3200" dirty="0"/>
            </a:br>
            <a:r>
              <a:rPr lang="en-US" sz="3200" b="1" dirty="0"/>
              <a:t>CSE 3109 Assignment-I</a:t>
            </a:r>
            <a:br>
              <a:rPr lang="en-US" sz="3200" dirty="0"/>
            </a:br>
            <a:r>
              <a:rPr lang="en-US" sz="2700" b="1" dirty="0"/>
              <a:t>Topic: </a:t>
            </a:r>
            <a:r>
              <a:rPr lang="en-US" sz="2700" b="1" u="sng" dirty="0"/>
              <a:t>Design a digital system that demonstrates interfacing RAM and the </a:t>
            </a:r>
            <a:br>
              <a:rPr lang="en-US" sz="2700" b="1" u="sng" dirty="0"/>
            </a:br>
            <a:r>
              <a:rPr lang="en-US" sz="2700" b="1" u="sng" dirty="0"/>
              <a:t>Programmable Peripheral Interface (PPI) with a microprocessor</a:t>
            </a:r>
            <a:r>
              <a:rPr lang="en-US" sz="3200" dirty="0"/>
              <a:t>.</a:t>
            </a:r>
          </a:p>
        </p:txBody>
      </p:sp>
      <p:sp>
        <p:nvSpPr>
          <p:cNvPr id="3" name="Subtitle 2">
            <a:extLst>
              <a:ext uri="{FF2B5EF4-FFF2-40B4-BE49-F238E27FC236}">
                <a16:creationId xmlns:a16="http://schemas.microsoft.com/office/drawing/2014/main" id="{06DB2288-19FD-4DAC-8312-05C071B0017C}"/>
              </a:ext>
            </a:extLst>
          </p:cNvPr>
          <p:cNvSpPr>
            <a:spLocks noGrp="1"/>
          </p:cNvSpPr>
          <p:nvPr>
            <p:ph type="subTitle" idx="1"/>
          </p:nvPr>
        </p:nvSpPr>
        <p:spPr>
          <a:xfrm>
            <a:off x="1524000" y="3801035"/>
            <a:ext cx="9144000" cy="2250141"/>
          </a:xfrm>
        </p:spPr>
        <p:txBody>
          <a:bodyPr>
            <a:noAutofit/>
          </a:bodyPr>
          <a:lstStyle/>
          <a:p>
            <a:pPr algn="l"/>
            <a:r>
              <a:rPr lang="nl-NL" sz="1600" dirty="0"/>
              <a:t>Submitted By,</a:t>
            </a:r>
          </a:p>
          <a:p>
            <a:r>
              <a:rPr lang="nl-NL" sz="1600" dirty="0"/>
              <a:t>Student ID: 20210204071</a:t>
            </a:r>
          </a:p>
          <a:p>
            <a:r>
              <a:rPr lang="nl-NL" sz="1600" dirty="0"/>
              <a:t>Student ID: 20210204072</a:t>
            </a:r>
          </a:p>
          <a:p>
            <a:r>
              <a:rPr lang="nl-NL" sz="1600" dirty="0"/>
              <a:t>Student ID: 20210204073</a:t>
            </a:r>
          </a:p>
          <a:p>
            <a:r>
              <a:rPr lang="nl-NL" sz="1600" dirty="0"/>
              <a:t>Student ID: 20210204074</a:t>
            </a:r>
            <a:endParaRPr lang="en-US" sz="1600" dirty="0"/>
          </a:p>
        </p:txBody>
      </p:sp>
    </p:spTree>
    <p:extLst>
      <p:ext uri="{BB962C8B-B14F-4D97-AF65-F5344CB8AC3E}">
        <p14:creationId xmlns:p14="http://schemas.microsoft.com/office/powerpoint/2010/main" val="4023071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722B8D-25DE-4B3C-936E-08439253E720}"/>
              </a:ext>
            </a:extLst>
          </p:cNvPr>
          <p:cNvSpPr>
            <a:spLocks noGrp="1"/>
          </p:cNvSpPr>
          <p:nvPr>
            <p:ph type="title"/>
          </p:nvPr>
        </p:nvSpPr>
        <p:spPr>
          <a:xfrm>
            <a:off x="137786" y="149863"/>
            <a:ext cx="11736887" cy="498450"/>
          </a:xfrm>
        </p:spPr>
        <p:txBody>
          <a:bodyPr>
            <a:normAutofit fontScale="90000"/>
          </a:bodyPr>
          <a:lstStyle/>
          <a:p>
            <a:r>
              <a:rPr lang="en-US" b="1" u="sng" dirty="0"/>
              <a:t>   Research and Conceptual Understanding:</a:t>
            </a:r>
          </a:p>
        </p:txBody>
      </p:sp>
      <p:graphicFrame>
        <p:nvGraphicFramePr>
          <p:cNvPr id="8" name="Content Placeholder 7">
            <a:extLst>
              <a:ext uri="{FF2B5EF4-FFF2-40B4-BE49-F238E27FC236}">
                <a16:creationId xmlns:a16="http://schemas.microsoft.com/office/drawing/2014/main" id="{064FCDE5-2691-4EAD-97C6-7DB9EB261C32}"/>
              </a:ext>
            </a:extLst>
          </p:cNvPr>
          <p:cNvGraphicFramePr>
            <a:graphicFrameLocks noGrp="1"/>
          </p:cNvGraphicFramePr>
          <p:nvPr>
            <p:ph idx="1"/>
            <p:extLst>
              <p:ext uri="{D42A27DB-BD31-4B8C-83A1-F6EECF244321}">
                <p14:modId xmlns:p14="http://schemas.microsoft.com/office/powerpoint/2010/main" val="1783579695"/>
              </p:ext>
            </p:extLst>
          </p:nvPr>
        </p:nvGraphicFramePr>
        <p:xfrm>
          <a:off x="648929" y="648314"/>
          <a:ext cx="11351005" cy="61946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Arrow: Right 14">
            <a:extLst>
              <a:ext uri="{FF2B5EF4-FFF2-40B4-BE49-F238E27FC236}">
                <a16:creationId xmlns:a16="http://schemas.microsoft.com/office/drawing/2014/main" id="{89FDC51C-37D3-48B3-89CD-D94094FD135E}"/>
              </a:ext>
            </a:extLst>
          </p:cNvPr>
          <p:cNvSpPr/>
          <p:nvPr/>
        </p:nvSpPr>
        <p:spPr>
          <a:xfrm>
            <a:off x="1143492" y="1268588"/>
            <a:ext cx="1258528" cy="226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1E0DA14-55B4-471F-967C-28D467D8BAA2}"/>
              </a:ext>
            </a:extLst>
          </p:cNvPr>
          <p:cNvSpPr/>
          <p:nvPr/>
        </p:nvSpPr>
        <p:spPr>
          <a:xfrm>
            <a:off x="2369569" y="698420"/>
            <a:ext cx="1641991" cy="373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Ram</a:t>
            </a:r>
          </a:p>
        </p:txBody>
      </p:sp>
      <p:sp>
        <p:nvSpPr>
          <p:cNvPr id="19" name="Rectangle 18">
            <a:extLst>
              <a:ext uri="{FF2B5EF4-FFF2-40B4-BE49-F238E27FC236}">
                <a16:creationId xmlns:a16="http://schemas.microsoft.com/office/drawing/2014/main" id="{7E4D0C3B-58D5-446F-B1FC-3EAFA489C04E}"/>
              </a:ext>
            </a:extLst>
          </p:cNvPr>
          <p:cNvSpPr/>
          <p:nvPr/>
        </p:nvSpPr>
        <p:spPr>
          <a:xfrm>
            <a:off x="2369569" y="1814660"/>
            <a:ext cx="1573161" cy="373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 RAM</a:t>
            </a:r>
          </a:p>
        </p:txBody>
      </p:sp>
      <p:sp>
        <p:nvSpPr>
          <p:cNvPr id="20" name="Arrow: Down 19">
            <a:extLst>
              <a:ext uri="{FF2B5EF4-FFF2-40B4-BE49-F238E27FC236}">
                <a16:creationId xmlns:a16="http://schemas.microsoft.com/office/drawing/2014/main" id="{EE04B4FD-9E08-468F-8AC1-A07692756F9E}"/>
              </a:ext>
            </a:extLst>
          </p:cNvPr>
          <p:cNvSpPr/>
          <p:nvPr/>
        </p:nvSpPr>
        <p:spPr>
          <a:xfrm>
            <a:off x="2402020" y="1498580"/>
            <a:ext cx="72758" cy="308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7CFD7C6C-2187-4272-9C83-EA5D5D419E49}"/>
              </a:ext>
            </a:extLst>
          </p:cNvPr>
          <p:cNvSpPr/>
          <p:nvPr/>
        </p:nvSpPr>
        <p:spPr>
          <a:xfrm rot="10800000">
            <a:off x="2413081" y="1103874"/>
            <a:ext cx="72757" cy="3634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Brace 22">
            <a:extLst>
              <a:ext uri="{FF2B5EF4-FFF2-40B4-BE49-F238E27FC236}">
                <a16:creationId xmlns:a16="http://schemas.microsoft.com/office/drawing/2014/main" id="{7AB99604-D0FB-496C-9679-B861AA480021}"/>
              </a:ext>
            </a:extLst>
          </p:cNvPr>
          <p:cNvSpPr/>
          <p:nvPr/>
        </p:nvSpPr>
        <p:spPr>
          <a:xfrm>
            <a:off x="4114449" y="687632"/>
            <a:ext cx="157318" cy="5204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23">
            <a:extLst>
              <a:ext uri="{FF2B5EF4-FFF2-40B4-BE49-F238E27FC236}">
                <a16:creationId xmlns:a16="http://schemas.microsoft.com/office/drawing/2014/main" id="{D90046FA-F940-4FA9-A696-7C15818E0AB2}"/>
              </a:ext>
            </a:extLst>
          </p:cNvPr>
          <p:cNvSpPr/>
          <p:nvPr/>
        </p:nvSpPr>
        <p:spPr>
          <a:xfrm>
            <a:off x="4391505" y="698421"/>
            <a:ext cx="7483169" cy="7175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Faster access times, does not need to be refreshed periodically, simpler interface. suitable for applications requiring high-speed access and lower storage capacities.</a:t>
            </a:r>
          </a:p>
        </p:txBody>
      </p:sp>
      <p:sp>
        <p:nvSpPr>
          <p:cNvPr id="25" name="Left Brace 24">
            <a:extLst>
              <a:ext uri="{FF2B5EF4-FFF2-40B4-BE49-F238E27FC236}">
                <a16:creationId xmlns:a16="http://schemas.microsoft.com/office/drawing/2014/main" id="{2DAB8B56-7EF1-420D-A860-6D60A84F94D4}"/>
              </a:ext>
            </a:extLst>
          </p:cNvPr>
          <p:cNvSpPr/>
          <p:nvPr/>
        </p:nvSpPr>
        <p:spPr>
          <a:xfrm>
            <a:off x="4114841" y="1640969"/>
            <a:ext cx="157318" cy="7210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ectangle 29">
            <a:extLst>
              <a:ext uri="{FF2B5EF4-FFF2-40B4-BE49-F238E27FC236}">
                <a16:creationId xmlns:a16="http://schemas.microsoft.com/office/drawing/2014/main" id="{CE6F4B25-7DB2-4046-944E-1142C62DA1AD}"/>
              </a:ext>
            </a:extLst>
          </p:cNvPr>
          <p:cNvSpPr/>
          <p:nvPr/>
        </p:nvSpPr>
        <p:spPr>
          <a:xfrm>
            <a:off x="4390643" y="1487011"/>
            <a:ext cx="7483169" cy="7887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Higher storage density, lower cost per bit, lower power consumption when </a:t>
            </a:r>
            <a:r>
              <a:rPr lang="en-US" sz="1600" dirty="0" err="1"/>
              <a:t>idle.Suitable</a:t>
            </a:r>
            <a:r>
              <a:rPr lang="en-US" sz="1600" dirty="0"/>
              <a:t> for applications requiring large storage capacities and cost efficiency</a:t>
            </a:r>
            <a:r>
              <a:rPr lang="en-US" dirty="0"/>
              <a:t>.</a:t>
            </a:r>
          </a:p>
        </p:txBody>
      </p:sp>
      <p:sp>
        <p:nvSpPr>
          <p:cNvPr id="33" name="Rectangle 32">
            <a:extLst>
              <a:ext uri="{FF2B5EF4-FFF2-40B4-BE49-F238E27FC236}">
                <a16:creationId xmlns:a16="http://schemas.microsoft.com/office/drawing/2014/main" id="{3F0FACD4-251A-46A0-BFA6-7F414FE20B84}"/>
              </a:ext>
            </a:extLst>
          </p:cNvPr>
          <p:cNvSpPr/>
          <p:nvPr/>
        </p:nvSpPr>
        <p:spPr>
          <a:xfrm>
            <a:off x="648929" y="2483863"/>
            <a:ext cx="6161995" cy="4127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Courier New" panose="02070309020205020404" pitchFamily="49" charset="0"/>
              <a:buChar char="o"/>
            </a:pPr>
            <a:r>
              <a:rPr lang="en-US" b="1" dirty="0">
                <a:highlight>
                  <a:srgbClr val="00FFFF"/>
                </a:highlight>
              </a:rPr>
              <a:t>8255 Programmable Peripheral Interface(PPI</a:t>
            </a:r>
            <a:r>
              <a:rPr lang="en-US" dirty="0"/>
              <a:t>)</a:t>
            </a:r>
          </a:p>
          <a:p>
            <a:pPr marL="285750" indent="-285750">
              <a:buFont typeface="Wingdings" panose="05000000000000000000" pitchFamily="2" charset="2"/>
              <a:buChar char="Ø"/>
            </a:pPr>
            <a:r>
              <a:rPr lang="en-US" b="1" dirty="0"/>
              <a:t>Data Bus:</a:t>
            </a:r>
            <a:r>
              <a:rPr lang="en-US" dirty="0"/>
              <a:t> </a:t>
            </a:r>
          </a:p>
          <a:p>
            <a:pPr marL="285750" indent="-285750">
              <a:buFont typeface="Wingdings" panose="05000000000000000000" pitchFamily="2" charset="2"/>
              <a:buChar char="q"/>
            </a:pPr>
            <a:r>
              <a:rPr lang="en-US" dirty="0"/>
              <a:t>The PPI is connected to the microprocessor’s data bus</a:t>
            </a:r>
          </a:p>
          <a:p>
            <a:pPr marL="285750" indent="-285750">
              <a:buFont typeface="Wingdings" panose="05000000000000000000" pitchFamily="2" charset="2"/>
              <a:buChar char="q"/>
            </a:pPr>
            <a:r>
              <a:rPr lang="en-US" dirty="0"/>
              <a:t>allowing data transfer between the microprocessor.</a:t>
            </a:r>
          </a:p>
          <a:p>
            <a:pPr marL="285750" indent="-285750">
              <a:buFont typeface="Wingdings" panose="05000000000000000000" pitchFamily="2" charset="2"/>
              <a:buChar char="Ø"/>
            </a:pPr>
            <a:r>
              <a:rPr lang="en-US" b="1" dirty="0"/>
              <a:t>Control Bus: </a:t>
            </a:r>
            <a:r>
              <a:rPr lang="en-US" dirty="0"/>
              <a:t>PPI Control signals from the microprocessor and manage data flow..</a:t>
            </a:r>
          </a:p>
          <a:p>
            <a:pPr marL="285750" indent="-285750">
              <a:buFont typeface="Wingdings" panose="05000000000000000000" pitchFamily="2" charset="2"/>
              <a:buChar char="Ø"/>
            </a:pPr>
            <a:r>
              <a:rPr lang="en-US" b="1" dirty="0"/>
              <a:t>RAM Interface:</a:t>
            </a:r>
            <a:r>
              <a:rPr lang="en-US" dirty="0"/>
              <a:t> The microprocessor can read from or write to RAM by addressing it directly, ensuring sensor data is stored efficiently.</a:t>
            </a:r>
            <a:endParaRPr lang="en-US" b="1" dirty="0"/>
          </a:p>
          <a:p>
            <a:pPr marL="285750" indent="-285750">
              <a:buFont typeface="Wingdings" panose="05000000000000000000" pitchFamily="2" charset="2"/>
              <a:buChar char="Ø"/>
            </a:pPr>
            <a:r>
              <a:rPr lang="en-US" dirty="0"/>
              <a:t>PPI consists of three 8-bit ports (Port A, Port B, and Port C) and can be programmed to operate in various modes (Mode 0, Mode 1, Mode 2).</a:t>
            </a:r>
          </a:p>
          <a:p>
            <a:pPr marL="285750" indent="-285750">
              <a:buFont typeface="Wingdings" panose="05000000000000000000" pitchFamily="2" charset="2"/>
              <a:buChar char="Ø"/>
            </a:pPr>
            <a:r>
              <a:rPr lang="en-US" dirty="0"/>
              <a:t>Port A,B  Used for I/O &amp; Port C for I/O &amp; handshake Signals.</a:t>
            </a:r>
          </a:p>
          <a:p>
            <a:endParaRPr lang="en-US" dirty="0"/>
          </a:p>
        </p:txBody>
      </p:sp>
      <p:sp>
        <p:nvSpPr>
          <p:cNvPr id="35" name="Rectangle 34">
            <a:extLst>
              <a:ext uri="{FF2B5EF4-FFF2-40B4-BE49-F238E27FC236}">
                <a16:creationId xmlns:a16="http://schemas.microsoft.com/office/drawing/2014/main" id="{58EF3C93-CC98-4636-9EEE-2EC0BD4BCC95}"/>
              </a:ext>
            </a:extLst>
          </p:cNvPr>
          <p:cNvSpPr/>
          <p:nvPr/>
        </p:nvSpPr>
        <p:spPr>
          <a:xfrm>
            <a:off x="7006695" y="2509680"/>
            <a:ext cx="4797468" cy="4127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Courier New" panose="02070309020205020404" pitchFamily="49" charset="0"/>
              <a:buChar char="o"/>
            </a:pPr>
            <a:r>
              <a:rPr lang="en-US" b="1" dirty="0">
                <a:highlight>
                  <a:srgbClr val="00FFFF"/>
                </a:highlight>
              </a:rPr>
              <a:t>Parallel Data Transmission:</a:t>
            </a:r>
          </a:p>
          <a:p>
            <a:endParaRPr lang="en-US" b="1" dirty="0">
              <a:highlight>
                <a:srgbClr val="00FFFF"/>
              </a:highlight>
            </a:endParaRPr>
          </a:p>
          <a:p>
            <a:pPr marL="285750" indent="-285750">
              <a:buFont typeface="Wingdings" panose="05000000000000000000" pitchFamily="2" charset="2"/>
              <a:buChar char="v"/>
            </a:pPr>
            <a:r>
              <a:rPr lang="en-US" b="1" dirty="0"/>
              <a:t>Synchronous Parallel Transmission:</a:t>
            </a:r>
          </a:p>
          <a:p>
            <a:pPr marL="285750" indent="-285750">
              <a:buFont typeface="Wingdings" panose="05000000000000000000" pitchFamily="2" charset="2"/>
              <a:buChar char="q"/>
            </a:pPr>
            <a:r>
              <a:rPr lang="en-US" dirty="0"/>
              <a:t>Data is transmitted simultaneously across multiple channels with a common clock signal.</a:t>
            </a:r>
          </a:p>
          <a:p>
            <a:pPr marL="285750" indent="-285750">
              <a:buFont typeface="Wingdings" panose="05000000000000000000" pitchFamily="2" charset="2"/>
              <a:buChar char="q"/>
            </a:pPr>
            <a:r>
              <a:rPr lang="en-US" dirty="0"/>
              <a:t>This method ensures high-speed data transfer</a:t>
            </a:r>
          </a:p>
          <a:p>
            <a:endParaRPr lang="en-US" dirty="0"/>
          </a:p>
          <a:p>
            <a:pPr marL="285750" indent="-285750">
              <a:buFont typeface="Wingdings" panose="05000000000000000000" pitchFamily="2" charset="2"/>
              <a:buChar char="v"/>
            </a:pPr>
            <a:r>
              <a:rPr lang="en-US" b="1" dirty="0"/>
              <a:t>Asynchronous Parallel Transmission:</a:t>
            </a:r>
          </a:p>
          <a:p>
            <a:pPr marL="285750" indent="-285750">
              <a:buFont typeface="Wingdings" panose="05000000000000000000" pitchFamily="2" charset="2"/>
              <a:buChar char="q"/>
            </a:pPr>
            <a:r>
              <a:rPr lang="en-US" dirty="0"/>
              <a:t>Data is transmitted simultaneously across multiple channels without a common clock signal</a:t>
            </a:r>
          </a:p>
          <a:p>
            <a:pPr marL="285750" indent="-285750">
              <a:buFont typeface="Wingdings" panose="05000000000000000000" pitchFamily="2" charset="2"/>
              <a:buChar char="q"/>
            </a:pPr>
            <a:r>
              <a:rPr lang="en-US" dirty="0"/>
              <a:t>This method is more flexible but slower </a:t>
            </a:r>
          </a:p>
          <a:p>
            <a:endParaRPr lang="en-US" b="1" dirty="0"/>
          </a:p>
          <a:p>
            <a:pPr marL="285750" indent="-285750">
              <a:buFont typeface="Wingdings" panose="05000000000000000000" pitchFamily="2" charset="2"/>
              <a:buChar char="v"/>
            </a:pPr>
            <a:endParaRPr lang="en-US" b="1" dirty="0">
              <a:highlight>
                <a:srgbClr val="00FFFF"/>
              </a:highlight>
            </a:endParaRPr>
          </a:p>
        </p:txBody>
      </p:sp>
    </p:spTree>
    <p:extLst>
      <p:ext uri="{BB962C8B-B14F-4D97-AF65-F5344CB8AC3E}">
        <p14:creationId xmlns:p14="http://schemas.microsoft.com/office/powerpoint/2010/main" val="243007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A4CC-EE33-4CF9-BC50-D5B5FDB08950}"/>
              </a:ext>
            </a:extLst>
          </p:cNvPr>
          <p:cNvSpPr>
            <a:spLocks noGrp="1"/>
          </p:cNvSpPr>
          <p:nvPr>
            <p:ph type="title"/>
          </p:nvPr>
        </p:nvSpPr>
        <p:spPr/>
        <p:txBody>
          <a:bodyPr/>
          <a:lstStyle/>
          <a:p>
            <a:r>
              <a:rPr lang="en-US" b="1" u="sng" dirty="0"/>
              <a:t>Digital System Design:</a:t>
            </a:r>
          </a:p>
        </p:txBody>
      </p:sp>
      <p:sp>
        <p:nvSpPr>
          <p:cNvPr id="3" name="Content Placeholder 2">
            <a:extLst>
              <a:ext uri="{FF2B5EF4-FFF2-40B4-BE49-F238E27FC236}">
                <a16:creationId xmlns:a16="http://schemas.microsoft.com/office/drawing/2014/main" id="{1B3E97B5-4822-4E2F-A7C7-799377086236}"/>
              </a:ext>
            </a:extLst>
          </p:cNvPr>
          <p:cNvSpPr>
            <a:spLocks noGrp="1"/>
          </p:cNvSpPr>
          <p:nvPr>
            <p:ph idx="1"/>
          </p:nvPr>
        </p:nvSpPr>
        <p:spPr/>
        <p:txBody>
          <a:bodyPr>
            <a:normAutofit lnSpcReduction="10000"/>
          </a:bodyPr>
          <a:lstStyle/>
          <a:p>
            <a:r>
              <a:rPr lang="en-US" b="1" dirty="0"/>
              <a:t>Microprocessor:</a:t>
            </a:r>
            <a:r>
              <a:rPr lang="en-US" dirty="0"/>
              <a:t> Central control unit managing data flow and peripheral operations.</a:t>
            </a:r>
          </a:p>
          <a:p>
            <a:r>
              <a:rPr lang="en-US" b="1" dirty="0"/>
              <a:t>RAM:</a:t>
            </a:r>
            <a:r>
              <a:rPr lang="en-US" dirty="0"/>
              <a:t> High-speed memory for storing real-time  </a:t>
            </a:r>
            <a:r>
              <a:rPr lang="en-US" dirty="0" err="1"/>
              <a:t>data.In</a:t>
            </a:r>
            <a:r>
              <a:rPr lang="en-US" dirty="0"/>
              <a:t> our project we can store our data using Static RAM.</a:t>
            </a:r>
          </a:p>
          <a:p>
            <a:r>
              <a:rPr lang="en-US" b="1" dirty="0"/>
              <a:t>8255 PPI:</a:t>
            </a:r>
            <a:r>
              <a:rPr lang="en-US" dirty="0"/>
              <a:t> Interface for connecting sensors and other peripherals. It also connect with 8086 microprocessor ,Latch and others I/O devices.</a:t>
            </a:r>
          </a:p>
          <a:p>
            <a:r>
              <a:rPr lang="en-US" b="1" dirty="0"/>
              <a:t>Sensors: T</a:t>
            </a:r>
            <a:r>
              <a:rPr lang="en-US" dirty="0"/>
              <a:t>he data needed to create a responsive, efficient, and secure office environment.</a:t>
            </a:r>
          </a:p>
          <a:p>
            <a:r>
              <a:rPr lang="en-US" b="1" dirty="0"/>
              <a:t>ADC0804: </a:t>
            </a:r>
            <a:r>
              <a:rPr lang="en-US" dirty="0"/>
              <a:t>Convert t analog to digital data. provide analog outputs based on motion detection can be digitized using the ADC0804.</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66661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823E-C147-438B-81BB-94438B18C3AB}"/>
              </a:ext>
            </a:extLst>
          </p:cNvPr>
          <p:cNvSpPr>
            <a:spLocks noGrp="1"/>
          </p:cNvSpPr>
          <p:nvPr>
            <p:ph type="title"/>
          </p:nvPr>
        </p:nvSpPr>
        <p:spPr/>
        <p:txBody>
          <a:bodyPr/>
          <a:lstStyle/>
          <a:p>
            <a:r>
              <a:rPr lang="en-US" b="1" u="sng" dirty="0"/>
              <a:t>Implementation:</a:t>
            </a:r>
          </a:p>
        </p:txBody>
      </p:sp>
      <p:sp>
        <p:nvSpPr>
          <p:cNvPr id="3" name="Content Placeholder 2">
            <a:extLst>
              <a:ext uri="{FF2B5EF4-FFF2-40B4-BE49-F238E27FC236}">
                <a16:creationId xmlns:a16="http://schemas.microsoft.com/office/drawing/2014/main" id="{4915553D-33F1-4FB1-86AA-D0257527862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138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95EF-CB8B-45B3-ADAD-ED756D64450B}"/>
              </a:ext>
            </a:extLst>
          </p:cNvPr>
          <p:cNvSpPr>
            <a:spLocks noGrp="1"/>
          </p:cNvSpPr>
          <p:nvPr>
            <p:ph type="title"/>
          </p:nvPr>
        </p:nvSpPr>
        <p:spPr>
          <a:xfrm>
            <a:off x="838200" y="365125"/>
            <a:ext cx="10515600" cy="599379"/>
          </a:xfrm>
        </p:spPr>
        <p:txBody>
          <a:bodyPr>
            <a:normAutofit fontScale="90000"/>
          </a:bodyPr>
          <a:lstStyle/>
          <a:p>
            <a:r>
              <a:rPr lang="en-US" b="1" u="sng" dirty="0"/>
              <a:t>Design Justification</a:t>
            </a:r>
          </a:p>
        </p:txBody>
      </p:sp>
      <p:sp>
        <p:nvSpPr>
          <p:cNvPr id="3" name="Content Placeholder 2">
            <a:extLst>
              <a:ext uri="{FF2B5EF4-FFF2-40B4-BE49-F238E27FC236}">
                <a16:creationId xmlns:a16="http://schemas.microsoft.com/office/drawing/2014/main" id="{8730C068-405B-4080-986F-535B34A5861B}"/>
              </a:ext>
            </a:extLst>
          </p:cNvPr>
          <p:cNvSpPr>
            <a:spLocks noGrp="1"/>
          </p:cNvSpPr>
          <p:nvPr>
            <p:ph idx="1"/>
          </p:nvPr>
        </p:nvSpPr>
        <p:spPr>
          <a:xfrm>
            <a:off x="838200" y="1177447"/>
            <a:ext cx="10948792" cy="5315428"/>
          </a:xfrm>
        </p:spPr>
        <p:txBody>
          <a:bodyPr>
            <a:normAutofit fontScale="92500" lnSpcReduction="10000"/>
          </a:bodyPr>
          <a:lstStyle/>
          <a:p>
            <a:r>
              <a:rPr lang="en-US" b="1" dirty="0"/>
              <a:t>SRAM: </a:t>
            </a:r>
            <a:r>
              <a:rPr lang="en-US" dirty="0"/>
              <a:t>Faster access times, does not need to be refresh periodically simpler interface.</a:t>
            </a:r>
          </a:p>
          <a:p>
            <a:r>
              <a:rPr lang="en-US" b="1" dirty="0"/>
              <a:t>8255 PPI</a:t>
            </a:r>
            <a:r>
              <a:rPr lang="en-US" dirty="0"/>
              <a:t>: The 8255 PPI can be used to interface with various sensors. input ports to read data from different sensors. This data can then be processed by the microprocessor and stored in RAM .</a:t>
            </a:r>
          </a:p>
          <a:p>
            <a:r>
              <a:rPr lang="en-US" b="1" dirty="0"/>
              <a:t>Synchronous Parallel Transmission:</a:t>
            </a:r>
            <a:r>
              <a:rPr lang="en-US" dirty="0"/>
              <a:t> Ensures high-speed and efficient data transfer.</a:t>
            </a:r>
          </a:p>
          <a:p>
            <a:r>
              <a:rPr lang="en-US" b="1" dirty="0"/>
              <a:t>Sensors: T</a:t>
            </a:r>
            <a:r>
              <a:rPr lang="en-US" dirty="0"/>
              <a:t>he data needed to create a responsive, efficient, and secure office environment.</a:t>
            </a:r>
          </a:p>
          <a:p>
            <a:r>
              <a:rPr lang="en-US" b="1" dirty="0"/>
              <a:t>ADC0804: </a:t>
            </a:r>
            <a:r>
              <a:rPr lang="en-US" dirty="0"/>
              <a:t>The ADC0804 can convert this analog voltage into a digital value, allowing the microprocessor to monitor and control the office temperature.</a:t>
            </a:r>
          </a:p>
          <a:p>
            <a:r>
              <a:rPr lang="en-US" b="1" err="1"/>
              <a:t>Latch</a:t>
            </a:r>
            <a:r>
              <a:rPr lang="en-US" b="1"/>
              <a:t>: </a:t>
            </a:r>
            <a:r>
              <a:rPr lang="en-US"/>
              <a:t>When </a:t>
            </a:r>
            <a:r>
              <a:rPr lang="en-US" dirty="0"/>
              <a:t>interfacing with peripherals, latches can hold the data being sent to or received from the peripheral devices.</a:t>
            </a:r>
            <a:endParaRPr lang="en-US" b="1" dirty="0"/>
          </a:p>
        </p:txBody>
      </p:sp>
    </p:spTree>
    <p:extLst>
      <p:ext uri="{BB962C8B-B14F-4D97-AF65-F5344CB8AC3E}">
        <p14:creationId xmlns:p14="http://schemas.microsoft.com/office/powerpoint/2010/main" val="1237815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529</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Courier New</vt:lpstr>
      <vt:lpstr>Wingdings</vt:lpstr>
      <vt:lpstr>Office Theme</vt:lpstr>
      <vt:lpstr>Ahsanullah University of Science and Technology Department of Computer Science and Engineering CSE 3109 Assignment-I Topic: Design a digital system that demonstrates interfacing RAM and the  Programmable Peripheral Interface (PPI) with a microprocessor.</vt:lpstr>
      <vt:lpstr>   Research and Conceptual Understanding:</vt:lpstr>
      <vt:lpstr>Digital System Design:</vt:lpstr>
      <vt:lpstr>Implementation:</vt:lpstr>
      <vt:lpstr>Design Justification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Bappy Nath joy</dc:creator>
  <cp:lastModifiedBy>Bappy Nath joy</cp:lastModifiedBy>
  <cp:revision>15</cp:revision>
  <dcterms:created xsi:type="dcterms:W3CDTF">2024-07-02T17:53:14Z</dcterms:created>
  <dcterms:modified xsi:type="dcterms:W3CDTF">2024-07-03T06:29:16Z</dcterms:modified>
</cp:coreProperties>
</file>