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CC62-4F01-E493-D9DE-DB9B247D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ECEB-92DA-6E8A-48B4-51F1D256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6E04-6023-DD31-EC7A-C2EFEA7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4A47-9AF2-B671-5E1A-BB2EA4F2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B52C-F459-CCD3-D601-F001899B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8C3-B57C-414F-B714-7030005F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1820C-D841-3FCC-633F-9C3413D3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FAB4-1C28-32C7-EC93-338B9A34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DF29-55C6-5D39-CC39-7523F5F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A80C-A41A-6F52-9079-7706CCCB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C7AC2-792B-4652-D970-F2EB3A6B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D9893-E7BB-3990-6246-68D74263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1408-D7C8-8F17-5476-C064DE7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A481-AB59-512A-D603-FF98218A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9CDF-2A68-255B-5480-FDB485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8408-B86F-DC50-B901-DDC5EC4E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F2CD-93D1-02DA-3BB4-F8E4E65B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3A7D-ADAE-1217-AC7E-3A97974E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6095-DC80-74C3-5D2A-C7FF2023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F6A9-27DD-0FCD-75C9-E6E6C20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423B-5541-042D-851A-E30A7C8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2F64-59B1-396F-1514-D65E7D13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F3A9-C21A-E2E9-02E4-F1756629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9A89-1F55-D9CB-2372-213B8A34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41A4-40E5-4E52-1F7E-11F715DF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FB67-6CD9-82AF-54A8-29074C25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CA28-D0EF-7AE3-69C0-6134A157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FF38-7A8D-16DB-B82B-4EF91B69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72EA-F8CE-C152-2723-2343B2F2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A9F5-304F-E430-B626-166F06B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2DBC-6318-AA5C-CE2D-AAD85059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87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CD4D-D7BA-430E-7F33-ED73D6D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3C9-BFF0-FBD5-C6A2-783F920E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A1D-FC9A-DFAD-DA54-62EB9C90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B2D6-344B-7CAE-D178-1B048CD0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28DEC-D55E-A381-7724-6971CB9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4E4A-E93E-9CB2-78A0-3E83BF3A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6D84-D931-DCD5-B45B-1949E48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7E49-C7D9-2590-EA2F-AD064F7F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1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D864-086E-B9BD-2761-47ABCBC2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01BF9-8A47-6E5F-F256-4B8305B3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F68E-9662-3040-B21B-271AFE8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2A912-3BDB-B693-B5F8-24B7324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FCA2D-D610-B2F3-967B-12D304B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7C075-6381-757B-71F2-AF6520A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762B-363A-8D62-22E0-DC63319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D6AE-BA08-497D-D4C9-5C2DC62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C019-C327-ED45-F004-B2A09944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82263-F27F-3D35-2D61-27B6D466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0254-4920-B844-AF1C-8CBDAD5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D8A45-685D-1AC1-8094-1B035403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6C3B-427A-8711-59F4-FF53417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5A6-D2F9-5908-9F30-9D7FD8B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C49ED-D264-B7DA-7A26-15A8A5FA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63D59-5655-750F-1E08-5286081D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0612-798A-6C32-D77D-7957FAA0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724A-B62D-A534-6786-F0001B1B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8F99-E996-CEF8-CE3E-813034B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E5F4A-F2E1-7D0B-6765-D53DD43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FDD3-49C9-4E6E-5452-0BA2DEED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CFB0-D078-56F8-9972-7FC04E7C3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373C-772B-AC0C-4EC9-9072BD64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CE87-2A24-C740-2261-72CBDDF84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147072" y="844598"/>
            <a:ext cx="9897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Virtual financial Advisor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5D2E-EF0F-0095-80C5-A3B1763DA115}"/>
              </a:ext>
            </a:extLst>
          </p:cNvPr>
          <p:cNvSpPr txBox="1"/>
          <p:nvPr/>
        </p:nvSpPr>
        <p:spPr>
          <a:xfrm>
            <a:off x="3101514" y="2833942"/>
            <a:ext cx="598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FinVisor</a:t>
            </a:r>
          </a:p>
        </p:txBody>
      </p:sp>
    </p:spTree>
    <p:extLst>
      <p:ext uri="{BB962C8B-B14F-4D97-AF65-F5344CB8AC3E}">
        <p14:creationId xmlns:p14="http://schemas.microsoft.com/office/powerpoint/2010/main" val="396163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D6105-FFBD-6E5E-A132-3DF116ADA425}"/>
              </a:ext>
            </a:extLst>
          </p:cNvPr>
          <p:cNvSpPr txBox="1"/>
          <p:nvPr/>
        </p:nvSpPr>
        <p:spPr>
          <a:xfrm>
            <a:off x="3652946" y="831658"/>
            <a:ext cx="4886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The Useless Team</a:t>
            </a:r>
          </a:p>
          <a:p>
            <a:pPr algn="ctr"/>
            <a:r>
              <a:rPr lang="en-GB" sz="2800" b="1" dirty="0"/>
              <a:t>First time in in-person hackathon</a:t>
            </a:r>
          </a:p>
        </p:txBody>
      </p:sp>
      <p:pic>
        <p:nvPicPr>
          <p:cNvPr id="6" name="Picture 5" descr="A person wearing a purple shirt&#10;&#10;Description automatically generated with low confidence">
            <a:extLst>
              <a:ext uri="{FF2B5EF4-FFF2-40B4-BE49-F238E27FC236}">
                <a16:creationId xmlns:a16="http://schemas.microsoft.com/office/drawing/2014/main" id="{9EA297CC-91DF-95FD-CCD7-EBB1E536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0" y="2161740"/>
            <a:ext cx="1847850" cy="196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67561-493E-E570-EEBA-6D6CE35BA143}"/>
              </a:ext>
            </a:extLst>
          </p:cNvPr>
          <p:cNvSpPr txBox="1"/>
          <p:nvPr/>
        </p:nvSpPr>
        <p:spPr>
          <a:xfrm>
            <a:off x="641011" y="4195072"/>
            <a:ext cx="217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Mohammad Bappy Chowdhary</a:t>
            </a:r>
          </a:p>
          <a:p>
            <a:r>
              <a:rPr lang="en-GB" sz="1200" b="1" dirty="0"/>
              <a:t>Business Analyst</a:t>
            </a:r>
          </a:p>
          <a:p>
            <a:r>
              <a:rPr lang="en-GB" sz="1200" b="1" dirty="0"/>
              <a:t>University of Westminster (UK)</a:t>
            </a:r>
          </a:p>
        </p:txBody>
      </p:sp>
      <p:pic>
        <p:nvPicPr>
          <p:cNvPr id="9" name="Picture 8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6F06C275-CC67-3768-BD43-D9D23E4ED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55" y="2161740"/>
            <a:ext cx="1962150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B0055-4472-DB40-36B7-415727B04544}"/>
              </a:ext>
            </a:extLst>
          </p:cNvPr>
          <p:cNvSpPr txBox="1"/>
          <p:nvPr/>
        </p:nvSpPr>
        <p:spPr>
          <a:xfrm>
            <a:off x="3416493" y="4241238"/>
            <a:ext cx="196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1200" b="1" dirty="0">
                <a:effectLst/>
                <a:latin typeface="inherit"/>
              </a:rPr>
              <a:t>Matej Hanus Charles University</a:t>
            </a:r>
          </a:p>
          <a:p>
            <a:br>
              <a:rPr lang="en-GB" dirty="0">
                <a:effectLst/>
                <a:latin typeface="inherit"/>
              </a:rPr>
            </a:br>
            <a:endParaRPr lang="en-GB" dirty="0"/>
          </a:p>
        </p:txBody>
      </p:sp>
      <p:pic>
        <p:nvPicPr>
          <p:cNvPr id="12" name="Picture 11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8EF008-FB98-DC08-7BE6-FD6CA96B6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10" y="2161740"/>
            <a:ext cx="1962150" cy="1962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09CE8C-A704-2812-48CC-FFBDD1AA7274}"/>
              </a:ext>
            </a:extLst>
          </p:cNvPr>
          <p:cNvSpPr txBox="1"/>
          <p:nvPr/>
        </p:nvSpPr>
        <p:spPr>
          <a:xfrm>
            <a:off x="6242510" y="4320992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/>
              <a:t>Tomáš</a:t>
            </a:r>
            <a:r>
              <a:rPr lang="en-GB" sz="1200" b="1" dirty="0"/>
              <a:t> </a:t>
            </a:r>
            <a:r>
              <a:rPr lang="en-GB" sz="1200" b="1" dirty="0" err="1"/>
              <a:t>Chovančák</a:t>
            </a:r>
            <a:r>
              <a:rPr lang="en-GB" sz="1200" b="1" dirty="0"/>
              <a:t> </a:t>
            </a:r>
          </a:p>
          <a:p>
            <a:pPr algn="ctr"/>
            <a:r>
              <a:rPr lang="en-GB" sz="1200" b="1" dirty="0"/>
              <a:t>Masaryk University</a:t>
            </a:r>
          </a:p>
        </p:txBody>
      </p:sp>
      <p:pic>
        <p:nvPicPr>
          <p:cNvPr id="15" name="Picture 14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9058438D-7AB7-DC94-9310-22AAE08F0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27" y="2161740"/>
            <a:ext cx="1962150" cy="1989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77794C-05D7-449F-E86D-C39F79EB6FBF}"/>
              </a:ext>
            </a:extLst>
          </p:cNvPr>
          <p:cNvSpPr txBox="1"/>
          <p:nvPr/>
        </p:nvSpPr>
        <p:spPr>
          <a:xfrm>
            <a:off x="9131348" y="4251677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/>
              <a:t>Patrik</a:t>
            </a:r>
            <a:r>
              <a:rPr lang="en-GB" sz="1200" b="1" dirty="0"/>
              <a:t> </a:t>
            </a:r>
            <a:r>
              <a:rPr lang="en-GB" sz="1200" b="1" dirty="0" err="1"/>
              <a:t>Paľovčík</a:t>
            </a:r>
            <a:r>
              <a:rPr lang="en-GB" sz="1200" b="1" dirty="0"/>
              <a:t> Masaryk University</a:t>
            </a:r>
          </a:p>
        </p:txBody>
      </p:sp>
    </p:spTree>
    <p:extLst>
      <p:ext uri="{BB962C8B-B14F-4D97-AF65-F5344CB8AC3E}">
        <p14:creationId xmlns:p14="http://schemas.microsoft.com/office/powerpoint/2010/main" val="17050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263796" y="111682"/>
            <a:ext cx="989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High level Business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1A23A-E6CF-26BA-A65B-802A74C7D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99837"/>
              </p:ext>
            </p:extLst>
          </p:nvPr>
        </p:nvGraphicFramePr>
        <p:xfrm>
          <a:off x="796514" y="1024191"/>
          <a:ext cx="10999944" cy="399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54">
                  <a:extLst>
                    <a:ext uri="{9D8B030D-6E8A-4147-A177-3AD203B41FA5}">
                      <a16:colId xmlns:a16="http://schemas.microsoft.com/office/drawing/2014/main" val="122008973"/>
                    </a:ext>
                  </a:extLst>
                </a:gridCol>
                <a:gridCol w="7850537">
                  <a:extLst>
                    <a:ext uri="{9D8B030D-6E8A-4147-A177-3AD203B41FA5}">
                      <a16:colId xmlns:a16="http://schemas.microsoft.com/office/drawing/2014/main" val="973514694"/>
                    </a:ext>
                  </a:extLst>
                </a:gridCol>
                <a:gridCol w="1528653">
                  <a:extLst>
                    <a:ext uri="{9D8B030D-6E8A-4147-A177-3AD203B41FA5}">
                      <a16:colId xmlns:a16="http://schemas.microsoft.com/office/drawing/2014/main" val="123278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MOSCOW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4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HLBR_01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buClr>
                          <a:srgbClr val="233136"/>
                        </a:buClr>
                      </a:pP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 personalized financial advice based on individual financial goals, risk tolerance, income, expenses, and other relevant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8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HLBR_02</a:t>
                      </a: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buClr>
                          <a:srgbClr val="233136"/>
                        </a:buClr>
                      </a:pP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 spending patterns and suggest ways to save money based on the user's spending habits and financial goals.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9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HLBR_03</a:t>
                      </a: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buClr>
                          <a:srgbClr val="233136"/>
                        </a:buClr>
                      </a:pP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 investment options based on the user's risk profile, investment objectives, and other relevant data, such as income and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7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HLBR_04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buClr>
                          <a:srgbClr val="233136"/>
                        </a:buClr>
                      </a:pP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 investment performance and provide regular updates and recommendations based on the user's investment history and goals.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HLBR_05</a:t>
                      </a: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313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 educational resources on financial management, including budgeting, debt management, and retirement planning, that are tailored to the user's individual needs and preferences.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7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021429" y="488610"/>
            <a:ext cx="989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Functional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C0FB0-F5A0-5613-BE5F-60330677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35676"/>
              </p:ext>
            </p:extLst>
          </p:nvPr>
        </p:nvGraphicFramePr>
        <p:xfrm>
          <a:off x="2032000" y="1424661"/>
          <a:ext cx="8127999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34">
                  <a:extLst>
                    <a:ext uri="{9D8B030D-6E8A-4147-A177-3AD203B41FA5}">
                      <a16:colId xmlns:a16="http://schemas.microsoft.com/office/drawing/2014/main" val="2155242286"/>
                    </a:ext>
                  </a:extLst>
                </a:gridCol>
                <a:gridCol w="5235114">
                  <a:extLst>
                    <a:ext uri="{9D8B030D-6E8A-4147-A177-3AD203B41FA5}">
                      <a16:colId xmlns:a16="http://schemas.microsoft.com/office/drawing/2014/main" val="3052930052"/>
                    </a:ext>
                  </a:extLst>
                </a:gridCol>
                <a:gridCol w="1560451">
                  <a:extLst>
                    <a:ext uri="{9D8B030D-6E8A-4147-A177-3AD203B41FA5}">
                      <a16:colId xmlns:a16="http://schemas.microsoft.com/office/drawing/2014/main" val="265298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Req_ID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2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enter their name and age.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3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Req_02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enter their monthly income detail.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enter their monthly expenses 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view their next monthly saving prediction.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9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create their potential risk profile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should be able to select their predictions according to history and goals.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Req_07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tailored notifications of the investment fund utilising on possible investments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75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6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021429" y="488610"/>
            <a:ext cx="989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Technical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C0FB0-F5A0-5613-BE5F-60330677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76218"/>
              </p:ext>
            </p:extLst>
          </p:nvPr>
        </p:nvGraphicFramePr>
        <p:xfrm>
          <a:off x="2032000" y="1424661"/>
          <a:ext cx="812799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34">
                  <a:extLst>
                    <a:ext uri="{9D8B030D-6E8A-4147-A177-3AD203B41FA5}">
                      <a16:colId xmlns:a16="http://schemas.microsoft.com/office/drawing/2014/main" val="2155242286"/>
                    </a:ext>
                  </a:extLst>
                </a:gridCol>
                <a:gridCol w="5235114">
                  <a:extLst>
                    <a:ext uri="{9D8B030D-6E8A-4147-A177-3AD203B41FA5}">
                      <a16:colId xmlns:a16="http://schemas.microsoft.com/office/drawing/2014/main" val="3052930052"/>
                    </a:ext>
                  </a:extLst>
                </a:gridCol>
                <a:gridCol w="1560451">
                  <a:extLst>
                    <a:ext uri="{9D8B030D-6E8A-4147-A177-3AD203B41FA5}">
                      <a16:colId xmlns:a16="http://schemas.microsoft.com/office/drawing/2014/main" val="265298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Req_ID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2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the spending patterns by corelating goals and expenditures.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3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Req_02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user risk profile algorithm depending on investment objectives, and other relevant data, such as income and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tailored recommender system base on the risk profiles, budget, debt, history and goals.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4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021429" y="488610"/>
            <a:ext cx="989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Non-Functional Requirements (NFRs)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C0FB0-F5A0-5613-BE5F-60330677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4312"/>
              </p:ext>
            </p:extLst>
          </p:nvPr>
        </p:nvGraphicFramePr>
        <p:xfrm>
          <a:off x="2032000" y="1424661"/>
          <a:ext cx="812799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34">
                  <a:extLst>
                    <a:ext uri="{9D8B030D-6E8A-4147-A177-3AD203B41FA5}">
                      <a16:colId xmlns:a16="http://schemas.microsoft.com/office/drawing/2014/main" val="2155242286"/>
                    </a:ext>
                  </a:extLst>
                </a:gridCol>
                <a:gridCol w="5235114">
                  <a:extLst>
                    <a:ext uri="{9D8B030D-6E8A-4147-A177-3AD203B41FA5}">
                      <a16:colId xmlns:a16="http://schemas.microsoft.com/office/drawing/2014/main" val="3052930052"/>
                    </a:ext>
                  </a:extLst>
                </a:gridCol>
                <a:gridCol w="1560451">
                  <a:extLst>
                    <a:ext uri="{9D8B030D-6E8A-4147-A177-3AD203B41FA5}">
                      <a16:colId xmlns:a16="http://schemas.microsoft.com/office/drawing/2014/main" val="265298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Req_ID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2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 and smooth navigations for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3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Req_02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Response/generating of report SLA (Service level agreement) should within &lt; 5seconds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Req_03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integration performance and volume testing should be as per product owners guidelines and approvals.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6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98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8BADA8-A96C-1474-2F14-9E92AB5A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965588" y="2966564"/>
            <a:ext cx="9897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50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409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008577</dc:creator>
  <cp:lastModifiedBy>Consultant 008577</cp:lastModifiedBy>
  <cp:revision>4</cp:revision>
  <dcterms:created xsi:type="dcterms:W3CDTF">2023-04-02T01:49:05Z</dcterms:created>
  <dcterms:modified xsi:type="dcterms:W3CDTF">2023-04-02T07:51:42Z</dcterms:modified>
</cp:coreProperties>
</file>