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8" r:id="rId2"/>
    <p:sldId id="395" r:id="rId3"/>
    <p:sldId id="418" r:id="rId4"/>
    <p:sldId id="419" r:id="rId5"/>
    <p:sldId id="420" r:id="rId6"/>
    <p:sldId id="396" r:id="rId7"/>
    <p:sldId id="421" r:id="rId8"/>
    <p:sldId id="378" r:id="rId9"/>
    <p:sldId id="397" r:id="rId10"/>
    <p:sldId id="417" r:id="rId11"/>
    <p:sldId id="435" r:id="rId12"/>
    <p:sldId id="422" r:id="rId13"/>
    <p:sldId id="423" r:id="rId14"/>
    <p:sldId id="424" r:id="rId15"/>
    <p:sldId id="425" r:id="rId16"/>
    <p:sldId id="426" r:id="rId17"/>
    <p:sldId id="427" r:id="rId18"/>
    <p:sldId id="428" r:id="rId19"/>
    <p:sldId id="436" r:id="rId20"/>
    <p:sldId id="429" r:id="rId21"/>
    <p:sldId id="430" r:id="rId22"/>
    <p:sldId id="432" r:id="rId23"/>
    <p:sldId id="431" r:id="rId24"/>
    <p:sldId id="433" r:id="rId25"/>
    <p:sldId id="434" r:id="rId26"/>
    <p:sldId id="437" r:id="rId2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90" autoAdjust="0"/>
    <p:restoredTop sz="94660"/>
  </p:normalViewPr>
  <p:slideViewPr>
    <p:cSldViewPr>
      <p:cViewPr varScale="1">
        <p:scale>
          <a:sx n="76" d="100"/>
          <a:sy n="76" d="100"/>
        </p:scale>
        <p:origin x="-77" y="-53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2004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3714750"/>
            <a:ext cx="6400800" cy="9144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F34366B2-A823-4CA2-B44F-6DD026458A7B}" type="datetimeFigureOut">
              <a:rPr lang="en-US" smtClean="0"/>
              <a:t>1/25/2018</a:t>
            </a:fld>
            <a:endParaRPr lang="en-US"/>
          </a:p>
        </p:txBody>
      </p:sp>
      <p:sp>
        <p:nvSpPr>
          <p:cNvPr id="8" name="Slide Number Placeholder 7"/>
          <p:cNvSpPr>
            <a:spLocks noGrp="1"/>
          </p:cNvSpPr>
          <p:nvPr>
            <p:ph type="sldNum" sz="quarter" idx="11"/>
          </p:nvPr>
        </p:nvSpPr>
        <p:spPr/>
        <p:txBody>
          <a:bodyPr/>
          <a:lstStyle/>
          <a:p>
            <a:fld id="{017ED804-8D81-452D-A72C-0AC7CBF434E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4366B2-A823-4CA2-B44F-6DD026458A7B}"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D804-8D81-452D-A72C-0AC7CBF434E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4366B2-A823-4CA2-B44F-6DD026458A7B}"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D804-8D81-452D-A72C-0AC7CBF434E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F34366B2-A823-4CA2-B44F-6DD026458A7B}"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D804-8D81-452D-A72C-0AC7CBF434E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3051573"/>
            <a:ext cx="7772400" cy="848915"/>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366B2-A823-4CA2-B44F-6DD026458A7B}"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D804-8D81-452D-A72C-0AC7CBF434EB}" type="slidenum">
              <a:rPr lang="en-US" smtClean="0"/>
              <a:t>‹#›</a:t>
            </a:fld>
            <a:endParaRPr lang="en-US"/>
          </a:p>
        </p:txBody>
      </p:sp>
      <p:sp>
        <p:nvSpPr>
          <p:cNvPr id="7" name="Oval 6"/>
          <p:cNvSpPr/>
          <p:nvPr/>
        </p:nvSpPr>
        <p:spPr>
          <a:xfrm>
            <a:off x="4495800"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F34366B2-A823-4CA2-B44F-6DD026458A7B}"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D804-8D81-452D-A72C-0AC7CBF434EB}" type="slidenum">
              <a:rPr lang="en-US" smtClean="0"/>
              <a:t>‹#›</a:t>
            </a:fld>
            <a:endParaRPr lang="en-US"/>
          </a:p>
        </p:txBody>
      </p:sp>
      <p:sp>
        <p:nvSpPr>
          <p:cNvPr id="9" name="Content Placeholder 8"/>
          <p:cNvSpPr>
            <a:spLocks noGrp="1"/>
          </p:cNvSpPr>
          <p:nvPr>
            <p:ph sz="quarter" idx="13"/>
          </p:nvPr>
        </p:nvSpPr>
        <p:spPr>
          <a:xfrm>
            <a:off x="365760" y="1200150"/>
            <a:ext cx="4041648" cy="33947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00150"/>
            <a:ext cx="4040188"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1" y="1200150"/>
            <a:ext cx="4041775"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34366B2-A823-4CA2-B44F-6DD026458A7B}"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ED804-8D81-452D-A72C-0AC7CBF434EB}" type="slidenum">
              <a:rPr lang="en-US" smtClean="0"/>
              <a:t>‹#›</a:t>
            </a:fld>
            <a:endParaRPr lang="en-US"/>
          </a:p>
        </p:txBody>
      </p:sp>
      <p:sp>
        <p:nvSpPr>
          <p:cNvPr id="11" name="Content Placeholder 10"/>
          <p:cNvSpPr>
            <a:spLocks noGrp="1"/>
          </p:cNvSpPr>
          <p:nvPr>
            <p:ph sz="quarter" idx="13"/>
          </p:nvPr>
        </p:nvSpPr>
        <p:spPr>
          <a:xfrm>
            <a:off x="457200" y="1659636"/>
            <a:ext cx="4041648" cy="29352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34366B2-A823-4CA2-B44F-6DD026458A7B}" type="datetimeFigureOut">
              <a:rPr lang="en-US" smtClean="0"/>
              <a:t>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ED804-8D81-452D-A72C-0AC7CBF434E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4366B2-A823-4CA2-B44F-6DD026458A7B}" type="datetimeFigureOut">
              <a:rPr lang="en-US" smtClean="0"/>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ED804-8D81-452D-A72C-0AC7CBF434E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8" y="200025"/>
            <a:ext cx="3008313" cy="1571625"/>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8" y="204788"/>
            <a:ext cx="499586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8" y="1828801"/>
            <a:ext cx="3008313" cy="2765822"/>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4366B2-A823-4CA2-B44F-6DD026458A7B}"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D804-8D81-452D-A72C-0AC7CBF434E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171450"/>
            <a:ext cx="5711824" cy="671513"/>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857250"/>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4357688"/>
            <a:ext cx="5711824" cy="40005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4366B2-A823-4CA2-B44F-6DD026458A7B}"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D804-8D81-452D-A72C-0AC7CBF434E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20015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8" y="4767263"/>
            <a:ext cx="2085975" cy="273844"/>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F34366B2-A823-4CA2-B44F-6DD026458A7B}" type="datetimeFigureOut">
              <a:rPr lang="en-US" smtClean="0"/>
              <a:t>1/25/2018</a:t>
            </a:fld>
            <a:endParaRPr lang="en-US"/>
          </a:p>
        </p:txBody>
      </p:sp>
      <p:sp>
        <p:nvSpPr>
          <p:cNvPr id="5" name="Footer Placeholder 4"/>
          <p:cNvSpPr>
            <a:spLocks noGrp="1"/>
          </p:cNvSpPr>
          <p:nvPr>
            <p:ph type="ftr" sz="quarter" idx="3"/>
          </p:nvPr>
        </p:nvSpPr>
        <p:spPr>
          <a:xfrm>
            <a:off x="659166" y="4767263"/>
            <a:ext cx="2847975" cy="273844"/>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9" y="4767263"/>
            <a:ext cx="561975" cy="273844"/>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17ED804-8D81-452D-A72C-0AC7CBF434EB}" type="slidenum">
              <a:rPr lang="en-US" smtClean="0"/>
              <a:t>‹#›</a:t>
            </a:fld>
            <a:endParaRPr lang="en-US"/>
          </a:p>
        </p:txBody>
      </p:sp>
      <p:sp>
        <p:nvSpPr>
          <p:cNvPr id="7" name="Oval 6"/>
          <p:cNvSpPr/>
          <p:nvPr/>
        </p:nvSpPr>
        <p:spPr>
          <a:xfrm>
            <a:off x="8457760"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90550"/>
            <a:ext cx="8305800" cy="914400"/>
          </a:xfrm>
        </p:spPr>
        <p:txBody>
          <a:bodyPr>
            <a:normAutofit fontScale="90000"/>
          </a:bodyPr>
          <a:lstStyle/>
          <a:p>
            <a:r>
              <a:rPr lang="en-US" sz="8000" dirty="0" smtClean="0">
                <a:solidFill>
                  <a:srgbClr val="C00000"/>
                </a:solidFill>
              </a:rPr>
              <a:t>Jonah</a:t>
            </a:r>
            <a:endParaRPr lang="en-US" sz="8000" dirty="0">
              <a:solidFill>
                <a:srgbClr val="C00000"/>
              </a:solidFill>
            </a:endParaRPr>
          </a:p>
        </p:txBody>
      </p:sp>
      <p:sp>
        <p:nvSpPr>
          <p:cNvPr id="3" name="Subtitle 2"/>
          <p:cNvSpPr>
            <a:spLocks noGrp="1"/>
          </p:cNvSpPr>
          <p:nvPr>
            <p:ph type="subTitle" idx="1"/>
          </p:nvPr>
        </p:nvSpPr>
        <p:spPr>
          <a:xfrm>
            <a:off x="228600" y="1352550"/>
            <a:ext cx="8686800" cy="3124200"/>
          </a:xfrm>
        </p:spPr>
        <p:txBody>
          <a:bodyPr>
            <a:normAutofit/>
          </a:bodyPr>
          <a:lstStyle/>
          <a:p>
            <a:r>
              <a:rPr lang="en-US" sz="2800" b="1" dirty="0" smtClean="0">
                <a:solidFill>
                  <a:schemeClr val="tx1">
                    <a:lumMod val="95000"/>
                    <a:lumOff val="5000"/>
                  </a:schemeClr>
                </a:solidFill>
              </a:rPr>
              <a:t>Good News For The Repentant</a:t>
            </a:r>
          </a:p>
          <a:p>
            <a:endParaRPr lang="en-US" sz="2800" b="1" dirty="0" smtClean="0">
              <a:solidFill>
                <a:srgbClr val="C00000"/>
              </a:solidFill>
            </a:endParaRPr>
          </a:p>
          <a:p>
            <a:r>
              <a:rPr lang="en-US" sz="4800" b="1" dirty="0" smtClean="0">
                <a:solidFill>
                  <a:srgbClr val="C00000"/>
                </a:solidFill>
              </a:rPr>
              <a:t>Jonah 1 </a:t>
            </a:r>
            <a:r>
              <a:rPr lang="en-US" sz="4800" b="1" dirty="0">
                <a:solidFill>
                  <a:srgbClr val="C00000"/>
                </a:solidFill>
              </a:rPr>
              <a:t/>
            </a:r>
            <a:br>
              <a:rPr lang="en-US" sz="4800" b="1" dirty="0">
                <a:solidFill>
                  <a:srgbClr val="C00000"/>
                </a:solidFill>
              </a:rPr>
            </a:br>
            <a:r>
              <a:rPr lang="en-US" sz="4800" b="1" dirty="0" smtClean="0">
                <a:solidFill>
                  <a:schemeClr val="tx1">
                    <a:lumMod val="95000"/>
                    <a:lumOff val="5000"/>
                  </a:schemeClr>
                </a:solidFill>
              </a:rPr>
              <a:t>Jonah Panics</a:t>
            </a:r>
            <a:endParaRPr lang="en-US" sz="4800" b="1" dirty="0">
              <a:solidFill>
                <a:schemeClr val="tx1">
                  <a:lumMod val="95000"/>
                  <a:lumOff val="5000"/>
                </a:schemeClr>
              </a:solidFill>
            </a:endParaRPr>
          </a:p>
        </p:txBody>
      </p:sp>
    </p:spTree>
    <p:extLst>
      <p:ext uri="{BB962C8B-B14F-4D97-AF65-F5344CB8AC3E}">
        <p14:creationId xmlns:p14="http://schemas.microsoft.com/office/powerpoint/2010/main" val="908759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85750"/>
            <a:ext cx="822960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8222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
            <a:ext cx="8686800" cy="514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8878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648200"/>
          </a:xfrm>
        </p:spPr>
        <p:txBody>
          <a:bodyPr>
            <a:normAutofit/>
          </a:bodyPr>
          <a:lstStyle/>
          <a:p>
            <a:pPr marL="0" lvl="0" indent="0">
              <a:buNone/>
            </a:pPr>
            <a:r>
              <a:rPr lang="en-US" sz="2800" b="1" dirty="0">
                <a:solidFill>
                  <a:srgbClr val="C00000"/>
                </a:solidFill>
              </a:rPr>
              <a:t>Why did God’s command make Jonah panic?</a:t>
            </a:r>
          </a:p>
          <a:p>
            <a:pPr lvl="1"/>
            <a:r>
              <a:rPr lang="en-US" sz="2800" b="1" dirty="0" smtClean="0">
                <a:solidFill>
                  <a:schemeClr val="tx1"/>
                </a:solidFill>
              </a:rPr>
              <a:t>Jonah </a:t>
            </a:r>
            <a:r>
              <a:rPr lang="en-US" sz="2800" b="1" dirty="0">
                <a:solidFill>
                  <a:schemeClr val="tx1"/>
                </a:solidFill>
              </a:rPr>
              <a:t>was the first prophet sent </a:t>
            </a:r>
            <a:r>
              <a:rPr lang="en-US" sz="2800" b="1" dirty="0" smtClean="0">
                <a:solidFill>
                  <a:schemeClr val="tx1"/>
                </a:solidFill>
              </a:rPr>
              <a:t>to </a:t>
            </a:r>
            <a:r>
              <a:rPr lang="en-US" sz="2800" b="1" dirty="0">
                <a:solidFill>
                  <a:schemeClr val="tx1"/>
                </a:solidFill>
              </a:rPr>
              <a:t>minister to </a:t>
            </a:r>
            <a:r>
              <a:rPr lang="en-US" sz="2800" b="1" dirty="0" smtClean="0">
                <a:solidFill>
                  <a:schemeClr val="tx1"/>
                </a:solidFill>
              </a:rPr>
              <a:t>a Gentile nation.</a:t>
            </a:r>
          </a:p>
          <a:p>
            <a:pPr marL="457200" lvl="1" indent="0">
              <a:buNone/>
            </a:pPr>
            <a:endParaRPr lang="en-US" sz="2800" b="1" dirty="0">
              <a:solidFill>
                <a:schemeClr val="tx1"/>
              </a:solidFill>
            </a:endParaRPr>
          </a:p>
          <a:p>
            <a:pPr marL="0" indent="0">
              <a:buNone/>
            </a:pPr>
            <a:endParaRPr lang="en-US" dirty="0" smtClean="0">
              <a:solidFill>
                <a:srgbClr val="C00000"/>
              </a:solidFill>
            </a:endParaRPr>
          </a:p>
        </p:txBody>
      </p:sp>
    </p:spTree>
    <p:extLst>
      <p:ext uri="{BB962C8B-B14F-4D97-AF65-F5344CB8AC3E}">
        <p14:creationId xmlns:p14="http://schemas.microsoft.com/office/powerpoint/2010/main" val="1966170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648200"/>
          </a:xfrm>
        </p:spPr>
        <p:txBody>
          <a:bodyPr>
            <a:normAutofit/>
          </a:bodyPr>
          <a:lstStyle/>
          <a:p>
            <a:pPr marL="0" lvl="0" indent="0">
              <a:buNone/>
            </a:pPr>
            <a:r>
              <a:rPr lang="en-US" sz="2800" b="1" dirty="0">
                <a:solidFill>
                  <a:srgbClr val="C00000"/>
                </a:solidFill>
              </a:rPr>
              <a:t>Why did God’s command make Jonah panic?</a:t>
            </a:r>
          </a:p>
          <a:p>
            <a:pPr lvl="1"/>
            <a:r>
              <a:rPr lang="en-US" sz="2800" b="1" dirty="0" smtClean="0">
                <a:solidFill>
                  <a:schemeClr val="tx1"/>
                </a:solidFill>
              </a:rPr>
              <a:t>Jonah </a:t>
            </a:r>
            <a:r>
              <a:rPr lang="en-US" sz="2800" b="1" dirty="0">
                <a:solidFill>
                  <a:schemeClr val="tx1"/>
                </a:solidFill>
              </a:rPr>
              <a:t>was the first prophet sent </a:t>
            </a:r>
            <a:r>
              <a:rPr lang="en-US" sz="2800" b="1" dirty="0" smtClean="0">
                <a:solidFill>
                  <a:schemeClr val="tx1"/>
                </a:solidFill>
              </a:rPr>
              <a:t>to </a:t>
            </a:r>
            <a:r>
              <a:rPr lang="en-US" sz="2800" b="1" dirty="0">
                <a:solidFill>
                  <a:schemeClr val="tx1"/>
                </a:solidFill>
              </a:rPr>
              <a:t>minister to </a:t>
            </a:r>
            <a:r>
              <a:rPr lang="en-US" sz="2800" b="1" dirty="0" smtClean="0">
                <a:solidFill>
                  <a:schemeClr val="tx1"/>
                </a:solidFill>
              </a:rPr>
              <a:t>a Gentile nation.</a:t>
            </a:r>
          </a:p>
          <a:p>
            <a:pPr lvl="1"/>
            <a:r>
              <a:rPr lang="en-US" sz="2800" b="1" dirty="0" smtClean="0">
                <a:solidFill>
                  <a:schemeClr val="tx1"/>
                </a:solidFill>
              </a:rPr>
              <a:t>Jonah was concerned </a:t>
            </a:r>
            <a:r>
              <a:rPr lang="en-US" sz="2800" b="1" dirty="0">
                <a:solidFill>
                  <a:schemeClr val="tx1"/>
                </a:solidFill>
              </a:rPr>
              <a:t>about his reputation.</a:t>
            </a:r>
          </a:p>
          <a:p>
            <a:pPr lvl="1"/>
            <a:endParaRPr lang="en-US" sz="2800" b="1" dirty="0" smtClean="0">
              <a:solidFill>
                <a:schemeClr val="tx1"/>
              </a:solidFill>
            </a:endParaRPr>
          </a:p>
          <a:p>
            <a:pPr marL="457200" lvl="1" indent="0">
              <a:buNone/>
            </a:pPr>
            <a:endParaRPr lang="en-US" sz="2800" b="1" dirty="0">
              <a:solidFill>
                <a:schemeClr val="tx1"/>
              </a:solidFill>
            </a:endParaRPr>
          </a:p>
          <a:p>
            <a:pPr marL="0" indent="0">
              <a:buNone/>
            </a:pPr>
            <a:endParaRPr lang="en-US" dirty="0" smtClean="0">
              <a:solidFill>
                <a:srgbClr val="C00000"/>
              </a:solidFill>
            </a:endParaRPr>
          </a:p>
        </p:txBody>
      </p:sp>
    </p:spTree>
    <p:extLst>
      <p:ext uri="{BB962C8B-B14F-4D97-AF65-F5344CB8AC3E}">
        <p14:creationId xmlns:p14="http://schemas.microsoft.com/office/powerpoint/2010/main" val="3055403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648200"/>
          </a:xfrm>
        </p:spPr>
        <p:txBody>
          <a:bodyPr>
            <a:normAutofit/>
          </a:bodyPr>
          <a:lstStyle/>
          <a:p>
            <a:pPr marL="0" lvl="0" indent="0">
              <a:buNone/>
            </a:pPr>
            <a:r>
              <a:rPr lang="en-US" sz="2800" b="1" dirty="0">
                <a:solidFill>
                  <a:srgbClr val="C00000"/>
                </a:solidFill>
              </a:rPr>
              <a:t>Why did God’s command make Jonah panic?</a:t>
            </a:r>
          </a:p>
          <a:p>
            <a:pPr lvl="1"/>
            <a:r>
              <a:rPr lang="en-US" sz="2800" b="1" dirty="0">
                <a:solidFill>
                  <a:schemeClr val="tx1"/>
                </a:solidFill>
              </a:rPr>
              <a:t>Jonah was the first prophet sent to minister to a Gentile nation.</a:t>
            </a:r>
          </a:p>
          <a:p>
            <a:pPr lvl="1"/>
            <a:r>
              <a:rPr lang="en-US" sz="2800" b="1" dirty="0" smtClean="0">
                <a:solidFill>
                  <a:schemeClr val="tx1"/>
                </a:solidFill>
              </a:rPr>
              <a:t>Jonah was concerned </a:t>
            </a:r>
            <a:r>
              <a:rPr lang="en-US" sz="2800" b="1" dirty="0">
                <a:solidFill>
                  <a:schemeClr val="tx1"/>
                </a:solidFill>
              </a:rPr>
              <a:t>about his reputation</a:t>
            </a:r>
            <a:r>
              <a:rPr lang="en-US" sz="2800" b="1" dirty="0" smtClean="0">
                <a:solidFill>
                  <a:schemeClr val="tx1"/>
                </a:solidFill>
              </a:rPr>
              <a:t>.</a:t>
            </a:r>
          </a:p>
          <a:p>
            <a:pPr lvl="1"/>
            <a:r>
              <a:rPr lang="en-US" sz="2800" b="1" dirty="0">
                <a:solidFill>
                  <a:schemeClr val="tx1"/>
                </a:solidFill>
              </a:rPr>
              <a:t>T</a:t>
            </a:r>
            <a:r>
              <a:rPr lang="en-US" sz="2800" b="1" dirty="0" smtClean="0">
                <a:solidFill>
                  <a:schemeClr val="tx1"/>
                </a:solidFill>
              </a:rPr>
              <a:t>he </a:t>
            </a:r>
            <a:r>
              <a:rPr lang="en-US" sz="2800" b="1" dirty="0">
                <a:solidFill>
                  <a:schemeClr val="tx1"/>
                </a:solidFill>
              </a:rPr>
              <a:t>Assyrians were </a:t>
            </a:r>
            <a:r>
              <a:rPr lang="en-US" sz="2800" b="1" dirty="0" smtClean="0">
                <a:solidFill>
                  <a:schemeClr val="tx1"/>
                </a:solidFill>
              </a:rPr>
              <a:t>the </a:t>
            </a:r>
            <a:r>
              <a:rPr lang="en-US" sz="2800" b="1" dirty="0">
                <a:solidFill>
                  <a:schemeClr val="tx1"/>
                </a:solidFill>
              </a:rPr>
              <a:t>worst enemy of Israel.</a:t>
            </a:r>
            <a:endParaRPr lang="en-US" sz="2800" b="1" dirty="0">
              <a:solidFill>
                <a:schemeClr val="tx1"/>
              </a:solidFill>
            </a:endParaRPr>
          </a:p>
          <a:p>
            <a:pPr lvl="1"/>
            <a:endParaRPr lang="en-US" sz="2800" b="1" dirty="0" smtClean="0">
              <a:solidFill>
                <a:schemeClr val="tx1"/>
              </a:solidFill>
            </a:endParaRPr>
          </a:p>
          <a:p>
            <a:pPr marL="457200" lvl="1" indent="0">
              <a:buNone/>
            </a:pPr>
            <a:endParaRPr lang="en-US" sz="2800" b="1" dirty="0">
              <a:solidFill>
                <a:schemeClr val="tx1"/>
              </a:solidFill>
            </a:endParaRPr>
          </a:p>
          <a:p>
            <a:pPr marL="0" indent="0">
              <a:buNone/>
            </a:pPr>
            <a:endParaRPr lang="en-US" dirty="0" smtClean="0">
              <a:solidFill>
                <a:srgbClr val="C00000"/>
              </a:solidFill>
            </a:endParaRPr>
          </a:p>
        </p:txBody>
      </p:sp>
    </p:spTree>
    <p:extLst>
      <p:ext uri="{BB962C8B-B14F-4D97-AF65-F5344CB8AC3E}">
        <p14:creationId xmlns:p14="http://schemas.microsoft.com/office/powerpoint/2010/main" val="1441363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648200"/>
          </a:xfrm>
        </p:spPr>
        <p:txBody>
          <a:bodyPr>
            <a:normAutofit/>
          </a:bodyPr>
          <a:lstStyle/>
          <a:p>
            <a:pPr marL="0" lvl="0" indent="0">
              <a:buNone/>
            </a:pPr>
            <a:r>
              <a:rPr lang="en-US" sz="2800" b="1" dirty="0">
                <a:solidFill>
                  <a:srgbClr val="C00000"/>
                </a:solidFill>
              </a:rPr>
              <a:t>Why did God’s command make Jonah panic?</a:t>
            </a:r>
          </a:p>
          <a:p>
            <a:pPr lvl="1"/>
            <a:r>
              <a:rPr lang="en-US" sz="2800" b="1" dirty="0">
                <a:solidFill>
                  <a:schemeClr val="tx1"/>
                </a:solidFill>
              </a:rPr>
              <a:t>Jonah was the first prophet sent to minister to a Gentile nation.</a:t>
            </a:r>
          </a:p>
          <a:p>
            <a:pPr lvl="1"/>
            <a:r>
              <a:rPr lang="en-US" sz="2800" b="1" dirty="0" smtClean="0">
                <a:solidFill>
                  <a:schemeClr val="tx1"/>
                </a:solidFill>
              </a:rPr>
              <a:t>Jonah was concerned </a:t>
            </a:r>
            <a:r>
              <a:rPr lang="en-US" sz="2800" b="1" dirty="0">
                <a:solidFill>
                  <a:schemeClr val="tx1"/>
                </a:solidFill>
              </a:rPr>
              <a:t>about his </a:t>
            </a:r>
            <a:r>
              <a:rPr lang="en-US" sz="2800" b="1" dirty="0" smtClean="0">
                <a:solidFill>
                  <a:schemeClr val="tx1"/>
                </a:solidFill>
              </a:rPr>
              <a:t>reputation as a popular prophet.</a:t>
            </a:r>
          </a:p>
          <a:p>
            <a:pPr lvl="1"/>
            <a:r>
              <a:rPr lang="en-US" sz="2800" b="1" dirty="0">
                <a:solidFill>
                  <a:schemeClr val="tx1"/>
                </a:solidFill>
              </a:rPr>
              <a:t>T</a:t>
            </a:r>
            <a:r>
              <a:rPr lang="en-US" sz="2800" b="1" dirty="0" smtClean="0">
                <a:solidFill>
                  <a:schemeClr val="tx1"/>
                </a:solidFill>
              </a:rPr>
              <a:t>he </a:t>
            </a:r>
            <a:r>
              <a:rPr lang="en-US" sz="2800" b="1" dirty="0">
                <a:solidFill>
                  <a:schemeClr val="tx1"/>
                </a:solidFill>
              </a:rPr>
              <a:t>Assyrians were </a:t>
            </a:r>
            <a:r>
              <a:rPr lang="en-US" sz="2800" b="1" dirty="0" smtClean="0">
                <a:solidFill>
                  <a:schemeClr val="tx1"/>
                </a:solidFill>
              </a:rPr>
              <a:t>the </a:t>
            </a:r>
            <a:r>
              <a:rPr lang="en-US" sz="2800" b="1" dirty="0">
                <a:solidFill>
                  <a:schemeClr val="tx1"/>
                </a:solidFill>
              </a:rPr>
              <a:t>worst enemy of </a:t>
            </a:r>
            <a:r>
              <a:rPr lang="en-US" sz="2800" b="1" dirty="0" smtClean="0">
                <a:solidFill>
                  <a:schemeClr val="tx1"/>
                </a:solidFill>
              </a:rPr>
              <a:t>Israel and they might kill him.</a:t>
            </a:r>
          </a:p>
          <a:p>
            <a:pPr lvl="1"/>
            <a:r>
              <a:rPr lang="en-US" sz="2800" b="1" dirty="0">
                <a:solidFill>
                  <a:schemeClr val="tx1"/>
                </a:solidFill>
              </a:rPr>
              <a:t>Jonah </a:t>
            </a:r>
            <a:r>
              <a:rPr lang="en-US" sz="2800" b="1" dirty="0" smtClean="0">
                <a:solidFill>
                  <a:schemeClr val="tx1"/>
                </a:solidFill>
              </a:rPr>
              <a:t>had </a:t>
            </a:r>
            <a:r>
              <a:rPr lang="en-US" sz="2800" b="1" dirty="0">
                <a:solidFill>
                  <a:schemeClr val="tx1"/>
                </a:solidFill>
              </a:rPr>
              <a:t>lost sight of </a:t>
            </a:r>
            <a:r>
              <a:rPr lang="en-US" sz="2800" b="1" dirty="0" smtClean="0">
                <a:solidFill>
                  <a:schemeClr val="tx1"/>
                </a:solidFill>
              </a:rPr>
              <a:t>his </a:t>
            </a:r>
            <a:r>
              <a:rPr lang="en-US" sz="2800" b="1" dirty="0">
                <a:solidFill>
                  <a:schemeClr val="tx1"/>
                </a:solidFill>
              </a:rPr>
              <a:t>God-given purpose.</a:t>
            </a:r>
            <a:endParaRPr lang="en-US" sz="2800" b="1" dirty="0">
              <a:solidFill>
                <a:schemeClr val="tx1"/>
              </a:solidFill>
            </a:endParaRPr>
          </a:p>
          <a:p>
            <a:pPr lvl="1"/>
            <a:endParaRPr lang="en-US" sz="2800" b="1" dirty="0" smtClean="0">
              <a:solidFill>
                <a:schemeClr val="tx1"/>
              </a:solidFill>
            </a:endParaRPr>
          </a:p>
          <a:p>
            <a:pPr marL="457200" lvl="1" indent="0">
              <a:buNone/>
            </a:pPr>
            <a:endParaRPr lang="en-US" sz="2800" b="1" dirty="0">
              <a:solidFill>
                <a:schemeClr val="tx1"/>
              </a:solidFill>
            </a:endParaRPr>
          </a:p>
          <a:p>
            <a:pPr marL="0" indent="0">
              <a:buNone/>
            </a:pPr>
            <a:endParaRPr lang="en-US" dirty="0" smtClean="0">
              <a:solidFill>
                <a:srgbClr val="C00000"/>
              </a:solidFill>
            </a:endParaRPr>
          </a:p>
        </p:txBody>
      </p:sp>
    </p:spTree>
    <p:extLst>
      <p:ext uri="{BB962C8B-B14F-4D97-AF65-F5344CB8AC3E}">
        <p14:creationId xmlns:p14="http://schemas.microsoft.com/office/powerpoint/2010/main" val="1039493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648200"/>
          </a:xfrm>
        </p:spPr>
        <p:txBody>
          <a:bodyPr>
            <a:normAutofit/>
          </a:bodyPr>
          <a:lstStyle/>
          <a:p>
            <a:pPr marL="0" indent="0">
              <a:buNone/>
            </a:pPr>
            <a:r>
              <a:rPr lang="en-US" sz="2800" b="1" u="sng" dirty="0" smtClean="0">
                <a:solidFill>
                  <a:srgbClr val="C00000"/>
                </a:solidFill>
              </a:rPr>
              <a:t>II</a:t>
            </a:r>
            <a:r>
              <a:rPr lang="en-US" sz="2800" b="1" u="sng" dirty="0">
                <a:solidFill>
                  <a:srgbClr val="C00000"/>
                </a:solidFill>
              </a:rPr>
              <a:t>.  God’s Tough Love </a:t>
            </a:r>
            <a:r>
              <a:rPr lang="en-US" sz="2800" b="1" u="sng" dirty="0" smtClean="0">
                <a:solidFill>
                  <a:srgbClr val="C00000"/>
                </a:solidFill>
              </a:rPr>
              <a:t>(1:4-17</a:t>
            </a:r>
            <a:r>
              <a:rPr lang="en-US" sz="2800" b="1" u="sng" dirty="0">
                <a:solidFill>
                  <a:srgbClr val="C00000"/>
                </a:solidFill>
              </a:rPr>
              <a:t>)</a:t>
            </a:r>
            <a:endParaRPr lang="en-US" sz="2800" dirty="0">
              <a:solidFill>
                <a:srgbClr val="C00000"/>
              </a:solidFill>
            </a:endParaRPr>
          </a:p>
          <a:p>
            <a:pPr marL="0" indent="0">
              <a:buNone/>
            </a:pPr>
            <a:r>
              <a:rPr lang="en-US" b="1" dirty="0" smtClean="0">
                <a:solidFill>
                  <a:schemeClr val="tx1"/>
                </a:solidFill>
              </a:rPr>
              <a:t>“</a:t>
            </a:r>
            <a:r>
              <a:rPr lang="en-US" b="1" dirty="0">
                <a:solidFill>
                  <a:schemeClr val="tx1"/>
                </a:solidFill>
              </a:rPr>
              <a:t>4 And the LORD hurled a great wind on the sea and there was a great storm on the sea so that the ship was about to break up</a:t>
            </a:r>
            <a:r>
              <a:rPr lang="en-US" b="1" dirty="0" smtClean="0">
                <a:solidFill>
                  <a:schemeClr val="tx1"/>
                </a:solidFill>
              </a:rPr>
              <a:t>. </a:t>
            </a:r>
            <a:r>
              <a:rPr lang="en-US" b="1" dirty="0">
                <a:solidFill>
                  <a:schemeClr val="tx1"/>
                </a:solidFill>
              </a:rPr>
              <a:t>5 Then the sailors became afraid, and every man cried to his god, and they threw the cargo which was in the ship into the sea to lighten </a:t>
            </a:r>
            <a:r>
              <a:rPr lang="en-US" b="1" i="1" dirty="0" smtClean="0">
                <a:solidFill>
                  <a:schemeClr val="tx1"/>
                </a:solidFill>
              </a:rPr>
              <a:t>it </a:t>
            </a:r>
            <a:r>
              <a:rPr lang="en-US" b="1" dirty="0" smtClean="0">
                <a:solidFill>
                  <a:schemeClr val="tx1"/>
                </a:solidFill>
              </a:rPr>
              <a:t>for </a:t>
            </a:r>
            <a:r>
              <a:rPr lang="en-US" b="1" dirty="0">
                <a:solidFill>
                  <a:schemeClr val="tx1"/>
                </a:solidFill>
              </a:rPr>
              <a:t>them. But Jonah had gone below into the hold of the ship, lain down, and fallen sound asleep</a:t>
            </a:r>
            <a:r>
              <a:rPr lang="en-US" b="1" dirty="0" smtClean="0">
                <a:solidFill>
                  <a:schemeClr val="tx1"/>
                </a:solidFill>
              </a:rPr>
              <a:t>. </a:t>
            </a:r>
            <a:r>
              <a:rPr lang="en-US" b="1" dirty="0">
                <a:solidFill>
                  <a:schemeClr val="tx1"/>
                </a:solidFill>
              </a:rPr>
              <a:t>6 So the captain approached him and said, "How is it that you are sleeping? Get up, call on your god. Perhaps </a:t>
            </a:r>
            <a:r>
              <a:rPr lang="en-US" b="1" i="1" dirty="0">
                <a:solidFill>
                  <a:schemeClr val="tx1"/>
                </a:solidFill>
              </a:rPr>
              <a:t>your </a:t>
            </a:r>
            <a:r>
              <a:rPr lang="en-US" b="1" dirty="0">
                <a:solidFill>
                  <a:schemeClr val="tx1"/>
                </a:solidFill>
              </a:rPr>
              <a:t>god will be concerned about us so that we will not perish</a:t>
            </a:r>
            <a:r>
              <a:rPr lang="en-US" b="1" dirty="0" smtClean="0">
                <a:solidFill>
                  <a:schemeClr val="tx1"/>
                </a:solidFill>
              </a:rPr>
              <a:t>."</a:t>
            </a:r>
            <a:endParaRPr lang="en-US" dirty="0" smtClean="0">
              <a:solidFill>
                <a:srgbClr val="C00000"/>
              </a:solidFill>
            </a:endParaRPr>
          </a:p>
        </p:txBody>
      </p:sp>
    </p:spTree>
    <p:extLst>
      <p:ext uri="{BB962C8B-B14F-4D97-AF65-F5344CB8AC3E}">
        <p14:creationId xmlns:p14="http://schemas.microsoft.com/office/powerpoint/2010/main" val="3789967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648200"/>
          </a:xfrm>
        </p:spPr>
        <p:txBody>
          <a:bodyPr>
            <a:normAutofit/>
          </a:bodyPr>
          <a:lstStyle/>
          <a:p>
            <a:pPr marL="0" indent="0">
              <a:buNone/>
            </a:pPr>
            <a:r>
              <a:rPr lang="en-US" sz="2800" b="1" u="sng" dirty="0" smtClean="0">
                <a:solidFill>
                  <a:srgbClr val="C00000"/>
                </a:solidFill>
              </a:rPr>
              <a:t>II</a:t>
            </a:r>
            <a:r>
              <a:rPr lang="en-US" sz="2800" b="1" u="sng" dirty="0">
                <a:solidFill>
                  <a:srgbClr val="C00000"/>
                </a:solidFill>
              </a:rPr>
              <a:t>.  God’s Tough Love </a:t>
            </a:r>
            <a:r>
              <a:rPr lang="en-US" sz="2800" b="1" u="sng" dirty="0" smtClean="0">
                <a:solidFill>
                  <a:srgbClr val="C00000"/>
                </a:solidFill>
              </a:rPr>
              <a:t>(1:4-17</a:t>
            </a:r>
            <a:r>
              <a:rPr lang="en-US" sz="2800" b="1" u="sng" dirty="0">
                <a:solidFill>
                  <a:srgbClr val="C00000"/>
                </a:solidFill>
              </a:rPr>
              <a:t>)</a:t>
            </a:r>
            <a:endParaRPr lang="en-US" sz="2800" dirty="0">
              <a:solidFill>
                <a:srgbClr val="C00000"/>
              </a:solidFill>
            </a:endParaRPr>
          </a:p>
          <a:p>
            <a:pPr marL="0" indent="0">
              <a:buNone/>
            </a:pPr>
            <a:r>
              <a:rPr lang="en-US" b="1" dirty="0" smtClean="0">
                <a:solidFill>
                  <a:schemeClr val="tx1"/>
                </a:solidFill>
              </a:rPr>
              <a:t>“</a:t>
            </a:r>
            <a:r>
              <a:rPr lang="en-US" b="1" dirty="0">
                <a:solidFill>
                  <a:schemeClr val="tx1"/>
                </a:solidFill>
              </a:rPr>
              <a:t>7 And each man said to his mate, "Come, let us cast lots so we may learn on whose account this calamity </a:t>
            </a:r>
            <a:r>
              <a:rPr lang="en-US" b="1" i="1" dirty="0">
                <a:solidFill>
                  <a:schemeClr val="tx1"/>
                </a:solidFill>
              </a:rPr>
              <a:t>has struck </a:t>
            </a:r>
            <a:r>
              <a:rPr lang="en-US" b="1" dirty="0">
                <a:solidFill>
                  <a:schemeClr val="tx1"/>
                </a:solidFill>
              </a:rPr>
              <a:t>us." So they cast lots and the lot fell on Jonah</a:t>
            </a:r>
            <a:r>
              <a:rPr lang="en-US" b="1" dirty="0" smtClean="0">
                <a:solidFill>
                  <a:schemeClr val="tx1"/>
                </a:solidFill>
              </a:rPr>
              <a:t>. </a:t>
            </a:r>
            <a:r>
              <a:rPr lang="en-US" b="1" dirty="0">
                <a:solidFill>
                  <a:schemeClr val="tx1"/>
                </a:solidFill>
              </a:rPr>
              <a:t>8 Then they said to him, "Tell us, now! On whose account </a:t>
            </a:r>
            <a:r>
              <a:rPr lang="en-US" b="1" i="1" dirty="0">
                <a:solidFill>
                  <a:schemeClr val="tx1"/>
                </a:solidFill>
              </a:rPr>
              <a:t>has </a:t>
            </a:r>
            <a:r>
              <a:rPr lang="en-US" b="1" dirty="0">
                <a:solidFill>
                  <a:schemeClr val="tx1"/>
                </a:solidFill>
              </a:rPr>
              <a:t>this calamity </a:t>
            </a:r>
            <a:r>
              <a:rPr lang="en-US" b="1" i="1" dirty="0">
                <a:solidFill>
                  <a:schemeClr val="tx1"/>
                </a:solidFill>
              </a:rPr>
              <a:t>struck </a:t>
            </a:r>
            <a:r>
              <a:rPr lang="en-US" b="1" dirty="0">
                <a:solidFill>
                  <a:schemeClr val="tx1"/>
                </a:solidFill>
              </a:rPr>
              <a:t>us? What is your occupation? And where do you come from? What is your country? From what people are you</a:t>
            </a:r>
            <a:r>
              <a:rPr lang="en-US" b="1" dirty="0" smtClean="0">
                <a:solidFill>
                  <a:schemeClr val="tx1"/>
                </a:solidFill>
              </a:rPr>
              <a:t>?" </a:t>
            </a:r>
            <a:r>
              <a:rPr lang="en-US" b="1" dirty="0">
                <a:solidFill>
                  <a:schemeClr val="tx1"/>
                </a:solidFill>
              </a:rPr>
              <a:t>9 And he said to them, "I am a Hebrew, and I fear the LORD God of heaven who made the sea and the dry land</a:t>
            </a:r>
            <a:r>
              <a:rPr lang="en-US" b="1" dirty="0" smtClean="0">
                <a:solidFill>
                  <a:schemeClr val="tx1"/>
                </a:solidFill>
              </a:rPr>
              <a:t>."</a:t>
            </a:r>
            <a:endParaRPr lang="en-US" dirty="0" smtClean="0">
              <a:solidFill>
                <a:srgbClr val="C00000"/>
              </a:solidFill>
            </a:endParaRPr>
          </a:p>
        </p:txBody>
      </p:sp>
    </p:spTree>
    <p:extLst>
      <p:ext uri="{BB962C8B-B14F-4D97-AF65-F5344CB8AC3E}">
        <p14:creationId xmlns:p14="http://schemas.microsoft.com/office/powerpoint/2010/main" val="2568587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648200"/>
          </a:xfrm>
        </p:spPr>
        <p:txBody>
          <a:bodyPr>
            <a:normAutofit/>
          </a:bodyPr>
          <a:lstStyle/>
          <a:p>
            <a:pPr marL="0" indent="0">
              <a:buNone/>
            </a:pPr>
            <a:r>
              <a:rPr lang="en-US" sz="2800" b="1" u="sng" dirty="0" smtClean="0">
                <a:solidFill>
                  <a:srgbClr val="C00000"/>
                </a:solidFill>
              </a:rPr>
              <a:t>II</a:t>
            </a:r>
            <a:r>
              <a:rPr lang="en-US" sz="2800" b="1" u="sng" dirty="0">
                <a:solidFill>
                  <a:srgbClr val="C00000"/>
                </a:solidFill>
              </a:rPr>
              <a:t>.  God’s Tough Love </a:t>
            </a:r>
            <a:r>
              <a:rPr lang="en-US" sz="2800" b="1" u="sng" dirty="0" smtClean="0">
                <a:solidFill>
                  <a:srgbClr val="C00000"/>
                </a:solidFill>
              </a:rPr>
              <a:t>(1:4-17</a:t>
            </a:r>
            <a:r>
              <a:rPr lang="en-US" sz="2800" b="1" u="sng" dirty="0">
                <a:solidFill>
                  <a:srgbClr val="C00000"/>
                </a:solidFill>
              </a:rPr>
              <a:t>)</a:t>
            </a:r>
            <a:endParaRPr lang="en-US" sz="2800" dirty="0">
              <a:solidFill>
                <a:srgbClr val="C00000"/>
              </a:solidFill>
            </a:endParaRPr>
          </a:p>
          <a:p>
            <a:pPr marL="0" indent="0">
              <a:buNone/>
            </a:pPr>
            <a:r>
              <a:rPr lang="en-US" b="1" dirty="0" smtClean="0">
                <a:solidFill>
                  <a:schemeClr val="tx1"/>
                </a:solidFill>
              </a:rPr>
              <a:t>“</a:t>
            </a:r>
            <a:r>
              <a:rPr lang="en-US" b="1" dirty="0">
                <a:solidFill>
                  <a:schemeClr val="tx1"/>
                </a:solidFill>
              </a:rPr>
              <a:t>10 Then the men became extremely frightened and they said to him, "How could you do this?" For the men knew that he was fleeing from the presence of the LORD, because he had told them</a:t>
            </a:r>
            <a:r>
              <a:rPr lang="en-US" b="1" dirty="0" smtClean="0">
                <a:solidFill>
                  <a:schemeClr val="tx1"/>
                </a:solidFill>
              </a:rPr>
              <a:t>. </a:t>
            </a:r>
            <a:r>
              <a:rPr lang="en-US" b="1" dirty="0">
                <a:solidFill>
                  <a:schemeClr val="tx1"/>
                </a:solidFill>
              </a:rPr>
              <a:t>11 So they said to him, "What should we do to you that the sea may become calm for us?"-- for the sea was becoming increasingly stormy</a:t>
            </a:r>
            <a:r>
              <a:rPr lang="en-US" b="1" dirty="0" smtClean="0">
                <a:solidFill>
                  <a:schemeClr val="tx1"/>
                </a:solidFill>
              </a:rPr>
              <a:t>. </a:t>
            </a:r>
            <a:r>
              <a:rPr lang="en-US" b="1" dirty="0">
                <a:solidFill>
                  <a:schemeClr val="tx1"/>
                </a:solidFill>
              </a:rPr>
              <a:t>12 And he said to them, "Pick me up and throw me into the sea. Then the sea will become calm for you, for I know that on account of me this great storm </a:t>
            </a:r>
            <a:r>
              <a:rPr lang="en-US" b="1" i="1" dirty="0">
                <a:solidFill>
                  <a:schemeClr val="tx1"/>
                </a:solidFill>
              </a:rPr>
              <a:t>has come </a:t>
            </a:r>
            <a:r>
              <a:rPr lang="en-US" b="1" dirty="0">
                <a:solidFill>
                  <a:schemeClr val="tx1"/>
                </a:solidFill>
              </a:rPr>
              <a:t>upon you</a:t>
            </a:r>
            <a:r>
              <a:rPr lang="en-US" b="1" dirty="0" smtClean="0">
                <a:solidFill>
                  <a:schemeClr val="tx1"/>
                </a:solidFill>
              </a:rPr>
              <a:t>."</a:t>
            </a:r>
            <a:endParaRPr lang="en-US" b="1" dirty="0" smtClean="0">
              <a:solidFill>
                <a:schemeClr val="tx1"/>
              </a:solidFill>
            </a:endParaRPr>
          </a:p>
        </p:txBody>
      </p:sp>
    </p:spTree>
    <p:extLst>
      <p:ext uri="{BB962C8B-B14F-4D97-AF65-F5344CB8AC3E}">
        <p14:creationId xmlns:p14="http://schemas.microsoft.com/office/powerpoint/2010/main" val="1927884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648200"/>
          </a:xfrm>
        </p:spPr>
        <p:txBody>
          <a:bodyPr>
            <a:normAutofit lnSpcReduction="10000"/>
          </a:bodyPr>
          <a:lstStyle/>
          <a:p>
            <a:pPr marL="0" indent="0">
              <a:buNone/>
            </a:pPr>
            <a:r>
              <a:rPr lang="en-US" sz="2800" b="1" u="sng" dirty="0" smtClean="0">
                <a:solidFill>
                  <a:srgbClr val="C00000"/>
                </a:solidFill>
              </a:rPr>
              <a:t>II</a:t>
            </a:r>
            <a:r>
              <a:rPr lang="en-US" sz="2800" b="1" u="sng" dirty="0">
                <a:solidFill>
                  <a:srgbClr val="C00000"/>
                </a:solidFill>
              </a:rPr>
              <a:t>.  God’s Tough Love </a:t>
            </a:r>
            <a:r>
              <a:rPr lang="en-US" sz="2800" b="1" u="sng" dirty="0" smtClean="0">
                <a:solidFill>
                  <a:srgbClr val="C00000"/>
                </a:solidFill>
              </a:rPr>
              <a:t>(1:4-17</a:t>
            </a:r>
            <a:r>
              <a:rPr lang="en-US" sz="2800" b="1" u="sng" dirty="0">
                <a:solidFill>
                  <a:srgbClr val="C00000"/>
                </a:solidFill>
              </a:rPr>
              <a:t>)</a:t>
            </a:r>
            <a:endParaRPr lang="en-US" sz="2800" dirty="0">
              <a:solidFill>
                <a:srgbClr val="C00000"/>
              </a:solidFill>
            </a:endParaRPr>
          </a:p>
          <a:p>
            <a:pPr marL="0" indent="0">
              <a:buNone/>
            </a:pPr>
            <a:r>
              <a:rPr lang="en-US" b="1" dirty="0" smtClean="0">
                <a:solidFill>
                  <a:schemeClr val="tx1"/>
                </a:solidFill>
              </a:rPr>
              <a:t>“</a:t>
            </a:r>
            <a:r>
              <a:rPr lang="en-US" b="1" dirty="0">
                <a:solidFill>
                  <a:schemeClr val="tx1"/>
                </a:solidFill>
              </a:rPr>
              <a:t>13 Instead, the men did their best to row back to land. But they could not, for the sea grew even wilder than </a:t>
            </a:r>
            <a:r>
              <a:rPr lang="en-US" b="1" dirty="0" smtClean="0">
                <a:solidFill>
                  <a:schemeClr val="tx1"/>
                </a:solidFill>
              </a:rPr>
              <a:t>before. 14 </a:t>
            </a:r>
            <a:r>
              <a:rPr lang="en-US" b="1" dirty="0">
                <a:solidFill>
                  <a:schemeClr val="tx1"/>
                </a:solidFill>
              </a:rPr>
              <a:t>Then they cried to the LORD, "O LORD, please do not let us die for taking this man's life. Do not hold us accountable for killing an innocent man, for you, O LORD, have done as you pleased</a:t>
            </a:r>
            <a:r>
              <a:rPr lang="en-US" b="1" dirty="0" smtClean="0">
                <a:solidFill>
                  <a:schemeClr val="tx1"/>
                </a:solidFill>
              </a:rPr>
              <a:t>." </a:t>
            </a:r>
            <a:r>
              <a:rPr lang="en-US" b="1" dirty="0">
                <a:solidFill>
                  <a:schemeClr val="tx1"/>
                </a:solidFill>
              </a:rPr>
              <a:t>15 Then they took Jonah and threw him overboard, and the raging sea grew calm</a:t>
            </a:r>
            <a:r>
              <a:rPr lang="en-US" b="1" dirty="0" smtClean="0">
                <a:solidFill>
                  <a:schemeClr val="tx1"/>
                </a:solidFill>
              </a:rPr>
              <a:t>. </a:t>
            </a:r>
            <a:r>
              <a:rPr lang="en-US" b="1" dirty="0">
                <a:solidFill>
                  <a:schemeClr val="tx1"/>
                </a:solidFill>
              </a:rPr>
              <a:t>16 At this the men greatly feared the LORD, and they offered a sacrifice to the LORD and made vows to him</a:t>
            </a:r>
            <a:r>
              <a:rPr lang="en-US" b="1" dirty="0" smtClean="0">
                <a:solidFill>
                  <a:schemeClr val="tx1"/>
                </a:solidFill>
              </a:rPr>
              <a:t>. </a:t>
            </a:r>
            <a:r>
              <a:rPr lang="en-US" b="1" dirty="0">
                <a:solidFill>
                  <a:schemeClr val="tx1"/>
                </a:solidFill>
              </a:rPr>
              <a:t>17 But the LORD provided a great fish to swallow Jonah, and Jonah was inside the fish three days and three nights.</a:t>
            </a:r>
            <a:endParaRPr lang="en-US" b="1" dirty="0" smtClean="0">
              <a:solidFill>
                <a:schemeClr val="tx1"/>
              </a:solidFill>
            </a:endParaRPr>
          </a:p>
        </p:txBody>
      </p:sp>
    </p:spTree>
    <p:extLst>
      <p:ext uri="{BB962C8B-B14F-4D97-AF65-F5344CB8AC3E}">
        <p14:creationId xmlns:p14="http://schemas.microsoft.com/office/powerpoint/2010/main" val="3532422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648200"/>
          </a:xfrm>
        </p:spPr>
        <p:txBody>
          <a:bodyPr>
            <a:normAutofit/>
          </a:bodyPr>
          <a:lstStyle/>
          <a:p>
            <a:pPr marL="0" lvl="0" indent="0">
              <a:buNone/>
            </a:pPr>
            <a:r>
              <a:rPr lang="en-US" sz="3200" b="1" dirty="0" smtClean="0">
                <a:solidFill>
                  <a:srgbClr val="C00000"/>
                </a:solidFill>
              </a:rPr>
              <a:t>The main character in this story is God:</a:t>
            </a:r>
            <a:endParaRPr lang="en-US" sz="3200" b="1" dirty="0">
              <a:solidFill>
                <a:srgbClr val="C00000"/>
              </a:solidFill>
            </a:endParaRPr>
          </a:p>
          <a:p>
            <a:pPr lvl="1"/>
            <a:r>
              <a:rPr lang="en-US" sz="2800" b="1" dirty="0">
                <a:solidFill>
                  <a:schemeClr val="tx1"/>
                </a:solidFill>
              </a:rPr>
              <a:t>The fish is mentioned 4 times.</a:t>
            </a:r>
          </a:p>
          <a:p>
            <a:pPr lvl="1"/>
            <a:r>
              <a:rPr lang="en-US" sz="2800" b="1" dirty="0">
                <a:solidFill>
                  <a:schemeClr val="tx1"/>
                </a:solidFill>
              </a:rPr>
              <a:t>The city of Nineveh is mentioned 9 times.</a:t>
            </a:r>
          </a:p>
          <a:p>
            <a:pPr lvl="1"/>
            <a:r>
              <a:rPr lang="en-US" sz="2800" b="1" dirty="0">
                <a:solidFill>
                  <a:schemeClr val="tx1"/>
                </a:solidFill>
              </a:rPr>
              <a:t>Jonah name is mentioned 18 times. </a:t>
            </a:r>
          </a:p>
          <a:p>
            <a:pPr lvl="1"/>
            <a:r>
              <a:rPr lang="en-US" sz="2800" b="1" dirty="0">
                <a:solidFill>
                  <a:schemeClr val="tx1"/>
                </a:solidFill>
              </a:rPr>
              <a:t>But the words “Lord” and “God” are mentioned over 35 times.</a:t>
            </a:r>
          </a:p>
          <a:p>
            <a:pPr marL="0" indent="0">
              <a:buNone/>
            </a:pPr>
            <a:endParaRPr lang="en-US" dirty="0" smtClean="0">
              <a:solidFill>
                <a:srgbClr val="C00000"/>
              </a:solidFill>
            </a:endParaRPr>
          </a:p>
        </p:txBody>
      </p:sp>
    </p:spTree>
    <p:extLst>
      <p:ext uri="{BB962C8B-B14F-4D97-AF65-F5344CB8AC3E}">
        <p14:creationId xmlns:p14="http://schemas.microsoft.com/office/powerpoint/2010/main" val="2833449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648200"/>
          </a:xfrm>
        </p:spPr>
        <p:txBody>
          <a:bodyPr>
            <a:normAutofit/>
          </a:bodyPr>
          <a:lstStyle/>
          <a:p>
            <a:pPr marL="571500" indent="-571500">
              <a:buAutoNum type="romanUcPeriod" startAt="2"/>
            </a:pPr>
            <a:r>
              <a:rPr lang="en-US" sz="2800" b="1" u="sng" dirty="0" smtClean="0">
                <a:solidFill>
                  <a:srgbClr val="C00000"/>
                </a:solidFill>
              </a:rPr>
              <a:t>God’s </a:t>
            </a:r>
            <a:r>
              <a:rPr lang="en-US" sz="2800" b="1" u="sng" dirty="0">
                <a:solidFill>
                  <a:srgbClr val="C00000"/>
                </a:solidFill>
              </a:rPr>
              <a:t>Tough Love </a:t>
            </a:r>
            <a:r>
              <a:rPr lang="en-US" sz="2800" b="1" u="sng" dirty="0" smtClean="0">
                <a:solidFill>
                  <a:srgbClr val="C00000"/>
                </a:solidFill>
              </a:rPr>
              <a:t>(1:4-17)</a:t>
            </a:r>
          </a:p>
          <a:p>
            <a:r>
              <a:rPr lang="en-US" sz="2800" b="1" dirty="0" smtClean="0">
                <a:solidFill>
                  <a:schemeClr val="tx1"/>
                </a:solidFill>
              </a:rPr>
              <a:t>Is </a:t>
            </a:r>
            <a:r>
              <a:rPr lang="en-US" sz="2800" b="1" dirty="0">
                <a:solidFill>
                  <a:schemeClr val="tx1"/>
                </a:solidFill>
              </a:rPr>
              <a:t>seen in the great storm (v 4) </a:t>
            </a:r>
          </a:p>
          <a:p>
            <a:pPr marL="0" indent="0">
              <a:buNone/>
            </a:pPr>
            <a:endParaRPr lang="en-US" b="1" dirty="0" smtClean="0">
              <a:solidFill>
                <a:schemeClr val="tx1"/>
              </a:solidFill>
            </a:endParaRPr>
          </a:p>
        </p:txBody>
      </p:sp>
    </p:spTree>
    <p:extLst>
      <p:ext uri="{BB962C8B-B14F-4D97-AF65-F5344CB8AC3E}">
        <p14:creationId xmlns:p14="http://schemas.microsoft.com/office/powerpoint/2010/main" val="3076723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648200"/>
          </a:xfrm>
        </p:spPr>
        <p:txBody>
          <a:bodyPr>
            <a:normAutofit/>
          </a:bodyPr>
          <a:lstStyle/>
          <a:p>
            <a:pPr marL="571500" indent="-571500">
              <a:buAutoNum type="romanUcPeriod" startAt="2"/>
            </a:pPr>
            <a:r>
              <a:rPr lang="en-US" sz="2800" b="1" u="sng" dirty="0" smtClean="0">
                <a:solidFill>
                  <a:srgbClr val="C00000"/>
                </a:solidFill>
              </a:rPr>
              <a:t>God’s </a:t>
            </a:r>
            <a:r>
              <a:rPr lang="en-US" sz="2800" b="1" u="sng" dirty="0">
                <a:solidFill>
                  <a:srgbClr val="C00000"/>
                </a:solidFill>
              </a:rPr>
              <a:t>Tough Love </a:t>
            </a:r>
            <a:r>
              <a:rPr lang="en-US" sz="2800" b="1" u="sng" dirty="0" smtClean="0">
                <a:solidFill>
                  <a:srgbClr val="C00000"/>
                </a:solidFill>
              </a:rPr>
              <a:t>(1:4-17)</a:t>
            </a:r>
          </a:p>
          <a:p>
            <a:r>
              <a:rPr lang="en-US" sz="2800" b="1" dirty="0" smtClean="0">
                <a:solidFill>
                  <a:schemeClr val="tx1"/>
                </a:solidFill>
              </a:rPr>
              <a:t>Is </a:t>
            </a:r>
            <a:r>
              <a:rPr lang="en-US" sz="2800" b="1" dirty="0">
                <a:solidFill>
                  <a:schemeClr val="tx1"/>
                </a:solidFill>
              </a:rPr>
              <a:t>seen in the great storm (v 4</a:t>
            </a:r>
            <a:r>
              <a:rPr lang="en-US" sz="2800" b="1" dirty="0" smtClean="0">
                <a:solidFill>
                  <a:schemeClr val="tx1"/>
                </a:solidFill>
              </a:rPr>
              <a:t>)</a:t>
            </a:r>
          </a:p>
          <a:p>
            <a:r>
              <a:rPr lang="en-US" sz="2800" b="1" dirty="0" smtClean="0">
                <a:solidFill>
                  <a:schemeClr val="tx1"/>
                </a:solidFill>
              </a:rPr>
              <a:t>Is seen </a:t>
            </a:r>
            <a:r>
              <a:rPr lang="en-US" sz="2800" b="1" dirty="0">
                <a:solidFill>
                  <a:schemeClr val="tx1"/>
                </a:solidFill>
              </a:rPr>
              <a:t>in the casting of the lots by the sailors </a:t>
            </a:r>
            <a:endParaRPr lang="en-US" sz="2800" b="1" dirty="0">
              <a:solidFill>
                <a:schemeClr val="tx1"/>
              </a:solidFill>
            </a:endParaRPr>
          </a:p>
          <a:p>
            <a:pPr marL="0" indent="0">
              <a:buNone/>
            </a:pPr>
            <a:endParaRPr lang="en-US" b="1" dirty="0" smtClean="0">
              <a:solidFill>
                <a:schemeClr val="tx1"/>
              </a:solidFill>
            </a:endParaRPr>
          </a:p>
        </p:txBody>
      </p:sp>
    </p:spTree>
    <p:extLst>
      <p:ext uri="{BB962C8B-B14F-4D97-AF65-F5344CB8AC3E}">
        <p14:creationId xmlns:p14="http://schemas.microsoft.com/office/powerpoint/2010/main" val="2822927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648200"/>
          </a:xfrm>
        </p:spPr>
        <p:txBody>
          <a:bodyPr>
            <a:normAutofit/>
          </a:bodyPr>
          <a:lstStyle/>
          <a:p>
            <a:pPr marL="0" indent="0">
              <a:buNone/>
            </a:pPr>
            <a:r>
              <a:rPr lang="en-US" sz="3000" b="1" dirty="0" smtClean="0">
                <a:solidFill>
                  <a:srgbClr val="C00000"/>
                </a:solidFill>
              </a:rPr>
              <a:t>Discerning </a:t>
            </a:r>
            <a:r>
              <a:rPr lang="en-US" sz="3000" b="1" dirty="0">
                <a:solidFill>
                  <a:srgbClr val="C00000"/>
                </a:solidFill>
              </a:rPr>
              <a:t>God’s </a:t>
            </a:r>
            <a:r>
              <a:rPr lang="en-US" sz="3000" b="1" dirty="0" smtClean="0">
                <a:solidFill>
                  <a:srgbClr val="C00000"/>
                </a:solidFill>
              </a:rPr>
              <a:t>will</a:t>
            </a:r>
            <a:endParaRPr lang="en-US" sz="3000" b="1" dirty="0">
              <a:solidFill>
                <a:srgbClr val="C00000"/>
              </a:solidFill>
            </a:endParaRPr>
          </a:p>
          <a:p>
            <a:r>
              <a:rPr lang="en-US" b="1" dirty="0" smtClean="0">
                <a:solidFill>
                  <a:schemeClr val="tx1"/>
                </a:solidFill>
              </a:rPr>
              <a:t>The </a:t>
            </a:r>
            <a:r>
              <a:rPr lang="en-US" b="1" dirty="0" err="1" smtClean="0">
                <a:solidFill>
                  <a:schemeClr val="tx1"/>
                </a:solidFill>
              </a:rPr>
              <a:t>Urim</a:t>
            </a:r>
            <a:r>
              <a:rPr lang="en-US" b="1" dirty="0" smtClean="0">
                <a:solidFill>
                  <a:schemeClr val="tx1"/>
                </a:solidFill>
              </a:rPr>
              <a:t> </a:t>
            </a:r>
            <a:r>
              <a:rPr lang="en-US" b="1" dirty="0">
                <a:solidFill>
                  <a:schemeClr val="tx1"/>
                </a:solidFill>
              </a:rPr>
              <a:t>and </a:t>
            </a:r>
            <a:r>
              <a:rPr lang="en-US" b="1" dirty="0" err="1">
                <a:solidFill>
                  <a:schemeClr val="tx1"/>
                </a:solidFill>
              </a:rPr>
              <a:t>Thummim</a:t>
            </a:r>
            <a:r>
              <a:rPr lang="en-US" b="1" dirty="0">
                <a:solidFill>
                  <a:schemeClr val="tx1"/>
                </a:solidFill>
              </a:rPr>
              <a:t> </a:t>
            </a:r>
            <a:r>
              <a:rPr lang="en-US" b="1" dirty="0" smtClean="0">
                <a:solidFill>
                  <a:schemeClr val="tx1"/>
                </a:solidFill>
              </a:rPr>
              <a:t>were special stones. </a:t>
            </a:r>
            <a:r>
              <a:rPr lang="en-US" b="1" dirty="0">
                <a:solidFill>
                  <a:schemeClr val="tx1"/>
                </a:solidFill>
              </a:rPr>
              <a:t>(Exodus 28:30; Num. 27:21 and 1 Samuel </a:t>
            </a:r>
            <a:r>
              <a:rPr lang="en-US" b="1" dirty="0" smtClean="0">
                <a:solidFill>
                  <a:schemeClr val="tx1"/>
                </a:solidFill>
              </a:rPr>
              <a:t>28:6)</a:t>
            </a:r>
          </a:p>
          <a:p>
            <a:r>
              <a:rPr lang="en-US" b="1" dirty="0" smtClean="0">
                <a:solidFill>
                  <a:schemeClr val="tx1"/>
                </a:solidFill>
              </a:rPr>
              <a:t>The </a:t>
            </a:r>
            <a:r>
              <a:rPr lang="en-US" b="1" dirty="0">
                <a:solidFill>
                  <a:schemeClr val="tx1"/>
                </a:solidFill>
              </a:rPr>
              <a:t>fleece used by </a:t>
            </a:r>
            <a:r>
              <a:rPr lang="en-US" b="1" dirty="0" smtClean="0">
                <a:solidFill>
                  <a:schemeClr val="tx1"/>
                </a:solidFill>
              </a:rPr>
              <a:t>Gideon (Judges 6:36-40</a:t>
            </a:r>
            <a:r>
              <a:rPr lang="en-US" b="1" dirty="0">
                <a:solidFill>
                  <a:schemeClr val="tx1"/>
                </a:solidFill>
              </a:rPr>
              <a:t>)</a:t>
            </a:r>
            <a:endParaRPr lang="en-US" b="1" dirty="0" smtClean="0">
              <a:solidFill>
                <a:schemeClr val="tx1"/>
              </a:solidFill>
            </a:endParaRPr>
          </a:p>
          <a:p>
            <a:r>
              <a:rPr lang="en-US" b="1" dirty="0" smtClean="0">
                <a:solidFill>
                  <a:schemeClr val="tx1"/>
                </a:solidFill>
              </a:rPr>
              <a:t>The last </a:t>
            </a:r>
            <a:r>
              <a:rPr lang="en-US" b="1" dirty="0">
                <a:solidFill>
                  <a:schemeClr val="tx1"/>
                </a:solidFill>
              </a:rPr>
              <a:t>time in the Bible </a:t>
            </a:r>
            <a:r>
              <a:rPr lang="en-US" b="1" dirty="0" smtClean="0">
                <a:solidFill>
                  <a:schemeClr val="tx1"/>
                </a:solidFill>
              </a:rPr>
              <a:t>that lots were used was to </a:t>
            </a:r>
            <a:r>
              <a:rPr lang="en-US" b="1" dirty="0">
                <a:solidFill>
                  <a:schemeClr val="tx1"/>
                </a:solidFill>
              </a:rPr>
              <a:t>choose </a:t>
            </a:r>
            <a:r>
              <a:rPr lang="en-US" b="1" dirty="0" smtClean="0">
                <a:solidFill>
                  <a:schemeClr val="tx1"/>
                </a:solidFill>
              </a:rPr>
              <a:t>a </a:t>
            </a:r>
            <a:r>
              <a:rPr lang="en-US" b="1" dirty="0">
                <a:solidFill>
                  <a:schemeClr val="tx1"/>
                </a:solidFill>
              </a:rPr>
              <a:t>man to replace </a:t>
            </a:r>
            <a:r>
              <a:rPr lang="en-US" b="1" dirty="0" smtClean="0">
                <a:solidFill>
                  <a:schemeClr val="tx1"/>
                </a:solidFill>
              </a:rPr>
              <a:t>Judas.</a:t>
            </a:r>
            <a:r>
              <a:rPr lang="en-US" b="1" dirty="0">
                <a:solidFill>
                  <a:schemeClr val="tx1"/>
                </a:solidFill>
              </a:rPr>
              <a:t> (Acts 1:26) </a:t>
            </a:r>
            <a:endParaRPr lang="en-US" b="1" dirty="0" smtClean="0">
              <a:solidFill>
                <a:schemeClr val="tx1"/>
              </a:solidFill>
            </a:endParaRPr>
          </a:p>
          <a:p>
            <a:r>
              <a:rPr lang="en-US" b="1" dirty="0" smtClean="0">
                <a:solidFill>
                  <a:schemeClr val="tx1"/>
                </a:solidFill>
              </a:rPr>
              <a:t>God </a:t>
            </a:r>
            <a:r>
              <a:rPr lang="en-US" b="1" dirty="0">
                <a:solidFill>
                  <a:schemeClr val="tx1"/>
                </a:solidFill>
              </a:rPr>
              <a:t>no longer desires for believers to use such </a:t>
            </a:r>
            <a:r>
              <a:rPr lang="en-US" b="1" dirty="0" smtClean="0">
                <a:solidFill>
                  <a:schemeClr val="tx1"/>
                </a:solidFill>
              </a:rPr>
              <a:t>methods.</a:t>
            </a:r>
          </a:p>
          <a:p>
            <a:r>
              <a:rPr lang="en-US" b="1" dirty="0" smtClean="0">
                <a:solidFill>
                  <a:schemeClr val="tx1"/>
                </a:solidFill>
              </a:rPr>
              <a:t>Today </a:t>
            </a:r>
            <a:r>
              <a:rPr lang="en-US" b="1" dirty="0">
                <a:solidFill>
                  <a:schemeClr val="tx1"/>
                </a:solidFill>
              </a:rPr>
              <a:t>God has given each believer the indwelling Holy Spirit and the Bible. </a:t>
            </a:r>
          </a:p>
          <a:p>
            <a:pPr marL="0" indent="0">
              <a:buNone/>
            </a:pPr>
            <a:endParaRPr lang="en-US" b="1" dirty="0" smtClean="0">
              <a:solidFill>
                <a:schemeClr val="tx1"/>
              </a:solidFill>
            </a:endParaRPr>
          </a:p>
        </p:txBody>
      </p:sp>
    </p:spTree>
    <p:extLst>
      <p:ext uri="{BB962C8B-B14F-4D97-AF65-F5344CB8AC3E}">
        <p14:creationId xmlns:p14="http://schemas.microsoft.com/office/powerpoint/2010/main" val="3434171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648200"/>
          </a:xfrm>
        </p:spPr>
        <p:txBody>
          <a:bodyPr>
            <a:normAutofit/>
          </a:bodyPr>
          <a:lstStyle/>
          <a:p>
            <a:pPr marL="571500" indent="-571500">
              <a:buAutoNum type="romanUcPeriod" startAt="2"/>
            </a:pPr>
            <a:r>
              <a:rPr lang="en-US" sz="2800" b="1" u="sng" dirty="0" smtClean="0">
                <a:solidFill>
                  <a:srgbClr val="C00000"/>
                </a:solidFill>
              </a:rPr>
              <a:t>God’s </a:t>
            </a:r>
            <a:r>
              <a:rPr lang="en-US" sz="2800" b="1" u="sng" dirty="0">
                <a:solidFill>
                  <a:srgbClr val="C00000"/>
                </a:solidFill>
              </a:rPr>
              <a:t>Tough Love </a:t>
            </a:r>
            <a:r>
              <a:rPr lang="en-US" sz="2800" b="1" u="sng" dirty="0" smtClean="0">
                <a:solidFill>
                  <a:srgbClr val="C00000"/>
                </a:solidFill>
              </a:rPr>
              <a:t>(1:4-17)</a:t>
            </a:r>
          </a:p>
          <a:p>
            <a:r>
              <a:rPr lang="en-US" sz="2800" b="1" dirty="0" smtClean="0">
                <a:solidFill>
                  <a:schemeClr val="tx1"/>
                </a:solidFill>
              </a:rPr>
              <a:t>Is </a:t>
            </a:r>
            <a:r>
              <a:rPr lang="en-US" sz="2800" b="1" dirty="0">
                <a:solidFill>
                  <a:schemeClr val="tx1"/>
                </a:solidFill>
              </a:rPr>
              <a:t>seen in the great storm (v 4</a:t>
            </a:r>
            <a:r>
              <a:rPr lang="en-US" sz="2800" b="1" dirty="0" smtClean="0">
                <a:solidFill>
                  <a:schemeClr val="tx1"/>
                </a:solidFill>
              </a:rPr>
              <a:t>)</a:t>
            </a:r>
          </a:p>
          <a:p>
            <a:r>
              <a:rPr lang="en-US" sz="2800" b="1" dirty="0" smtClean="0">
                <a:solidFill>
                  <a:schemeClr val="tx1"/>
                </a:solidFill>
              </a:rPr>
              <a:t>Is seen </a:t>
            </a:r>
            <a:r>
              <a:rPr lang="en-US" sz="2800" b="1" dirty="0">
                <a:solidFill>
                  <a:schemeClr val="tx1"/>
                </a:solidFill>
              </a:rPr>
              <a:t>in the casting of the lots </a:t>
            </a:r>
            <a:r>
              <a:rPr lang="en-US" sz="2800" b="1" dirty="0" smtClean="0">
                <a:solidFill>
                  <a:schemeClr val="tx1"/>
                </a:solidFill>
              </a:rPr>
              <a:t>(v 7)</a:t>
            </a:r>
          </a:p>
          <a:p>
            <a:r>
              <a:rPr lang="en-US" sz="2800" b="1" dirty="0" smtClean="0">
                <a:solidFill>
                  <a:schemeClr val="tx1"/>
                </a:solidFill>
              </a:rPr>
              <a:t>Is seen </a:t>
            </a:r>
            <a:r>
              <a:rPr lang="en-US" sz="2800" b="1" dirty="0">
                <a:solidFill>
                  <a:schemeClr val="tx1"/>
                </a:solidFill>
              </a:rPr>
              <a:t>in the great fish (v 17) </a:t>
            </a:r>
            <a:endParaRPr lang="en-US" sz="2800" b="1" dirty="0">
              <a:solidFill>
                <a:schemeClr val="tx1"/>
              </a:solidFill>
            </a:endParaRPr>
          </a:p>
          <a:p>
            <a:pPr marL="0" indent="0">
              <a:buNone/>
            </a:pPr>
            <a:endParaRPr lang="en-US" b="1" dirty="0" smtClean="0">
              <a:solidFill>
                <a:schemeClr val="tx1"/>
              </a:solidFill>
            </a:endParaRPr>
          </a:p>
        </p:txBody>
      </p:sp>
    </p:spTree>
    <p:extLst>
      <p:ext uri="{BB962C8B-B14F-4D97-AF65-F5344CB8AC3E}">
        <p14:creationId xmlns:p14="http://schemas.microsoft.com/office/powerpoint/2010/main" val="2715781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85750"/>
            <a:ext cx="8534400" cy="4648200"/>
          </a:xfrm>
        </p:spPr>
        <p:txBody>
          <a:bodyPr>
            <a:normAutofit/>
          </a:bodyPr>
          <a:lstStyle/>
          <a:p>
            <a:pPr marL="0" indent="0">
              <a:buNone/>
            </a:pPr>
            <a:r>
              <a:rPr lang="en-US" sz="3000" b="1" dirty="0" smtClean="0">
                <a:solidFill>
                  <a:srgbClr val="C00000"/>
                </a:solidFill>
              </a:rPr>
              <a:t>Lessons For Today</a:t>
            </a:r>
          </a:p>
          <a:p>
            <a:r>
              <a:rPr lang="en-US" sz="2800" b="1" dirty="0" smtClean="0">
                <a:solidFill>
                  <a:schemeClr val="tx1"/>
                </a:solidFill>
              </a:rPr>
              <a:t>We cannot successfully run from God.</a:t>
            </a:r>
          </a:p>
          <a:p>
            <a:r>
              <a:rPr lang="en-US" sz="2800" b="1" dirty="0" smtClean="0">
                <a:solidFill>
                  <a:schemeClr val="tx1"/>
                </a:solidFill>
              </a:rPr>
              <a:t>Running </a:t>
            </a:r>
            <a:r>
              <a:rPr lang="en-US" sz="2800" b="1" dirty="0">
                <a:solidFill>
                  <a:schemeClr val="tx1"/>
                </a:solidFill>
              </a:rPr>
              <a:t>from </a:t>
            </a:r>
            <a:r>
              <a:rPr lang="en-US" sz="2800" b="1" dirty="0" smtClean="0">
                <a:solidFill>
                  <a:schemeClr val="tx1"/>
                </a:solidFill>
              </a:rPr>
              <a:t>God </a:t>
            </a:r>
            <a:r>
              <a:rPr lang="en-US" sz="2800" b="1" dirty="0">
                <a:solidFill>
                  <a:schemeClr val="tx1"/>
                </a:solidFill>
              </a:rPr>
              <a:t>makes matters worse.</a:t>
            </a:r>
          </a:p>
          <a:p>
            <a:r>
              <a:rPr lang="en-US" sz="2800" b="1" dirty="0" smtClean="0">
                <a:solidFill>
                  <a:schemeClr val="tx1"/>
                </a:solidFill>
              </a:rPr>
              <a:t>Running </a:t>
            </a:r>
            <a:r>
              <a:rPr lang="en-US" sz="2800" b="1" dirty="0">
                <a:solidFill>
                  <a:schemeClr val="tx1"/>
                </a:solidFill>
              </a:rPr>
              <a:t>from </a:t>
            </a:r>
            <a:r>
              <a:rPr lang="en-US" sz="2800" b="1" dirty="0" smtClean="0">
                <a:solidFill>
                  <a:schemeClr val="tx1"/>
                </a:solidFill>
              </a:rPr>
              <a:t>God </a:t>
            </a:r>
            <a:r>
              <a:rPr lang="en-US" sz="2800" b="1" dirty="0">
                <a:solidFill>
                  <a:schemeClr val="tx1"/>
                </a:solidFill>
              </a:rPr>
              <a:t>results in our lives taking a downward spiral.</a:t>
            </a:r>
          </a:p>
          <a:p>
            <a:pPr marL="0" indent="0">
              <a:buNone/>
            </a:pPr>
            <a:endParaRPr lang="en-US" b="1" dirty="0" smtClean="0">
              <a:solidFill>
                <a:schemeClr val="tx1"/>
              </a:solidFill>
            </a:endParaRPr>
          </a:p>
        </p:txBody>
      </p:sp>
    </p:spTree>
    <p:extLst>
      <p:ext uri="{BB962C8B-B14F-4D97-AF65-F5344CB8AC3E}">
        <p14:creationId xmlns:p14="http://schemas.microsoft.com/office/powerpoint/2010/main" val="1780835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85750"/>
            <a:ext cx="8534400" cy="4648200"/>
          </a:xfrm>
        </p:spPr>
        <p:txBody>
          <a:bodyPr>
            <a:normAutofit fontScale="92500" lnSpcReduction="10000"/>
          </a:bodyPr>
          <a:lstStyle/>
          <a:p>
            <a:pPr marL="0" indent="0">
              <a:buNone/>
            </a:pPr>
            <a:r>
              <a:rPr lang="en-US" sz="3000" b="1" dirty="0" smtClean="0">
                <a:solidFill>
                  <a:srgbClr val="C00000"/>
                </a:solidFill>
              </a:rPr>
              <a:t>Lessons For Today</a:t>
            </a:r>
            <a:endParaRPr lang="en-US" sz="3000" b="1" dirty="0">
              <a:solidFill>
                <a:srgbClr val="C00000"/>
              </a:solidFill>
            </a:endParaRPr>
          </a:p>
          <a:p>
            <a:pPr marL="0" indent="0">
              <a:buNone/>
            </a:pPr>
            <a:r>
              <a:rPr lang="en-US" sz="2800" b="1" dirty="0" smtClean="0">
                <a:solidFill>
                  <a:schemeClr val="tx1"/>
                </a:solidFill>
              </a:rPr>
              <a:t>In the </a:t>
            </a:r>
            <a:r>
              <a:rPr lang="en-US" sz="2800" b="1" dirty="0">
                <a:solidFill>
                  <a:schemeClr val="tx1"/>
                </a:solidFill>
              </a:rPr>
              <a:t>original Hebrew, words are used seven times to indicate that Jonah was headed downward.   </a:t>
            </a:r>
          </a:p>
          <a:p>
            <a:r>
              <a:rPr lang="en-US" sz="2800" b="1" dirty="0">
                <a:solidFill>
                  <a:schemeClr val="tx1"/>
                </a:solidFill>
              </a:rPr>
              <a:t>He went </a:t>
            </a:r>
            <a:r>
              <a:rPr lang="en-US" sz="2800" b="1" dirty="0" smtClean="0">
                <a:solidFill>
                  <a:schemeClr val="tx1"/>
                </a:solidFill>
              </a:rPr>
              <a:t>down </a:t>
            </a:r>
            <a:r>
              <a:rPr lang="en-US" sz="2800" b="1" dirty="0">
                <a:solidFill>
                  <a:schemeClr val="tx1"/>
                </a:solidFill>
              </a:rPr>
              <a:t>to Joppa (v. 3</a:t>
            </a:r>
            <a:r>
              <a:rPr lang="en-US" sz="2800" b="1" dirty="0" smtClean="0">
                <a:solidFill>
                  <a:schemeClr val="tx1"/>
                </a:solidFill>
              </a:rPr>
              <a:t>)</a:t>
            </a:r>
            <a:endParaRPr lang="en-US" sz="2800" b="1" dirty="0">
              <a:solidFill>
                <a:schemeClr val="tx1"/>
              </a:solidFill>
            </a:endParaRPr>
          </a:p>
          <a:p>
            <a:r>
              <a:rPr lang="en-US" sz="2800" b="1" dirty="0">
                <a:solidFill>
                  <a:schemeClr val="tx1"/>
                </a:solidFill>
              </a:rPr>
              <a:t>He went down on to the ship (v</a:t>
            </a:r>
            <a:r>
              <a:rPr lang="en-US" sz="2800" b="1" dirty="0" smtClean="0">
                <a:solidFill>
                  <a:schemeClr val="tx1"/>
                </a:solidFill>
              </a:rPr>
              <a:t>. </a:t>
            </a:r>
            <a:r>
              <a:rPr lang="en-US" sz="2800" b="1" dirty="0">
                <a:solidFill>
                  <a:schemeClr val="tx1"/>
                </a:solidFill>
              </a:rPr>
              <a:t>3)</a:t>
            </a:r>
          </a:p>
          <a:p>
            <a:r>
              <a:rPr lang="en-US" sz="2800" b="1" dirty="0">
                <a:solidFill>
                  <a:schemeClr val="tx1"/>
                </a:solidFill>
              </a:rPr>
              <a:t>He had gone </a:t>
            </a:r>
            <a:r>
              <a:rPr lang="en-US" sz="2800" b="1" dirty="0" smtClean="0">
                <a:solidFill>
                  <a:schemeClr val="tx1"/>
                </a:solidFill>
              </a:rPr>
              <a:t>down </a:t>
            </a:r>
            <a:r>
              <a:rPr lang="en-US" sz="2800" b="1" dirty="0">
                <a:solidFill>
                  <a:schemeClr val="tx1"/>
                </a:solidFill>
              </a:rPr>
              <a:t>into the hold of the ship (</a:t>
            </a:r>
            <a:r>
              <a:rPr lang="en-US" sz="2800" b="1" dirty="0" smtClean="0">
                <a:solidFill>
                  <a:schemeClr val="tx1"/>
                </a:solidFill>
              </a:rPr>
              <a:t>v 5)</a:t>
            </a:r>
            <a:endParaRPr lang="en-US" sz="2800" b="1" dirty="0">
              <a:solidFill>
                <a:schemeClr val="tx1"/>
              </a:solidFill>
            </a:endParaRPr>
          </a:p>
          <a:p>
            <a:r>
              <a:rPr lang="en-US" sz="2800" b="1" dirty="0">
                <a:solidFill>
                  <a:schemeClr val="tx1"/>
                </a:solidFill>
              </a:rPr>
              <a:t>He went down into a deep sleep (v. 5)</a:t>
            </a:r>
          </a:p>
          <a:p>
            <a:r>
              <a:rPr lang="en-US" sz="2800" b="1" dirty="0">
                <a:solidFill>
                  <a:schemeClr val="tx1"/>
                </a:solidFill>
              </a:rPr>
              <a:t>The lot fell (down) on Jonah  (v 7)</a:t>
            </a:r>
          </a:p>
          <a:p>
            <a:r>
              <a:rPr lang="en-US" sz="2800" b="1" dirty="0">
                <a:solidFill>
                  <a:schemeClr val="tx1"/>
                </a:solidFill>
              </a:rPr>
              <a:t>He went </a:t>
            </a:r>
            <a:r>
              <a:rPr lang="en-US" sz="2800" b="1" dirty="0" smtClean="0">
                <a:solidFill>
                  <a:schemeClr val="tx1"/>
                </a:solidFill>
              </a:rPr>
              <a:t>down </a:t>
            </a:r>
            <a:r>
              <a:rPr lang="en-US" sz="2800" b="1" dirty="0">
                <a:solidFill>
                  <a:schemeClr val="tx1"/>
                </a:solidFill>
              </a:rPr>
              <a:t>into the sea (v. 15</a:t>
            </a:r>
            <a:r>
              <a:rPr lang="en-US" sz="2800" b="1" dirty="0" smtClean="0">
                <a:solidFill>
                  <a:schemeClr val="tx1"/>
                </a:solidFill>
              </a:rPr>
              <a:t>)</a:t>
            </a:r>
            <a:r>
              <a:rPr lang="en-US" sz="2800" b="1" dirty="0">
                <a:solidFill>
                  <a:schemeClr val="tx1"/>
                </a:solidFill>
              </a:rPr>
              <a:t> </a:t>
            </a:r>
          </a:p>
          <a:p>
            <a:r>
              <a:rPr lang="en-US" sz="2800" b="1" dirty="0">
                <a:solidFill>
                  <a:schemeClr val="tx1"/>
                </a:solidFill>
              </a:rPr>
              <a:t>He went </a:t>
            </a:r>
            <a:r>
              <a:rPr lang="en-US" sz="2800" b="1" dirty="0" smtClean="0">
                <a:solidFill>
                  <a:schemeClr val="tx1"/>
                </a:solidFill>
              </a:rPr>
              <a:t>down </a:t>
            </a:r>
            <a:r>
              <a:rPr lang="en-US" sz="2800" b="1" dirty="0">
                <a:solidFill>
                  <a:schemeClr val="tx1"/>
                </a:solidFill>
              </a:rPr>
              <a:t>into the belly of the </a:t>
            </a:r>
            <a:r>
              <a:rPr lang="en-US" sz="2800" b="1" dirty="0" smtClean="0">
                <a:solidFill>
                  <a:schemeClr val="tx1"/>
                </a:solidFill>
              </a:rPr>
              <a:t>fish </a:t>
            </a:r>
            <a:r>
              <a:rPr lang="en-US" sz="2800" b="1" dirty="0">
                <a:solidFill>
                  <a:schemeClr val="tx1"/>
                </a:solidFill>
              </a:rPr>
              <a:t>(</a:t>
            </a:r>
            <a:r>
              <a:rPr lang="en-US" sz="2800" b="1" dirty="0" smtClean="0">
                <a:solidFill>
                  <a:schemeClr val="tx1"/>
                </a:solidFill>
              </a:rPr>
              <a:t>v. 17)</a:t>
            </a:r>
            <a:endParaRPr lang="en-US" sz="2800" b="1" dirty="0">
              <a:solidFill>
                <a:schemeClr val="tx1"/>
              </a:solidFill>
            </a:endParaRPr>
          </a:p>
          <a:p>
            <a:pPr marL="0" indent="0">
              <a:buNone/>
            </a:pPr>
            <a:endParaRPr lang="en-US" b="1" dirty="0" smtClean="0">
              <a:solidFill>
                <a:schemeClr val="tx1"/>
              </a:solidFill>
            </a:endParaRPr>
          </a:p>
        </p:txBody>
      </p:sp>
    </p:spTree>
    <p:extLst>
      <p:ext uri="{BB962C8B-B14F-4D97-AF65-F5344CB8AC3E}">
        <p14:creationId xmlns:p14="http://schemas.microsoft.com/office/powerpoint/2010/main" val="1025215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85750"/>
            <a:ext cx="8534400" cy="4648200"/>
          </a:xfrm>
        </p:spPr>
        <p:txBody>
          <a:bodyPr>
            <a:normAutofit/>
          </a:bodyPr>
          <a:lstStyle/>
          <a:p>
            <a:pPr marL="0" indent="0">
              <a:buNone/>
            </a:pPr>
            <a:r>
              <a:rPr lang="en-US" sz="3000" b="1" dirty="0" smtClean="0">
                <a:solidFill>
                  <a:srgbClr val="C00000"/>
                </a:solidFill>
              </a:rPr>
              <a:t>Lessons For Today</a:t>
            </a:r>
            <a:endParaRPr lang="en-US" sz="3000" b="1" dirty="0">
              <a:solidFill>
                <a:srgbClr val="C00000"/>
              </a:solidFill>
            </a:endParaRPr>
          </a:p>
          <a:p>
            <a:pPr marL="0" indent="0">
              <a:buNone/>
            </a:pPr>
            <a:r>
              <a:rPr lang="en-US" b="1" dirty="0" smtClean="0">
                <a:solidFill>
                  <a:schemeClr val="tx1"/>
                </a:solidFill>
              </a:rPr>
              <a:t>•  This </a:t>
            </a:r>
            <a:r>
              <a:rPr lang="en-US" b="1" dirty="0">
                <a:solidFill>
                  <a:schemeClr val="tx1"/>
                </a:solidFill>
              </a:rPr>
              <a:t>morning I’m asking each of you, in which direction are you headed? </a:t>
            </a:r>
            <a:endParaRPr lang="en-US" b="1" dirty="0" smtClean="0">
              <a:solidFill>
                <a:schemeClr val="tx1"/>
              </a:solidFill>
            </a:endParaRPr>
          </a:p>
          <a:p>
            <a:r>
              <a:rPr lang="en-US" b="1" dirty="0" smtClean="0">
                <a:solidFill>
                  <a:schemeClr val="tx1"/>
                </a:solidFill>
              </a:rPr>
              <a:t>Are </a:t>
            </a:r>
            <a:r>
              <a:rPr lang="en-US" b="1" dirty="0">
                <a:solidFill>
                  <a:schemeClr val="tx1"/>
                </a:solidFill>
              </a:rPr>
              <a:t>you running to God or running from God?  </a:t>
            </a:r>
            <a:endParaRPr lang="en-US" b="1" dirty="0" smtClean="0">
              <a:solidFill>
                <a:schemeClr val="tx1"/>
              </a:solidFill>
            </a:endParaRPr>
          </a:p>
          <a:p>
            <a:r>
              <a:rPr lang="en-US" b="1" smtClean="0">
                <a:solidFill>
                  <a:schemeClr val="tx1"/>
                </a:solidFill>
              </a:rPr>
              <a:t>There </a:t>
            </a:r>
            <a:r>
              <a:rPr lang="en-US" b="1" dirty="0">
                <a:solidFill>
                  <a:schemeClr val="tx1"/>
                </a:solidFill>
              </a:rPr>
              <a:t>is no need to panic and run from God like Jonah, because the Bible teaches us that there is good news for the repentant.</a:t>
            </a:r>
            <a:endParaRPr lang="en-US" b="1" dirty="0" smtClean="0">
              <a:solidFill>
                <a:schemeClr val="tx1"/>
              </a:solidFill>
            </a:endParaRPr>
          </a:p>
        </p:txBody>
      </p:sp>
    </p:spTree>
    <p:extLst>
      <p:ext uri="{BB962C8B-B14F-4D97-AF65-F5344CB8AC3E}">
        <p14:creationId xmlns:p14="http://schemas.microsoft.com/office/powerpoint/2010/main" val="139908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648200"/>
          </a:xfrm>
        </p:spPr>
        <p:txBody>
          <a:bodyPr>
            <a:normAutofit/>
          </a:bodyPr>
          <a:lstStyle/>
          <a:p>
            <a:pPr marL="0" indent="0">
              <a:buNone/>
            </a:pPr>
            <a:r>
              <a:rPr lang="en-US" sz="3200" b="1" dirty="0">
                <a:solidFill>
                  <a:srgbClr val="C00000"/>
                </a:solidFill>
              </a:rPr>
              <a:t>Is this story true?</a:t>
            </a:r>
          </a:p>
          <a:p>
            <a:pPr marL="0" lvl="0" indent="0">
              <a:buNone/>
            </a:pPr>
            <a:r>
              <a:rPr lang="en-US" sz="2800" b="1" dirty="0" smtClean="0">
                <a:solidFill>
                  <a:schemeClr val="tx1"/>
                </a:solidFill>
              </a:rPr>
              <a:t>1</a:t>
            </a:r>
            <a:r>
              <a:rPr lang="en-US" sz="2800" b="1" dirty="0">
                <a:solidFill>
                  <a:schemeClr val="tx1"/>
                </a:solidFill>
              </a:rPr>
              <a:t>) The book presents itself as </a:t>
            </a:r>
            <a:r>
              <a:rPr lang="en-US" sz="2800" b="1" dirty="0" smtClean="0">
                <a:solidFill>
                  <a:schemeClr val="tx1"/>
                </a:solidFill>
              </a:rPr>
              <a:t>a genuine </a:t>
            </a:r>
            <a:r>
              <a:rPr lang="en-US" sz="2800" b="1" dirty="0">
                <a:solidFill>
                  <a:schemeClr val="tx1"/>
                </a:solidFill>
              </a:rPr>
              <a:t>historical narrative.  </a:t>
            </a:r>
          </a:p>
          <a:p>
            <a:pPr marL="0" indent="0">
              <a:buNone/>
            </a:pPr>
            <a:endParaRPr lang="en-US" dirty="0" smtClean="0">
              <a:solidFill>
                <a:srgbClr val="C00000"/>
              </a:solidFill>
            </a:endParaRPr>
          </a:p>
        </p:txBody>
      </p:sp>
    </p:spTree>
    <p:extLst>
      <p:ext uri="{BB962C8B-B14F-4D97-AF65-F5344CB8AC3E}">
        <p14:creationId xmlns:p14="http://schemas.microsoft.com/office/powerpoint/2010/main" val="1771418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648200"/>
          </a:xfrm>
        </p:spPr>
        <p:txBody>
          <a:bodyPr>
            <a:normAutofit/>
          </a:bodyPr>
          <a:lstStyle/>
          <a:p>
            <a:pPr marL="0" indent="0">
              <a:buNone/>
            </a:pPr>
            <a:r>
              <a:rPr lang="en-US" sz="3200" b="1" dirty="0">
                <a:solidFill>
                  <a:srgbClr val="C00000"/>
                </a:solidFill>
              </a:rPr>
              <a:t>Is this story true?</a:t>
            </a:r>
          </a:p>
          <a:p>
            <a:pPr marL="514350" lvl="0" indent="-514350">
              <a:buAutoNum type="arabicParenR"/>
            </a:pPr>
            <a:r>
              <a:rPr lang="en-US" sz="2800" b="1" dirty="0" smtClean="0">
                <a:solidFill>
                  <a:schemeClr val="tx1"/>
                </a:solidFill>
              </a:rPr>
              <a:t>The </a:t>
            </a:r>
            <a:r>
              <a:rPr lang="en-US" sz="2800" b="1" dirty="0">
                <a:solidFill>
                  <a:schemeClr val="tx1"/>
                </a:solidFill>
              </a:rPr>
              <a:t>book presents itself as </a:t>
            </a:r>
            <a:r>
              <a:rPr lang="en-US" sz="2800" b="1" dirty="0" smtClean="0">
                <a:solidFill>
                  <a:schemeClr val="tx1"/>
                </a:solidFill>
              </a:rPr>
              <a:t>a genuine </a:t>
            </a:r>
            <a:r>
              <a:rPr lang="en-US" sz="2800" b="1" dirty="0">
                <a:solidFill>
                  <a:schemeClr val="tx1"/>
                </a:solidFill>
              </a:rPr>
              <a:t>historical narrative.  </a:t>
            </a:r>
            <a:endParaRPr lang="en-US" sz="2800" b="1" dirty="0" smtClean="0">
              <a:solidFill>
                <a:schemeClr val="tx1"/>
              </a:solidFill>
            </a:endParaRPr>
          </a:p>
          <a:p>
            <a:pPr marL="0" lvl="0" indent="0">
              <a:buNone/>
            </a:pPr>
            <a:r>
              <a:rPr lang="en-US" sz="2800" b="1" dirty="0" smtClean="0">
                <a:solidFill>
                  <a:schemeClr val="tx1"/>
                </a:solidFill>
              </a:rPr>
              <a:t>2</a:t>
            </a:r>
            <a:r>
              <a:rPr lang="en-US" sz="2800" b="1" dirty="0">
                <a:solidFill>
                  <a:schemeClr val="tx1"/>
                </a:solidFill>
              </a:rPr>
              <a:t>) Jonah was </a:t>
            </a:r>
            <a:r>
              <a:rPr lang="en-US" sz="2800" b="1" dirty="0" smtClean="0">
                <a:solidFill>
                  <a:schemeClr val="tx1"/>
                </a:solidFill>
              </a:rPr>
              <a:t>a historical </a:t>
            </a:r>
            <a:r>
              <a:rPr lang="en-US" sz="2800" b="1" dirty="0">
                <a:solidFill>
                  <a:schemeClr val="tx1"/>
                </a:solidFill>
              </a:rPr>
              <a:t>person </a:t>
            </a:r>
            <a:r>
              <a:rPr lang="en-US" sz="2800" b="1" dirty="0" smtClean="0">
                <a:solidFill>
                  <a:schemeClr val="tx1"/>
                </a:solidFill>
              </a:rPr>
              <a:t>mentioned </a:t>
            </a:r>
            <a:r>
              <a:rPr lang="en-US" sz="2800" b="1" dirty="0">
                <a:solidFill>
                  <a:schemeClr val="tx1"/>
                </a:solidFill>
              </a:rPr>
              <a:t>several times in </a:t>
            </a:r>
            <a:r>
              <a:rPr lang="en-US" sz="2800" b="1" dirty="0" smtClean="0">
                <a:solidFill>
                  <a:schemeClr val="tx1"/>
                </a:solidFill>
              </a:rPr>
              <a:t>the </a:t>
            </a:r>
            <a:r>
              <a:rPr lang="en-US" sz="2800" b="1" dirty="0">
                <a:solidFill>
                  <a:schemeClr val="tx1"/>
                </a:solidFill>
              </a:rPr>
              <a:t>Bible.  (2 Kings 14:25). </a:t>
            </a:r>
          </a:p>
          <a:p>
            <a:pPr marL="0" indent="0">
              <a:buNone/>
            </a:pPr>
            <a:endParaRPr lang="en-US" dirty="0" smtClean="0">
              <a:solidFill>
                <a:srgbClr val="C00000"/>
              </a:solidFill>
            </a:endParaRPr>
          </a:p>
        </p:txBody>
      </p:sp>
    </p:spTree>
    <p:extLst>
      <p:ext uri="{BB962C8B-B14F-4D97-AF65-F5344CB8AC3E}">
        <p14:creationId xmlns:p14="http://schemas.microsoft.com/office/powerpoint/2010/main" val="2642663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648200"/>
          </a:xfrm>
        </p:spPr>
        <p:txBody>
          <a:bodyPr>
            <a:normAutofit/>
          </a:bodyPr>
          <a:lstStyle/>
          <a:p>
            <a:pPr marL="0" indent="0">
              <a:buNone/>
            </a:pPr>
            <a:r>
              <a:rPr lang="en-US" sz="3200" b="1" dirty="0">
                <a:solidFill>
                  <a:srgbClr val="C00000"/>
                </a:solidFill>
              </a:rPr>
              <a:t>Is this story true?</a:t>
            </a:r>
          </a:p>
          <a:p>
            <a:pPr marL="514350" lvl="0" indent="-514350">
              <a:buAutoNum type="arabicParenR"/>
            </a:pPr>
            <a:r>
              <a:rPr lang="en-US" sz="2800" b="1" dirty="0" smtClean="0">
                <a:solidFill>
                  <a:schemeClr val="tx1"/>
                </a:solidFill>
              </a:rPr>
              <a:t>The </a:t>
            </a:r>
            <a:r>
              <a:rPr lang="en-US" sz="2800" b="1" dirty="0">
                <a:solidFill>
                  <a:schemeClr val="tx1"/>
                </a:solidFill>
              </a:rPr>
              <a:t>book presents itself as </a:t>
            </a:r>
            <a:r>
              <a:rPr lang="en-US" sz="2800" b="1" dirty="0" smtClean="0">
                <a:solidFill>
                  <a:schemeClr val="tx1"/>
                </a:solidFill>
              </a:rPr>
              <a:t>a genuine </a:t>
            </a:r>
            <a:r>
              <a:rPr lang="en-US" sz="2800" b="1" dirty="0">
                <a:solidFill>
                  <a:schemeClr val="tx1"/>
                </a:solidFill>
              </a:rPr>
              <a:t>historical narrative.  </a:t>
            </a:r>
            <a:endParaRPr lang="en-US" sz="2800" b="1" dirty="0" smtClean="0">
              <a:solidFill>
                <a:schemeClr val="tx1"/>
              </a:solidFill>
            </a:endParaRPr>
          </a:p>
          <a:p>
            <a:pPr marL="0" lvl="0" indent="0">
              <a:buNone/>
            </a:pPr>
            <a:r>
              <a:rPr lang="en-US" sz="2800" b="1" dirty="0" smtClean="0">
                <a:solidFill>
                  <a:schemeClr val="tx1"/>
                </a:solidFill>
              </a:rPr>
              <a:t>2</a:t>
            </a:r>
            <a:r>
              <a:rPr lang="en-US" sz="2800" b="1" dirty="0">
                <a:solidFill>
                  <a:schemeClr val="tx1"/>
                </a:solidFill>
              </a:rPr>
              <a:t>) Jonah was </a:t>
            </a:r>
            <a:r>
              <a:rPr lang="en-US" sz="2800" b="1" dirty="0" smtClean="0">
                <a:solidFill>
                  <a:schemeClr val="tx1"/>
                </a:solidFill>
              </a:rPr>
              <a:t>a historical </a:t>
            </a:r>
            <a:r>
              <a:rPr lang="en-US" sz="2800" b="1" dirty="0">
                <a:solidFill>
                  <a:schemeClr val="tx1"/>
                </a:solidFill>
              </a:rPr>
              <a:t>person </a:t>
            </a:r>
            <a:r>
              <a:rPr lang="en-US" sz="2800" b="1" dirty="0" smtClean="0">
                <a:solidFill>
                  <a:schemeClr val="tx1"/>
                </a:solidFill>
              </a:rPr>
              <a:t>mentioned </a:t>
            </a:r>
            <a:r>
              <a:rPr lang="en-US" sz="2800" b="1" dirty="0">
                <a:solidFill>
                  <a:schemeClr val="tx1"/>
                </a:solidFill>
              </a:rPr>
              <a:t>several times in </a:t>
            </a:r>
            <a:r>
              <a:rPr lang="en-US" sz="2800" b="1" dirty="0" smtClean="0">
                <a:solidFill>
                  <a:schemeClr val="tx1"/>
                </a:solidFill>
              </a:rPr>
              <a:t>the </a:t>
            </a:r>
            <a:r>
              <a:rPr lang="en-US" sz="2800" b="1" dirty="0">
                <a:solidFill>
                  <a:schemeClr val="tx1"/>
                </a:solidFill>
              </a:rPr>
              <a:t>Bible.  (2 Kings 14:25). </a:t>
            </a:r>
            <a:endParaRPr lang="en-US" sz="2800" b="1" dirty="0" smtClean="0">
              <a:solidFill>
                <a:schemeClr val="tx1"/>
              </a:solidFill>
            </a:endParaRPr>
          </a:p>
          <a:p>
            <a:pPr marL="0" lvl="0" indent="0">
              <a:buNone/>
            </a:pPr>
            <a:r>
              <a:rPr lang="en-US" sz="2800" b="1" dirty="0" smtClean="0">
                <a:solidFill>
                  <a:schemeClr val="tx1"/>
                </a:solidFill>
              </a:rPr>
              <a:t>3</a:t>
            </a:r>
            <a:r>
              <a:rPr lang="en-US" sz="2800" b="1" dirty="0">
                <a:solidFill>
                  <a:schemeClr val="tx1"/>
                </a:solidFill>
              </a:rPr>
              <a:t>) </a:t>
            </a:r>
            <a:r>
              <a:rPr lang="en-US" sz="2800" b="1" dirty="0" smtClean="0">
                <a:solidFill>
                  <a:schemeClr val="tx1"/>
                </a:solidFill>
              </a:rPr>
              <a:t>Jesus </a:t>
            </a:r>
            <a:r>
              <a:rPr lang="en-US" sz="2800" b="1" dirty="0">
                <a:solidFill>
                  <a:schemeClr val="tx1"/>
                </a:solidFill>
              </a:rPr>
              <a:t>believed that the story of Jonah to be completely true</a:t>
            </a:r>
            <a:r>
              <a:rPr lang="en-US" sz="2800" b="1" dirty="0" smtClean="0">
                <a:solidFill>
                  <a:schemeClr val="tx1"/>
                </a:solidFill>
              </a:rPr>
              <a:t>. (</a:t>
            </a:r>
            <a:r>
              <a:rPr lang="en-US" sz="2800" b="1" dirty="0">
                <a:solidFill>
                  <a:schemeClr val="tx1"/>
                </a:solidFill>
              </a:rPr>
              <a:t>Matthew 12:38-41; </a:t>
            </a:r>
            <a:r>
              <a:rPr lang="en-US" sz="2800" b="1" dirty="0" smtClean="0">
                <a:solidFill>
                  <a:schemeClr val="tx1"/>
                </a:solidFill>
              </a:rPr>
              <a:t>16:4) </a:t>
            </a:r>
            <a:endParaRPr lang="en-US" sz="2800" b="1" dirty="0">
              <a:solidFill>
                <a:schemeClr val="tx1"/>
              </a:solidFill>
            </a:endParaRPr>
          </a:p>
          <a:p>
            <a:pPr marL="0" indent="0">
              <a:buNone/>
            </a:pPr>
            <a:endParaRPr lang="en-US" dirty="0" smtClean="0">
              <a:solidFill>
                <a:srgbClr val="C00000"/>
              </a:solidFill>
            </a:endParaRPr>
          </a:p>
        </p:txBody>
      </p:sp>
    </p:spTree>
    <p:extLst>
      <p:ext uri="{BB962C8B-B14F-4D97-AF65-F5344CB8AC3E}">
        <p14:creationId xmlns:p14="http://schemas.microsoft.com/office/powerpoint/2010/main" val="2082618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648200"/>
          </a:xfrm>
        </p:spPr>
        <p:txBody>
          <a:bodyPr>
            <a:normAutofit lnSpcReduction="10000"/>
          </a:bodyPr>
          <a:lstStyle/>
          <a:p>
            <a:pPr marL="0" indent="0">
              <a:buNone/>
            </a:pPr>
            <a:r>
              <a:rPr lang="en-US" sz="3200" b="1" u="sng" dirty="0">
                <a:solidFill>
                  <a:srgbClr val="C00000"/>
                </a:solidFill>
              </a:rPr>
              <a:t>I.  Jonah’s Panic Attack  </a:t>
            </a:r>
            <a:r>
              <a:rPr lang="en-US" sz="3200" b="1" u="sng" dirty="0" smtClean="0">
                <a:solidFill>
                  <a:srgbClr val="C00000"/>
                </a:solidFill>
              </a:rPr>
              <a:t>(1:1-3</a:t>
            </a:r>
            <a:r>
              <a:rPr lang="en-US" sz="3200" b="1" u="sng" dirty="0">
                <a:solidFill>
                  <a:srgbClr val="C00000"/>
                </a:solidFill>
              </a:rPr>
              <a:t>)</a:t>
            </a:r>
            <a:endParaRPr lang="en-US" sz="3200" b="1" dirty="0">
              <a:solidFill>
                <a:srgbClr val="C00000"/>
              </a:solidFill>
            </a:endParaRPr>
          </a:p>
          <a:p>
            <a:pPr marL="0" indent="0">
              <a:buNone/>
            </a:pPr>
            <a:r>
              <a:rPr lang="en-US" sz="2800" b="1" dirty="0" smtClean="0">
                <a:solidFill>
                  <a:schemeClr val="tx1"/>
                </a:solidFill>
              </a:rPr>
              <a:t>“</a:t>
            </a:r>
            <a:r>
              <a:rPr lang="en-US" sz="2800" b="1" dirty="0">
                <a:solidFill>
                  <a:schemeClr val="tx1"/>
                </a:solidFill>
              </a:rPr>
              <a:t>The word of the LORD came to Jonah the son of </a:t>
            </a:r>
            <a:r>
              <a:rPr lang="en-US" sz="2800" b="1" dirty="0" err="1">
                <a:solidFill>
                  <a:schemeClr val="tx1"/>
                </a:solidFill>
              </a:rPr>
              <a:t>Amittai</a:t>
            </a:r>
            <a:r>
              <a:rPr lang="en-US" sz="2800" b="1" dirty="0">
                <a:solidFill>
                  <a:schemeClr val="tx1"/>
                </a:solidFill>
              </a:rPr>
              <a:t> saying</a:t>
            </a:r>
            <a:r>
              <a:rPr lang="en-US" sz="2800" b="1" dirty="0" smtClean="0">
                <a:solidFill>
                  <a:schemeClr val="tx1"/>
                </a:solidFill>
              </a:rPr>
              <a:t>, </a:t>
            </a:r>
            <a:r>
              <a:rPr lang="en-US" sz="2800" b="1" dirty="0">
                <a:solidFill>
                  <a:schemeClr val="tx1"/>
                </a:solidFill>
              </a:rPr>
              <a:t>2 "Arise, go to Nineveh the great city, and cry against it, for their wickedness has come up before Me</a:t>
            </a:r>
            <a:r>
              <a:rPr lang="en-US" sz="2800" b="1" dirty="0" smtClean="0">
                <a:solidFill>
                  <a:schemeClr val="tx1"/>
                </a:solidFill>
              </a:rPr>
              <a:t>." </a:t>
            </a:r>
            <a:r>
              <a:rPr lang="en-US" sz="2800" b="1" dirty="0">
                <a:solidFill>
                  <a:schemeClr val="tx1"/>
                </a:solidFill>
              </a:rPr>
              <a:t>3 But Jonah rose up to flee to Tarshish from the presence of the LORD. So he went down to Joppa, found a ship which was going to Tarshish, paid the fare, and went down into it to go with them to Tarshish from the presence of the LORD</a:t>
            </a:r>
            <a:r>
              <a:rPr lang="en-US" sz="2800" b="1" dirty="0" smtClean="0">
                <a:solidFill>
                  <a:schemeClr val="tx1"/>
                </a:solidFill>
              </a:rPr>
              <a:t>.”</a:t>
            </a:r>
            <a:endParaRPr lang="en-US" sz="2800" b="1" dirty="0">
              <a:solidFill>
                <a:schemeClr val="tx1"/>
              </a:solidFill>
            </a:endParaRPr>
          </a:p>
          <a:p>
            <a:pPr marL="0" indent="0">
              <a:buNone/>
            </a:pPr>
            <a:endParaRPr lang="en-US" dirty="0" smtClean="0">
              <a:solidFill>
                <a:srgbClr val="C00000"/>
              </a:solidFill>
            </a:endParaRPr>
          </a:p>
        </p:txBody>
      </p:sp>
    </p:spTree>
    <p:extLst>
      <p:ext uri="{BB962C8B-B14F-4D97-AF65-F5344CB8AC3E}">
        <p14:creationId xmlns:p14="http://schemas.microsoft.com/office/powerpoint/2010/main" val="2880873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648200"/>
          </a:xfrm>
        </p:spPr>
        <p:txBody>
          <a:bodyPr>
            <a:normAutofit/>
          </a:bodyPr>
          <a:lstStyle/>
          <a:p>
            <a:pPr marL="0" lvl="0" indent="0">
              <a:buNone/>
            </a:pPr>
            <a:r>
              <a:rPr lang="en-US" b="1" dirty="0">
                <a:solidFill>
                  <a:srgbClr val="C00000"/>
                </a:solidFill>
              </a:rPr>
              <a:t>The Hebrew words for “great” and “greatly” are frequently </a:t>
            </a:r>
            <a:r>
              <a:rPr lang="en-US" b="1" dirty="0" smtClean="0">
                <a:solidFill>
                  <a:srgbClr val="C00000"/>
                </a:solidFill>
              </a:rPr>
              <a:t>used.</a:t>
            </a:r>
            <a:endParaRPr lang="en-US" sz="4000" b="1" dirty="0" smtClean="0">
              <a:solidFill>
                <a:srgbClr val="C00000"/>
              </a:solidFill>
            </a:endParaRPr>
          </a:p>
          <a:p>
            <a:pPr lvl="1"/>
            <a:r>
              <a:rPr lang="en-US" sz="2800" b="1" dirty="0" smtClean="0">
                <a:solidFill>
                  <a:schemeClr val="tx1"/>
                </a:solidFill>
              </a:rPr>
              <a:t>“Great city” verse 2; 3:2 and 4:11. </a:t>
            </a:r>
          </a:p>
          <a:p>
            <a:pPr lvl="1"/>
            <a:r>
              <a:rPr lang="en-US" sz="2800" b="1" dirty="0" smtClean="0">
                <a:solidFill>
                  <a:schemeClr val="tx1"/>
                </a:solidFill>
              </a:rPr>
              <a:t>“</a:t>
            </a:r>
            <a:r>
              <a:rPr lang="en-US" sz="2800" b="1" dirty="0">
                <a:solidFill>
                  <a:schemeClr val="tx1"/>
                </a:solidFill>
              </a:rPr>
              <a:t>Great wind” in 1:4.</a:t>
            </a:r>
            <a:endParaRPr lang="en-US" sz="2800" b="1" dirty="0">
              <a:solidFill>
                <a:schemeClr val="tx1"/>
              </a:solidFill>
            </a:endParaRPr>
          </a:p>
          <a:p>
            <a:pPr lvl="1"/>
            <a:r>
              <a:rPr lang="en-US" sz="2800" b="1" dirty="0">
                <a:solidFill>
                  <a:schemeClr val="tx1"/>
                </a:solidFill>
              </a:rPr>
              <a:t>“Great storm in 1:12.</a:t>
            </a:r>
            <a:endParaRPr lang="en-US" sz="2800" b="1" dirty="0">
              <a:solidFill>
                <a:schemeClr val="tx1"/>
              </a:solidFill>
            </a:endParaRPr>
          </a:p>
          <a:p>
            <a:pPr lvl="1"/>
            <a:r>
              <a:rPr lang="en-US" sz="2800" b="1" dirty="0">
                <a:solidFill>
                  <a:schemeClr val="tx1"/>
                </a:solidFill>
              </a:rPr>
              <a:t>“Greatly feared” in 1:16.</a:t>
            </a:r>
            <a:endParaRPr lang="en-US" sz="2800" b="1" dirty="0">
              <a:solidFill>
                <a:schemeClr val="tx1"/>
              </a:solidFill>
            </a:endParaRPr>
          </a:p>
          <a:p>
            <a:pPr lvl="1"/>
            <a:r>
              <a:rPr lang="en-US" sz="2800" b="1" dirty="0">
                <a:solidFill>
                  <a:schemeClr val="tx1"/>
                </a:solidFill>
              </a:rPr>
              <a:t>“Great fish” in 1:17.</a:t>
            </a:r>
            <a:endParaRPr lang="en-US" sz="2800" b="1" dirty="0">
              <a:solidFill>
                <a:schemeClr val="tx1"/>
              </a:solidFill>
            </a:endParaRPr>
          </a:p>
          <a:p>
            <a:pPr lvl="1"/>
            <a:r>
              <a:rPr lang="en-US" sz="2800" b="1" dirty="0">
                <a:solidFill>
                  <a:schemeClr val="tx1"/>
                </a:solidFill>
              </a:rPr>
              <a:t>“Greatly displeased” in 4:1.</a:t>
            </a:r>
            <a:endParaRPr lang="en-US" sz="2800" b="1" dirty="0">
              <a:solidFill>
                <a:schemeClr val="tx1"/>
              </a:solidFill>
            </a:endParaRPr>
          </a:p>
          <a:p>
            <a:pPr lvl="1"/>
            <a:r>
              <a:rPr lang="en-US" sz="2800" b="1" dirty="0">
                <a:solidFill>
                  <a:schemeClr val="tx1"/>
                </a:solidFill>
              </a:rPr>
              <a:t>“Greatly (very) happy in 4:6.</a:t>
            </a:r>
            <a:endParaRPr lang="en-US" sz="2800" b="1" dirty="0">
              <a:solidFill>
                <a:schemeClr val="tx1"/>
              </a:solidFill>
            </a:endParaRPr>
          </a:p>
          <a:p>
            <a:pPr marL="0" indent="0">
              <a:buNone/>
            </a:pPr>
            <a:endParaRPr lang="en-US" dirty="0" smtClean="0">
              <a:solidFill>
                <a:srgbClr val="C00000"/>
              </a:solidFill>
            </a:endParaRPr>
          </a:p>
        </p:txBody>
      </p:sp>
    </p:spTree>
    <p:extLst>
      <p:ext uri="{BB962C8B-B14F-4D97-AF65-F5344CB8AC3E}">
        <p14:creationId xmlns:p14="http://schemas.microsoft.com/office/powerpoint/2010/main" val="1529333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
            <a:ext cx="8686800" cy="514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4959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85750"/>
            <a:ext cx="8305800" cy="685800"/>
          </a:xfrm>
        </p:spPr>
        <p:txBody>
          <a:bodyPr>
            <a:normAutofit/>
          </a:bodyPr>
          <a:lstStyle/>
          <a:p>
            <a:pPr marL="0" indent="0">
              <a:buNone/>
            </a:pPr>
            <a:endParaRPr lang="en-US" dirty="0" smtClean="0">
              <a:solidFill>
                <a:srgbClr val="C00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0119"/>
            <a:ext cx="8458200" cy="4763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76172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71203</TotalTime>
  <Words>1342</Words>
  <Application>Microsoft Office PowerPoint</Application>
  <PresentationFormat>On-screen Show (16:9)</PresentationFormat>
  <Paragraphs>85</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Executive</vt:lpstr>
      <vt:lpstr>Jonah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dc:title>
  <dc:creator>Larry</dc:creator>
  <cp:lastModifiedBy>Larry</cp:lastModifiedBy>
  <cp:revision>274</cp:revision>
  <dcterms:created xsi:type="dcterms:W3CDTF">2015-09-15T19:34:56Z</dcterms:created>
  <dcterms:modified xsi:type="dcterms:W3CDTF">2018-01-26T22:06:10Z</dcterms:modified>
</cp:coreProperties>
</file>