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418" r:id="rId3"/>
    <p:sldId id="424" r:id="rId4"/>
    <p:sldId id="423" r:id="rId5"/>
    <p:sldId id="425" r:id="rId6"/>
    <p:sldId id="426" r:id="rId7"/>
    <p:sldId id="427" r:id="rId8"/>
    <p:sldId id="428" r:id="rId9"/>
    <p:sldId id="429" r:id="rId10"/>
    <p:sldId id="430" r:id="rId11"/>
    <p:sldId id="431" r:id="rId12"/>
    <p:sldId id="432" r:id="rId13"/>
    <p:sldId id="433" r:id="rId14"/>
    <p:sldId id="434" r:id="rId15"/>
    <p:sldId id="421" r:id="rId16"/>
    <p:sldId id="435" r:id="rId17"/>
    <p:sldId id="420" r:id="rId18"/>
    <p:sldId id="436" r:id="rId19"/>
    <p:sldId id="437"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0" autoAdjust="0"/>
    <p:restoredTop sz="94660"/>
  </p:normalViewPr>
  <p:slideViewPr>
    <p:cSldViewPr>
      <p:cViewPr varScale="1">
        <p:scale>
          <a:sx n="76" d="100"/>
          <a:sy n="76" d="100"/>
        </p:scale>
        <p:origin x="-77" y="-53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4366B2-A823-4CA2-B44F-6DD026458A7B}" type="datetimeFigureOut">
              <a:rPr lang="en-US" smtClean="0"/>
              <a:t>2/22/2018</a:t>
            </a:fld>
            <a:endParaRPr lang="en-US"/>
          </a:p>
        </p:txBody>
      </p:sp>
      <p:sp>
        <p:nvSpPr>
          <p:cNvPr id="8" name="Slide Number Placeholder 7"/>
          <p:cNvSpPr>
            <a:spLocks noGrp="1"/>
          </p:cNvSpPr>
          <p:nvPr>
            <p:ph type="sldNum" sz="quarter" idx="11"/>
          </p:nvPr>
        </p:nvSpPr>
        <p:spPr/>
        <p:txBody>
          <a:bodyPr/>
          <a:lstStyle/>
          <a:p>
            <a:fld id="{017ED804-8D81-452D-A72C-0AC7CBF434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4366B2-A823-4CA2-B44F-6DD026458A7B}"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66B2-A823-4CA2-B44F-6DD026458A7B}" type="datetimeFigureOut">
              <a:rPr lang="en-US" smtClean="0"/>
              <a:t>2/22/2018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4366B2-A823-4CA2-B44F-6DD026458A7B}"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4366B2-A823-4CA2-B44F-6DD026458A7B}" type="datetimeFigureOut">
              <a:rPr lang="en-US" smtClean="0"/>
              <a:t>2/22/2018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804-8D81-452D-A72C-0AC7CBF434EB}" type="slidenum">
              <a:rPr lang="en-US" smtClean="0"/>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4366B2-A823-4CA2-B44F-6DD026458A7B}" type="datetimeFigureOut">
              <a:rPr lang="en-US" smtClean="0"/>
              <a:t>2/22/2018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6B2-A823-4CA2-B44F-6DD026458A7B}" type="datetimeFigureOut">
              <a:rPr lang="en-US" smtClean="0"/>
              <a:t>2/22/2018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2/22/2018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4366B2-A823-4CA2-B44F-6DD026458A7B}" type="datetimeFigureOut">
              <a:rPr lang="en-US" smtClean="0"/>
              <a:t>2/22/2018</a:t>
            </a:fld>
            <a:endParaRPr 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7ED804-8D81-452D-A72C-0AC7CBF434EB}"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352550"/>
            <a:ext cx="8686800" cy="3124200"/>
          </a:xfrm>
        </p:spPr>
        <p:txBody>
          <a:bodyPr>
            <a:normAutofit/>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Good News For The Repentant</a:t>
            </a:r>
          </a:p>
          <a:p>
            <a:endParaRPr lang="en-US" sz="2800" b="1" dirty="0" smtClean="0">
              <a:solidFill>
                <a:srgbClr val="C00000"/>
              </a:solidFill>
              <a:effectLst>
                <a:outerShdw blurRad="38100" dist="38100" dir="2700000" algn="tl">
                  <a:srgbClr val="000000">
                    <a:alpha val="43137"/>
                  </a:srgbClr>
                </a:outerShdw>
              </a:effectLst>
            </a:endParaRPr>
          </a:p>
          <a:p>
            <a:r>
              <a:rPr lang="en-US" sz="4800" b="1" dirty="0" smtClean="0">
                <a:solidFill>
                  <a:srgbClr val="C00000"/>
                </a:solidFill>
                <a:effectLst>
                  <a:outerShdw blurRad="38100" dist="38100" dir="2700000" algn="tl">
                    <a:srgbClr val="000000">
                      <a:alpha val="43137"/>
                    </a:srgbClr>
                  </a:outerShdw>
                </a:effectLst>
              </a:rPr>
              <a:t>Jonah 2 </a:t>
            </a:r>
            <a:r>
              <a:rPr lang="en-US" sz="4800" b="1" dirty="0">
                <a:solidFill>
                  <a:srgbClr val="C00000"/>
                </a:solidFill>
                <a:effectLst>
                  <a:outerShdw blurRad="38100" dist="38100" dir="2700000" algn="tl">
                    <a:srgbClr val="000000">
                      <a:alpha val="43137"/>
                    </a:srgbClr>
                  </a:outerShdw>
                </a:effectLst>
              </a:rPr>
              <a:t/>
            </a:r>
            <a:br>
              <a:rPr lang="en-US" sz="4800" b="1" dirty="0">
                <a:solidFill>
                  <a:srgbClr val="C00000"/>
                </a:solidFill>
                <a:effectLst>
                  <a:outerShdw blurRad="38100" dist="38100" dir="2700000" algn="tl">
                    <a:srgbClr val="000000">
                      <a:alpha val="43137"/>
                    </a:srgbClr>
                  </a:outerShdw>
                </a:effectLst>
              </a:rPr>
            </a:br>
            <a:r>
              <a:rPr lang="en-US" sz="4800" b="1" dirty="0" smtClean="0">
                <a:solidFill>
                  <a:schemeClr val="tx1">
                    <a:lumMod val="95000"/>
                    <a:lumOff val="5000"/>
                  </a:schemeClr>
                </a:solidFill>
                <a:effectLst>
                  <a:outerShdw blurRad="38100" dist="38100" dir="2700000" algn="tl">
                    <a:srgbClr val="000000">
                      <a:alpha val="43137"/>
                    </a:srgbClr>
                  </a:outerShdw>
                </a:effectLst>
              </a:rPr>
              <a:t>Jonah Prays</a:t>
            </a:r>
            <a:endParaRPr lang="en-US" sz="48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875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Autofit/>
          </a:bodyPr>
          <a:lstStyle/>
          <a:p>
            <a:pPr lvl="0" algn="l"/>
            <a:r>
              <a:rPr lang="en-US" sz="3200" b="1" dirty="0" smtClean="0">
                <a:solidFill>
                  <a:srgbClr val="C00000"/>
                </a:solidFill>
              </a:rPr>
              <a:t>Jonah 2:6-10 </a:t>
            </a:r>
            <a:r>
              <a:rPr lang="en-US" sz="3200" b="1" dirty="0">
                <a:solidFill>
                  <a:schemeClr val="tx1"/>
                </a:solidFill>
              </a:rPr>
              <a:t>“6 To the roots of the mountains I sank down; the earth beneath barred me in forever. But you brought my life up from the pit, O LORD my God. 7 "When my life was ebbing away, I remembered you, LORD, and my prayer rose to you, to your holy temple. 8 "Those who cling to worthless idols forfeit the grace that could be theirs. </a:t>
            </a:r>
          </a:p>
        </p:txBody>
      </p:sp>
    </p:spTree>
    <p:extLst>
      <p:ext uri="{BB962C8B-B14F-4D97-AF65-F5344CB8AC3E}">
        <p14:creationId xmlns:p14="http://schemas.microsoft.com/office/powerpoint/2010/main" val="108489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lvl="0" algn="l"/>
            <a:r>
              <a:rPr lang="en-US" sz="3200" b="1" dirty="0" smtClean="0">
                <a:solidFill>
                  <a:srgbClr val="C00000"/>
                </a:solidFill>
              </a:rPr>
              <a:t>Jonah 2:6-10 </a:t>
            </a:r>
            <a:r>
              <a:rPr lang="en-US" sz="3200" b="1" dirty="0" smtClean="0">
                <a:solidFill>
                  <a:schemeClr val="tx1"/>
                </a:solidFill>
              </a:rPr>
              <a:t>“9 </a:t>
            </a:r>
            <a:r>
              <a:rPr lang="en-US" sz="3200" b="1" dirty="0">
                <a:solidFill>
                  <a:schemeClr val="tx1"/>
                </a:solidFill>
              </a:rPr>
              <a:t>But I, with a song of thanksgiving, will sacrifice to you. What I have vowed I will make good. Salvation comes from the LORD." 10 And the LORD commanded the fish, and it vomited Jonah onto dry land.”</a:t>
            </a:r>
          </a:p>
        </p:txBody>
      </p:sp>
    </p:spTree>
    <p:extLst>
      <p:ext uri="{BB962C8B-B14F-4D97-AF65-F5344CB8AC3E}">
        <p14:creationId xmlns:p14="http://schemas.microsoft.com/office/powerpoint/2010/main" val="164864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marL="571500" lvl="0" indent="-571500" algn="l">
              <a:buAutoNum type="romanUcPeriod"/>
            </a:pPr>
            <a:r>
              <a:rPr lang="en-US" sz="3200" b="1" dirty="0" smtClean="0">
                <a:solidFill>
                  <a:schemeClr val="tx1"/>
                </a:solidFill>
              </a:rPr>
              <a:t>Jonah’s Spiritual Journey Downward Continues (2:1-6)</a:t>
            </a:r>
          </a:p>
          <a:p>
            <a:pPr algn="l"/>
            <a:r>
              <a:rPr lang="en-US" sz="3200" b="1" dirty="0" smtClean="0">
                <a:solidFill>
                  <a:srgbClr val="C00000"/>
                </a:solidFill>
              </a:rPr>
              <a:t>II. Jonah’s </a:t>
            </a:r>
            <a:r>
              <a:rPr lang="en-US" sz="3200" b="1" dirty="0">
                <a:solidFill>
                  <a:srgbClr val="C00000"/>
                </a:solidFill>
              </a:rPr>
              <a:t>Spiritual Journey Upward </a:t>
            </a:r>
            <a:r>
              <a:rPr lang="en-US" sz="3200" b="1" dirty="0" smtClean="0">
                <a:solidFill>
                  <a:srgbClr val="C00000"/>
                </a:solidFill>
              </a:rPr>
              <a:t>Begins </a:t>
            </a:r>
          </a:p>
          <a:p>
            <a:pPr algn="l"/>
            <a:r>
              <a:rPr lang="en-US" sz="3200" b="1" dirty="0" smtClean="0">
                <a:solidFill>
                  <a:srgbClr val="C00000"/>
                </a:solidFill>
              </a:rPr>
              <a:t>(</a:t>
            </a:r>
            <a:r>
              <a:rPr lang="en-US" sz="3200" b="1" dirty="0">
                <a:solidFill>
                  <a:srgbClr val="C00000"/>
                </a:solidFill>
              </a:rPr>
              <a:t>2:6-10</a:t>
            </a:r>
            <a:r>
              <a:rPr lang="en-US" sz="3200" b="1" dirty="0" smtClean="0">
                <a:solidFill>
                  <a:srgbClr val="C00000"/>
                </a:solidFill>
              </a:rPr>
              <a:t>)</a:t>
            </a:r>
          </a:p>
          <a:p>
            <a:pPr algn="l"/>
            <a:r>
              <a:rPr lang="en-US" sz="3200" b="1" dirty="0">
                <a:solidFill>
                  <a:schemeClr val="tx1"/>
                </a:solidFill>
              </a:rPr>
              <a:t>Verse </a:t>
            </a:r>
            <a:r>
              <a:rPr lang="en-US" sz="3200" b="1" dirty="0" smtClean="0">
                <a:solidFill>
                  <a:schemeClr val="tx1"/>
                </a:solidFill>
              </a:rPr>
              <a:t>6 marks </a:t>
            </a:r>
            <a:r>
              <a:rPr lang="en-US" sz="3200" b="1" dirty="0">
                <a:solidFill>
                  <a:schemeClr val="tx1"/>
                </a:solidFill>
              </a:rPr>
              <a:t>the end of the downward spiral of Jonah’s life and the beginning of an upward movement of God’s restoration of Jonah. </a:t>
            </a:r>
          </a:p>
        </p:txBody>
      </p:sp>
    </p:spTree>
    <p:extLst>
      <p:ext uri="{BB962C8B-B14F-4D97-AF65-F5344CB8AC3E}">
        <p14:creationId xmlns:p14="http://schemas.microsoft.com/office/powerpoint/2010/main" val="883391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algn="l"/>
            <a:r>
              <a:rPr lang="en-US" sz="3200" b="1" dirty="0" smtClean="0">
                <a:solidFill>
                  <a:srgbClr val="C00000"/>
                </a:solidFill>
              </a:rPr>
              <a:t>II. Jonah’s </a:t>
            </a:r>
            <a:r>
              <a:rPr lang="en-US" sz="3200" b="1" dirty="0">
                <a:solidFill>
                  <a:srgbClr val="C00000"/>
                </a:solidFill>
              </a:rPr>
              <a:t>Spiritual Journey Upward </a:t>
            </a:r>
            <a:r>
              <a:rPr lang="en-US" sz="3200" b="1" dirty="0" smtClean="0">
                <a:solidFill>
                  <a:srgbClr val="C00000"/>
                </a:solidFill>
              </a:rPr>
              <a:t>Begins </a:t>
            </a:r>
          </a:p>
          <a:p>
            <a:pPr lvl="0"/>
            <a:r>
              <a:rPr lang="en-US" sz="3200" b="1" dirty="0" smtClean="0">
                <a:solidFill>
                  <a:srgbClr val="C00000"/>
                </a:solidFill>
              </a:rPr>
              <a:t>(</a:t>
            </a:r>
            <a:r>
              <a:rPr lang="en-US" sz="3200" b="1" dirty="0">
                <a:solidFill>
                  <a:srgbClr val="C00000"/>
                </a:solidFill>
              </a:rPr>
              <a:t>2:6-10</a:t>
            </a:r>
            <a:r>
              <a:rPr lang="en-US" sz="3200" b="1" dirty="0" smtClean="0">
                <a:solidFill>
                  <a:srgbClr val="C00000"/>
                </a:solidFill>
              </a:rPr>
              <a:t>)</a:t>
            </a:r>
            <a:r>
              <a:rPr lang="en-US" dirty="0"/>
              <a:t> </a:t>
            </a:r>
            <a:endParaRPr lang="en-US" dirty="0" smtClean="0"/>
          </a:p>
          <a:p>
            <a:pPr algn="l"/>
            <a:r>
              <a:rPr lang="en-US" sz="2800" b="1" dirty="0" smtClean="0">
                <a:solidFill>
                  <a:schemeClr val="tx1"/>
                </a:solidFill>
              </a:rPr>
              <a:t>In verse 8:  The </a:t>
            </a:r>
            <a:r>
              <a:rPr lang="en-US" sz="2800" b="1" dirty="0">
                <a:solidFill>
                  <a:schemeClr val="tx1"/>
                </a:solidFill>
              </a:rPr>
              <a:t>Hebrew word </a:t>
            </a:r>
            <a:r>
              <a:rPr lang="en-US" sz="2800" b="1" dirty="0">
                <a:solidFill>
                  <a:srgbClr val="C00000"/>
                </a:solidFill>
              </a:rPr>
              <a:t>“</a:t>
            </a:r>
            <a:r>
              <a:rPr lang="en-US" sz="2800" b="1" dirty="0" smtClean="0">
                <a:solidFill>
                  <a:srgbClr val="C00000"/>
                </a:solidFill>
              </a:rPr>
              <a:t>hesed” </a:t>
            </a:r>
            <a:r>
              <a:rPr lang="en-US" sz="2800" b="1" smtClean="0">
                <a:solidFill>
                  <a:schemeClr val="tx1"/>
                </a:solidFill>
              </a:rPr>
              <a:t>is translate as </a:t>
            </a:r>
            <a:r>
              <a:rPr lang="en-US" sz="2800" b="1" dirty="0">
                <a:solidFill>
                  <a:srgbClr val="C00000"/>
                </a:solidFill>
              </a:rPr>
              <a:t>“grace” </a:t>
            </a:r>
            <a:endParaRPr lang="en-US" sz="2800" b="1" dirty="0" smtClean="0">
              <a:solidFill>
                <a:srgbClr val="C00000"/>
              </a:solidFill>
            </a:endParaRPr>
          </a:p>
          <a:p>
            <a:pPr algn="l"/>
            <a:r>
              <a:rPr lang="en-US" sz="2800" b="1" dirty="0" smtClean="0">
                <a:solidFill>
                  <a:schemeClr val="tx1"/>
                </a:solidFill>
              </a:rPr>
              <a:t>Hesed </a:t>
            </a:r>
            <a:r>
              <a:rPr lang="en-US" sz="2800" b="1" dirty="0">
                <a:solidFill>
                  <a:schemeClr val="tx1"/>
                </a:solidFill>
              </a:rPr>
              <a:t>is God’s loving-kindness, his steadfast love, his unfailing love </a:t>
            </a:r>
            <a:r>
              <a:rPr lang="en-US" sz="2800" b="1" i="1" dirty="0">
                <a:solidFill>
                  <a:schemeClr val="tx1"/>
                </a:solidFill>
              </a:rPr>
              <a:t>or </a:t>
            </a:r>
            <a:r>
              <a:rPr lang="en-US" sz="2800" b="1" i="1" dirty="0" smtClean="0">
                <a:solidFill>
                  <a:schemeClr val="tx1"/>
                </a:solidFill>
              </a:rPr>
              <a:t>his grace.</a:t>
            </a:r>
          </a:p>
          <a:p>
            <a:pPr algn="l"/>
            <a:r>
              <a:rPr lang="en-US" sz="2800" b="1" dirty="0" smtClean="0">
                <a:solidFill>
                  <a:schemeClr val="tx1"/>
                </a:solidFill>
              </a:rPr>
              <a:t>Hesed </a:t>
            </a:r>
            <a:r>
              <a:rPr lang="en-US" sz="2800" b="1" dirty="0">
                <a:solidFill>
                  <a:schemeClr val="tx1"/>
                </a:solidFill>
              </a:rPr>
              <a:t>is God’s love based on his unbreakable covenant promises.</a:t>
            </a:r>
          </a:p>
          <a:p>
            <a:pPr algn="l"/>
            <a:endParaRPr lang="en-US" sz="3200" dirty="0">
              <a:solidFill>
                <a:srgbClr val="C00000"/>
              </a:solidFill>
            </a:endParaRPr>
          </a:p>
        </p:txBody>
      </p:sp>
    </p:spTree>
    <p:extLst>
      <p:ext uri="{BB962C8B-B14F-4D97-AF65-F5344CB8AC3E}">
        <p14:creationId xmlns:p14="http://schemas.microsoft.com/office/powerpoint/2010/main" val="2644254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algn="l"/>
            <a:r>
              <a:rPr lang="en-US" sz="3200" b="1" dirty="0" smtClean="0">
                <a:solidFill>
                  <a:srgbClr val="C00000"/>
                </a:solidFill>
              </a:rPr>
              <a:t>II. Jonah’s </a:t>
            </a:r>
            <a:r>
              <a:rPr lang="en-US" sz="3200" b="1" dirty="0">
                <a:solidFill>
                  <a:srgbClr val="C00000"/>
                </a:solidFill>
              </a:rPr>
              <a:t>Spiritual Journey Upward </a:t>
            </a:r>
            <a:r>
              <a:rPr lang="en-US" sz="3200" b="1" dirty="0" smtClean="0">
                <a:solidFill>
                  <a:srgbClr val="C00000"/>
                </a:solidFill>
              </a:rPr>
              <a:t>Begins </a:t>
            </a:r>
          </a:p>
          <a:p>
            <a:pPr lvl="0"/>
            <a:r>
              <a:rPr lang="en-US" sz="3200" b="1" dirty="0" smtClean="0">
                <a:solidFill>
                  <a:srgbClr val="C00000"/>
                </a:solidFill>
              </a:rPr>
              <a:t>(</a:t>
            </a:r>
            <a:r>
              <a:rPr lang="en-US" sz="3200" b="1" dirty="0">
                <a:solidFill>
                  <a:srgbClr val="C00000"/>
                </a:solidFill>
              </a:rPr>
              <a:t>2:6-10</a:t>
            </a:r>
            <a:r>
              <a:rPr lang="en-US" sz="3200" b="1" dirty="0" smtClean="0">
                <a:solidFill>
                  <a:srgbClr val="C00000"/>
                </a:solidFill>
              </a:rPr>
              <a:t>)</a:t>
            </a:r>
            <a:r>
              <a:rPr lang="en-US" dirty="0"/>
              <a:t> </a:t>
            </a:r>
            <a:endParaRPr lang="en-US" dirty="0" smtClean="0"/>
          </a:p>
          <a:p>
            <a:pPr lvl="0" algn="l"/>
            <a:r>
              <a:rPr lang="en-US" sz="2800" b="1" dirty="0" smtClean="0">
                <a:solidFill>
                  <a:schemeClr val="tx1"/>
                </a:solidFill>
              </a:rPr>
              <a:t>2:6</a:t>
            </a:r>
            <a:r>
              <a:rPr lang="en-US" sz="2800" b="1" dirty="0">
                <a:solidFill>
                  <a:schemeClr val="tx1"/>
                </a:solidFill>
              </a:rPr>
              <a:t>, God brought Jonah </a:t>
            </a:r>
            <a:r>
              <a:rPr lang="en-US" sz="2800" b="1" u="sng" dirty="0">
                <a:solidFill>
                  <a:srgbClr val="C00000"/>
                </a:solidFill>
              </a:rPr>
              <a:t>up</a:t>
            </a:r>
            <a:r>
              <a:rPr lang="en-US" sz="2800" b="1" dirty="0">
                <a:solidFill>
                  <a:schemeClr val="tx1"/>
                </a:solidFill>
              </a:rPr>
              <a:t> from the “pit</a:t>
            </a:r>
            <a:r>
              <a:rPr lang="en-US" sz="2800" b="1" dirty="0" smtClean="0">
                <a:solidFill>
                  <a:schemeClr val="tx1"/>
                </a:solidFill>
              </a:rPr>
              <a:t>”</a:t>
            </a:r>
            <a:endParaRPr lang="en-US" sz="2800" b="1" dirty="0">
              <a:solidFill>
                <a:schemeClr val="tx1"/>
              </a:solidFill>
            </a:endParaRPr>
          </a:p>
          <a:p>
            <a:pPr lvl="0" algn="l"/>
            <a:r>
              <a:rPr lang="en-US" sz="2800" b="1" dirty="0" smtClean="0">
                <a:solidFill>
                  <a:schemeClr val="tx1"/>
                </a:solidFill>
              </a:rPr>
              <a:t>2:10 </a:t>
            </a:r>
            <a:r>
              <a:rPr lang="en-US" sz="2800" b="1" dirty="0">
                <a:solidFill>
                  <a:schemeClr val="tx1"/>
                </a:solidFill>
              </a:rPr>
              <a:t>God commands the fish to vomit Jonah </a:t>
            </a:r>
            <a:r>
              <a:rPr lang="en-US" sz="2800" b="1" u="sng" dirty="0">
                <a:solidFill>
                  <a:srgbClr val="C00000"/>
                </a:solidFill>
              </a:rPr>
              <a:t>up</a:t>
            </a:r>
            <a:r>
              <a:rPr lang="en-US" sz="2800" b="1" dirty="0">
                <a:solidFill>
                  <a:schemeClr val="tx1"/>
                </a:solidFill>
              </a:rPr>
              <a:t> out of its belly.</a:t>
            </a:r>
          </a:p>
          <a:p>
            <a:pPr lvl="0" algn="l"/>
            <a:r>
              <a:rPr lang="en-US" sz="2800" b="1" dirty="0" smtClean="0">
                <a:solidFill>
                  <a:schemeClr val="tx1"/>
                </a:solidFill>
              </a:rPr>
              <a:t>2:10 </a:t>
            </a:r>
            <a:r>
              <a:rPr lang="en-US" sz="2800" b="1" dirty="0">
                <a:solidFill>
                  <a:schemeClr val="tx1"/>
                </a:solidFill>
              </a:rPr>
              <a:t>Jonah was vomited </a:t>
            </a:r>
            <a:r>
              <a:rPr lang="en-US" sz="2800" b="1" u="sng" dirty="0">
                <a:solidFill>
                  <a:srgbClr val="C00000"/>
                </a:solidFill>
              </a:rPr>
              <a:t>up</a:t>
            </a:r>
            <a:r>
              <a:rPr lang="en-US" sz="2800" b="1" dirty="0">
                <a:solidFill>
                  <a:schemeClr val="tx1"/>
                </a:solidFill>
              </a:rPr>
              <a:t> onto dry land.</a:t>
            </a:r>
          </a:p>
          <a:p>
            <a:pPr lvl="0" algn="l"/>
            <a:r>
              <a:rPr lang="en-US" sz="2800" b="1" dirty="0" smtClean="0">
                <a:solidFill>
                  <a:schemeClr val="tx1"/>
                </a:solidFill>
              </a:rPr>
              <a:t>3:3 it </a:t>
            </a:r>
            <a:r>
              <a:rPr lang="en-US" sz="2800" b="1" dirty="0">
                <a:solidFill>
                  <a:schemeClr val="tx1"/>
                </a:solidFill>
              </a:rPr>
              <a:t>says Jonah arose and went </a:t>
            </a:r>
            <a:r>
              <a:rPr lang="en-US" sz="2800" b="1" u="sng" dirty="0">
                <a:solidFill>
                  <a:srgbClr val="C00000"/>
                </a:solidFill>
              </a:rPr>
              <a:t>up</a:t>
            </a:r>
            <a:r>
              <a:rPr lang="en-US" sz="2800" b="1" dirty="0">
                <a:solidFill>
                  <a:schemeClr val="tx1"/>
                </a:solidFill>
              </a:rPr>
              <a:t> to Nineveh.</a:t>
            </a:r>
          </a:p>
          <a:p>
            <a:pPr algn="l"/>
            <a:endParaRPr lang="en-US" sz="3200" dirty="0">
              <a:solidFill>
                <a:srgbClr val="C00000"/>
              </a:solidFill>
            </a:endParaRPr>
          </a:p>
        </p:txBody>
      </p:sp>
    </p:spTree>
    <p:extLst>
      <p:ext uri="{BB962C8B-B14F-4D97-AF65-F5344CB8AC3E}">
        <p14:creationId xmlns:p14="http://schemas.microsoft.com/office/powerpoint/2010/main" val="79410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cathedral quart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09550"/>
            <a:ext cx="5181600" cy="47957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5562600" y="209550"/>
            <a:ext cx="3200400" cy="4524315"/>
          </a:xfrm>
          <a:prstGeom prst="rect">
            <a:avLst/>
          </a:prstGeom>
          <a:noFill/>
        </p:spPr>
        <p:txBody>
          <a:bodyPr wrap="square" rtlCol="0">
            <a:spAutoFit/>
          </a:bodyPr>
          <a:lstStyle/>
          <a:p>
            <a:r>
              <a:rPr lang="en-US" sz="3200" b="1" dirty="0"/>
              <a:t>"Sin will take you farther than you want to go, keep you longer than you want to stay, and cost you more than you want to pay."</a:t>
            </a:r>
          </a:p>
        </p:txBody>
      </p:sp>
    </p:spTree>
    <p:extLst>
      <p:ext uri="{BB962C8B-B14F-4D97-AF65-F5344CB8AC3E}">
        <p14:creationId xmlns:p14="http://schemas.microsoft.com/office/powerpoint/2010/main" val="2983349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232673"/>
          </a:xfrm>
        </p:spPr>
        <p:txBody>
          <a:bodyPr>
            <a:normAutofit/>
          </a:bodyPr>
          <a:lstStyle/>
          <a:p>
            <a:pPr marL="0" lvl="0" indent="0">
              <a:buNone/>
            </a:pPr>
            <a:r>
              <a:rPr lang="en-US" sz="2800" b="1" dirty="0" smtClean="0">
                <a:solidFill>
                  <a:srgbClr val="C00000"/>
                </a:solidFill>
              </a:rPr>
              <a:t>What </a:t>
            </a:r>
            <a:r>
              <a:rPr lang="en-US" sz="2800" b="1" dirty="0">
                <a:solidFill>
                  <a:srgbClr val="C00000"/>
                </a:solidFill>
              </a:rPr>
              <a:t>it means to </a:t>
            </a:r>
            <a:r>
              <a:rPr lang="en-US" sz="2800" b="1" dirty="0" smtClean="0">
                <a:solidFill>
                  <a:srgbClr val="C00000"/>
                </a:solidFill>
              </a:rPr>
              <a:t>repent:</a:t>
            </a:r>
            <a:endParaRPr lang="en-US" sz="2800" b="1" dirty="0">
              <a:solidFill>
                <a:srgbClr val="C00000"/>
              </a:solidFill>
            </a:endParaRPr>
          </a:p>
          <a:p>
            <a:pPr lvl="0"/>
            <a:r>
              <a:rPr lang="en-US" sz="2800" b="1" dirty="0">
                <a:solidFill>
                  <a:srgbClr val="C00000"/>
                </a:solidFill>
              </a:rPr>
              <a:t>Ezekiel </a:t>
            </a:r>
            <a:r>
              <a:rPr lang="en-US" sz="2800" b="1" dirty="0" smtClean="0">
                <a:solidFill>
                  <a:srgbClr val="C00000"/>
                </a:solidFill>
              </a:rPr>
              <a:t>18:30</a:t>
            </a:r>
            <a:r>
              <a:rPr lang="en-US" sz="2800" b="1" dirty="0" smtClean="0">
                <a:solidFill>
                  <a:schemeClr val="tx1"/>
                </a:solidFill>
              </a:rPr>
              <a:t> </a:t>
            </a:r>
            <a:r>
              <a:rPr lang="en-US" sz="2800" b="1" dirty="0">
                <a:solidFill>
                  <a:schemeClr val="tx1"/>
                </a:solidFill>
              </a:rPr>
              <a:t>“Repent! Turn away from all your offenses; then sin will not be your downfall.”</a:t>
            </a:r>
          </a:p>
          <a:p>
            <a:pPr lvl="0"/>
            <a:r>
              <a:rPr lang="en-US" sz="2800" b="1" dirty="0">
                <a:solidFill>
                  <a:srgbClr val="C00000"/>
                </a:solidFill>
              </a:rPr>
              <a:t>Acts </a:t>
            </a:r>
            <a:r>
              <a:rPr lang="en-US" sz="2800" b="1" dirty="0" smtClean="0">
                <a:solidFill>
                  <a:srgbClr val="C00000"/>
                </a:solidFill>
              </a:rPr>
              <a:t>3:19</a:t>
            </a:r>
            <a:r>
              <a:rPr lang="en-US" sz="2800" b="1" dirty="0" smtClean="0">
                <a:solidFill>
                  <a:schemeClr val="tx1"/>
                </a:solidFill>
              </a:rPr>
              <a:t> </a:t>
            </a:r>
            <a:r>
              <a:rPr lang="en-US" sz="2800" b="1" dirty="0">
                <a:solidFill>
                  <a:schemeClr val="tx1"/>
                </a:solidFill>
              </a:rPr>
              <a:t>“Repent, then, and turn to God, so that your sins may be wiped out, that times of refreshing may come from the Lord.…”</a:t>
            </a:r>
          </a:p>
          <a:p>
            <a:pPr lvl="0"/>
            <a:r>
              <a:rPr lang="en-US" sz="2800" b="1" dirty="0" smtClean="0">
                <a:solidFill>
                  <a:schemeClr val="tx1"/>
                </a:solidFill>
              </a:rPr>
              <a:t>They </a:t>
            </a:r>
            <a:r>
              <a:rPr lang="en-US" sz="2800" b="1" dirty="0">
                <a:solidFill>
                  <a:schemeClr val="tx1"/>
                </a:solidFill>
              </a:rPr>
              <a:t>both indicate </a:t>
            </a:r>
            <a:r>
              <a:rPr lang="en-US" sz="2800" b="1" dirty="0" smtClean="0">
                <a:solidFill>
                  <a:schemeClr val="tx1"/>
                </a:solidFill>
              </a:rPr>
              <a:t>that the </a:t>
            </a:r>
            <a:r>
              <a:rPr lang="en-US" sz="2800" b="1" dirty="0">
                <a:solidFill>
                  <a:schemeClr val="tx1"/>
                </a:solidFill>
              </a:rPr>
              <a:t>root meaning of repentance is </a:t>
            </a:r>
            <a:r>
              <a:rPr lang="en-US" sz="2800" b="1" dirty="0">
                <a:solidFill>
                  <a:srgbClr val="C00000"/>
                </a:solidFill>
              </a:rPr>
              <a:t>“to turn.”</a:t>
            </a:r>
          </a:p>
          <a:p>
            <a:pPr marL="0" indent="0">
              <a:buNone/>
            </a:pPr>
            <a:endParaRPr lang="en-US" dirty="0"/>
          </a:p>
        </p:txBody>
      </p:sp>
    </p:spTree>
    <p:extLst>
      <p:ext uri="{BB962C8B-B14F-4D97-AF65-F5344CB8AC3E}">
        <p14:creationId xmlns:p14="http://schemas.microsoft.com/office/powerpoint/2010/main" val="4159789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e meaning of repen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14103"/>
            <a:ext cx="7696200" cy="4706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26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232673"/>
          </a:xfrm>
        </p:spPr>
        <p:txBody>
          <a:bodyPr>
            <a:normAutofit/>
          </a:bodyPr>
          <a:lstStyle/>
          <a:p>
            <a:pPr marL="0" lvl="0" indent="0">
              <a:buNone/>
            </a:pPr>
            <a:r>
              <a:rPr lang="en-US" sz="2800" b="1" dirty="0">
                <a:solidFill>
                  <a:srgbClr val="C00000"/>
                </a:solidFill>
              </a:rPr>
              <a:t>W</a:t>
            </a:r>
            <a:r>
              <a:rPr lang="en-US" sz="2800" b="1" dirty="0" smtClean="0">
                <a:solidFill>
                  <a:srgbClr val="C00000"/>
                </a:solidFill>
              </a:rPr>
              <a:t>hat </a:t>
            </a:r>
            <a:r>
              <a:rPr lang="en-US" sz="2800" b="1" dirty="0">
                <a:solidFill>
                  <a:srgbClr val="C00000"/>
                </a:solidFill>
              </a:rPr>
              <a:t>it means to confess </a:t>
            </a:r>
            <a:r>
              <a:rPr lang="en-US" sz="2800" b="1" dirty="0" smtClean="0">
                <a:solidFill>
                  <a:srgbClr val="C00000"/>
                </a:solidFill>
              </a:rPr>
              <a:t>sin:</a:t>
            </a:r>
            <a:endParaRPr lang="en-US" sz="2800" b="1" dirty="0">
              <a:solidFill>
                <a:srgbClr val="C00000"/>
              </a:solidFill>
            </a:endParaRPr>
          </a:p>
          <a:p>
            <a:pPr lvl="0"/>
            <a:r>
              <a:rPr lang="en-US" sz="2800" b="1" dirty="0">
                <a:solidFill>
                  <a:srgbClr val="C00000"/>
                </a:solidFill>
              </a:rPr>
              <a:t>Proverbs 28:13 </a:t>
            </a:r>
            <a:r>
              <a:rPr lang="en-US" sz="2800" b="1" dirty="0" smtClean="0">
                <a:solidFill>
                  <a:schemeClr val="tx1"/>
                </a:solidFill>
              </a:rPr>
              <a:t>“</a:t>
            </a:r>
            <a:r>
              <a:rPr lang="en-US" sz="2800" b="1" dirty="0">
                <a:solidFill>
                  <a:schemeClr val="tx1"/>
                </a:solidFill>
              </a:rPr>
              <a:t>he who conceals his sins does not prosper, but whoever confesses and renounces them finds mercy."</a:t>
            </a:r>
          </a:p>
          <a:p>
            <a:pPr lvl="0"/>
            <a:r>
              <a:rPr lang="en-US" sz="2800" b="1" dirty="0">
                <a:solidFill>
                  <a:srgbClr val="C00000"/>
                </a:solidFill>
              </a:rPr>
              <a:t>I John 1:9 </a:t>
            </a:r>
            <a:r>
              <a:rPr lang="en-US" sz="2800" b="1" dirty="0" smtClean="0">
                <a:solidFill>
                  <a:schemeClr val="tx1"/>
                </a:solidFill>
              </a:rPr>
              <a:t>“</a:t>
            </a:r>
            <a:r>
              <a:rPr lang="en-US" sz="2800" b="1" dirty="0">
                <a:solidFill>
                  <a:schemeClr val="tx1"/>
                </a:solidFill>
              </a:rPr>
              <a:t>If we confess our sins, he is faithful and just and will forgive us our sins and purify us from all unrighteousness.”</a:t>
            </a:r>
          </a:p>
          <a:p>
            <a:pPr lvl="0"/>
            <a:r>
              <a:rPr lang="en-US" sz="2800" b="1" dirty="0" smtClean="0">
                <a:solidFill>
                  <a:schemeClr val="tx1"/>
                </a:solidFill>
              </a:rPr>
              <a:t>To </a:t>
            </a:r>
            <a:r>
              <a:rPr lang="en-US" sz="2800" b="1" dirty="0">
                <a:solidFill>
                  <a:schemeClr val="tx1"/>
                </a:solidFill>
              </a:rPr>
              <a:t>“confess” means to </a:t>
            </a:r>
            <a:r>
              <a:rPr lang="en-US" sz="2800" b="1" dirty="0">
                <a:solidFill>
                  <a:srgbClr val="C00000"/>
                </a:solidFill>
              </a:rPr>
              <a:t>“say the same thing” </a:t>
            </a:r>
            <a:r>
              <a:rPr lang="en-US" sz="2800" b="1" dirty="0">
                <a:solidFill>
                  <a:schemeClr val="tx1"/>
                </a:solidFill>
              </a:rPr>
              <a:t>or </a:t>
            </a:r>
            <a:r>
              <a:rPr lang="en-US" sz="2800" b="1" dirty="0">
                <a:solidFill>
                  <a:srgbClr val="C00000"/>
                </a:solidFill>
              </a:rPr>
              <a:t>“agree with.”</a:t>
            </a:r>
          </a:p>
          <a:p>
            <a:pPr marL="0" indent="0">
              <a:buNone/>
            </a:pPr>
            <a:endParaRPr lang="en-US" dirty="0"/>
          </a:p>
        </p:txBody>
      </p:sp>
    </p:spTree>
    <p:extLst>
      <p:ext uri="{BB962C8B-B14F-4D97-AF65-F5344CB8AC3E}">
        <p14:creationId xmlns:p14="http://schemas.microsoft.com/office/powerpoint/2010/main" val="864776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Jonah</a:t>
            </a:r>
            <a:endParaRPr lang="en-US" sz="8000" dirty="0">
              <a:solidFill>
                <a:srgbClr val="C00000"/>
              </a:solidFill>
            </a:endParaRPr>
          </a:p>
        </p:txBody>
      </p:sp>
      <p:sp>
        <p:nvSpPr>
          <p:cNvPr id="3" name="Subtitle 2"/>
          <p:cNvSpPr>
            <a:spLocks noGrp="1"/>
          </p:cNvSpPr>
          <p:nvPr>
            <p:ph type="subTitle" idx="1"/>
          </p:nvPr>
        </p:nvSpPr>
        <p:spPr>
          <a:xfrm>
            <a:off x="228600" y="1733550"/>
            <a:ext cx="8686800" cy="2743200"/>
          </a:xfrm>
        </p:spPr>
        <p:txBody>
          <a:bodyPr>
            <a:normAutofit/>
          </a:bodyPr>
          <a:lstStyle/>
          <a:p>
            <a:r>
              <a:rPr lang="en-US" sz="4000" b="1" dirty="0" smtClean="0">
                <a:solidFill>
                  <a:schemeClr val="tx1">
                    <a:lumMod val="95000"/>
                    <a:lumOff val="5000"/>
                  </a:schemeClr>
                </a:solidFill>
                <a:effectLst>
                  <a:outerShdw blurRad="38100" dist="38100" dir="2700000" algn="tl">
                    <a:srgbClr val="000000">
                      <a:alpha val="43137"/>
                    </a:srgbClr>
                  </a:outerShdw>
                </a:effectLst>
              </a:rPr>
              <a:t>Good News For The Repentant</a:t>
            </a:r>
          </a:p>
          <a:p>
            <a:endParaRPr lang="en-US" sz="2800" b="1" dirty="0" smtClean="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0441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72252"/>
            <a:ext cx="7772400" cy="45599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2703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14350"/>
            <a:ext cx="8229600" cy="3962400"/>
          </a:xfrm>
        </p:spPr>
        <p:txBody>
          <a:bodyPr>
            <a:normAutofit/>
          </a:bodyPr>
          <a:lstStyle/>
          <a:p>
            <a:pPr lvl="0" algn="l"/>
            <a:r>
              <a:rPr lang="en-US" sz="3200" b="1" dirty="0" smtClean="0">
                <a:solidFill>
                  <a:srgbClr val="C00000"/>
                </a:solidFill>
              </a:rPr>
              <a:t>Jonah 1:17  </a:t>
            </a:r>
            <a:r>
              <a:rPr lang="en-US" sz="3200" b="1" dirty="0">
                <a:solidFill>
                  <a:schemeClr val="tx1"/>
                </a:solidFill>
              </a:rPr>
              <a:t>“But the LORD provided a great fish to swallow Jonah, and Jonah was inside the fish three days and three nights.”  </a:t>
            </a:r>
          </a:p>
          <a:p>
            <a:endParaRPr lang="en-US" sz="2800" b="1" dirty="0" smtClean="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19446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mage result for john kohlenberger II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789" y="285750"/>
            <a:ext cx="3497012"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0" y="184640"/>
            <a:ext cx="5029201" cy="4893647"/>
          </a:xfrm>
          <a:prstGeom prst="rect">
            <a:avLst/>
          </a:prstGeom>
          <a:noFill/>
        </p:spPr>
        <p:txBody>
          <a:bodyPr wrap="square" rtlCol="0">
            <a:spAutoFit/>
          </a:bodyPr>
          <a:lstStyle/>
          <a:p>
            <a:pPr lvl="0"/>
            <a:r>
              <a:rPr lang="en-US" sz="3200" b="1" dirty="0"/>
              <a:t>John </a:t>
            </a:r>
            <a:r>
              <a:rPr lang="en-US" sz="3200" b="1" dirty="0" err="1" smtClean="0"/>
              <a:t>Kohlenberger</a:t>
            </a:r>
            <a:r>
              <a:rPr lang="en-US" sz="3200" b="1" dirty="0" smtClean="0"/>
              <a:t> III</a:t>
            </a:r>
          </a:p>
          <a:p>
            <a:pPr lvl="0"/>
            <a:r>
              <a:rPr lang="en-US" sz="2800" b="1" dirty="0" smtClean="0"/>
              <a:t>“</a:t>
            </a:r>
            <a:r>
              <a:rPr lang="en-US" sz="2800" b="1" dirty="0"/>
              <a:t>It is as foolish for the liberal to deny the possibility of taking the fish literally as for the conservative to attempt to identify the species of marine animal that could swallow and sustain a human being for three days and nights.  Both slight the miraculous and </a:t>
            </a:r>
            <a:r>
              <a:rPr lang="en-US" sz="2800" b="1" dirty="0" smtClean="0"/>
              <a:t>the power </a:t>
            </a:r>
            <a:r>
              <a:rPr lang="en-US" sz="2800" b="1" dirty="0"/>
              <a:t>of God.”  </a:t>
            </a:r>
          </a:p>
        </p:txBody>
      </p:sp>
    </p:spTree>
    <p:extLst>
      <p:ext uri="{BB962C8B-B14F-4D97-AF65-F5344CB8AC3E}">
        <p14:creationId xmlns:p14="http://schemas.microsoft.com/office/powerpoint/2010/main" val="1894513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14350"/>
            <a:ext cx="8229600" cy="3962400"/>
          </a:xfrm>
        </p:spPr>
        <p:txBody>
          <a:bodyPr>
            <a:normAutofit fontScale="92500" lnSpcReduction="10000"/>
          </a:bodyPr>
          <a:lstStyle/>
          <a:p>
            <a:pPr lvl="0" algn="l"/>
            <a:r>
              <a:rPr lang="en-US" sz="3200" b="1" dirty="0" smtClean="0">
                <a:solidFill>
                  <a:srgbClr val="C00000"/>
                </a:solidFill>
              </a:rPr>
              <a:t>Jonah 2:1-6  </a:t>
            </a:r>
            <a:r>
              <a:rPr lang="en-US" sz="3200" b="1" dirty="0">
                <a:solidFill>
                  <a:schemeClr val="tx1"/>
                </a:solidFill>
              </a:rPr>
              <a:t>“From inside the fish Jonah prayed to the LORD his God. 2 He said: "In my distress I called to the LORD, and he answered me. From the depths of the grave I called for help, and you listened to my cry. 3 You hurled me into the deep, into the very heart of the seas, and the currents swirled about me; all your waves and breakers swept over me</a:t>
            </a:r>
            <a:r>
              <a:rPr lang="en-US" sz="3200" b="1" dirty="0" smtClean="0">
                <a:solidFill>
                  <a:schemeClr val="tx1"/>
                </a:solidFill>
              </a:rPr>
              <a:t>.”</a:t>
            </a:r>
            <a:endParaRPr lang="en-US" sz="2800" b="1" dirty="0" smtClean="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7230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514350"/>
            <a:ext cx="8229600" cy="3962400"/>
          </a:xfrm>
        </p:spPr>
        <p:txBody>
          <a:bodyPr>
            <a:normAutofit fontScale="92500" lnSpcReduction="10000"/>
          </a:bodyPr>
          <a:lstStyle/>
          <a:p>
            <a:pPr lvl="0" algn="l"/>
            <a:r>
              <a:rPr lang="en-US" sz="3200" b="1" dirty="0" smtClean="0">
                <a:solidFill>
                  <a:srgbClr val="C00000"/>
                </a:solidFill>
              </a:rPr>
              <a:t>Jonah 2:1-6  </a:t>
            </a:r>
            <a:r>
              <a:rPr lang="en-US" sz="3200" b="1" dirty="0" smtClean="0">
                <a:solidFill>
                  <a:schemeClr val="tx1"/>
                </a:solidFill>
              </a:rPr>
              <a:t>“</a:t>
            </a:r>
            <a:r>
              <a:rPr lang="en-US" sz="3200" b="1" dirty="0">
                <a:solidFill>
                  <a:schemeClr val="tx1"/>
                </a:solidFill>
              </a:rPr>
              <a:t>4 I said, 'I have been banished from your sight; yet I will look again toward your holy temple.' 5 The engulfing waters threatened me, the deep surrounded me; seaweed was wrapped around my head. 6 To the roots of the mountains I sank down; the earth beneath barred me in forever. But you brought my life up from the pit, O LORD my God.”</a:t>
            </a:r>
          </a:p>
        </p:txBody>
      </p:sp>
    </p:spTree>
    <p:extLst>
      <p:ext uri="{BB962C8B-B14F-4D97-AF65-F5344CB8AC3E}">
        <p14:creationId xmlns:p14="http://schemas.microsoft.com/office/powerpoint/2010/main" val="3810815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lvl="0" algn="l"/>
            <a:r>
              <a:rPr lang="en-US" sz="3200" b="1" dirty="0" smtClean="0">
                <a:solidFill>
                  <a:srgbClr val="C00000"/>
                </a:solidFill>
              </a:rPr>
              <a:t>I.  Jonah’s Spiritual Journey Downward Continues (2:1-6)</a:t>
            </a:r>
            <a:endParaRPr lang="en-US" sz="3200" dirty="0">
              <a:solidFill>
                <a:srgbClr val="C00000"/>
              </a:solidFill>
            </a:endParaRPr>
          </a:p>
        </p:txBody>
      </p:sp>
    </p:spTree>
    <p:extLst>
      <p:ext uri="{BB962C8B-B14F-4D97-AF65-F5344CB8AC3E}">
        <p14:creationId xmlns:p14="http://schemas.microsoft.com/office/powerpoint/2010/main" val="2954182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fontScale="77500" lnSpcReduction="20000"/>
          </a:bodyPr>
          <a:lstStyle/>
          <a:p>
            <a:pPr lvl="0" algn="l"/>
            <a:r>
              <a:rPr lang="en-US" sz="3600" b="1" dirty="0" smtClean="0">
                <a:solidFill>
                  <a:srgbClr val="C00000"/>
                </a:solidFill>
              </a:rPr>
              <a:t>A review of Jonah’s journey downward in Chapter 1</a:t>
            </a:r>
          </a:p>
          <a:p>
            <a:pPr marL="457200" indent="-457200" algn="l">
              <a:buFont typeface="Arial" panose="020B0604020202020204" pitchFamily="34" charset="0"/>
              <a:buChar char="•"/>
            </a:pPr>
            <a:r>
              <a:rPr lang="en-US" sz="3600" b="1" dirty="0">
                <a:solidFill>
                  <a:schemeClr val="tx1"/>
                </a:solidFill>
              </a:rPr>
              <a:t>He went down to Joppa (v. 3</a:t>
            </a:r>
            <a:r>
              <a:rPr lang="en-US" sz="3600" b="1" dirty="0" smtClean="0">
                <a:solidFill>
                  <a:schemeClr val="tx1"/>
                </a:solidFill>
              </a:rPr>
              <a:t>)</a:t>
            </a:r>
            <a:endParaRPr lang="en-US" sz="3600" b="1" dirty="0">
              <a:solidFill>
                <a:schemeClr val="tx1"/>
              </a:solidFill>
            </a:endParaRPr>
          </a:p>
          <a:p>
            <a:pPr marL="457200" indent="-457200" algn="l">
              <a:buFont typeface="Arial" panose="020B0604020202020204" pitchFamily="34" charset="0"/>
              <a:buChar char="•"/>
            </a:pPr>
            <a:r>
              <a:rPr lang="en-US" sz="3600" b="1" dirty="0">
                <a:solidFill>
                  <a:schemeClr val="tx1"/>
                </a:solidFill>
              </a:rPr>
              <a:t>He went down on to the ship (v</a:t>
            </a:r>
            <a:r>
              <a:rPr lang="en-US" sz="3600" b="1" dirty="0" smtClean="0">
                <a:solidFill>
                  <a:schemeClr val="tx1"/>
                </a:solidFill>
              </a:rPr>
              <a:t>. </a:t>
            </a:r>
            <a:r>
              <a:rPr lang="en-US" sz="3600" b="1" dirty="0">
                <a:solidFill>
                  <a:schemeClr val="tx1"/>
                </a:solidFill>
              </a:rPr>
              <a:t>3)</a:t>
            </a:r>
          </a:p>
          <a:p>
            <a:pPr marL="457200" indent="-457200" algn="l">
              <a:buFont typeface="Arial" panose="020B0604020202020204" pitchFamily="34" charset="0"/>
              <a:buChar char="•"/>
            </a:pPr>
            <a:r>
              <a:rPr lang="en-US" sz="3600" b="1" dirty="0">
                <a:solidFill>
                  <a:schemeClr val="tx1"/>
                </a:solidFill>
              </a:rPr>
              <a:t>He </a:t>
            </a:r>
            <a:r>
              <a:rPr lang="en-US" sz="3600" b="1" dirty="0" smtClean="0">
                <a:solidFill>
                  <a:schemeClr val="tx1"/>
                </a:solidFill>
              </a:rPr>
              <a:t>went down </a:t>
            </a:r>
            <a:r>
              <a:rPr lang="en-US" sz="3600" b="1" dirty="0">
                <a:solidFill>
                  <a:schemeClr val="tx1"/>
                </a:solidFill>
              </a:rPr>
              <a:t>into the hold of the </a:t>
            </a:r>
            <a:r>
              <a:rPr lang="en-US" sz="3600" b="1" dirty="0" smtClean="0">
                <a:solidFill>
                  <a:schemeClr val="tx1"/>
                </a:solidFill>
              </a:rPr>
              <a:t>ship (v. 5)</a:t>
            </a:r>
            <a:endParaRPr lang="en-US" sz="3600" b="1" dirty="0">
              <a:solidFill>
                <a:schemeClr val="tx1"/>
              </a:solidFill>
            </a:endParaRPr>
          </a:p>
          <a:p>
            <a:pPr marL="457200" indent="-457200" algn="l">
              <a:buFont typeface="Arial" panose="020B0604020202020204" pitchFamily="34" charset="0"/>
              <a:buChar char="•"/>
            </a:pPr>
            <a:r>
              <a:rPr lang="en-US" sz="3600" b="1" dirty="0">
                <a:solidFill>
                  <a:schemeClr val="tx1"/>
                </a:solidFill>
              </a:rPr>
              <a:t>He went down into a deep sleep (v. 5)</a:t>
            </a:r>
          </a:p>
          <a:p>
            <a:pPr marL="457200" indent="-457200" algn="l">
              <a:buFont typeface="Arial" panose="020B0604020202020204" pitchFamily="34" charset="0"/>
              <a:buChar char="•"/>
            </a:pPr>
            <a:r>
              <a:rPr lang="en-US" sz="3600" b="1" dirty="0">
                <a:solidFill>
                  <a:schemeClr val="tx1"/>
                </a:solidFill>
              </a:rPr>
              <a:t>L</a:t>
            </a:r>
            <a:r>
              <a:rPr lang="en-US" sz="3600" b="1" dirty="0" smtClean="0">
                <a:solidFill>
                  <a:schemeClr val="tx1"/>
                </a:solidFill>
              </a:rPr>
              <a:t>ots </a:t>
            </a:r>
            <a:r>
              <a:rPr lang="en-US" sz="3600" b="1" dirty="0">
                <a:solidFill>
                  <a:schemeClr val="tx1"/>
                </a:solidFill>
              </a:rPr>
              <a:t>were cast and fell (down) on Jonah </a:t>
            </a:r>
            <a:r>
              <a:rPr lang="en-US" sz="3600" b="1" dirty="0" smtClean="0">
                <a:solidFill>
                  <a:schemeClr val="tx1"/>
                </a:solidFill>
              </a:rPr>
              <a:t>(v. </a:t>
            </a:r>
            <a:r>
              <a:rPr lang="en-US" sz="3600" b="1" dirty="0">
                <a:solidFill>
                  <a:schemeClr val="tx1"/>
                </a:solidFill>
              </a:rPr>
              <a:t>7)</a:t>
            </a:r>
          </a:p>
          <a:p>
            <a:pPr marL="457200" indent="-457200" algn="l">
              <a:buFont typeface="Arial" panose="020B0604020202020204" pitchFamily="34" charset="0"/>
              <a:buChar char="•"/>
            </a:pPr>
            <a:r>
              <a:rPr lang="en-US" sz="3600" b="1" dirty="0">
                <a:solidFill>
                  <a:schemeClr val="tx1"/>
                </a:solidFill>
              </a:rPr>
              <a:t>He went down into the sea (v. 15</a:t>
            </a:r>
            <a:r>
              <a:rPr lang="en-US" sz="3600" b="1" dirty="0" smtClean="0">
                <a:solidFill>
                  <a:schemeClr val="tx1"/>
                </a:solidFill>
              </a:rPr>
              <a:t>)</a:t>
            </a:r>
            <a:endParaRPr lang="en-US" sz="3600" b="1" dirty="0">
              <a:solidFill>
                <a:schemeClr val="tx1"/>
              </a:solidFill>
            </a:endParaRPr>
          </a:p>
          <a:p>
            <a:pPr marL="457200" indent="-457200" algn="l">
              <a:buFont typeface="Arial" panose="020B0604020202020204" pitchFamily="34" charset="0"/>
              <a:buChar char="•"/>
            </a:pPr>
            <a:r>
              <a:rPr lang="en-US" sz="3600" b="1" dirty="0">
                <a:solidFill>
                  <a:schemeClr val="tx1"/>
                </a:solidFill>
              </a:rPr>
              <a:t>He went down into the belly of the </a:t>
            </a:r>
            <a:r>
              <a:rPr lang="en-US" sz="3600" b="1" dirty="0" smtClean="0">
                <a:solidFill>
                  <a:schemeClr val="tx1"/>
                </a:solidFill>
              </a:rPr>
              <a:t>fish </a:t>
            </a:r>
            <a:r>
              <a:rPr lang="en-US" sz="3600" b="1" dirty="0">
                <a:solidFill>
                  <a:schemeClr val="tx1"/>
                </a:solidFill>
              </a:rPr>
              <a:t>(v. 17</a:t>
            </a:r>
            <a:r>
              <a:rPr lang="en-US" sz="3600" b="1" dirty="0" smtClean="0">
                <a:solidFill>
                  <a:schemeClr val="tx1"/>
                </a:solidFill>
              </a:rPr>
              <a:t>)</a:t>
            </a:r>
            <a:endParaRPr lang="en-US" sz="3600" b="1" dirty="0">
              <a:solidFill>
                <a:schemeClr val="tx1"/>
              </a:solidFill>
            </a:endParaRPr>
          </a:p>
          <a:p>
            <a:pPr lvl="0" algn="l"/>
            <a:endParaRPr lang="en-US" sz="2800" dirty="0">
              <a:solidFill>
                <a:srgbClr val="C00000"/>
              </a:solidFill>
            </a:endParaRPr>
          </a:p>
        </p:txBody>
      </p:sp>
    </p:spTree>
    <p:extLst>
      <p:ext uri="{BB962C8B-B14F-4D97-AF65-F5344CB8AC3E}">
        <p14:creationId xmlns:p14="http://schemas.microsoft.com/office/powerpoint/2010/main" val="353653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285750"/>
            <a:ext cx="8686800" cy="4419600"/>
          </a:xfrm>
        </p:spPr>
        <p:txBody>
          <a:bodyPr>
            <a:normAutofit/>
          </a:bodyPr>
          <a:lstStyle/>
          <a:p>
            <a:pPr marL="571500" lvl="0" indent="-571500" algn="l">
              <a:buAutoNum type="romanUcPeriod"/>
            </a:pPr>
            <a:r>
              <a:rPr lang="en-US" sz="3200" b="1" dirty="0" smtClean="0">
                <a:solidFill>
                  <a:srgbClr val="C00000"/>
                </a:solidFill>
              </a:rPr>
              <a:t>Jonah’s Spiritual Journey Downward Continues (2:1-6)</a:t>
            </a:r>
            <a:endParaRPr lang="en-US" sz="3200" b="1" dirty="0" smtClean="0">
              <a:solidFill>
                <a:schemeClr val="tx1"/>
              </a:solidFill>
            </a:endParaRPr>
          </a:p>
          <a:p>
            <a:pPr marL="914400" lvl="1" indent="-457200" algn="l">
              <a:buFont typeface="Arial" panose="020B0604020202020204" pitchFamily="34" charset="0"/>
              <a:buChar char="•"/>
            </a:pPr>
            <a:r>
              <a:rPr lang="en-US" sz="2800" b="1" dirty="0" smtClean="0">
                <a:solidFill>
                  <a:schemeClr val="tx1"/>
                </a:solidFill>
              </a:rPr>
              <a:t>The waves break over him.  </a:t>
            </a:r>
          </a:p>
          <a:p>
            <a:pPr marL="914400" lvl="1" indent="-457200" algn="l">
              <a:buFont typeface="Arial" panose="020B0604020202020204" pitchFamily="34" charset="0"/>
              <a:buChar char="•"/>
            </a:pPr>
            <a:r>
              <a:rPr lang="en-US" sz="2800" b="1" dirty="0" smtClean="0">
                <a:solidFill>
                  <a:schemeClr val="tx1"/>
                </a:solidFill>
              </a:rPr>
              <a:t>The </a:t>
            </a:r>
            <a:r>
              <a:rPr lang="en-US" sz="2800" b="1" dirty="0">
                <a:solidFill>
                  <a:schemeClr val="tx1"/>
                </a:solidFill>
              </a:rPr>
              <a:t>water engulfs him. </a:t>
            </a:r>
            <a:endParaRPr lang="en-US" sz="2800" b="1" dirty="0" smtClean="0">
              <a:solidFill>
                <a:schemeClr val="tx1"/>
              </a:solidFill>
            </a:endParaRPr>
          </a:p>
          <a:p>
            <a:pPr marL="914400" lvl="1" indent="-457200" algn="l">
              <a:buFont typeface="Arial" panose="020B0604020202020204" pitchFamily="34" charset="0"/>
              <a:buChar char="•"/>
            </a:pPr>
            <a:r>
              <a:rPr lang="en-US" sz="2800" b="1" dirty="0" smtClean="0">
                <a:solidFill>
                  <a:schemeClr val="tx1"/>
                </a:solidFill>
              </a:rPr>
              <a:t>The </a:t>
            </a:r>
            <a:r>
              <a:rPr lang="en-US" sz="2800" b="1" dirty="0">
                <a:solidFill>
                  <a:schemeClr val="tx1"/>
                </a:solidFill>
              </a:rPr>
              <a:t>seaweed wraps around his head.</a:t>
            </a:r>
          </a:p>
          <a:p>
            <a:pPr marL="914400" lvl="1" indent="-457200" algn="l">
              <a:buFont typeface="Arial" panose="020B0604020202020204" pitchFamily="34" charset="0"/>
              <a:buChar char="•"/>
            </a:pPr>
            <a:r>
              <a:rPr lang="en-US" sz="2800" b="1" dirty="0" smtClean="0">
                <a:solidFill>
                  <a:schemeClr val="tx1"/>
                </a:solidFill>
              </a:rPr>
              <a:t>“</a:t>
            </a:r>
            <a:r>
              <a:rPr lang="en-US" sz="2800" b="1" dirty="0">
                <a:solidFill>
                  <a:schemeClr val="tx1"/>
                </a:solidFill>
              </a:rPr>
              <a:t>To the roots of the mountains I sank down.”</a:t>
            </a:r>
          </a:p>
          <a:p>
            <a:pPr marL="914400" lvl="1" indent="-457200" algn="l">
              <a:buFont typeface="Arial" panose="020B0604020202020204" pitchFamily="34" charset="0"/>
              <a:buChar char="•"/>
            </a:pPr>
            <a:r>
              <a:rPr lang="en-US" sz="2800" b="1" dirty="0" smtClean="0">
                <a:solidFill>
                  <a:schemeClr val="tx1"/>
                </a:solidFill>
              </a:rPr>
              <a:t>That </a:t>
            </a:r>
            <a:r>
              <a:rPr lang="en-US" sz="2800" b="1" dirty="0">
                <a:solidFill>
                  <a:schemeClr val="tx1"/>
                </a:solidFill>
              </a:rPr>
              <a:t>is as low as you can go.  </a:t>
            </a:r>
          </a:p>
        </p:txBody>
      </p:sp>
    </p:spTree>
    <p:extLst>
      <p:ext uri="{BB962C8B-B14F-4D97-AF65-F5344CB8AC3E}">
        <p14:creationId xmlns:p14="http://schemas.microsoft.com/office/powerpoint/2010/main" val="2647243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77037</TotalTime>
  <Words>867</Words>
  <Application>Microsoft Office PowerPoint</Application>
  <PresentationFormat>On-screen Show (16:9)</PresentationFormat>
  <Paragraphs>52</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Executive</vt:lpstr>
      <vt:lpstr>Jonah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Jonah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dc:title>
  <dc:creator>Larry</dc:creator>
  <cp:lastModifiedBy>Larry</cp:lastModifiedBy>
  <cp:revision>271</cp:revision>
  <dcterms:created xsi:type="dcterms:W3CDTF">2015-09-15T19:34:56Z</dcterms:created>
  <dcterms:modified xsi:type="dcterms:W3CDTF">2018-02-23T16:14:08Z</dcterms:modified>
</cp:coreProperties>
</file>