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444" r:id="rId3"/>
    <p:sldId id="443" r:id="rId4"/>
    <p:sldId id="445" r:id="rId5"/>
    <p:sldId id="418" r:id="rId6"/>
    <p:sldId id="446" r:id="rId7"/>
    <p:sldId id="449" r:id="rId8"/>
    <p:sldId id="451" r:id="rId9"/>
    <p:sldId id="450" r:id="rId10"/>
    <p:sldId id="455" r:id="rId11"/>
    <p:sldId id="423" r:id="rId12"/>
    <p:sldId id="454" r:id="rId13"/>
    <p:sldId id="442" r:id="rId14"/>
    <p:sldId id="456" r:id="rId15"/>
    <p:sldId id="458" r:id="rId16"/>
    <p:sldId id="459" r:id="rId17"/>
    <p:sldId id="460" r:id="rId18"/>
    <p:sldId id="469" r:id="rId19"/>
    <p:sldId id="461" r:id="rId20"/>
    <p:sldId id="462" r:id="rId21"/>
    <p:sldId id="463" r:id="rId22"/>
    <p:sldId id="464" r:id="rId23"/>
    <p:sldId id="465" r:id="rId24"/>
    <p:sldId id="438" r:id="rId25"/>
    <p:sldId id="466" r:id="rId26"/>
    <p:sldId id="467" r:id="rId27"/>
    <p:sldId id="468" r:id="rId28"/>
    <p:sldId id="437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0" autoAdjust="0"/>
    <p:restoredTop sz="94660"/>
  </p:normalViewPr>
  <p:slideViewPr>
    <p:cSldViewPr>
      <p:cViewPr varScale="1">
        <p:scale>
          <a:sx n="49" d="100"/>
          <a:sy n="49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4366B2-A823-4CA2-B44F-6DD026458A7B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7ED804-8D81-452D-A72C-0AC7CBF434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90550"/>
            <a:ext cx="8305800" cy="9144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Jonah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52550"/>
            <a:ext cx="8686800" cy="3124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News For The Repentant</a:t>
            </a:r>
          </a:p>
          <a:p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Jonah 3 </a:t>
            </a:r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Jonah Preaches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875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"/>
            <a:ext cx="8001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02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3813"/>
            <a:ext cx="3810000" cy="3684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0"/>
            <a:ext cx="4622800" cy="507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53484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Stone tablets from the library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51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7800" y="20955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Restored ruins of Nineveh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02380"/>
            <a:ext cx="7239000" cy="4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52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59555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British museum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44330"/>
            <a:ext cx="6858000" cy="406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50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/>
          </a:bodyPr>
          <a:lstStyle/>
          <a:p>
            <a:pPr lvl="0" algn="l"/>
            <a:r>
              <a:rPr lang="en-US" sz="3900" b="1" dirty="0" smtClean="0">
                <a:solidFill>
                  <a:srgbClr val="C00000"/>
                </a:solidFill>
              </a:rPr>
              <a:t>I.  Jonah </a:t>
            </a:r>
            <a:r>
              <a:rPr lang="en-US" sz="3900" b="1" dirty="0">
                <a:solidFill>
                  <a:srgbClr val="C00000"/>
                </a:solidFill>
              </a:rPr>
              <a:t>Preaches  (3:1-4)</a:t>
            </a:r>
          </a:p>
          <a:p>
            <a:pPr lvl="0" algn="l"/>
            <a:r>
              <a:rPr lang="en-US" sz="3200" b="1" dirty="0" smtClean="0">
                <a:solidFill>
                  <a:schemeClr val="tx1"/>
                </a:solidFill>
              </a:rPr>
              <a:t>A.  Jonah </a:t>
            </a:r>
            <a:r>
              <a:rPr lang="en-US" sz="3200" b="1" dirty="0">
                <a:solidFill>
                  <a:schemeClr val="tx1"/>
                </a:solidFill>
              </a:rPr>
              <a:t>Recommissioned </a:t>
            </a:r>
          </a:p>
          <a:p>
            <a:pPr marL="514350" lvl="0" indent="-514350" algn="l">
              <a:buAutoNum type="alphaUcPeriod" startAt="2"/>
            </a:pPr>
            <a:r>
              <a:rPr lang="en-US" sz="3200" b="1" dirty="0" smtClean="0">
                <a:solidFill>
                  <a:schemeClr val="tx1"/>
                </a:solidFill>
              </a:rPr>
              <a:t>The Journey</a:t>
            </a:r>
          </a:p>
          <a:p>
            <a:pPr marL="514350" indent="-514350" algn="l">
              <a:buFont typeface="Arial" pitchFamily="34" charset="0"/>
              <a:buAutoNum type="alphaUcPeriod" startAt="2"/>
            </a:pPr>
            <a:r>
              <a:rPr lang="en-US" sz="3200" b="1" dirty="0" smtClean="0">
                <a:solidFill>
                  <a:schemeClr val="tx1"/>
                </a:solidFill>
              </a:rPr>
              <a:t>The City</a:t>
            </a:r>
          </a:p>
          <a:p>
            <a:pPr algn="l"/>
            <a:r>
              <a:rPr lang="en-US" sz="3200" b="1" dirty="0">
                <a:solidFill>
                  <a:schemeClr val="tx1"/>
                </a:solidFill>
              </a:rPr>
              <a:t>D. The Sermon</a:t>
            </a:r>
          </a:p>
          <a:p>
            <a:pPr algn="l"/>
            <a:r>
              <a:rPr lang="en-US" sz="3200" b="1" dirty="0" smtClean="0">
                <a:solidFill>
                  <a:schemeClr val="tx1"/>
                </a:solidFill>
              </a:rPr>
              <a:t> “</a:t>
            </a:r>
            <a:r>
              <a:rPr lang="en-US" sz="3200" b="1" dirty="0">
                <a:solidFill>
                  <a:schemeClr val="tx1"/>
                </a:solidFill>
              </a:rPr>
              <a:t>Forty more days and Nineveh will be </a:t>
            </a:r>
            <a:r>
              <a:rPr lang="en-US" sz="3200" b="1" dirty="0" smtClean="0">
                <a:solidFill>
                  <a:schemeClr val="tx1"/>
                </a:solidFill>
              </a:rPr>
              <a:t>overturned.”</a:t>
            </a:r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 smtClean="0">
              <a:solidFill>
                <a:schemeClr val="tx1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0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3350"/>
            <a:ext cx="8839200" cy="4800600"/>
          </a:xfrm>
        </p:spPr>
        <p:txBody>
          <a:bodyPr>
            <a:normAutofit fontScale="77500" lnSpcReduction="20000"/>
          </a:bodyPr>
          <a:lstStyle/>
          <a:p>
            <a:pPr lvl="0" algn="l"/>
            <a:r>
              <a:rPr lang="en-US" sz="4100" b="1" dirty="0" smtClean="0">
                <a:solidFill>
                  <a:srgbClr val="C00000"/>
                </a:solidFill>
              </a:rPr>
              <a:t>4:5-7</a:t>
            </a:r>
            <a:r>
              <a:rPr lang="en-US" sz="4100" b="1" dirty="0" smtClean="0">
                <a:solidFill>
                  <a:schemeClr val="tx1"/>
                </a:solidFill>
              </a:rPr>
              <a:t> “The </a:t>
            </a:r>
            <a:r>
              <a:rPr lang="en-US" sz="4100" b="1" dirty="0">
                <a:solidFill>
                  <a:schemeClr val="tx1"/>
                </a:solidFill>
              </a:rPr>
              <a:t>Ninevites believed God. They declared a fast, and all of them, from the greatest to the least, put on sackcloth. 6 When the news reached the king of Nineveh, he rose from his throne, took off his royal robes, covered himself with sackcloth and sat down in the dust. 7 Then he issued a proclamation in Nineveh: "By the decree of the king and his nobles: Do not let any man or beast, herd or flock, taste anything; do not let them eat or </a:t>
            </a:r>
            <a:r>
              <a:rPr lang="en-US" sz="4100" b="1" dirty="0" smtClean="0">
                <a:solidFill>
                  <a:schemeClr val="tx1"/>
                </a:solidFill>
              </a:rPr>
              <a:t>drink."</a:t>
            </a:r>
            <a:endParaRPr lang="en-US" sz="4100" b="1" dirty="0">
              <a:solidFill>
                <a:schemeClr val="tx1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3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/>
          </a:bodyPr>
          <a:lstStyle/>
          <a:p>
            <a:pPr lvl="0" algn="l"/>
            <a:r>
              <a:rPr lang="en-US" sz="3200" b="1" dirty="0" smtClean="0">
                <a:solidFill>
                  <a:srgbClr val="C00000"/>
                </a:solidFill>
              </a:rPr>
              <a:t>4:8-9</a:t>
            </a:r>
            <a:r>
              <a:rPr lang="en-US" sz="3200" b="1" dirty="0" smtClean="0">
                <a:solidFill>
                  <a:schemeClr val="tx1"/>
                </a:solidFill>
              </a:rPr>
              <a:t> “But </a:t>
            </a:r>
            <a:r>
              <a:rPr lang="en-US" sz="3200" b="1" dirty="0">
                <a:solidFill>
                  <a:schemeClr val="tx1"/>
                </a:solidFill>
              </a:rPr>
              <a:t>let man and beast be covered with sackcloth. Let everyone call urgently on God. Let them give up their evil ways and their violence. 9 Who knows? God may yet relent and with compassion turn from his fierce anger so that we will not perish."</a:t>
            </a: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0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 smtClean="0">
                <a:solidFill>
                  <a:srgbClr val="C00000"/>
                </a:solidFill>
              </a:rPr>
              <a:t>I.  Jonah </a:t>
            </a:r>
            <a:r>
              <a:rPr lang="en-US" sz="3600" b="1" dirty="0">
                <a:solidFill>
                  <a:srgbClr val="C00000"/>
                </a:solidFill>
              </a:rPr>
              <a:t>Preaches  (3:1-4)</a:t>
            </a:r>
          </a:p>
          <a:p>
            <a:pPr lvl="0" algn="l"/>
            <a:r>
              <a:rPr lang="en-US" sz="3600" b="1" dirty="0">
                <a:solidFill>
                  <a:srgbClr val="C00000"/>
                </a:solidFill>
              </a:rPr>
              <a:t>II.	People Repent (3:5-9)</a:t>
            </a:r>
            <a:endParaRPr lang="en-US" sz="3600" dirty="0" smtClean="0">
              <a:solidFill>
                <a:srgbClr val="C00000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8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/>
          </a:bodyPr>
          <a:lstStyle/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316"/>
            <a:ext cx="5133975" cy="499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4999" y="918168"/>
            <a:ext cx="32036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rgbClr val="C00000"/>
                </a:solidFill>
              </a:rPr>
              <a:t>King </a:t>
            </a:r>
            <a:endParaRPr lang="en-US" sz="4800" b="1" dirty="0" smtClean="0">
              <a:solidFill>
                <a:srgbClr val="C00000"/>
              </a:solidFill>
            </a:endParaRPr>
          </a:p>
          <a:p>
            <a:pPr lvl="0" algn="ctr"/>
            <a:r>
              <a:rPr lang="en-US" sz="4800" b="1" dirty="0" smtClean="0">
                <a:solidFill>
                  <a:srgbClr val="C00000"/>
                </a:solidFill>
              </a:rPr>
              <a:t>Ashur-</a:t>
            </a:r>
            <a:r>
              <a:rPr lang="en-US" sz="4800" b="1" dirty="0" err="1" smtClean="0">
                <a:solidFill>
                  <a:srgbClr val="C00000"/>
                </a:solidFill>
              </a:rPr>
              <a:t>dan</a:t>
            </a:r>
            <a:r>
              <a:rPr lang="en-US" sz="4800" b="1" dirty="0" smtClean="0">
                <a:solidFill>
                  <a:srgbClr val="C00000"/>
                </a:solidFill>
              </a:rPr>
              <a:t>  III</a:t>
            </a:r>
            <a:endParaRPr lang="en-US" sz="48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5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100" b="1" dirty="0">
                <a:solidFill>
                  <a:srgbClr val="C00000"/>
                </a:solidFill>
              </a:rPr>
              <a:t>Hebrews 4:12 </a:t>
            </a:r>
            <a:r>
              <a:rPr lang="en-US" sz="4100" b="1" dirty="0" smtClean="0">
                <a:solidFill>
                  <a:srgbClr val="C00000"/>
                </a:solidFill>
              </a:rPr>
              <a:t>  </a:t>
            </a:r>
            <a:r>
              <a:rPr lang="en-US" sz="4100" b="1" dirty="0">
                <a:solidFill>
                  <a:schemeClr val="tx1"/>
                </a:solidFill>
              </a:rPr>
              <a:t>“For the word of God is living and active. Sharper than any double-edged sword, it penetrates even to dividing soul and spirit, joints and marrow; it judges the thoughts and attitudes of the heart.”</a:t>
            </a:r>
          </a:p>
          <a:p>
            <a:pPr algn="l"/>
            <a:r>
              <a:rPr lang="en-US" sz="4100" b="1" dirty="0">
                <a:solidFill>
                  <a:srgbClr val="C00000"/>
                </a:solidFill>
              </a:rPr>
              <a:t>Isaiah </a:t>
            </a:r>
            <a:r>
              <a:rPr lang="en-US" sz="4100" b="1" dirty="0" smtClean="0">
                <a:solidFill>
                  <a:srgbClr val="C00000"/>
                </a:solidFill>
              </a:rPr>
              <a:t>55:11 </a:t>
            </a:r>
            <a:r>
              <a:rPr lang="en-US" sz="4100" b="1" dirty="0">
                <a:solidFill>
                  <a:schemeClr val="tx1"/>
                </a:solidFill>
              </a:rPr>
              <a:t>“…my word that goes out from my mouth: It will not return to me empty, but will accomplish what I desire and achieve the purpose for which I sent it.”</a:t>
            </a: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9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90550"/>
            <a:ext cx="8305800" cy="9144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Jonah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52550"/>
            <a:ext cx="8686800" cy="3124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News For The Repentant</a:t>
            </a:r>
          </a:p>
          <a:p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3200" b="1" dirty="0">
                <a:solidFill>
                  <a:schemeClr val="tx1"/>
                </a:solidFill>
              </a:rPr>
              <a:t>Jonah </a:t>
            </a:r>
            <a:r>
              <a:rPr lang="en-US" sz="3200" b="1" dirty="0" smtClean="0">
                <a:solidFill>
                  <a:schemeClr val="tx1"/>
                </a:solidFill>
              </a:rPr>
              <a:t>Panics </a:t>
            </a:r>
            <a:r>
              <a:rPr lang="en-US" sz="3200" b="1" dirty="0">
                <a:solidFill>
                  <a:schemeClr val="tx1"/>
                </a:solidFill>
              </a:rPr>
              <a:t>(chapter 1)</a:t>
            </a: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Jonah Prays (</a:t>
            </a:r>
            <a:r>
              <a:rPr lang="en-US" sz="3200" b="1" dirty="0">
                <a:solidFill>
                  <a:schemeClr val="tx1"/>
                </a:solidFill>
              </a:rPr>
              <a:t>chapter 2)</a:t>
            </a: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Jonah Preaches (</a:t>
            </a:r>
            <a:r>
              <a:rPr lang="en-US" sz="3200" b="1" dirty="0">
                <a:solidFill>
                  <a:schemeClr val="tx1"/>
                </a:solidFill>
              </a:rPr>
              <a:t>chapter 3)</a:t>
            </a:r>
          </a:p>
        </p:txBody>
      </p:sp>
    </p:spTree>
    <p:extLst>
      <p:ext uri="{BB962C8B-B14F-4D97-AF65-F5344CB8AC3E}">
        <p14:creationId xmlns:p14="http://schemas.microsoft.com/office/powerpoint/2010/main" val="7362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/>
          </a:bodyPr>
          <a:lstStyle/>
          <a:p>
            <a:pPr lvl="0" algn="l"/>
            <a:r>
              <a:rPr lang="en-US" sz="3600" b="1" dirty="0" smtClean="0">
                <a:solidFill>
                  <a:srgbClr val="C00000"/>
                </a:solidFill>
              </a:rPr>
              <a:t>I.  Jonah </a:t>
            </a:r>
            <a:r>
              <a:rPr lang="en-US" sz="3600" b="1" dirty="0">
                <a:solidFill>
                  <a:srgbClr val="C00000"/>
                </a:solidFill>
              </a:rPr>
              <a:t>Preaches  (3:1-4)</a:t>
            </a:r>
          </a:p>
          <a:p>
            <a:pPr lvl="0" algn="l"/>
            <a:r>
              <a:rPr lang="en-US" sz="3600" b="1" dirty="0" smtClean="0">
                <a:solidFill>
                  <a:srgbClr val="C00000"/>
                </a:solidFill>
              </a:rPr>
              <a:t>II.  People </a:t>
            </a:r>
            <a:r>
              <a:rPr lang="en-US" sz="3600" b="1" dirty="0">
                <a:solidFill>
                  <a:srgbClr val="C00000"/>
                </a:solidFill>
              </a:rPr>
              <a:t>Repent (3:5-9</a:t>
            </a:r>
            <a:r>
              <a:rPr lang="en-US" sz="3600" b="1" dirty="0" smtClean="0">
                <a:solidFill>
                  <a:srgbClr val="C00000"/>
                </a:solidFill>
              </a:rPr>
              <a:t>)</a:t>
            </a:r>
          </a:p>
          <a:p>
            <a:pPr marL="857250" indent="-857250" algn="l">
              <a:buAutoNum type="romanUcPeriod" startAt="3"/>
            </a:pPr>
            <a:r>
              <a:rPr lang="en-US" sz="3600" b="1" dirty="0" smtClean="0">
                <a:solidFill>
                  <a:srgbClr val="C00000"/>
                </a:solidFill>
              </a:rPr>
              <a:t>God </a:t>
            </a:r>
            <a:r>
              <a:rPr lang="en-US" sz="3600" b="1" dirty="0">
                <a:solidFill>
                  <a:srgbClr val="C00000"/>
                </a:solidFill>
              </a:rPr>
              <a:t>Pardons (3:10</a:t>
            </a:r>
            <a:r>
              <a:rPr lang="en-US" sz="3600" b="1" dirty="0" smtClean="0">
                <a:solidFill>
                  <a:srgbClr val="C00000"/>
                </a:solidFill>
              </a:rPr>
              <a:t>)</a:t>
            </a:r>
          </a:p>
          <a:p>
            <a:pPr lvl="0" algn="l"/>
            <a:r>
              <a:rPr lang="en-US" sz="3200" b="1" dirty="0" smtClean="0">
                <a:solidFill>
                  <a:schemeClr val="tx1"/>
                </a:solidFill>
              </a:rPr>
              <a:t>“</a:t>
            </a:r>
            <a:r>
              <a:rPr lang="en-US" sz="3200" b="1" dirty="0">
                <a:solidFill>
                  <a:schemeClr val="tx1"/>
                </a:solidFill>
              </a:rPr>
              <a:t>When God saw what they did and how they turned from their evil ways, he had compassion and did not bring upon them the destruction he had threatened.”</a:t>
            </a:r>
          </a:p>
          <a:p>
            <a:pPr algn="l"/>
            <a:endParaRPr lang="en-US" sz="3200" dirty="0">
              <a:solidFill>
                <a:srgbClr val="C00000"/>
              </a:solidFill>
            </a:endParaRPr>
          </a:p>
          <a:p>
            <a:pPr lvl="0" algn="l"/>
            <a:endParaRPr lang="en-US" sz="3600" dirty="0" smtClean="0">
              <a:solidFill>
                <a:srgbClr val="C00000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7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/>
          </a:bodyPr>
          <a:lstStyle/>
          <a:p>
            <a:pPr lvl="0" algn="l"/>
            <a:r>
              <a:rPr lang="en-US" sz="3200" b="1" dirty="0">
                <a:solidFill>
                  <a:srgbClr val="C00000"/>
                </a:solidFill>
              </a:rPr>
              <a:t>Jeremiah 18:8 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“and if that nation I warned repents of its evil, then I will </a:t>
            </a:r>
            <a:r>
              <a:rPr lang="en-US" sz="3200" b="1" u="sng" dirty="0">
                <a:solidFill>
                  <a:srgbClr val="C00000"/>
                </a:solidFill>
              </a:rPr>
              <a:t>relent</a:t>
            </a:r>
            <a:r>
              <a:rPr lang="en-US" sz="3200" b="1" dirty="0">
                <a:solidFill>
                  <a:schemeClr val="tx1"/>
                </a:solidFill>
              </a:rPr>
              <a:t> and not inflict on it the disaster I had planned. </a:t>
            </a:r>
          </a:p>
          <a:p>
            <a:pPr lvl="0" algn="l"/>
            <a:r>
              <a:rPr lang="en-US" sz="3200" b="1" dirty="0">
                <a:solidFill>
                  <a:srgbClr val="C00000"/>
                </a:solidFill>
              </a:rPr>
              <a:t>Genesis 6:6  </a:t>
            </a:r>
            <a:r>
              <a:rPr lang="en-US" sz="3200" b="1" dirty="0">
                <a:solidFill>
                  <a:schemeClr val="tx1"/>
                </a:solidFill>
              </a:rPr>
              <a:t>“And the LORD was </a:t>
            </a:r>
            <a:r>
              <a:rPr lang="en-US" sz="3200" b="1" u="sng" dirty="0">
                <a:solidFill>
                  <a:srgbClr val="C00000"/>
                </a:solidFill>
              </a:rPr>
              <a:t>sorry</a:t>
            </a:r>
            <a:r>
              <a:rPr lang="en-US" sz="3200" b="1" dirty="0">
                <a:solidFill>
                  <a:schemeClr val="tx1"/>
                </a:solidFill>
              </a:rPr>
              <a:t> that He had made man on the earth, and He was grieved in His heart.”</a:t>
            </a:r>
          </a:p>
          <a:p>
            <a:pPr algn="l"/>
            <a:endParaRPr lang="en-US" sz="3200" dirty="0">
              <a:solidFill>
                <a:srgbClr val="C00000"/>
              </a:solidFill>
            </a:endParaRPr>
          </a:p>
          <a:p>
            <a:pPr lvl="0" algn="l"/>
            <a:endParaRPr lang="en-US" sz="3600" dirty="0" smtClean="0">
              <a:solidFill>
                <a:srgbClr val="C00000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3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 lnSpcReduction="10000"/>
          </a:bodyPr>
          <a:lstStyle/>
          <a:p>
            <a:pPr lvl="0" algn="l"/>
            <a:r>
              <a:rPr lang="en-US" sz="3200" b="1" dirty="0" smtClean="0">
                <a:solidFill>
                  <a:srgbClr val="C00000"/>
                </a:solidFill>
              </a:rPr>
              <a:t>Numbers </a:t>
            </a:r>
            <a:r>
              <a:rPr lang="en-US" sz="3200" b="1" dirty="0">
                <a:solidFill>
                  <a:srgbClr val="C00000"/>
                </a:solidFill>
              </a:rPr>
              <a:t>23:19 </a:t>
            </a:r>
            <a:r>
              <a:rPr lang="en-US" sz="3200" b="1" dirty="0" smtClean="0">
                <a:solidFill>
                  <a:schemeClr val="tx1"/>
                </a:solidFill>
              </a:rPr>
              <a:t>“God </a:t>
            </a:r>
            <a:r>
              <a:rPr lang="en-US" sz="3200" b="1" dirty="0">
                <a:solidFill>
                  <a:schemeClr val="tx1"/>
                </a:solidFill>
              </a:rPr>
              <a:t>is not a man, that he should lie, nor a son of man, that he should change his mind. Does he speak and then not act? Does he promise and not fulfill?”</a:t>
            </a:r>
          </a:p>
          <a:p>
            <a:pPr lvl="0" algn="l"/>
            <a:r>
              <a:rPr lang="en-US" sz="3200" b="1" dirty="0" smtClean="0">
                <a:solidFill>
                  <a:srgbClr val="C00000"/>
                </a:solidFill>
              </a:rPr>
              <a:t>Malachi 3:6 </a:t>
            </a:r>
            <a:r>
              <a:rPr lang="en-US" sz="3200" b="1" dirty="0" smtClean="0">
                <a:solidFill>
                  <a:schemeClr val="tx1"/>
                </a:solidFill>
              </a:rPr>
              <a:t>"I </a:t>
            </a:r>
            <a:r>
              <a:rPr lang="en-US" sz="3200" b="1" dirty="0">
                <a:solidFill>
                  <a:schemeClr val="tx1"/>
                </a:solidFill>
              </a:rPr>
              <a:t>the LORD do not change. </a:t>
            </a:r>
          </a:p>
          <a:p>
            <a:pPr lvl="0" algn="l"/>
            <a:r>
              <a:rPr lang="en-US" sz="3200" b="1" dirty="0" smtClean="0">
                <a:solidFill>
                  <a:srgbClr val="C00000"/>
                </a:solidFill>
              </a:rPr>
              <a:t>James </a:t>
            </a:r>
            <a:r>
              <a:rPr lang="en-US" sz="3200" b="1" dirty="0">
                <a:solidFill>
                  <a:srgbClr val="C00000"/>
                </a:solidFill>
              </a:rPr>
              <a:t>1:17 </a:t>
            </a:r>
            <a:r>
              <a:rPr lang="en-US" sz="3200" b="1" dirty="0" smtClean="0">
                <a:solidFill>
                  <a:schemeClr val="tx1"/>
                </a:solidFill>
              </a:rPr>
              <a:t>“Every </a:t>
            </a:r>
            <a:r>
              <a:rPr lang="en-US" sz="3200" b="1" dirty="0">
                <a:solidFill>
                  <a:schemeClr val="tx1"/>
                </a:solidFill>
              </a:rPr>
              <a:t>good and perfect gift is from above, coming down from the Father of the heavenly lights, who does not change like shifting shadows.”</a:t>
            </a:r>
          </a:p>
          <a:p>
            <a:pPr algn="l"/>
            <a:endParaRPr lang="en-US" sz="3200" dirty="0">
              <a:solidFill>
                <a:srgbClr val="C00000"/>
              </a:solidFill>
            </a:endParaRPr>
          </a:p>
          <a:p>
            <a:pPr lvl="0" algn="l"/>
            <a:endParaRPr lang="en-US" sz="3600" dirty="0" smtClean="0">
              <a:solidFill>
                <a:srgbClr val="C00000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9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sz="3200" b="1" dirty="0">
                <a:solidFill>
                  <a:srgbClr val="C00000"/>
                </a:solidFill>
              </a:rPr>
              <a:t>Anthropomorphism</a:t>
            </a:r>
            <a:r>
              <a:rPr lang="en-US" sz="3200" b="1" dirty="0">
                <a:solidFill>
                  <a:schemeClr val="tx1"/>
                </a:solidFill>
              </a:rPr>
              <a:t> - </a:t>
            </a:r>
            <a:r>
              <a:rPr lang="en-US" sz="3200" b="1" dirty="0" err="1">
                <a:solidFill>
                  <a:schemeClr val="tx1"/>
                </a:solidFill>
              </a:rPr>
              <a:t>ánthrōpos</a:t>
            </a:r>
            <a:r>
              <a:rPr lang="en-US" sz="3200" b="1" dirty="0">
                <a:solidFill>
                  <a:schemeClr val="tx1"/>
                </a:solidFill>
              </a:rPr>
              <a:t> (human) and </a:t>
            </a:r>
            <a:r>
              <a:rPr lang="en-US" sz="3200" b="1" dirty="0" err="1">
                <a:solidFill>
                  <a:schemeClr val="tx1"/>
                </a:solidFill>
              </a:rPr>
              <a:t>morphē</a:t>
            </a:r>
            <a:r>
              <a:rPr lang="en-US" sz="3200" b="1" dirty="0">
                <a:solidFill>
                  <a:schemeClr val="tx1"/>
                </a:solidFill>
              </a:rPr>
              <a:t> (</a:t>
            </a:r>
            <a:r>
              <a:rPr lang="en-US" sz="3200" b="1" dirty="0" smtClean="0">
                <a:solidFill>
                  <a:schemeClr val="tx1"/>
                </a:solidFill>
              </a:rPr>
              <a:t>form) - giving </a:t>
            </a:r>
            <a:r>
              <a:rPr lang="en-US" sz="3200" b="1" dirty="0">
                <a:solidFill>
                  <a:schemeClr val="tx1"/>
                </a:solidFill>
              </a:rPr>
              <a:t>human attributes to an animal, an object or to a god.</a:t>
            </a:r>
          </a:p>
          <a:p>
            <a:pPr algn="l"/>
            <a:r>
              <a:rPr lang="en-US" sz="3500" b="1" dirty="0" smtClean="0">
                <a:solidFill>
                  <a:srgbClr val="C00000"/>
                </a:solidFill>
              </a:rPr>
              <a:t>physical </a:t>
            </a:r>
            <a:r>
              <a:rPr lang="en-US" sz="3500" b="1" dirty="0">
                <a:solidFill>
                  <a:srgbClr val="C00000"/>
                </a:solidFill>
              </a:rPr>
              <a:t>human features </a:t>
            </a:r>
            <a:r>
              <a:rPr lang="en-US" sz="3500" b="1" dirty="0" smtClean="0">
                <a:solidFill>
                  <a:srgbClr val="C00000"/>
                </a:solidFill>
              </a:rPr>
              <a:t>given to God:</a:t>
            </a:r>
          </a:p>
          <a:p>
            <a:pPr lvl="1" algn="l"/>
            <a:r>
              <a:rPr lang="en-US" sz="3200" b="1" dirty="0" smtClean="0">
                <a:solidFill>
                  <a:schemeClr val="tx1"/>
                </a:solidFill>
              </a:rPr>
              <a:t>face </a:t>
            </a:r>
            <a:r>
              <a:rPr lang="en-US" sz="3200" b="1" dirty="0">
                <a:solidFill>
                  <a:schemeClr val="tx1"/>
                </a:solidFill>
              </a:rPr>
              <a:t>of </a:t>
            </a:r>
            <a:r>
              <a:rPr lang="en-US" sz="3200" b="1" dirty="0" smtClean="0">
                <a:solidFill>
                  <a:schemeClr val="tx1"/>
                </a:solidFill>
              </a:rPr>
              <a:t>God, the </a:t>
            </a:r>
            <a:r>
              <a:rPr lang="en-US" sz="3200" b="1" dirty="0">
                <a:solidFill>
                  <a:schemeClr val="tx1"/>
                </a:solidFill>
              </a:rPr>
              <a:t>hand of </a:t>
            </a:r>
            <a:r>
              <a:rPr lang="en-US" sz="3200" b="1" dirty="0" smtClean="0">
                <a:solidFill>
                  <a:schemeClr val="tx1"/>
                </a:solidFill>
              </a:rPr>
              <a:t>God, the </a:t>
            </a:r>
            <a:r>
              <a:rPr lang="en-US" sz="3200" b="1" dirty="0">
                <a:solidFill>
                  <a:schemeClr val="tx1"/>
                </a:solidFill>
              </a:rPr>
              <a:t>arm of </a:t>
            </a:r>
            <a:r>
              <a:rPr lang="en-US" sz="3200" b="1" dirty="0" smtClean="0">
                <a:solidFill>
                  <a:schemeClr val="tx1"/>
                </a:solidFill>
              </a:rPr>
              <a:t>God,  the </a:t>
            </a:r>
            <a:r>
              <a:rPr lang="en-US" sz="3200" b="1" dirty="0">
                <a:solidFill>
                  <a:schemeClr val="tx1"/>
                </a:solidFill>
              </a:rPr>
              <a:t>mouth of God  </a:t>
            </a:r>
          </a:p>
          <a:p>
            <a:pPr algn="l"/>
            <a:r>
              <a:rPr lang="en-US" sz="3500" b="1" dirty="0">
                <a:solidFill>
                  <a:srgbClr val="C00000"/>
                </a:solidFill>
              </a:rPr>
              <a:t>physical human features </a:t>
            </a:r>
            <a:r>
              <a:rPr lang="en-US" sz="3500" b="1" dirty="0" smtClean="0">
                <a:solidFill>
                  <a:srgbClr val="C00000"/>
                </a:solidFill>
              </a:rPr>
              <a:t>given </a:t>
            </a:r>
            <a:r>
              <a:rPr lang="en-US" sz="3500" b="1" dirty="0">
                <a:solidFill>
                  <a:srgbClr val="C00000"/>
                </a:solidFill>
              </a:rPr>
              <a:t>to God</a:t>
            </a:r>
            <a:r>
              <a:rPr lang="en-US" sz="3500" b="1" dirty="0" smtClean="0">
                <a:solidFill>
                  <a:srgbClr val="C00000"/>
                </a:solidFill>
              </a:rPr>
              <a:t>:</a:t>
            </a:r>
          </a:p>
          <a:p>
            <a:pPr lvl="1" algn="l"/>
            <a:r>
              <a:rPr lang="en-US" sz="3200" b="1" dirty="0" smtClean="0">
                <a:solidFill>
                  <a:schemeClr val="tx1"/>
                </a:solidFill>
              </a:rPr>
              <a:t>God </a:t>
            </a:r>
            <a:r>
              <a:rPr lang="en-US" sz="3200" b="1" dirty="0">
                <a:solidFill>
                  <a:schemeClr val="tx1"/>
                </a:solidFill>
              </a:rPr>
              <a:t>was </a:t>
            </a:r>
            <a:r>
              <a:rPr lang="en-US" sz="3200" b="1" dirty="0" smtClean="0">
                <a:solidFill>
                  <a:schemeClr val="tx1"/>
                </a:solidFill>
              </a:rPr>
              <a:t>sorry, God </a:t>
            </a:r>
            <a:r>
              <a:rPr lang="en-US" sz="3200" b="1" dirty="0">
                <a:solidFill>
                  <a:schemeClr val="tx1"/>
                </a:solidFill>
              </a:rPr>
              <a:t>was </a:t>
            </a:r>
            <a:r>
              <a:rPr lang="en-US" sz="3200" b="1" dirty="0" smtClean="0">
                <a:solidFill>
                  <a:schemeClr val="tx1"/>
                </a:solidFill>
              </a:rPr>
              <a:t>jealous,  God repented, God </a:t>
            </a:r>
            <a:r>
              <a:rPr lang="en-US" sz="3200" b="1" dirty="0">
                <a:solidFill>
                  <a:schemeClr val="tx1"/>
                </a:solidFill>
              </a:rPr>
              <a:t>changed His </a:t>
            </a:r>
            <a:r>
              <a:rPr lang="en-US" sz="3200" b="1" dirty="0" smtClean="0">
                <a:solidFill>
                  <a:schemeClr val="tx1"/>
                </a:solidFill>
              </a:rPr>
              <a:t>mind</a:t>
            </a:r>
            <a:endParaRPr lang="en-US" sz="3200" dirty="0">
              <a:solidFill>
                <a:srgbClr val="C00000"/>
              </a:solidFill>
            </a:endParaRPr>
          </a:p>
          <a:p>
            <a:pPr lvl="0" algn="l"/>
            <a:endParaRPr lang="en-US" sz="3600" dirty="0" smtClean="0">
              <a:solidFill>
                <a:srgbClr val="C00000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641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ph 2.1-10 graph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0"/>
            <a:ext cx="8381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32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3350"/>
            <a:ext cx="8686800" cy="4800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C00000"/>
                </a:solidFill>
              </a:rPr>
              <a:t>Conclusion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Maybe </a:t>
            </a:r>
            <a:r>
              <a:rPr lang="en-US" sz="3600" b="1" dirty="0">
                <a:solidFill>
                  <a:schemeClr val="tx1"/>
                </a:solidFill>
              </a:rPr>
              <a:t>you feel you need to be restored to a life of serving God ?  </a:t>
            </a:r>
          </a:p>
          <a:p>
            <a:pPr lvl="0" algn="l"/>
            <a:endParaRPr lang="en-US" sz="3600" dirty="0" smtClean="0">
              <a:solidFill>
                <a:srgbClr val="C00000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80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3350"/>
            <a:ext cx="8686800" cy="48006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</a:rPr>
              <a:t>Conclusion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Maybe </a:t>
            </a:r>
            <a:r>
              <a:rPr lang="en-US" sz="3600" b="1" dirty="0">
                <a:solidFill>
                  <a:schemeClr val="tx1"/>
                </a:solidFill>
              </a:rPr>
              <a:t>you feel you need to be restored to a life of serving God ? 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tx1"/>
                </a:solidFill>
              </a:rPr>
              <a:t>Maybe </a:t>
            </a:r>
            <a:r>
              <a:rPr lang="en-US" sz="3600" b="1" dirty="0">
                <a:solidFill>
                  <a:schemeClr val="tx1"/>
                </a:solidFill>
              </a:rPr>
              <a:t>you </a:t>
            </a:r>
            <a:r>
              <a:rPr lang="en-US" sz="3600" b="1" dirty="0" smtClean="0">
                <a:solidFill>
                  <a:schemeClr val="tx1"/>
                </a:solidFill>
              </a:rPr>
              <a:t>need to reach people who do </a:t>
            </a:r>
            <a:r>
              <a:rPr lang="en-US" sz="3600" b="1" dirty="0">
                <a:solidFill>
                  <a:schemeClr val="tx1"/>
                </a:solidFill>
              </a:rPr>
              <a:t>not yet believe in God </a:t>
            </a:r>
            <a:r>
              <a:rPr lang="en-US" sz="3600" b="1" dirty="0" smtClean="0">
                <a:solidFill>
                  <a:schemeClr val="tx1"/>
                </a:solidFill>
              </a:rPr>
              <a:t>?</a:t>
            </a:r>
          </a:p>
          <a:p>
            <a:pPr lvl="0" algn="l"/>
            <a:endParaRPr lang="en-US" sz="3600" dirty="0" smtClean="0">
              <a:solidFill>
                <a:srgbClr val="C00000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50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3350"/>
            <a:ext cx="8686800" cy="48006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C00000"/>
                </a:solidFill>
              </a:rPr>
              <a:t>Conclusion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Maybe </a:t>
            </a:r>
            <a:r>
              <a:rPr lang="en-US" sz="3200" b="1" dirty="0">
                <a:solidFill>
                  <a:schemeClr val="tx1"/>
                </a:solidFill>
              </a:rPr>
              <a:t>there is some one here </a:t>
            </a:r>
            <a:r>
              <a:rPr lang="en-US" sz="3200" b="1" dirty="0" smtClean="0">
                <a:solidFill>
                  <a:schemeClr val="tx1"/>
                </a:solidFill>
              </a:rPr>
              <a:t>that </a:t>
            </a:r>
            <a:r>
              <a:rPr lang="en-US" sz="3200" b="1" dirty="0">
                <a:solidFill>
                  <a:schemeClr val="tx1"/>
                </a:solidFill>
              </a:rPr>
              <a:t>has not yet become a believer.</a:t>
            </a:r>
          </a:p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Romans 5:8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“But God demonstrates his own love for us in this: While we were still sinners, Christ died for us.”</a:t>
            </a:r>
          </a:p>
          <a:p>
            <a:pPr algn="l"/>
            <a:r>
              <a:rPr lang="en-US" sz="3200" b="1" dirty="0">
                <a:solidFill>
                  <a:srgbClr val="C00000"/>
                </a:solidFill>
              </a:rPr>
              <a:t>Romans 10:13 </a:t>
            </a:r>
            <a:r>
              <a:rPr lang="en-US" sz="3200" b="1" dirty="0" smtClean="0">
                <a:solidFill>
                  <a:schemeClr val="tx1"/>
                </a:solidFill>
              </a:rPr>
              <a:t>"Everyone </a:t>
            </a:r>
            <a:r>
              <a:rPr lang="en-US" sz="3200" b="1" dirty="0">
                <a:solidFill>
                  <a:schemeClr val="tx1"/>
                </a:solidFill>
              </a:rPr>
              <a:t>who calls on the name of the Lord will be saved."</a:t>
            </a:r>
          </a:p>
          <a:p>
            <a:pPr lvl="0" algn="l"/>
            <a:endParaRPr lang="en-US" sz="3600" dirty="0" smtClean="0">
              <a:solidFill>
                <a:srgbClr val="C00000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90550"/>
            <a:ext cx="8305800" cy="914400"/>
          </a:xfrm>
        </p:spPr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C00000"/>
                </a:solidFill>
              </a:rPr>
              <a:t>Jonah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733550"/>
            <a:ext cx="8686800" cy="2743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 News For The Repentant</a:t>
            </a:r>
          </a:p>
          <a:p>
            <a:endParaRPr lang="en-US" sz="28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441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sz="3900" b="1" dirty="0" smtClean="0">
                <a:solidFill>
                  <a:srgbClr val="C00000"/>
                </a:solidFill>
              </a:rPr>
              <a:t>I.  Jonah </a:t>
            </a:r>
            <a:r>
              <a:rPr lang="en-US" sz="3900" b="1" dirty="0">
                <a:solidFill>
                  <a:srgbClr val="C00000"/>
                </a:solidFill>
              </a:rPr>
              <a:t>Preaches  (3:1-4)</a:t>
            </a:r>
          </a:p>
          <a:p>
            <a:pPr algn="l"/>
            <a:r>
              <a:rPr lang="en-US" sz="3200" b="1" dirty="0">
                <a:solidFill>
                  <a:schemeClr val="tx1"/>
                </a:solidFill>
              </a:rPr>
              <a:t>“Then the word of the LORD came to Jonah a second time: 2 "Go to the great city of Nineveh and proclaim to it the message I give you." 3 Jonah obeyed the word of the LORD and went to Nineveh. Now Nineveh was a very important city-- a visit required three days. 4 On the first day, Jonah started into the city. He proclaimed: "Forty more days and Nineveh will be overturned."</a:t>
            </a: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0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/>
          </a:bodyPr>
          <a:lstStyle/>
          <a:p>
            <a:pPr lvl="0" algn="l"/>
            <a:r>
              <a:rPr lang="en-US" sz="3900" b="1" dirty="0" smtClean="0">
                <a:solidFill>
                  <a:srgbClr val="C00000"/>
                </a:solidFill>
              </a:rPr>
              <a:t>I.  Jonah </a:t>
            </a:r>
            <a:r>
              <a:rPr lang="en-US" sz="3900" b="1" dirty="0">
                <a:solidFill>
                  <a:srgbClr val="C00000"/>
                </a:solidFill>
              </a:rPr>
              <a:t>Preaches  (3:1-4)</a:t>
            </a:r>
          </a:p>
          <a:p>
            <a:pPr lvl="0" algn="l"/>
            <a:r>
              <a:rPr lang="en-US" sz="3200" b="1" dirty="0" smtClean="0">
                <a:solidFill>
                  <a:schemeClr val="tx1"/>
                </a:solidFill>
              </a:rPr>
              <a:t>A.  Jonah </a:t>
            </a:r>
            <a:r>
              <a:rPr lang="en-US" sz="3200" b="1" dirty="0">
                <a:solidFill>
                  <a:schemeClr val="tx1"/>
                </a:solidFill>
              </a:rPr>
              <a:t>Recommissioned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(v 1) God gives a second call, a second chance to Jonah.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(v 2) The Command:  arise, go, and preach</a:t>
            </a: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3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2252"/>
            <a:ext cx="7772400" cy="455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703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 lnSpcReduction="10000"/>
          </a:bodyPr>
          <a:lstStyle/>
          <a:p>
            <a:pPr lvl="0" algn="l"/>
            <a:r>
              <a:rPr lang="en-US" sz="3900" b="1" dirty="0" smtClean="0">
                <a:solidFill>
                  <a:srgbClr val="C00000"/>
                </a:solidFill>
              </a:rPr>
              <a:t>I.  Jonah </a:t>
            </a:r>
            <a:r>
              <a:rPr lang="en-US" sz="3900" b="1" dirty="0">
                <a:solidFill>
                  <a:srgbClr val="C00000"/>
                </a:solidFill>
              </a:rPr>
              <a:t>Preaches  (3:1-4)</a:t>
            </a:r>
          </a:p>
          <a:p>
            <a:pPr lvl="0" algn="l"/>
            <a:r>
              <a:rPr lang="en-US" sz="3200" b="1" dirty="0" smtClean="0">
                <a:solidFill>
                  <a:schemeClr val="tx1"/>
                </a:solidFill>
              </a:rPr>
              <a:t>A.  Jonah </a:t>
            </a:r>
            <a:r>
              <a:rPr lang="en-US" sz="3200" b="1" dirty="0">
                <a:solidFill>
                  <a:schemeClr val="tx1"/>
                </a:solidFill>
              </a:rPr>
              <a:t>Recommissioned </a:t>
            </a:r>
          </a:p>
          <a:p>
            <a:pPr lvl="0" algn="l"/>
            <a:r>
              <a:rPr lang="en-US" sz="3200" b="1" dirty="0">
                <a:solidFill>
                  <a:schemeClr val="tx1"/>
                </a:solidFill>
              </a:rPr>
              <a:t>B.  </a:t>
            </a:r>
            <a:r>
              <a:rPr lang="en-US" sz="3200" b="1" dirty="0" smtClean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chemeClr val="tx1"/>
                </a:solidFill>
              </a:rPr>
              <a:t>Journey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From </a:t>
            </a:r>
            <a:r>
              <a:rPr lang="en-US" sz="3200" b="1" dirty="0">
                <a:solidFill>
                  <a:schemeClr val="tx1"/>
                </a:solidFill>
              </a:rPr>
              <a:t>the Mediterranean </a:t>
            </a:r>
            <a:r>
              <a:rPr lang="en-US" sz="3200" b="1" dirty="0" smtClean="0">
                <a:solidFill>
                  <a:schemeClr val="tx1"/>
                </a:solidFill>
              </a:rPr>
              <a:t>Jonah </a:t>
            </a:r>
            <a:r>
              <a:rPr lang="en-US" sz="3200" b="1" dirty="0">
                <a:solidFill>
                  <a:schemeClr val="tx1"/>
                </a:solidFill>
              </a:rPr>
              <a:t>had to travel about 550 miles northeast to Nineveh.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tx1"/>
                </a:solidFill>
              </a:rPr>
              <a:t>Jonah </a:t>
            </a:r>
            <a:r>
              <a:rPr lang="en-US" sz="3200" b="1" dirty="0">
                <a:solidFill>
                  <a:schemeClr val="tx1"/>
                </a:solidFill>
              </a:rPr>
              <a:t>trudged for 6 to 8 weeks </a:t>
            </a:r>
            <a:r>
              <a:rPr lang="en-US" sz="3200" b="1" dirty="0" smtClean="0">
                <a:solidFill>
                  <a:schemeClr val="tx1"/>
                </a:solidFill>
              </a:rPr>
              <a:t>in the hot sun and desert climate.</a:t>
            </a:r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8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 fontScale="85000" lnSpcReduction="10000"/>
          </a:bodyPr>
          <a:lstStyle/>
          <a:p>
            <a:pPr lvl="0" algn="l"/>
            <a:r>
              <a:rPr lang="en-US" sz="3800" b="1" dirty="0">
                <a:solidFill>
                  <a:srgbClr val="C00000"/>
                </a:solidFill>
              </a:rPr>
              <a:t>chapter 1 Jonah began a </a:t>
            </a:r>
            <a:r>
              <a:rPr lang="en-US" sz="3800" b="1" dirty="0" smtClean="0">
                <a:solidFill>
                  <a:srgbClr val="C00000"/>
                </a:solidFill>
              </a:rPr>
              <a:t>spiral </a:t>
            </a:r>
            <a:r>
              <a:rPr lang="en-US" sz="3800" b="1" dirty="0">
                <a:solidFill>
                  <a:srgbClr val="C00000"/>
                </a:solidFill>
              </a:rPr>
              <a:t>downward: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He went down to Joppa (1:3).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He went down on to the ship (1:3)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He went down into the hold of the ship (1:5).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He went down into a deep sleep (1:5)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L</a:t>
            </a:r>
            <a:r>
              <a:rPr lang="en-US" sz="3600" b="1" dirty="0" smtClean="0">
                <a:solidFill>
                  <a:schemeClr val="tx1"/>
                </a:solidFill>
              </a:rPr>
              <a:t>ots </a:t>
            </a:r>
            <a:r>
              <a:rPr lang="en-US" sz="3600" b="1" dirty="0">
                <a:solidFill>
                  <a:schemeClr val="tx1"/>
                </a:solidFill>
              </a:rPr>
              <a:t>were cast and fell (down) on Jonah </a:t>
            </a:r>
            <a:r>
              <a:rPr lang="en-US" sz="3300" b="1" dirty="0" smtClean="0">
                <a:solidFill>
                  <a:schemeClr val="tx1"/>
                </a:solidFill>
              </a:rPr>
              <a:t>(</a:t>
            </a:r>
            <a:r>
              <a:rPr lang="en-US" sz="3300" b="1" dirty="0">
                <a:solidFill>
                  <a:schemeClr val="tx1"/>
                </a:solidFill>
              </a:rPr>
              <a:t>1:7)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He went down into the sea (1:15). 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</a:rPr>
              <a:t>He went down into the belly of the </a:t>
            </a:r>
            <a:r>
              <a:rPr lang="en-US" sz="3600" b="1" dirty="0" smtClean="0">
                <a:solidFill>
                  <a:schemeClr val="tx1"/>
                </a:solidFill>
              </a:rPr>
              <a:t>fish </a:t>
            </a:r>
            <a:r>
              <a:rPr lang="en-US" sz="3600" b="1" dirty="0">
                <a:solidFill>
                  <a:schemeClr val="tx1"/>
                </a:solidFill>
              </a:rPr>
              <a:t>(1:17).</a:t>
            </a: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8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 fontScale="85000" lnSpcReduction="20000"/>
          </a:bodyPr>
          <a:lstStyle/>
          <a:p>
            <a:pPr lvl="0" algn="l"/>
            <a:r>
              <a:rPr lang="en-US" sz="3800" b="1" dirty="0" smtClean="0">
                <a:solidFill>
                  <a:srgbClr val="C00000"/>
                </a:solidFill>
              </a:rPr>
              <a:t>God </a:t>
            </a:r>
            <a:r>
              <a:rPr lang="en-US" sz="3800" b="1" dirty="0">
                <a:solidFill>
                  <a:srgbClr val="C00000"/>
                </a:solidFill>
              </a:rPr>
              <a:t>intervened and </a:t>
            </a:r>
            <a:r>
              <a:rPr lang="en-US" sz="3800" b="1" dirty="0" smtClean="0">
                <a:solidFill>
                  <a:srgbClr val="C00000"/>
                </a:solidFill>
              </a:rPr>
              <a:t>brought Jonah </a:t>
            </a:r>
            <a:r>
              <a:rPr lang="en-US" sz="3800" b="1" dirty="0">
                <a:solidFill>
                  <a:srgbClr val="C00000"/>
                </a:solidFill>
              </a:rPr>
              <a:t>back up, up, up.</a:t>
            </a:r>
          </a:p>
          <a:p>
            <a:pPr lvl="0" algn="l"/>
            <a:r>
              <a:rPr lang="en-US" sz="3800" b="1" dirty="0" smtClean="0">
                <a:solidFill>
                  <a:schemeClr val="tx1"/>
                </a:solidFill>
              </a:rPr>
              <a:t>2:6</a:t>
            </a:r>
            <a:r>
              <a:rPr lang="en-US" sz="3800" b="1" dirty="0">
                <a:solidFill>
                  <a:schemeClr val="tx1"/>
                </a:solidFill>
              </a:rPr>
              <a:t>, God brought Jonah up from the “pit” </a:t>
            </a:r>
            <a:endParaRPr lang="en-US" sz="3800" b="1" dirty="0" smtClean="0">
              <a:solidFill>
                <a:schemeClr val="tx1"/>
              </a:solidFill>
            </a:endParaRPr>
          </a:p>
          <a:p>
            <a:pPr lvl="0" algn="l"/>
            <a:r>
              <a:rPr lang="en-US" sz="3800" b="1" dirty="0" smtClean="0">
                <a:solidFill>
                  <a:schemeClr val="tx1"/>
                </a:solidFill>
              </a:rPr>
              <a:t>2:10 </a:t>
            </a:r>
            <a:r>
              <a:rPr lang="en-US" sz="3800" b="1" dirty="0">
                <a:solidFill>
                  <a:schemeClr val="tx1"/>
                </a:solidFill>
              </a:rPr>
              <a:t>God commands the fish to vomit Jonah up out of its belly.</a:t>
            </a:r>
          </a:p>
          <a:p>
            <a:pPr lvl="0" algn="l"/>
            <a:r>
              <a:rPr lang="en-US" sz="3800" b="1" dirty="0" smtClean="0">
                <a:solidFill>
                  <a:schemeClr val="tx1"/>
                </a:solidFill>
              </a:rPr>
              <a:t>2:10 </a:t>
            </a:r>
            <a:r>
              <a:rPr lang="en-US" sz="3800" b="1" dirty="0">
                <a:solidFill>
                  <a:schemeClr val="tx1"/>
                </a:solidFill>
              </a:rPr>
              <a:t>Jonah was vomited up onto dry land.</a:t>
            </a:r>
          </a:p>
          <a:p>
            <a:pPr lvl="0" algn="l"/>
            <a:r>
              <a:rPr lang="en-US" sz="3800" b="1" dirty="0" smtClean="0">
                <a:solidFill>
                  <a:schemeClr val="tx1"/>
                </a:solidFill>
              </a:rPr>
              <a:t>3:2 </a:t>
            </a:r>
            <a:r>
              <a:rPr lang="en-US" sz="3800" b="1" dirty="0">
                <a:solidFill>
                  <a:schemeClr val="tx1"/>
                </a:solidFill>
              </a:rPr>
              <a:t>God </a:t>
            </a:r>
            <a:r>
              <a:rPr lang="en-US" sz="3800" b="1" dirty="0" smtClean="0">
                <a:solidFill>
                  <a:schemeClr val="tx1"/>
                </a:solidFill>
              </a:rPr>
              <a:t>commands </a:t>
            </a:r>
            <a:r>
              <a:rPr lang="en-US" sz="3800" b="1" dirty="0">
                <a:solidFill>
                  <a:schemeClr val="tx1"/>
                </a:solidFill>
              </a:rPr>
              <a:t>to </a:t>
            </a:r>
            <a:r>
              <a:rPr lang="en-US" sz="3800" b="1" dirty="0" smtClean="0">
                <a:solidFill>
                  <a:schemeClr val="tx1"/>
                </a:solidFill>
              </a:rPr>
              <a:t>Jonah: arise</a:t>
            </a:r>
            <a:r>
              <a:rPr lang="en-US" sz="3800" b="1" dirty="0">
                <a:solidFill>
                  <a:schemeClr val="tx1"/>
                </a:solidFill>
              </a:rPr>
              <a:t>, go and preach.</a:t>
            </a:r>
          </a:p>
          <a:p>
            <a:pPr lvl="0" algn="l"/>
            <a:r>
              <a:rPr lang="en-US" sz="3800" b="1" dirty="0" smtClean="0">
                <a:solidFill>
                  <a:schemeClr val="tx1"/>
                </a:solidFill>
              </a:rPr>
              <a:t>3:3 Jonah </a:t>
            </a:r>
            <a:r>
              <a:rPr lang="en-US" sz="3800" b="1" dirty="0">
                <a:solidFill>
                  <a:schemeClr val="tx1"/>
                </a:solidFill>
              </a:rPr>
              <a:t>arose and went up to Nineveh.</a:t>
            </a: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5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5750"/>
            <a:ext cx="8686800" cy="4419600"/>
          </a:xfrm>
        </p:spPr>
        <p:txBody>
          <a:bodyPr>
            <a:normAutofit/>
          </a:bodyPr>
          <a:lstStyle/>
          <a:p>
            <a:pPr lvl="0" algn="l"/>
            <a:r>
              <a:rPr lang="en-US" sz="3900" b="1" dirty="0" smtClean="0">
                <a:solidFill>
                  <a:srgbClr val="C00000"/>
                </a:solidFill>
              </a:rPr>
              <a:t>I.  Jonah </a:t>
            </a:r>
            <a:r>
              <a:rPr lang="en-US" sz="3900" b="1" dirty="0">
                <a:solidFill>
                  <a:srgbClr val="C00000"/>
                </a:solidFill>
              </a:rPr>
              <a:t>Preaches  (3:1-4)</a:t>
            </a:r>
          </a:p>
          <a:p>
            <a:pPr lvl="0" algn="l"/>
            <a:r>
              <a:rPr lang="en-US" sz="3200" b="1" dirty="0" smtClean="0">
                <a:solidFill>
                  <a:schemeClr val="tx1"/>
                </a:solidFill>
              </a:rPr>
              <a:t>A.  Jonah </a:t>
            </a:r>
            <a:r>
              <a:rPr lang="en-US" sz="3200" b="1" dirty="0">
                <a:solidFill>
                  <a:schemeClr val="tx1"/>
                </a:solidFill>
              </a:rPr>
              <a:t>Recommissioned </a:t>
            </a:r>
          </a:p>
          <a:p>
            <a:pPr marL="514350" lvl="0" indent="-514350" algn="l">
              <a:buAutoNum type="alphaUcPeriod" startAt="2"/>
            </a:pPr>
            <a:r>
              <a:rPr lang="en-US" sz="3200" b="1" dirty="0" smtClean="0">
                <a:solidFill>
                  <a:schemeClr val="tx1"/>
                </a:solidFill>
              </a:rPr>
              <a:t>The Journey</a:t>
            </a:r>
          </a:p>
          <a:p>
            <a:pPr marL="514350" indent="-514350" algn="l">
              <a:buFont typeface="Arial" pitchFamily="34" charset="0"/>
              <a:buAutoNum type="alphaUcPeriod" startAt="2"/>
            </a:pPr>
            <a:r>
              <a:rPr lang="en-US" sz="3200" b="1" dirty="0" smtClean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chemeClr val="tx1"/>
                </a:solidFill>
              </a:rPr>
              <a:t>City</a:t>
            </a:r>
            <a:endParaRPr lang="en-US" sz="3200" dirty="0">
              <a:solidFill>
                <a:schemeClr val="tx1"/>
              </a:solidFill>
            </a:endParaRPr>
          </a:p>
          <a:p>
            <a:pPr lvl="0" algn="l"/>
            <a:endParaRPr lang="en-US" sz="3200" b="1" dirty="0">
              <a:solidFill>
                <a:schemeClr val="tx1"/>
              </a:solidFill>
            </a:endParaRPr>
          </a:p>
          <a:p>
            <a:pPr algn="l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4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88964</TotalTime>
  <Words>1029</Words>
  <Application>Microsoft Office PowerPoint</Application>
  <PresentationFormat>全屏显示(16:9)</PresentationFormat>
  <Paragraphs>92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Executive</vt:lpstr>
      <vt:lpstr>Jonah</vt:lpstr>
      <vt:lpstr>Jonah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Jonah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</dc:title>
  <dc:creator>Larry</dc:creator>
  <cp:lastModifiedBy>wangyao</cp:lastModifiedBy>
  <cp:revision>300</cp:revision>
  <dcterms:created xsi:type="dcterms:W3CDTF">2015-09-15T19:34:56Z</dcterms:created>
  <dcterms:modified xsi:type="dcterms:W3CDTF">2018-03-27T04:14:50Z</dcterms:modified>
</cp:coreProperties>
</file>