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5028" r:id="rId2"/>
    <p:sldId id="5029" r:id="rId3"/>
    <p:sldId id="5030" r:id="rId4"/>
    <p:sldId id="5031" r:id="rId5"/>
    <p:sldId id="5032" r:id="rId6"/>
    <p:sldId id="5033" r:id="rId7"/>
    <p:sldId id="5034" r:id="rId8"/>
    <p:sldId id="5035" r:id="rId9"/>
    <p:sldId id="5036" r:id="rId10"/>
    <p:sldId id="5037" r:id="rId11"/>
    <p:sldId id="5038" r:id="rId12"/>
    <p:sldId id="5039" r:id="rId13"/>
    <p:sldId id="5040" r:id="rId14"/>
    <p:sldId id="5041" r:id="rId15"/>
    <p:sldId id="5042" r:id="rId16"/>
    <p:sldId id="5043" r:id="rId17"/>
    <p:sldId id="5044"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6DFB721-F28D-4A44-A0D7-684177739EBA}">
          <p14:sldIdLst>
            <p14:sldId id="5028"/>
            <p14:sldId id="5029"/>
            <p14:sldId id="5030"/>
            <p14:sldId id="5031"/>
            <p14:sldId id="5032"/>
            <p14:sldId id="5033"/>
            <p14:sldId id="5034"/>
            <p14:sldId id="5035"/>
            <p14:sldId id="5036"/>
            <p14:sldId id="5037"/>
            <p14:sldId id="5038"/>
            <p14:sldId id="5039"/>
            <p14:sldId id="5040"/>
            <p14:sldId id="5041"/>
            <p14:sldId id="5042"/>
            <p14:sldId id="5043"/>
            <p14:sldId id="5044"/>
          </p14:sldIdLst>
        </p14:section>
      </p14:sectionLst>
    </p:ex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94E5"/>
    <a:srgbClr val="15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76398" autoAdjust="0"/>
  </p:normalViewPr>
  <p:slideViewPr>
    <p:cSldViewPr>
      <p:cViewPr varScale="1">
        <p:scale>
          <a:sx n="41" d="100"/>
          <a:sy n="41" d="100"/>
        </p:scale>
        <p:origin x="-1464" y="-108"/>
      </p:cViewPr>
      <p:guideLst>
        <p:guide orient="horz" pos="1620"/>
        <p:guide pos="2880"/>
      </p:guideLst>
    </p:cSldViewPr>
  </p:slideViewPr>
  <p:notesTextViewPr>
    <p:cViewPr>
      <p:scale>
        <a:sx n="150" d="100"/>
        <a:sy n="150" d="100"/>
      </p:scale>
      <p:origin x="0" y="0"/>
    </p:cViewPr>
  </p:notesTextViewPr>
  <p:sorterViewPr>
    <p:cViewPr>
      <p:scale>
        <a:sx n="100" d="100"/>
        <a:sy n="100" d="100"/>
      </p:scale>
      <p:origin x="0" y="64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E0FC5F-E40B-42B8-A784-CB6B56CE9B8A}" type="datetimeFigureOut">
              <a:rPr lang="en-US" smtClean="0"/>
              <a:pPr/>
              <a:t>5/20/2018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8C3E9-3812-4090-88A3-40A74861DB76}" type="slidenum">
              <a:rPr lang="en-US" smtClean="0"/>
              <a:pPr/>
              <a:t>‹#›</a:t>
            </a:fld>
            <a:endParaRPr lang="en-US" dirty="0"/>
          </a:p>
        </p:txBody>
      </p:sp>
    </p:spTree>
    <p:extLst>
      <p:ext uri="{BB962C8B-B14F-4D97-AF65-F5344CB8AC3E}">
        <p14:creationId xmlns:p14="http://schemas.microsoft.com/office/powerpoint/2010/main" val="231100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a:solidFill>
                <a:prstClr val="black">
                  <a:lumMod val="65000"/>
                  <a:lumOff val="35000"/>
                </a:prstClr>
              </a:solidFill>
            </a:endParaRPr>
          </a:p>
        </p:txBody>
      </p:sp>
    </p:spTree>
    <p:extLst>
      <p:ext uri="{BB962C8B-B14F-4D97-AF65-F5344CB8AC3E}">
        <p14:creationId xmlns:p14="http://schemas.microsoft.com/office/powerpoint/2010/main" val="401172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5529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7410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93924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7177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559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508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30275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9485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0488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7348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4366B2-A823-4CA2-B44F-6DD026458A7B}" type="datetimeFigureOut">
              <a:rPr lang="en-US" smtClean="0">
                <a:solidFill>
                  <a:prstClr val="black">
                    <a:lumMod val="65000"/>
                    <a:lumOff val="35000"/>
                  </a:prstClr>
                </a:solidFill>
              </a:rPr>
              <a:pPr/>
              <a:t>5/20/2018</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17ED804-8D81-452D-A72C-0AC7CBF434EB}"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9605233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305800" cy="914400"/>
          </a:xfrm>
        </p:spPr>
        <p:txBody>
          <a:bodyPr>
            <a:normAutofit fontScale="90000"/>
          </a:bodyPr>
          <a:lstStyle/>
          <a:p>
            <a:r>
              <a:rPr lang="en-US" sz="8000" dirty="0" smtClean="0">
                <a:solidFill>
                  <a:srgbClr val="C00000"/>
                </a:solidFill>
              </a:rPr>
              <a:t>Jonah</a:t>
            </a:r>
            <a:endParaRPr lang="en-US" sz="8000" dirty="0">
              <a:solidFill>
                <a:srgbClr val="C00000"/>
              </a:solidFill>
            </a:endParaRPr>
          </a:p>
        </p:txBody>
      </p:sp>
      <p:sp>
        <p:nvSpPr>
          <p:cNvPr id="3" name="Subtitle 2"/>
          <p:cNvSpPr>
            <a:spLocks noGrp="1"/>
          </p:cNvSpPr>
          <p:nvPr>
            <p:ph type="subTitle" idx="1"/>
          </p:nvPr>
        </p:nvSpPr>
        <p:spPr>
          <a:xfrm>
            <a:off x="228600" y="1352550"/>
            <a:ext cx="8686800" cy="3124200"/>
          </a:xfrm>
        </p:spPr>
        <p:txBody>
          <a:bodyPr>
            <a:norm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Good News For The Repentant</a:t>
            </a:r>
          </a:p>
          <a:p>
            <a:endParaRPr lang="en-US" sz="2800" b="1" dirty="0" smtClean="0">
              <a:solidFill>
                <a:srgbClr val="C00000"/>
              </a:solidFill>
              <a:effectLst>
                <a:outerShdw blurRad="38100" dist="38100" dir="2700000" algn="tl">
                  <a:srgbClr val="000000">
                    <a:alpha val="43137"/>
                  </a:srgbClr>
                </a:outerShdw>
              </a:effectLst>
            </a:endParaRPr>
          </a:p>
          <a:p>
            <a:r>
              <a:rPr lang="en-US" sz="4800" b="1" dirty="0" smtClean="0">
                <a:solidFill>
                  <a:srgbClr val="C00000"/>
                </a:solidFill>
                <a:effectLst>
                  <a:outerShdw blurRad="38100" dist="38100" dir="2700000" algn="tl">
                    <a:srgbClr val="000000">
                      <a:alpha val="43137"/>
                    </a:srgbClr>
                  </a:outerShdw>
                </a:effectLst>
              </a:rPr>
              <a:t>Jonah 4 </a:t>
            </a:r>
            <a:r>
              <a:rPr lang="en-US" sz="4800" b="1" dirty="0">
                <a:solidFill>
                  <a:srgbClr val="C00000"/>
                </a:solidFill>
                <a:effectLst>
                  <a:outerShdw blurRad="38100" dist="38100" dir="2700000" algn="tl">
                    <a:srgbClr val="000000">
                      <a:alpha val="43137"/>
                    </a:srgbClr>
                  </a:outerShdw>
                </a:effectLst>
              </a:rPr>
              <a:t/>
            </a:r>
            <a:br>
              <a:rPr lang="en-US" sz="4800" b="1" dirty="0">
                <a:solidFill>
                  <a:srgbClr val="C00000"/>
                </a:solidFill>
                <a:effectLst>
                  <a:outerShdw blurRad="38100" dist="38100" dir="2700000" algn="tl">
                    <a:srgbClr val="000000">
                      <a:alpha val="43137"/>
                    </a:srgbClr>
                  </a:outerShdw>
                </a:effectLst>
              </a:rPr>
            </a:br>
            <a:r>
              <a:rPr lang="en-US" sz="4800" b="1" dirty="0" smtClean="0">
                <a:solidFill>
                  <a:schemeClr val="tx1">
                    <a:lumMod val="95000"/>
                    <a:lumOff val="5000"/>
                  </a:schemeClr>
                </a:solidFill>
                <a:effectLst>
                  <a:outerShdw blurRad="38100" dist="38100" dir="2700000" algn="tl">
                    <a:srgbClr val="000000">
                      <a:alpha val="43137"/>
                    </a:srgbClr>
                  </a:outerShdw>
                </a:effectLst>
              </a:rPr>
              <a:t>Jonah Pouts</a:t>
            </a:r>
            <a:endParaRPr lang="en-US" sz="4800"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19876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3350"/>
            <a:ext cx="8686800" cy="4800600"/>
          </a:xfrm>
        </p:spPr>
        <p:txBody>
          <a:bodyPr>
            <a:normAutofit/>
          </a:bodyPr>
          <a:lstStyle/>
          <a:p>
            <a:pPr algn="l"/>
            <a:r>
              <a:rPr lang="en-US" sz="3600" b="1" dirty="0">
                <a:solidFill>
                  <a:srgbClr val="C00000"/>
                </a:solidFill>
              </a:rPr>
              <a:t>Conclusion</a:t>
            </a:r>
          </a:p>
          <a:p>
            <a:pPr lvl="0"/>
            <a:r>
              <a:rPr lang="en-US" sz="2800" b="1" dirty="0">
                <a:solidFill>
                  <a:schemeClr val="tx1"/>
                </a:solidFill>
              </a:rPr>
              <a:t>In chapter 4 God had several lessons for </a:t>
            </a:r>
            <a:r>
              <a:rPr lang="en-US" sz="2800" b="1" dirty="0" smtClean="0">
                <a:solidFill>
                  <a:schemeClr val="tx1"/>
                </a:solidFill>
              </a:rPr>
              <a:t>us.</a:t>
            </a:r>
            <a:endParaRPr lang="en-US" sz="2800" b="1" dirty="0">
              <a:solidFill>
                <a:schemeClr val="tx1"/>
              </a:solidFill>
            </a:endParaRPr>
          </a:p>
          <a:p>
            <a:r>
              <a:rPr lang="en-US" sz="2800" b="1" dirty="0">
                <a:solidFill>
                  <a:srgbClr val="C00000"/>
                </a:solidFill>
              </a:rPr>
              <a:t>1. Our purpose is not to condemn others. </a:t>
            </a:r>
          </a:p>
          <a:p>
            <a:pPr lvl="0" algn="l"/>
            <a:endParaRPr lang="en-US" sz="3600" dirty="0" smtClean="0">
              <a:solidFill>
                <a:srgbClr val="C00000"/>
              </a:solidFill>
            </a:endParaRPr>
          </a:p>
          <a:p>
            <a:pPr lvl="0" algn="l"/>
            <a:endParaRPr lang="en-US" sz="3200" b="1" dirty="0">
              <a:solidFill>
                <a:schemeClr val="tx1"/>
              </a:solidFill>
            </a:endParaRPr>
          </a:p>
          <a:p>
            <a:pPr algn="l"/>
            <a:endParaRPr lang="en-US" sz="3200" dirty="0">
              <a:solidFill>
                <a:srgbClr val="C00000"/>
              </a:solidFill>
            </a:endParaRPr>
          </a:p>
        </p:txBody>
      </p:sp>
    </p:spTree>
    <p:extLst>
      <p:ext uri="{BB962C8B-B14F-4D97-AF65-F5344CB8AC3E}">
        <p14:creationId xmlns:p14="http://schemas.microsoft.com/office/powerpoint/2010/main" val="3702581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3350"/>
            <a:ext cx="8686800" cy="4800600"/>
          </a:xfrm>
        </p:spPr>
        <p:txBody>
          <a:bodyPr>
            <a:normAutofit/>
          </a:bodyPr>
          <a:lstStyle/>
          <a:p>
            <a:pPr algn="l"/>
            <a:r>
              <a:rPr lang="en-US" sz="3600" b="1" dirty="0">
                <a:solidFill>
                  <a:srgbClr val="C00000"/>
                </a:solidFill>
              </a:rPr>
              <a:t>Conclusion</a:t>
            </a:r>
          </a:p>
          <a:p>
            <a:pPr lvl="0" algn="l"/>
            <a:r>
              <a:rPr lang="en-US" sz="2800" b="1" dirty="0">
                <a:solidFill>
                  <a:schemeClr val="tx1"/>
                </a:solidFill>
              </a:rPr>
              <a:t>In chapter 4 God had several lessons for </a:t>
            </a:r>
            <a:r>
              <a:rPr lang="en-US" sz="2800" b="1" dirty="0" smtClean="0">
                <a:solidFill>
                  <a:schemeClr val="tx1"/>
                </a:solidFill>
              </a:rPr>
              <a:t>us.</a:t>
            </a:r>
            <a:endParaRPr lang="en-US" sz="2800" b="1" dirty="0">
              <a:solidFill>
                <a:schemeClr val="tx1"/>
              </a:solidFill>
            </a:endParaRPr>
          </a:p>
          <a:p>
            <a:pPr marL="514350" indent="-514350" algn="l">
              <a:buAutoNum type="arabicPeriod"/>
            </a:pPr>
            <a:r>
              <a:rPr lang="en-US" sz="2800" b="1" dirty="0" smtClean="0">
                <a:solidFill>
                  <a:schemeClr val="tx1"/>
                </a:solidFill>
              </a:rPr>
              <a:t>Our </a:t>
            </a:r>
            <a:r>
              <a:rPr lang="en-US" sz="2800" b="1" dirty="0">
                <a:solidFill>
                  <a:schemeClr val="tx1"/>
                </a:solidFill>
              </a:rPr>
              <a:t>purpose is not to condemn others. </a:t>
            </a:r>
            <a:endParaRPr lang="en-US" sz="2800" b="1" dirty="0" smtClean="0">
              <a:solidFill>
                <a:schemeClr val="tx1"/>
              </a:solidFill>
            </a:endParaRPr>
          </a:p>
          <a:p>
            <a:pPr marL="514350" indent="-514350" algn="l">
              <a:buAutoNum type="arabicPeriod"/>
            </a:pPr>
            <a:r>
              <a:rPr lang="en-US" sz="2800" b="1" dirty="0" smtClean="0">
                <a:solidFill>
                  <a:srgbClr val="C00000"/>
                </a:solidFill>
              </a:rPr>
              <a:t>Our </a:t>
            </a:r>
            <a:r>
              <a:rPr lang="en-US" sz="2800" b="1" dirty="0">
                <a:solidFill>
                  <a:srgbClr val="C00000"/>
                </a:solidFill>
              </a:rPr>
              <a:t>priority is not to be comfortable. </a:t>
            </a:r>
          </a:p>
          <a:p>
            <a:pPr lvl="0" algn="l"/>
            <a:endParaRPr lang="en-US" sz="3600" dirty="0" smtClean="0">
              <a:solidFill>
                <a:srgbClr val="C00000"/>
              </a:solidFill>
            </a:endParaRPr>
          </a:p>
          <a:p>
            <a:pPr lvl="0" algn="l"/>
            <a:endParaRPr lang="en-US" sz="3200" b="1" dirty="0">
              <a:solidFill>
                <a:schemeClr val="tx1"/>
              </a:solidFill>
            </a:endParaRPr>
          </a:p>
          <a:p>
            <a:pPr algn="l"/>
            <a:endParaRPr lang="en-US" sz="3200" dirty="0">
              <a:solidFill>
                <a:srgbClr val="C00000"/>
              </a:solidFill>
            </a:endParaRPr>
          </a:p>
        </p:txBody>
      </p:sp>
    </p:spTree>
    <p:extLst>
      <p:ext uri="{BB962C8B-B14F-4D97-AF65-F5344CB8AC3E}">
        <p14:creationId xmlns:p14="http://schemas.microsoft.com/office/powerpoint/2010/main" val="3865420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3350"/>
            <a:ext cx="8686800" cy="4800600"/>
          </a:xfrm>
        </p:spPr>
        <p:txBody>
          <a:bodyPr>
            <a:normAutofit/>
          </a:bodyPr>
          <a:lstStyle/>
          <a:p>
            <a:pPr algn="l"/>
            <a:r>
              <a:rPr lang="en-US" sz="3600" b="1" dirty="0">
                <a:solidFill>
                  <a:srgbClr val="C00000"/>
                </a:solidFill>
              </a:rPr>
              <a:t>Conclusion</a:t>
            </a:r>
          </a:p>
          <a:p>
            <a:pPr lvl="0" algn="l"/>
            <a:r>
              <a:rPr lang="en-US" sz="2800" b="1" dirty="0">
                <a:solidFill>
                  <a:schemeClr val="tx1"/>
                </a:solidFill>
              </a:rPr>
              <a:t>In chapter 4 God had several lessons for </a:t>
            </a:r>
            <a:r>
              <a:rPr lang="en-US" sz="2800" b="1" dirty="0" smtClean="0">
                <a:solidFill>
                  <a:schemeClr val="tx1"/>
                </a:solidFill>
              </a:rPr>
              <a:t>us.</a:t>
            </a:r>
            <a:endParaRPr lang="en-US" sz="2800" b="1" dirty="0">
              <a:solidFill>
                <a:schemeClr val="tx1"/>
              </a:solidFill>
            </a:endParaRPr>
          </a:p>
          <a:p>
            <a:pPr marL="514350" indent="-514350" algn="l">
              <a:buAutoNum type="arabicPeriod"/>
            </a:pPr>
            <a:r>
              <a:rPr lang="en-US" sz="2800" b="1" dirty="0" smtClean="0">
                <a:solidFill>
                  <a:schemeClr val="tx1"/>
                </a:solidFill>
              </a:rPr>
              <a:t>Our </a:t>
            </a:r>
            <a:r>
              <a:rPr lang="en-US" sz="2800" b="1" dirty="0">
                <a:solidFill>
                  <a:schemeClr val="tx1"/>
                </a:solidFill>
              </a:rPr>
              <a:t>purpose is not to condemn others. </a:t>
            </a:r>
            <a:endParaRPr lang="en-US" sz="2800" b="1" dirty="0" smtClean="0">
              <a:solidFill>
                <a:schemeClr val="tx1"/>
              </a:solidFill>
            </a:endParaRPr>
          </a:p>
          <a:p>
            <a:pPr marL="514350" indent="-514350" algn="l">
              <a:buAutoNum type="arabicPeriod"/>
            </a:pPr>
            <a:r>
              <a:rPr lang="en-US" sz="2800" b="1" dirty="0" smtClean="0">
                <a:solidFill>
                  <a:schemeClr val="tx1"/>
                </a:solidFill>
              </a:rPr>
              <a:t>Our </a:t>
            </a:r>
            <a:r>
              <a:rPr lang="en-US" sz="2800" b="1" dirty="0">
                <a:solidFill>
                  <a:schemeClr val="tx1"/>
                </a:solidFill>
              </a:rPr>
              <a:t>priority is not to be comfortable. </a:t>
            </a:r>
            <a:endParaRPr lang="en-US" sz="2800" b="1" dirty="0" smtClean="0">
              <a:solidFill>
                <a:schemeClr val="tx1"/>
              </a:solidFill>
            </a:endParaRPr>
          </a:p>
          <a:p>
            <a:pPr marL="514350" indent="-514350" algn="l">
              <a:buFont typeface="Arial" pitchFamily="34" charset="0"/>
              <a:buAutoNum type="arabicPeriod"/>
            </a:pPr>
            <a:r>
              <a:rPr lang="en-US" sz="2800" b="1" dirty="0" smtClean="0">
                <a:solidFill>
                  <a:srgbClr val="C00000"/>
                </a:solidFill>
              </a:rPr>
              <a:t>Forced </a:t>
            </a:r>
            <a:r>
              <a:rPr lang="en-US" sz="2800" b="1" dirty="0">
                <a:solidFill>
                  <a:srgbClr val="C00000"/>
                </a:solidFill>
              </a:rPr>
              <a:t>obedience does not result in real spiritual growth.</a:t>
            </a:r>
            <a:endParaRPr lang="en-US" sz="2800" dirty="0">
              <a:solidFill>
                <a:srgbClr val="C00000"/>
              </a:solidFill>
            </a:endParaRPr>
          </a:p>
          <a:p>
            <a:pPr algn="l"/>
            <a:endParaRPr lang="en-US" sz="2800" b="1" dirty="0">
              <a:solidFill>
                <a:srgbClr val="C00000"/>
              </a:solidFill>
            </a:endParaRPr>
          </a:p>
          <a:p>
            <a:pPr lvl="0" algn="l"/>
            <a:endParaRPr lang="en-US" sz="3600" dirty="0" smtClean="0">
              <a:solidFill>
                <a:srgbClr val="C00000"/>
              </a:solidFill>
            </a:endParaRPr>
          </a:p>
          <a:p>
            <a:pPr lvl="0" algn="l"/>
            <a:endParaRPr lang="en-US" sz="3200" b="1" dirty="0">
              <a:solidFill>
                <a:schemeClr val="tx1"/>
              </a:solidFill>
            </a:endParaRPr>
          </a:p>
          <a:p>
            <a:pPr algn="l"/>
            <a:endParaRPr lang="en-US" sz="3200" dirty="0">
              <a:solidFill>
                <a:srgbClr val="C00000"/>
              </a:solidFill>
            </a:endParaRPr>
          </a:p>
        </p:txBody>
      </p:sp>
    </p:spTree>
    <p:extLst>
      <p:ext uri="{BB962C8B-B14F-4D97-AF65-F5344CB8AC3E}">
        <p14:creationId xmlns:p14="http://schemas.microsoft.com/office/powerpoint/2010/main" val="3830479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3350"/>
            <a:ext cx="8686800" cy="4800600"/>
          </a:xfrm>
        </p:spPr>
        <p:txBody>
          <a:bodyPr>
            <a:normAutofit/>
          </a:bodyPr>
          <a:lstStyle/>
          <a:p>
            <a:pPr lvl="0" algn="l"/>
            <a:r>
              <a:rPr lang="en-US" sz="2800" b="1" dirty="0" smtClean="0">
                <a:solidFill>
                  <a:schemeClr val="tx1"/>
                </a:solidFill>
              </a:rPr>
              <a:t>Which </a:t>
            </a:r>
            <a:r>
              <a:rPr lang="en-US" sz="2800" b="1" dirty="0">
                <a:solidFill>
                  <a:schemeClr val="tx1"/>
                </a:solidFill>
              </a:rPr>
              <a:t>chapter of Jonah best describes your life?  </a:t>
            </a:r>
            <a:endParaRPr lang="en-US" sz="2800" dirty="0">
              <a:solidFill>
                <a:schemeClr val="tx1"/>
              </a:solidFill>
            </a:endParaRPr>
          </a:p>
          <a:p>
            <a:pPr lvl="0" algn="l"/>
            <a:r>
              <a:rPr lang="en-US" sz="2800" b="1" dirty="0" smtClean="0">
                <a:solidFill>
                  <a:srgbClr val="C00000"/>
                </a:solidFill>
              </a:rPr>
              <a:t>Are </a:t>
            </a:r>
            <a:r>
              <a:rPr lang="en-US" sz="2800" b="1" dirty="0">
                <a:solidFill>
                  <a:srgbClr val="C00000"/>
                </a:solidFill>
              </a:rPr>
              <a:t>you living in chapter 1?  </a:t>
            </a:r>
            <a:endParaRPr lang="en-US" sz="2800" b="1" dirty="0" smtClean="0">
              <a:solidFill>
                <a:srgbClr val="C00000"/>
              </a:solidFill>
            </a:endParaRPr>
          </a:p>
          <a:p>
            <a:pPr marL="457200" lvl="0" indent="-457200" algn="l">
              <a:buFont typeface="Arial" panose="020B0604020202020204" pitchFamily="34" charset="0"/>
              <a:buChar char="•"/>
            </a:pPr>
            <a:r>
              <a:rPr lang="en-US" sz="2800" b="1" dirty="0" smtClean="0">
                <a:solidFill>
                  <a:schemeClr val="tx1"/>
                </a:solidFill>
              </a:rPr>
              <a:t>Are </a:t>
            </a:r>
            <a:r>
              <a:rPr lang="en-US" sz="2800" b="1" dirty="0">
                <a:solidFill>
                  <a:schemeClr val="tx1"/>
                </a:solidFill>
              </a:rPr>
              <a:t>you in a panic running from God?</a:t>
            </a:r>
            <a:endParaRPr lang="en-US" sz="2800" dirty="0">
              <a:solidFill>
                <a:schemeClr val="tx1"/>
              </a:solidFill>
            </a:endParaRPr>
          </a:p>
          <a:p>
            <a:pPr lvl="0" algn="l"/>
            <a:endParaRPr lang="en-US" sz="3600" dirty="0" smtClean="0">
              <a:solidFill>
                <a:srgbClr val="C00000"/>
              </a:solidFill>
            </a:endParaRPr>
          </a:p>
          <a:p>
            <a:pPr lvl="0" algn="l"/>
            <a:endParaRPr lang="en-US" sz="3200" b="1" dirty="0">
              <a:solidFill>
                <a:schemeClr val="tx1"/>
              </a:solidFill>
            </a:endParaRPr>
          </a:p>
          <a:p>
            <a:pPr algn="l"/>
            <a:endParaRPr lang="en-US" sz="3200" dirty="0">
              <a:solidFill>
                <a:srgbClr val="C00000"/>
              </a:solidFill>
            </a:endParaRPr>
          </a:p>
        </p:txBody>
      </p:sp>
    </p:spTree>
    <p:extLst>
      <p:ext uri="{BB962C8B-B14F-4D97-AF65-F5344CB8AC3E}">
        <p14:creationId xmlns:p14="http://schemas.microsoft.com/office/powerpoint/2010/main" val="3006786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3350"/>
            <a:ext cx="8686800" cy="4800600"/>
          </a:xfrm>
        </p:spPr>
        <p:txBody>
          <a:bodyPr>
            <a:normAutofit/>
          </a:bodyPr>
          <a:lstStyle/>
          <a:p>
            <a:pPr lvl="0" algn="l"/>
            <a:r>
              <a:rPr lang="en-US" sz="2800" b="1" dirty="0" smtClean="0">
                <a:solidFill>
                  <a:schemeClr val="tx1"/>
                </a:solidFill>
              </a:rPr>
              <a:t>Which </a:t>
            </a:r>
            <a:r>
              <a:rPr lang="en-US" sz="2800" b="1" dirty="0">
                <a:solidFill>
                  <a:schemeClr val="tx1"/>
                </a:solidFill>
              </a:rPr>
              <a:t>chapter of Jonah best describes your life?  </a:t>
            </a:r>
            <a:endParaRPr lang="en-US" sz="2800" dirty="0">
              <a:solidFill>
                <a:schemeClr val="tx1"/>
              </a:solidFill>
            </a:endParaRPr>
          </a:p>
          <a:p>
            <a:pPr lvl="0" algn="l"/>
            <a:r>
              <a:rPr lang="en-US" sz="2800" b="1" dirty="0" smtClean="0">
                <a:solidFill>
                  <a:srgbClr val="C00000"/>
                </a:solidFill>
              </a:rPr>
              <a:t>Are </a:t>
            </a:r>
            <a:r>
              <a:rPr lang="en-US" sz="2800" b="1" dirty="0">
                <a:solidFill>
                  <a:srgbClr val="C00000"/>
                </a:solidFill>
              </a:rPr>
              <a:t>you living in chapter 1?  </a:t>
            </a:r>
            <a:endParaRPr lang="en-US" sz="2800" b="1" dirty="0" smtClean="0">
              <a:solidFill>
                <a:srgbClr val="C00000"/>
              </a:solidFill>
            </a:endParaRPr>
          </a:p>
          <a:p>
            <a:pPr marL="457200" lvl="0" indent="-457200" algn="l">
              <a:buFont typeface="Arial" panose="020B0604020202020204" pitchFamily="34" charset="0"/>
              <a:buChar char="•"/>
            </a:pPr>
            <a:r>
              <a:rPr lang="en-US" sz="2800" b="1" dirty="0" smtClean="0">
                <a:solidFill>
                  <a:schemeClr val="tx1"/>
                </a:solidFill>
              </a:rPr>
              <a:t>Are </a:t>
            </a:r>
            <a:r>
              <a:rPr lang="en-US" sz="2800" b="1" dirty="0">
                <a:solidFill>
                  <a:schemeClr val="tx1"/>
                </a:solidFill>
              </a:rPr>
              <a:t>you in a panic running from God</a:t>
            </a:r>
            <a:r>
              <a:rPr lang="en-US" sz="2800" b="1" dirty="0" smtClean="0">
                <a:solidFill>
                  <a:schemeClr val="tx1"/>
                </a:solidFill>
              </a:rPr>
              <a:t>?</a:t>
            </a:r>
          </a:p>
          <a:p>
            <a:pPr algn="l"/>
            <a:r>
              <a:rPr lang="en-US" sz="2800" b="1" dirty="0">
                <a:solidFill>
                  <a:srgbClr val="C00000"/>
                </a:solidFill>
              </a:rPr>
              <a:t>Are you living in chapter 2? </a:t>
            </a:r>
            <a:endParaRPr lang="en-US" sz="2800" b="1" dirty="0" smtClean="0">
              <a:solidFill>
                <a:srgbClr val="C00000"/>
              </a:solidFill>
            </a:endParaRPr>
          </a:p>
          <a:p>
            <a:pPr marL="457200" indent="-457200" algn="l">
              <a:buFont typeface="Arial" pitchFamily="34" charset="0"/>
              <a:buChar char="•"/>
            </a:pPr>
            <a:r>
              <a:rPr lang="en-US" sz="2800" b="1" dirty="0" smtClean="0">
                <a:solidFill>
                  <a:schemeClr val="tx1"/>
                </a:solidFill>
              </a:rPr>
              <a:t>Are </a:t>
            </a:r>
            <a:r>
              <a:rPr lang="en-US" sz="2800" b="1" dirty="0">
                <a:solidFill>
                  <a:schemeClr val="tx1"/>
                </a:solidFill>
              </a:rPr>
              <a:t>you crying out to God in prayer?   </a:t>
            </a:r>
            <a:endParaRPr lang="en-US" sz="2800" dirty="0">
              <a:solidFill>
                <a:schemeClr val="tx1"/>
              </a:solidFill>
            </a:endParaRPr>
          </a:p>
          <a:p>
            <a:pPr marL="457200" lvl="0" indent="-457200" algn="l">
              <a:buFont typeface="Arial" panose="020B0604020202020204" pitchFamily="34" charset="0"/>
              <a:buChar char="•"/>
            </a:pPr>
            <a:endParaRPr lang="en-US" sz="2800" dirty="0">
              <a:solidFill>
                <a:schemeClr val="tx1"/>
              </a:solidFill>
            </a:endParaRPr>
          </a:p>
          <a:p>
            <a:pPr lvl="0" algn="l"/>
            <a:endParaRPr lang="en-US" sz="3600" dirty="0" smtClean="0">
              <a:solidFill>
                <a:srgbClr val="C00000"/>
              </a:solidFill>
            </a:endParaRPr>
          </a:p>
          <a:p>
            <a:pPr lvl="0" algn="l"/>
            <a:endParaRPr lang="en-US" sz="3200" b="1" dirty="0">
              <a:solidFill>
                <a:schemeClr val="tx1"/>
              </a:solidFill>
            </a:endParaRPr>
          </a:p>
          <a:p>
            <a:pPr algn="l"/>
            <a:endParaRPr lang="en-US" sz="3200" dirty="0">
              <a:solidFill>
                <a:srgbClr val="C00000"/>
              </a:solidFill>
            </a:endParaRPr>
          </a:p>
        </p:txBody>
      </p:sp>
    </p:spTree>
    <p:extLst>
      <p:ext uri="{BB962C8B-B14F-4D97-AF65-F5344CB8AC3E}">
        <p14:creationId xmlns:p14="http://schemas.microsoft.com/office/powerpoint/2010/main" val="972300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3350"/>
            <a:ext cx="8686800" cy="4800600"/>
          </a:xfrm>
        </p:spPr>
        <p:txBody>
          <a:bodyPr>
            <a:normAutofit/>
          </a:bodyPr>
          <a:lstStyle/>
          <a:p>
            <a:pPr lvl="0" algn="l"/>
            <a:r>
              <a:rPr lang="en-US" sz="2800" b="1" dirty="0" smtClean="0">
                <a:solidFill>
                  <a:schemeClr val="tx1"/>
                </a:solidFill>
              </a:rPr>
              <a:t>Which </a:t>
            </a:r>
            <a:r>
              <a:rPr lang="en-US" sz="2800" b="1" dirty="0">
                <a:solidFill>
                  <a:schemeClr val="tx1"/>
                </a:solidFill>
              </a:rPr>
              <a:t>chapter of Jonah best describes your life?  </a:t>
            </a:r>
            <a:endParaRPr lang="en-US" sz="2800" dirty="0">
              <a:solidFill>
                <a:schemeClr val="tx1"/>
              </a:solidFill>
            </a:endParaRPr>
          </a:p>
          <a:p>
            <a:pPr lvl="0" algn="l"/>
            <a:r>
              <a:rPr lang="en-US" sz="2800" b="1" dirty="0" smtClean="0">
                <a:solidFill>
                  <a:srgbClr val="C00000"/>
                </a:solidFill>
              </a:rPr>
              <a:t>Are </a:t>
            </a:r>
            <a:r>
              <a:rPr lang="en-US" sz="2800" b="1" dirty="0">
                <a:solidFill>
                  <a:srgbClr val="C00000"/>
                </a:solidFill>
              </a:rPr>
              <a:t>you living in chapter 1?  </a:t>
            </a:r>
            <a:endParaRPr lang="en-US" sz="2800" b="1" dirty="0" smtClean="0">
              <a:solidFill>
                <a:srgbClr val="C00000"/>
              </a:solidFill>
            </a:endParaRPr>
          </a:p>
          <a:p>
            <a:pPr marL="457200" lvl="0" indent="-457200" algn="l">
              <a:buFont typeface="Arial" panose="020B0604020202020204" pitchFamily="34" charset="0"/>
              <a:buChar char="•"/>
            </a:pPr>
            <a:r>
              <a:rPr lang="en-US" sz="2800" b="1" dirty="0" smtClean="0">
                <a:solidFill>
                  <a:schemeClr val="tx1"/>
                </a:solidFill>
              </a:rPr>
              <a:t>Are </a:t>
            </a:r>
            <a:r>
              <a:rPr lang="en-US" sz="2800" b="1" dirty="0">
                <a:solidFill>
                  <a:schemeClr val="tx1"/>
                </a:solidFill>
              </a:rPr>
              <a:t>you in a panic running from God</a:t>
            </a:r>
            <a:r>
              <a:rPr lang="en-US" sz="2800" b="1" dirty="0" smtClean="0">
                <a:solidFill>
                  <a:schemeClr val="tx1"/>
                </a:solidFill>
              </a:rPr>
              <a:t>?</a:t>
            </a:r>
          </a:p>
          <a:p>
            <a:pPr algn="l"/>
            <a:r>
              <a:rPr lang="en-US" sz="2800" b="1" dirty="0">
                <a:solidFill>
                  <a:srgbClr val="C00000"/>
                </a:solidFill>
              </a:rPr>
              <a:t>Are you living in chapter 2? </a:t>
            </a:r>
            <a:endParaRPr lang="en-US" sz="2800" b="1" dirty="0" smtClean="0">
              <a:solidFill>
                <a:srgbClr val="C00000"/>
              </a:solidFill>
            </a:endParaRPr>
          </a:p>
          <a:p>
            <a:pPr marL="457200" indent="-457200" algn="l">
              <a:buFont typeface="Arial" pitchFamily="34" charset="0"/>
              <a:buChar char="•"/>
            </a:pPr>
            <a:r>
              <a:rPr lang="en-US" sz="2800" b="1" dirty="0" smtClean="0">
                <a:solidFill>
                  <a:schemeClr val="tx1"/>
                </a:solidFill>
              </a:rPr>
              <a:t>Are </a:t>
            </a:r>
            <a:r>
              <a:rPr lang="en-US" sz="2800" b="1" dirty="0">
                <a:solidFill>
                  <a:schemeClr val="tx1"/>
                </a:solidFill>
              </a:rPr>
              <a:t>you crying out to God in prayer? </a:t>
            </a:r>
            <a:endParaRPr lang="en-US" sz="2800" b="1" dirty="0" smtClean="0">
              <a:solidFill>
                <a:schemeClr val="tx1"/>
              </a:solidFill>
            </a:endParaRPr>
          </a:p>
          <a:p>
            <a:pPr lvl="0" algn="l"/>
            <a:r>
              <a:rPr lang="en-US" sz="2800" b="1" dirty="0">
                <a:solidFill>
                  <a:srgbClr val="C00000"/>
                </a:solidFill>
              </a:rPr>
              <a:t>Are you living in chapter 3? </a:t>
            </a:r>
            <a:endParaRPr lang="en-US" sz="2800" b="1" dirty="0" smtClean="0">
              <a:solidFill>
                <a:srgbClr val="C00000"/>
              </a:solidFill>
            </a:endParaRPr>
          </a:p>
          <a:p>
            <a:pPr marL="457200" lvl="0" indent="-457200" algn="l">
              <a:buFont typeface="Arial" panose="020B0604020202020204" pitchFamily="34" charset="0"/>
              <a:buChar char="•"/>
            </a:pPr>
            <a:r>
              <a:rPr lang="en-US" sz="2800" b="1" dirty="0" smtClean="0">
                <a:solidFill>
                  <a:schemeClr val="tx1"/>
                </a:solidFill>
              </a:rPr>
              <a:t>Are </a:t>
            </a:r>
            <a:r>
              <a:rPr lang="en-US" sz="2800" b="1" dirty="0">
                <a:solidFill>
                  <a:schemeClr val="tx1"/>
                </a:solidFill>
              </a:rPr>
              <a:t>you obeying and spreading the </a:t>
            </a:r>
            <a:r>
              <a:rPr lang="en-US" sz="2800" b="1" dirty="0" smtClean="0">
                <a:solidFill>
                  <a:schemeClr val="tx1"/>
                </a:solidFill>
              </a:rPr>
              <a:t>Word?</a:t>
            </a:r>
          </a:p>
          <a:p>
            <a:pPr marL="457200" lvl="0" indent="-457200" algn="l">
              <a:buFont typeface="Arial" panose="020B0604020202020204" pitchFamily="34" charset="0"/>
              <a:buChar char="•"/>
            </a:pPr>
            <a:endParaRPr lang="en-US" sz="2800" dirty="0">
              <a:solidFill>
                <a:schemeClr val="tx1"/>
              </a:solidFill>
            </a:endParaRPr>
          </a:p>
          <a:p>
            <a:pPr marL="457200" indent="-457200" algn="l">
              <a:buFont typeface="Arial" pitchFamily="34" charset="0"/>
              <a:buChar char="•"/>
            </a:pPr>
            <a:endParaRPr lang="en-US" sz="2800" dirty="0">
              <a:solidFill>
                <a:schemeClr val="tx1"/>
              </a:solidFill>
            </a:endParaRPr>
          </a:p>
          <a:p>
            <a:pPr marL="457200" lvl="0" indent="-457200" algn="l">
              <a:buFont typeface="Arial" panose="020B0604020202020204" pitchFamily="34" charset="0"/>
              <a:buChar char="•"/>
            </a:pPr>
            <a:endParaRPr lang="en-US" sz="2800" dirty="0">
              <a:solidFill>
                <a:schemeClr val="tx1"/>
              </a:solidFill>
            </a:endParaRPr>
          </a:p>
          <a:p>
            <a:pPr lvl="0" algn="l"/>
            <a:endParaRPr lang="en-US" sz="3600" dirty="0" smtClean="0">
              <a:solidFill>
                <a:srgbClr val="C00000"/>
              </a:solidFill>
            </a:endParaRPr>
          </a:p>
          <a:p>
            <a:pPr lvl="0" algn="l"/>
            <a:endParaRPr lang="en-US" sz="3200" b="1" dirty="0">
              <a:solidFill>
                <a:schemeClr val="tx1"/>
              </a:solidFill>
            </a:endParaRPr>
          </a:p>
          <a:p>
            <a:pPr algn="l"/>
            <a:endParaRPr lang="en-US" sz="3200" dirty="0">
              <a:solidFill>
                <a:srgbClr val="C00000"/>
              </a:solidFill>
            </a:endParaRPr>
          </a:p>
        </p:txBody>
      </p:sp>
    </p:spTree>
    <p:extLst>
      <p:ext uri="{BB962C8B-B14F-4D97-AF65-F5344CB8AC3E}">
        <p14:creationId xmlns:p14="http://schemas.microsoft.com/office/powerpoint/2010/main" val="1310177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33350"/>
            <a:ext cx="8686800" cy="4800600"/>
          </a:xfrm>
        </p:spPr>
        <p:txBody>
          <a:bodyPr>
            <a:normAutofit/>
          </a:bodyPr>
          <a:lstStyle/>
          <a:p>
            <a:pPr lvl="0" algn="l"/>
            <a:r>
              <a:rPr lang="en-US" sz="2800" b="1" dirty="0" smtClean="0">
                <a:solidFill>
                  <a:schemeClr val="tx1"/>
                </a:solidFill>
              </a:rPr>
              <a:t>Which </a:t>
            </a:r>
            <a:r>
              <a:rPr lang="en-US" sz="2800" b="1" dirty="0">
                <a:solidFill>
                  <a:schemeClr val="tx1"/>
                </a:solidFill>
              </a:rPr>
              <a:t>chapter of Jonah best describes your life?  </a:t>
            </a:r>
            <a:endParaRPr lang="en-US" sz="2800" dirty="0">
              <a:solidFill>
                <a:schemeClr val="tx1"/>
              </a:solidFill>
            </a:endParaRPr>
          </a:p>
          <a:p>
            <a:pPr lvl="0" algn="l"/>
            <a:r>
              <a:rPr lang="en-US" sz="2800" b="1" dirty="0" smtClean="0">
                <a:solidFill>
                  <a:srgbClr val="C00000"/>
                </a:solidFill>
              </a:rPr>
              <a:t>Are </a:t>
            </a:r>
            <a:r>
              <a:rPr lang="en-US" sz="2800" b="1" dirty="0">
                <a:solidFill>
                  <a:srgbClr val="C00000"/>
                </a:solidFill>
              </a:rPr>
              <a:t>you living in chapter 1?  </a:t>
            </a:r>
            <a:endParaRPr lang="en-US" sz="2800" b="1" dirty="0" smtClean="0">
              <a:solidFill>
                <a:srgbClr val="C00000"/>
              </a:solidFill>
            </a:endParaRPr>
          </a:p>
          <a:p>
            <a:pPr marL="457200" lvl="0" indent="-457200" algn="l">
              <a:buFont typeface="Arial" panose="020B0604020202020204" pitchFamily="34" charset="0"/>
              <a:buChar char="•"/>
            </a:pPr>
            <a:r>
              <a:rPr lang="en-US" sz="2800" b="1" dirty="0" smtClean="0">
                <a:solidFill>
                  <a:schemeClr val="tx1"/>
                </a:solidFill>
              </a:rPr>
              <a:t>Are </a:t>
            </a:r>
            <a:r>
              <a:rPr lang="en-US" sz="2800" b="1" dirty="0">
                <a:solidFill>
                  <a:schemeClr val="tx1"/>
                </a:solidFill>
              </a:rPr>
              <a:t>you in a panic running from God</a:t>
            </a:r>
            <a:r>
              <a:rPr lang="en-US" sz="2800" b="1" dirty="0" smtClean="0">
                <a:solidFill>
                  <a:schemeClr val="tx1"/>
                </a:solidFill>
              </a:rPr>
              <a:t>?</a:t>
            </a:r>
          </a:p>
          <a:p>
            <a:pPr algn="l"/>
            <a:r>
              <a:rPr lang="en-US" sz="2800" b="1" dirty="0">
                <a:solidFill>
                  <a:srgbClr val="C00000"/>
                </a:solidFill>
              </a:rPr>
              <a:t>Are you living in chapter 2? </a:t>
            </a:r>
            <a:endParaRPr lang="en-US" sz="2800" b="1" dirty="0" smtClean="0">
              <a:solidFill>
                <a:srgbClr val="C00000"/>
              </a:solidFill>
            </a:endParaRPr>
          </a:p>
          <a:p>
            <a:pPr marL="457200" indent="-457200" algn="l">
              <a:buFont typeface="Arial" pitchFamily="34" charset="0"/>
              <a:buChar char="•"/>
            </a:pPr>
            <a:r>
              <a:rPr lang="en-US" sz="2800" b="1" dirty="0" smtClean="0">
                <a:solidFill>
                  <a:schemeClr val="tx1"/>
                </a:solidFill>
              </a:rPr>
              <a:t>Are </a:t>
            </a:r>
            <a:r>
              <a:rPr lang="en-US" sz="2800" b="1" dirty="0">
                <a:solidFill>
                  <a:schemeClr val="tx1"/>
                </a:solidFill>
              </a:rPr>
              <a:t>you crying out to God in prayer? </a:t>
            </a:r>
            <a:endParaRPr lang="en-US" sz="2800" b="1" dirty="0" smtClean="0">
              <a:solidFill>
                <a:schemeClr val="tx1"/>
              </a:solidFill>
            </a:endParaRPr>
          </a:p>
          <a:p>
            <a:pPr lvl="0" algn="l"/>
            <a:r>
              <a:rPr lang="en-US" sz="2800" b="1" dirty="0">
                <a:solidFill>
                  <a:srgbClr val="C00000"/>
                </a:solidFill>
              </a:rPr>
              <a:t>Are you living in chapter 3? </a:t>
            </a:r>
            <a:endParaRPr lang="en-US" sz="2800" b="1" dirty="0" smtClean="0">
              <a:solidFill>
                <a:srgbClr val="C00000"/>
              </a:solidFill>
            </a:endParaRPr>
          </a:p>
          <a:p>
            <a:pPr marL="457200" lvl="0" indent="-457200" algn="l">
              <a:buFont typeface="Arial" panose="020B0604020202020204" pitchFamily="34" charset="0"/>
              <a:buChar char="•"/>
            </a:pPr>
            <a:r>
              <a:rPr lang="en-US" sz="2800" b="1" dirty="0" smtClean="0">
                <a:solidFill>
                  <a:schemeClr val="tx1"/>
                </a:solidFill>
              </a:rPr>
              <a:t>Are </a:t>
            </a:r>
            <a:r>
              <a:rPr lang="en-US" sz="2800" b="1" dirty="0">
                <a:solidFill>
                  <a:schemeClr val="tx1"/>
                </a:solidFill>
              </a:rPr>
              <a:t>you obeying and spreading the </a:t>
            </a:r>
            <a:r>
              <a:rPr lang="en-US" sz="2800" b="1" dirty="0" smtClean="0">
                <a:solidFill>
                  <a:schemeClr val="tx1"/>
                </a:solidFill>
              </a:rPr>
              <a:t>Word?</a:t>
            </a:r>
          </a:p>
          <a:p>
            <a:pPr algn="l"/>
            <a:r>
              <a:rPr lang="en-US" sz="2800" b="1" dirty="0">
                <a:solidFill>
                  <a:srgbClr val="C00000"/>
                </a:solidFill>
              </a:rPr>
              <a:t>Are you living in chapter 4?  </a:t>
            </a:r>
            <a:endParaRPr lang="en-US" sz="2800" b="1" dirty="0" smtClean="0">
              <a:solidFill>
                <a:srgbClr val="C00000"/>
              </a:solidFill>
            </a:endParaRPr>
          </a:p>
          <a:p>
            <a:pPr marL="457200" indent="-457200" algn="l">
              <a:buFont typeface="Arial" pitchFamily="34" charset="0"/>
              <a:buChar char="•"/>
            </a:pPr>
            <a:r>
              <a:rPr lang="en-US" sz="2800" b="1" dirty="0" smtClean="0">
                <a:solidFill>
                  <a:schemeClr val="tx1"/>
                </a:solidFill>
              </a:rPr>
              <a:t>Are </a:t>
            </a:r>
            <a:r>
              <a:rPr lang="en-US" sz="2800" b="1" dirty="0">
                <a:solidFill>
                  <a:schemeClr val="tx1"/>
                </a:solidFill>
              </a:rPr>
              <a:t>you angry with God?</a:t>
            </a:r>
            <a:endParaRPr lang="en-US" sz="2800" dirty="0">
              <a:solidFill>
                <a:schemeClr val="tx1"/>
              </a:solidFill>
            </a:endParaRPr>
          </a:p>
          <a:p>
            <a:pPr marL="457200" lvl="0" indent="-457200" algn="l">
              <a:buFont typeface="Arial" panose="020B0604020202020204" pitchFamily="34" charset="0"/>
              <a:buChar char="•"/>
            </a:pPr>
            <a:endParaRPr lang="en-US" sz="2800" dirty="0">
              <a:solidFill>
                <a:schemeClr val="tx1"/>
              </a:solidFill>
            </a:endParaRPr>
          </a:p>
          <a:p>
            <a:pPr marL="457200" indent="-457200" algn="l">
              <a:buFont typeface="Arial" pitchFamily="34" charset="0"/>
              <a:buChar char="•"/>
            </a:pPr>
            <a:endParaRPr lang="en-US" sz="2800" dirty="0">
              <a:solidFill>
                <a:schemeClr val="tx1"/>
              </a:solidFill>
            </a:endParaRPr>
          </a:p>
          <a:p>
            <a:pPr marL="457200" lvl="0" indent="-457200" algn="l">
              <a:buFont typeface="Arial" panose="020B0604020202020204" pitchFamily="34" charset="0"/>
              <a:buChar char="•"/>
            </a:pPr>
            <a:endParaRPr lang="en-US" sz="2800" dirty="0">
              <a:solidFill>
                <a:schemeClr val="tx1"/>
              </a:solidFill>
            </a:endParaRPr>
          </a:p>
          <a:p>
            <a:pPr lvl="0" algn="l"/>
            <a:endParaRPr lang="en-US" sz="3600" dirty="0" smtClean="0">
              <a:solidFill>
                <a:srgbClr val="C00000"/>
              </a:solidFill>
            </a:endParaRPr>
          </a:p>
          <a:p>
            <a:pPr lvl="0" algn="l"/>
            <a:endParaRPr lang="en-US" sz="3200" b="1" dirty="0">
              <a:solidFill>
                <a:schemeClr val="tx1"/>
              </a:solidFill>
            </a:endParaRPr>
          </a:p>
          <a:p>
            <a:pPr algn="l"/>
            <a:endParaRPr lang="en-US" sz="3200" dirty="0">
              <a:solidFill>
                <a:srgbClr val="C00000"/>
              </a:solidFill>
            </a:endParaRPr>
          </a:p>
        </p:txBody>
      </p:sp>
    </p:spTree>
    <p:extLst>
      <p:ext uri="{BB962C8B-B14F-4D97-AF65-F5344CB8AC3E}">
        <p14:creationId xmlns:p14="http://schemas.microsoft.com/office/powerpoint/2010/main" val="1658426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305800" cy="914400"/>
          </a:xfrm>
        </p:spPr>
        <p:txBody>
          <a:bodyPr>
            <a:normAutofit fontScale="90000"/>
          </a:bodyPr>
          <a:lstStyle/>
          <a:p>
            <a:r>
              <a:rPr lang="en-US" sz="8000" dirty="0" smtClean="0">
                <a:solidFill>
                  <a:srgbClr val="C00000"/>
                </a:solidFill>
              </a:rPr>
              <a:t>Jonah</a:t>
            </a:r>
            <a:endParaRPr lang="en-US" sz="8000" dirty="0">
              <a:solidFill>
                <a:srgbClr val="C00000"/>
              </a:solidFill>
            </a:endParaRPr>
          </a:p>
        </p:txBody>
      </p:sp>
      <p:sp>
        <p:nvSpPr>
          <p:cNvPr id="3" name="Subtitle 2"/>
          <p:cNvSpPr>
            <a:spLocks noGrp="1"/>
          </p:cNvSpPr>
          <p:nvPr>
            <p:ph type="subTitle" idx="1"/>
          </p:nvPr>
        </p:nvSpPr>
        <p:spPr>
          <a:xfrm>
            <a:off x="228600" y="1733550"/>
            <a:ext cx="8686800" cy="2743200"/>
          </a:xfrm>
        </p:spPr>
        <p:txBody>
          <a:bodyPr>
            <a:normAutofit/>
          </a:bodyPr>
          <a:lstStyle/>
          <a:p>
            <a:r>
              <a:rPr lang="en-US" sz="4000" b="1" dirty="0" smtClean="0">
                <a:solidFill>
                  <a:schemeClr val="tx1">
                    <a:lumMod val="95000"/>
                    <a:lumOff val="5000"/>
                  </a:schemeClr>
                </a:solidFill>
                <a:effectLst>
                  <a:outerShdw blurRad="38100" dist="38100" dir="2700000" algn="tl">
                    <a:srgbClr val="000000">
                      <a:alpha val="43137"/>
                    </a:srgbClr>
                  </a:outerShdw>
                </a:effectLst>
              </a:rPr>
              <a:t>Good News For The Repentant</a:t>
            </a:r>
          </a:p>
          <a:p>
            <a:endParaRPr lang="en-US" sz="2800" b="1" dirty="0" smtClean="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1213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85750"/>
            <a:ext cx="8305800" cy="914400"/>
          </a:xfrm>
        </p:spPr>
        <p:txBody>
          <a:bodyPr>
            <a:normAutofit fontScale="90000"/>
          </a:bodyPr>
          <a:lstStyle/>
          <a:p>
            <a:r>
              <a:rPr lang="en-US" sz="8000" dirty="0" smtClean="0">
                <a:solidFill>
                  <a:srgbClr val="C00000"/>
                </a:solidFill>
              </a:rPr>
              <a:t>Jonah</a:t>
            </a:r>
            <a:endParaRPr lang="en-US" sz="8000" dirty="0">
              <a:solidFill>
                <a:srgbClr val="C00000"/>
              </a:solidFill>
            </a:endParaRPr>
          </a:p>
        </p:txBody>
      </p:sp>
      <p:sp>
        <p:nvSpPr>
          <p:cNvPr id="3" name="Subtitle 2"/>
          <p:cNvSpPr>
            <a:spLocks noGrp="1"/>
          </p:cNvSpPr>
          <p:nvPr>
            <p:ph type="subTitle" idx="1"/>
          </p:nvPr>
        </p:nvSpPr>
        <p:spPr>
          <a:xfrm>
            <a:off x="228600" y="1352550"/>
            <a:ext cx="8686800" cy="3429000"/>
          </a:xfrm>
        </p:spPr>
        <p:txBody>
          <a:bodyPr>
            <a:norm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Good News For The Repentant</a:t>
            </a:r>
          </a:p>
          <a:p>
            <a:endParaRPr lang="en-US" sz="800" b="1" dirty="0" smtClean="0">
              <a:solidFill>
                <a:srgbClr val="C00000"/>
              </a:solidFill>
              <a:effectLst>
                <a:outerShdw blurRad="38100" dist="38100" dir="2700000" algn="tl">
                  <a:srgbClr val="000000">
                    <a:alpha val="43137"/>
                  </a:srgbClr>
                </a:outerShdw>
              </a:effectLst>
            </a:endParaRPr>
          </a:p>
          <a:p>
            <a:pPr lvl="1"/>
            <a:r>
              <a:rPr lang="en-US" sz="3200" b="1" dirty="0">
                <a:solidFill>
                  <a:schemeClr val="tx1"/>
                </a:solidFill>
              </a:rPr>
              <a:t>Jonah </a:t>
            </a:r>
            <a:r>
              <a:rPr lang="en-US" sz="3200" b="1" dirty="0" smtClean="0">
                <a:solidFill>
                  <a:schemeClr val="tx1"/>
                </a:solidFill>
              </a:rPr>
              <a:t>Panics </a:t>
            </a:r>
            <a:r>
              <a:rPr lang="en-US" sz="3200" b="1" dirty="0">
                <a:solidFill>
                  <a:schemeClr val="tx1"/>
                </a:solidFill>
              </a:rPr>
              <a:t>(chapter 1)</a:t>
            </a:r>
          </a:p>
          <a:p>
            <a:pPr lvl="1"/>
            <a:r>
              <a:rPr lang="en-US" sz="3200" b="1" dirty="0" smtClean="0">
                <a:solidFill>
                  <a:schemeClr val="tx1"/>
                </a:solidFill>
              </a:rPr>
              <a:t>Jonah Prays (</a:t>
            </a:r>
            <a:r>
              <a:rPr lang="en-US" sz="3200" b="1" dirty="0">
                <a:solidFill>
                  <a:schemeClr val="tx1"/>
                </a:solidFill>
              </a:rPr>
              <a:t>chapter 2)</a:t>
            </a:r>
          </a:p>
          <a:p>
            <a:pPr lvl="1"/>
            <a:r>
              <a:rPr lang="en-US" sz="3200" b="1" dirty="0" smtClean="0">
                <a:solidFill>
                  <a:schemeClr val="tx1"/>
                </a:solidFill>
              </a:rPr>
              <a:t>Jonah Preaches (</a:t>
            </a:r>
            <a:r>
              <a:rPr lang="en-US" sz="3200" b="1" dirty="0">
                <a:solidFill>
                  <a:schemeClr val="tx1"/>
                </a:solidFill>
              </a:rPr>
              <a:t>chapter 3</a:t>
            </a:r>
            <a:r>
              <a:rPr lang="en-US" sz="3200" b="1" dirty="0" smtClean="0">
                <a:solidFill>
                  <a:schemeClr val="tx1"/>
                </a:solidFill>
              </a:rPr>
              <a:t>)</a:t>
            </a:r>
          </a:p>
          <a:p>
            <a:pPr lvl="1"/>
            <a:r>
              <a:rPr lang="en-US" sz="3200" b="1" dirty="0">
                <a:solidFill>
                  <a:schemeClr val="tx1"/>
                </a:solidFill>
              </a:rPr>
              <a:t>Jonah </a:t>
            </a:r>
            <a:r>
              <a:rPr lang="en-US" sz="3200" b="1" dirty="0" smtClean="0">
                <a:solidFill>
                  <a:schemeClr val="tx1"/>
                </a:solidFill>
              </a:rPr>
              <a:t>Pouts </a:t>
            </a:r>
            <a:r>
              <a:rPr lang="en-US" sz="3200" b="1" dirty="0">
                <a:solidFill>
                  <a:schemeClr val="tx1"/>
                </a:solidFill>
              </a:rPr>
              <a:t>(chapter </a:t>
            </a:r>
            <a:r>
              <a:rPr lang="en-US" sz="3200" b="1" dirty="0" smtClean="0">
                <a:solidFill>
                  <a:schemeClr val="tx1"/>
                </a:solidFill>
              </a:rPr>
              <a:t>4)</a:t>
            </a:r>
            <a:endParaRPr lang="en-US" sz="3200" b="1" dirty="0">
              <a:solidFill>
                <a:schemeClr val="tx1"/>
              </a:solidFill>
            </a:endParaRPr>
          </a:p>
          <a:p>
            <a:pPr lvl="1"/>
            <a:endParaRPr lang="en-US" sz="3200" b="1" dirty="0" smtClean="0">
              <a:solidFill>
                <a:schemeClr val="tx1"/>
              </a:solidFill>
            </a:endParaRPr>
          </a:p>
          <a:p>
            <a:pPr lvl="1"/>
            <a:endParaRPr lang="en-US" sz="3200" b="1" dirty="0">
              <a:solidFill>
                <a:schemeClr val="tx1"/>
              </a:solidFill>
            </a:endParaRPr>
          </a:p>
        </p:txBody>
      </p:sp>
    </p:spTree>
    <p:extLst>
      <p:ext uri="{BB962C8B-B14F-4D97-AF65-F5344CB8AC3E}">
        <p14:creationId xmlns:p14="http://schemas.microsoft.com/office/powerpoint/2010/main" val="3235600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fontScale="85000" lnSpcReduction="10000"/>
          </a:bodyPr>
          <a:lstStyle/>
          <a:p>
            <a:pPr lvl="0" algn="l"/>
            <a:r>
              <a:rPr lang="en-US" sz="3900" b="1" dirty="0" smtClean="0">
                <a:solidFill>
                  <a:srgbClr val="C00000"/>
                </a:solidFill>
              </a:rPr>
              <a:t>I.  Jonah’s Attitude (4:1-4</a:t>
            </a:r>
            <a:r>
              <a:rPr lang="en-US" sz="3900" b="1" dirty="0">
                <a:solidFill>
                  <a:srgbClr val="C00000"/>
                </a:solidFill>
              </a:rPr>
              <a:t>)</a:t>
            </a:r>
          </a:p>
          <a:p>
            <a:pPr algn="l"/>
            <a:r>
              <a:rPr lang="en-US" sz="3200" b="1" dirty="0">
                <a:solidFill>
                  <a:schemeClr val="tx1"/>
                </a:solidFill>
              </a:rPr>
              <a:t>“But Jonah was greatly displeased and became angry</a:t>
            </a:r>
            <a:r>
              <a:rPr lang="en-US" sz="3200" b="1" dirty="0" smtClean="0">
                <a:solidFill>
                  <a:schemeClr val="tx1"/>
                </a:solidFill>
              </a:rPr>
              <a:t>. </a:t>
            </a:r>
            <a:r>
              <a:rPr lang="en-US" sz="3200" b="1" dirty="0">
                <a:solidFill>
                  <a:schemeClr val="tx1"/>
                </a:solidFill>
              </a:rPr>
              <a:t>2 He prayed to the LORD, "O LORD, is this not what I said when I was still at home? That is why I was so quick to flee to Tarshish. I knew that you are a gracious and compassionate God, slow to anger and abounding in love, a God who relents from sending calamity</a:t>
            </a:r>
            <a:r>
              <a:rPr lang="en-US" sz="3200" b="1" dirty="0" smtClean="0">
                <a:solidFill>
                  <a:schemeClr val="tx1"/>
                </a:solidFill>
              </a:rPr>
              <a:t>. </a:t>
            </a:r>
            <a:r>
              <a:rPr lang="en-US" sz="3200" b="1" dirty="0">
                <a:solidFill>
                  <a:schemeClr val="tx1"/>
                </a:solidFill>
              </a:rPr>
              <a:t>3 Now, O LORD, take away my life, for it is better for me to die than to live</a:t>
            </a:r>
            <a:r>
              <a:rPr lang="en-US" sz="3200" b="1" dirty="0" smtClean="0">
                <a:solidFill>
                  <a:schemeClr val="tx1"/>
                </a:solidFill>
              </a:rPr>
              <a:t>." </a:t>
            </a:r>
            <a:r>
              <a:rPr lang="en-US" sz="3200" b="1" dirty="0">
                <a:solidFill>
                  <a:schemeClr val="tx1"/>
                </a:solidFill>
              </a:rPr>
              <a:t>4 But the LORD replied, "Have you any right to be angry</a:t>
            </a:r>
            <a:r>
              <a:rPr lang="en-US" sz="3200" b="1" dirty="0" smtClean="0">
                <a:solidFill>
                  <a:schemeClr val="tx1"/>
                </a:solidFill>
              </a:rPr>
              <a:t>?"</a:t>
            </a:r>
            <a:endParaRPr lang="en-US" sz="3200" b="1" dirty="0">
              <a:solidFill>
                <a:schemeClr val="tx1"/>
              </a:solidFill>
            </a:endParaRPr>
          </a:p>
        </p:txBody>
      </p:sp>
    </p:spTree>
    <p:extLst>
      <p:ext uri="{BB962C8B-B14F-4D97-AF65-F5344CB8AC3E}">
        <p14:creationId xmlns:p14="http://schemas.microsoft.com/office/powerpoint/2010/main" val="3078448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a:bodyPr>
          <a:lstStyle/>
          <a:p>
            <a:pPr algn="l"/>
            <a:r>
              <a:rPr lang="en-US" sz="3200" b="1" dirty="0" smtClean="0">
                <a:solidFill>
                  <a:srgbClr val="C00000"/>
                </a:solidFill>
              </a:rPr>
              <a:t>Verse 2</a:t>
            </a:r>
          </a:p>
          <a:p>
            <a:pPr algn="l"/>
            <a:r>
              <a:rPr lang="en-US" sz="3200" b="1" dirty="0" smtClean="0">
                <a:solidFill>
                  <a:schemeClr val="tx1"/>
                </a:solidFill>
              </a:rPr>
              <a:t>God was </a:t>
            </a:r>
            <a:r>
              <a:rPr lang="en-US" sz="3200" b="1" dirty="0">
                <a:solidFill>
                  <a:schemeClr val="tx1"/>
                </a:solidFill>
              </a:rPr>
              <a:t>“abounding in love” toward these evil people.</a:t>
            </a:r>
          </a:p>
          <a:p>
            <a:pPr marL="457200" indent="-457200" algn="l">
              <a:buFont typeface="Arial" panose="020B0604020202020204" pitchFamily="34" charset="0"/>
              <a:buChar char="•"/>
            </a:pPr>
            <a:r>
              <a:rPr lang="en-US" sz="3200" b="1" dirty="0" smtClean="0">
                <a:solidFill>
                  <a:schemeClr val="tx1"/>
                </a:solidFill>
              </a:rPr>
              <a:t>The </a:t>
            </a:r>
            <a:r>
              <a:rPr lang="en-US" sz="3200" b="1" dirty="0">
                <a:solidFill>
                  <a:schemeClr val="tx1"/>
                </a:solidFill>
              </a:rPr>
              <a:t>word “</a:t>
            </a:r>
            <a:r>
              <a:rPr lang="en-US" sz="3200" b="1" dirty="0">
                <a:solidFill>
                  <a:srgbClr val="C00000"/>
                </a:solidFill>
              </a:rPr>
              <a:t>love</a:t>
            </a:r>
            <a:r>
              <a:rPr lang="en-US" sz="3200" b="1" dirty="0">
                <a:solidFill>
                  <a:schemeClr val="tx1"/>
                </a:solidFill>
              </a:rPr>
              <a:t>” used here comes from the Hebrew word “</a:t>
            </a:r>
            <a:r>
              <a:rPr lang="en-US" sz="3200" b="1" dirty="0">
                <a:solidFill>
                  <a:srgbClr val="C00000"/>
                </a:solidFill>
              </a:rPr>
              <a:t>hesed</a:t>
            </a:r>
            <a:r>
              <a:rPr lang="en-US" sz="3200" b="1" dirty="0">
                <a:solidFill>
                  <a:schemeClr val="tx1"/>
                </a:solidFill>
              </a:rPr>
              <a:t>.”</a:t>
            </a:r>
          </a:p>
          <a:p>
            <a:pPr marL="457200" indent="-457200" algn="l">
              <a:buFont typeface="Arial" panose="020B0604020202020204" pitchFamily="34" charset="0"/>
              <a:buChar char="•"/>
            </a:pPr>
            <a:r>
              <a:rPr lang="en-US" sz="3200" b="1" dirty="0" smtClean="0">
                <a:solidFill>
                  <a:srgbClr val="C00000"/>
                </a:solidFill>
              </a:rPr>
              <a:t>Hesed</a:t>
            </a:r>
            <a:r>
              <a:rPr lang="en-US" sz="3200" b="1" dirty="0" smtClean="0">
                <a:solidFill>
                  <a:schemeClr val="tx1"/>
                </a:solidFill>
              </a:rPr>
              <a:t> </a:t>
            </a:r>
            <a:r>
              <a:rPr lang="en-US" sz="3200" b="1" dirty="0">
                <a:solidFill>
                  <a:schemeClr val="tx1"/>
                </a:solidFill>
              </a:rPr>
              <a:t>is the faithful, unfailing, covenant love of God.</a:t>
            </a:r>
          </a:p>
          <a:p>
            <a:pPr algn="l"/>
            <a:endParaRPr lang="en-US" sz="3200" dirty="0">
              <a:solidFill>
                <a:srgbClr val="C00000"/>
              </a:solidFill>
            </a:endParaRPr>
          </a:p>
        </p:txBody>
      </p:sp>
    </p:spTree>
    <p:extLst>
      <p:ext uri="{BB962C8B-B14F-4D97-AF65-F5344CB8AC3E}">
        <p14:creationId xmlns:p14="http://schemas.microsoft.com/office/powerpoint/2010/main" val="2023889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209550"/>
            <a:ext cx="6705600" cy="4648200"/>
          </a:xfrm>
        </p:spPr>
        <p:txBody>
          <a:bodyPr>
            <a:normAutofit fontScale="92500"/>
          </a:bodyPr>
          <a:lstStyle/>
          <a:p>
            <a:pPr marL="0" lvl="1" algn="l"/>
            <a:r>
              <a:rPr lang="en-US" sz="2800" b="1" dirty="0">
                <a:solidFill>
                  <a:schemeClr val="tx1"/>
                </a:solidFill>
              </a:rPr>
              <a:t>“Every Who down in </a:t>
            </a:r>
            <a:r>
              <a:rPr lang="en-US" sz="2800" b="1" dirty="0" err="1">
                <a:solidFill>
                  <a:schemeClr val="tx1"/>
                </a:solidFill>
              </a:rPr>
              <a:t>Whoville</a:t>
            </a:r>
            <a:r>
              <a:rPr lang="en-US" sz="2800" b="1" dirty="0">
                <a:solidFill>
                  <a:schemeClr val="tx1"/>
                </a:solidFill>
              </a:rPr>
              <a:t> liked Christmas a lot...But the Grinch, who lived just north of </a:t>
            </a:r>
            <a:r>
              <a:rPr lang="en-US" sz="2800" b="1" dirty="0" err="1">
                <a:solidFill>
                  <a:schemeClr val="tx1"/>
                </a:solidFill>
              </a:rPr>
              <a:t>Whoville</a:t>
            </a:r>
            <a:r>
              <a:rPr lang="en-US" sz="2800" b="1" dirty="0">
                <a:solidFill>
                  <a:schemeClr val="tx1"/>
                </a:solidFill>
              </a:rPr>
              <a:t>, did NOT! The Grinch hated Christmas! The whole Christmas season! Now, please don't ask why. No one quite knows the reason. It could be his head wasn't screwed on just right. It could be, perhaps, that his shoes were too tight. But I think that the most likely reason of all, may have been that his heart was two sizes too small.”</a:t>
            </a:r>
          </a:p>
          <a:p>
            <a:pPr algn="l"/>
            <a:endParaRPr lang="en-US" sz="2800" dirty="0">
              <a:solidFill>
                <a:srgbClr val="C0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9550"/>
            <a:ext cx="20574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852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Autofit/>
          </a:bodyPr>
          <a:lstStyle/>
          <a:p>
            <a:pPr lvl="0" algn="l"/>
            <a:r>
              <a:rPr lang="en-US" sz="2800" b="1" dirty="0" smtClean="0">
                <a:solidFill>
                  <a:srgbClr val="C00000"/>
                </a:solidFill>
              </a:rPr>
              <a:t>II.  </a:t>
            </a:r>
            <a:r>
              <a:rPr lang="en-US" sz="2800" b="1" dirty="0">
                <a:solidFill>
                  <a:srgbClr val="C00000"/>
                </a:solidFill>
              </a:rPr>
              <a:t>God’s Lesson (4:5-11)</a:t>
            </a:r>
            <a:endParaRPr lang="en-US" sz="2800" dirty="0">
              <a:solidFill>
                <a:srgbClr val="C00000"/>
              </a:solidFill>
            </a:endParaRPr>
          </a:p>
          <a:p>
            <a:pPr lvl="0" algn="l"/>
            <a:r>
              <a:rPr lang="en-US" sz="2800" b="1" dirty="0">
                <a:solidFill>
                  <a:schemeClr val="tx1"/>
                </a:solidFill>
              </a:rPr>
              <a:t>“Jonah went out and sat down at a place east of the city. There he made himself a shelter, sat in its shade and waited to see what would happen to the city. 6 Then the LORD God provided a vine and made it grow up over Jonah to give shade for his head to ease his discomfort, and Jonah was very happy about the vine. 7 But at dawn the next day God provided a worm, which chewed the vine so that it withered. </a:t>
            </a:r>
            <a:endParaRPr lang="en-US" sz="2800" b="1" dirty="0">
              <a:solidFill>
                <a:srgbClr val="C00000"/>
              </a:solidFill>
            </a:endParaRPr>
          </a:p>
        </p:txBody>
      </p:sp>
    </p:spTree>
    <p:extLst>
      <p:ext uri="{BB962C8B-B14F-4D97-AF65-F5344CB8AC3E}">
        <p14:creationId xmlns:p14="http://schemas.microsoft.com/office/powerpoint/2010/main" val="1605674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572000"/>
          </a:xfrm>
        </p:spPr>
        <p:txBody>
          <a:bodyPr>
            <a:normAutofit fontScale="92500" lnSpcReduction="10000"/>
          </a:bodyPr>
          <a:lstStyle/>
          <a:p>
            <a:pPr lvl="0" algn="l"/>
            <a:r>
              <a:rPr lang="en-US" sz="4000" b="1" dirty="0" smtClean="0">
                <a:solidFill>
                  <a:srgbClr val="C00000"/>
                </a:solidFill>
              </a:rPr>
              <a:t>II.  </a:t>
            </a:r>
            <a:r>
              <a:rPr lang="en-US" sz="4000" b="1" dirty="0">
                <a:solidFill>
                  <a:srgbClr val="C00000"/>
                </a:solidFill>
              </a:rPr>
              <a:t>God’s Lesson (4:5-11)</a:t>
            </a:r>
          </a:p>
          <a:p>
            <a:pPr lvl="0" algn="l"/>
            <a:r>
              <a:rPr lang="en-US" sz="3500" b="1" dirty="0" smtClean="0">
                <a:solidFill>
                  <a:schemeClr val="tx1"/>
                </a:solidFill>
              </a:rPr>
              <a:t>“8 </a:t>
            </a:r>
            <a:r>
              <a:rPr lang="en-US" sz="3500" b="1" dirty="0">
                <a:solidFill>
                  <a:schemeClr val="tx1"/>
                </a:solidFill>
              </a:rPr>
              <a:t>When the sun rose, God provided a scorching east wind, and the sun blazed on Jonah's head so that he grew faint. He wanted to die, and said, "It would be better for me to die than to live." 9 But God said to Jonah, "Do you have a right to be angry about the vine?" "I do," he said. "I am angry enough to die</a:t>
            </a:r>
            <a:r>
              <a:rPr lang="en-US" sz="3500" b="1" dirty="0" smtClean="0">
                <a:solidFill>
                  <a:schemeClr val="tx1"/>
                </a:solidFill>
              </a:rPr>
              <a:t>."</a:t>
            </a:r>
            <a:endParaRPr lang="en-US" sz="2600" dirty="0">
              <a:solidFill>
                <a:srgbClr val="C00000"/>
              </a:solidFill>
            </a:endParaRPr>
          </a:p>
        </p:txBody>
      </p:sp>
    </p:spTree>
    <p:extLst>
      <p:ext uri="{BB962C8B-B14F-4D97-AF65-F5344CB8AC3E}">
        <p14:creationId xmlns:p14="http://schemas.microsoft.com/office/powerpoint/2010/main" val="263734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572000"/>
          </a:xfrm>
        </p:spPr>
        <p:txBody>
          <a:bodyPr>
            <a:normAutofit fontScale="92500" lnSpcReduction="10000"/>
          </a:bodyPr>
          <a:lstStyle/>
          <a:p>
            <a:pPr lvl="0" algn="l"/>
            <a:r>
              <a:rPr lang="en-US" sz="3200" b="1" dirty="0" smtClean="0">
                <a:solidFill>
                  <a:srgbClr val="C00000"/>
                </a:solidFill>
              </a:rPr>
              <a:t>II.  </a:t>
            </a:r>
            <a:r>
              <a:rPr lang="en-US" sz="3200" b="1" dirty="0">
                <a:solidFill>
                  <a:srgbClr val="C00000"/>
                </a:solidFill>
              </a:rPr>
              <a:t>God’s Lesson (4:5-11)</a:t>
            </a:r>
          </a:p>
          <a:p>
            <a:pPr lvl="0" algn="l"/>
            <a:r>
              <a:rPr lang="en-US" sz="3200" b="1" dirty="0">
                <a:solidFill>
                  <a:schemeClr val="tx1"/>
                </a:solidFill>
              </a:rPr>
              <a:t>“10 But the LORD said, "You have been concerned about this vine, though you did not tend it or make it grow. It sprang up overnight and died overnight. 11 But Nineveh has more than a hundred and twenty thousand people who cannot tell their right hand from their left, and many cattle as well. Should I not be concerned about that great city?"</a:t>
            </a:r>
          </a:p>
          <a:p>
            <a:pPr algn="l"/>
            <a:endParaRPr lang="en-US" sz="3200" dirty="0">
              <a:solidFill>
                <a:srgbClr val="C00000"/>
              </a:solidFill>
            </a:endParaRPr>
          </a:p>
        </p:txBody>
      </p:sp>
    </p:spTree>
    <p:extLst>
      <p:ext uri="{BB962C8B-B14F-4D97-AF65-F5344CB8AC3E}">
        <p14:creationId xmlns:p14="http://schemas.microsoft.com/office/powerpoint/2010/main" val="3154614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19150"/>
          </a:xfrm>
        </p:spPr>
        <p:txBody>
          <a:bodyPr/>
          <a:lstStyle/>
          <a:p>
            <a:r>
              <a:rPr lang="en-US" dirty="0" smtClean="0"/>
              <a:t>Jonah’s Shelter</a:t>
            </a:r>
            <a:endParaRPr lang="en-US" dirty="0"/>
          </a:p>
        </p:txBody>
      </p:sp>
      <p:pic>
        <p:nvPicPr>
          <p:cNvPr id="1026" name="Picture 2" descr="Image result for jonah's boo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02636"/>
            <a:ext cx="6781800" cy="431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019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10272</TotalTime>
  <Words>847</Words>
  <Application>Microsoft Office PowerPoint</Application>
  <PresentationFormat>全屏显示(16:9)</PresentationFormat>
  <Paragraphs>78</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Executive</vt:lpstr>
      <vt:lpstr>Jonah</vt:lpstr>
      <vt:lpstr>Jonah</vt:lpstr>
      <vt:lpstr>PowerPoint 演示文稿</vt:lpstr>
      <vt:lpstr>PowerPoint 演示文稿</vt:lpstr>
      <vt:lpstr>PowerPoint 演示文稿</vt:lpstr>
      <vt:lpstr>PowerPoint 演示文稿</vt:lpstr>
      <vt:lpstr>PowerPoint 演示文稿</vt:lpstr>
      <vt:lpstr>PowerPoint 演示文稿</vt:lpstr>
      <vt:lpstr>Jonah’s Shelter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Jonah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 Wang</dc:creator>
  <cp:lastModifiedBy>wangyao</cp:lastModifiedBy>
  <cp:revision>596</cp:revision>
  <dcterms:created xsi:type="dcterms:W3CDTF">2015-05-01T23:16:10Z</dcterms:created>
  <dcterms:modified xsi:type="dcterms:W3CDTF">2018-05-20T18:11:18Z</dcterms:modified>
</cp:coreProperties>
</file>