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8" r:id="rId2"/>
    <p:sldId id="434" r:id="rId3"/>
    <p:sldId id="421" r:id="rId4"/>
    <p:sldId id="414" r:id="rId5"/>
    <p:sldId id="433" r:id="rId6"/>
    <p:sldId id="435" r:id="rId7"/>
    <p:sldId id="436" r:id="rId8"/>
    <p:sldId id="437" r:id="rId9"/>
    <p:sldId id="438" r:id="rId10"/>
    <p:sldId id="439" r:id="rId11"/>
    <p:sldId id="440" r:id="rId12"/>
    <p:sldId id="441" r:id="rId13"/>
    <p:sldId id="442" r:id="rId14"/>
    <p:sldId id="443" r:id="rId15"/>
    <p:sldId id="444" r:id="rId16"/>
    <p:sldId id="456" r:id="rId17"/>
    <p:sldId id="446" r:id="rId18"/>
    <p:sldId id="457" r:id="rId19"/>
    <p:sldId id="447" r:id="rId20"/>
    <p:sldId id="448" r:id="rId21"/>
    <p:sldId id="451" r:id="rId22"/>
    <p:sldId id="450" r:id="rId23"/>
    <p:sldId id="449" r:id="rId24"/>
    <p:sldId id="452" r:id="rId25"/>
    <p:sldId id="453" r:id="rId26"/>
    <p:sldId id="454" r:id="rId27"/>
    <p:sldId id="455"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90" autoAdjust="0"/>
    <p:restoredTop sz="94660"/>
  </p:normalViewPr>
  <p:slideViewPr>
    <p:cSldViewPr>
      <p:cViewPr varScale="1">
        <p:scale>
          <a:sx n="90" d="100"/>
          <a:sy n="90" d="100"/>
        </p:scale>
        <p:origin x="-582"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1"/>
            <a:ext cx="7772400" cy="32004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3714750"/>
            <a:ext cx="6400800" cy="9144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F34366B2-A823-4CA2-B44F-6DD026458A7B}" type="datetimeFigureOut">
              <a:rPr lang="en-US" smtClean="0"/>
              <a:t>10/29/2018</a:t>
            </a:fld>
            <a:endParaRPr lang="en-US"/>
          </a:p>
        </p:txBody>
      </p:sp>
      <p:sp>
        <p:nvSpPr>
          <p:cNvPr id="8" name="Slide Number Placeholder 7"/>
          <p:cNvSpPr>
            <a:spLocks noGrp="1"/>
          </p:cNvSpPr>
          <p:nvPr>
            <p:ph type="sldNum" sz="quarter" idx="11"/>
          </p:nvPr>
        </p:nvSpPr>
        <p:spPr/>
        <p:txBody>
          <a:bodyPr/>
          <a:lstStyle/>
          <a:p>
            <a:fld id="{017ED804-8D81-452D-A72C-0AC7CBF434E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66B2-A823-4CA2-B44F-6DD026458A7B}"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34366B2-A823-4CA2-B44F-6DD026458A7B}"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F34366B2-A823-4CA2-B44F-6DD026458A7B}"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28701"/>
            <a:ext cx="7772400" cy="1878806"/>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3051573"/>
            <a:ext cx="7772400" cy="848915"/>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4366B2-A823-4CA2-B44F-6DD026458A7B}" type="datetimeFigureOut">
              <a:rPr lang="en-US" smtClean="0"/>
              <a:t>10/29/2018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ED804-8D81-452D-A72C-0AC7CBF434EB}" type="slidenum">
              <a:rPr lang="en-US" smtClean="0"/>
              <a:t>‹#›</a:t>
            </a:fld>
            <a:endParaRPr lang="en-US"/>
          </a:p>
        </p:txBody>
      </p:sp>
      <p:sp>
        <p:nvSpPr>
          <p:cNvPr id="7" name="Oval 6"/>
          <p:cNvSpPr/>
          <p:nvPr/>
        </p:nvSpPr>
        <p:spPr>
          <a:xfrm>
            <a:off x="4495800"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2943225"/>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F34366B2-A823-4CA2-B44F-6DD026458A7B}"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804-8D81-452D-A72C-0AC7CBF434EB}" type="slidenum">
              <a:rPr lang="en-US" smtClean="0"/>
              <a:t>‹#›</a:t>
            </a:fld>
            <a:endParaRPr lang="en-US"/>
          </a:p>
        </p:txBody>
      </p:sp>
      <p:sp>
        <p:nvSpPr>
          <p:cNvPr id="9" name="Content Placeholder 8"/>
          <p:cNvSpPr>
            <a:spLocks noGrp="1"/>
          </p:cNvSpPr>
          <p:nvPr>
            <p:ph sz="quarter" idx="13"/>
          </p:nvPr>
        </p:nvSpPr>
        <p:spPr>
          <a:xfrm>
            <a:off x="365760" y="1200150"/>
            <a:ext cx="4041648" cy="339471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00150"/>
            <a:ext cx="4040188"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1" y="1200150"/>
            <a:ext cx="4041775" cy="4572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F34366B2-A823-4CA2-B44F-6DD026458A7B}" type="datetimeFigureOut">
              <a:rPr lang="en-US" smtClean="0"/>
              <a:t>10/29/2018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ED804-8D81-452D-A72C-0AC7CBF434EB}" type="slidenum">
              <a:rPr lang="en-US" smtClean="0"/>
              <a:t>‹#›</a:t>
            </a:fld>
            <a:endParaRPr lang="en-US"/>
          </a:p>
        </p:txBody>
      </p:sp>
      <p:sp>
        <p:nvSpPr>
          <p:cNvPr id="11" name="Content Placeholder 10"/>
          <p:cNvSpPr>
            <a:spLocks noGrp="1"/>
          </p:cNvSpPr>
          <p:nvPr>
            <p:ph sz="quarter" idx="13"/>
          </p:nvPr>
        </p:nvSpPr>
        <p:spPr>
          <a:xfrm>
            <a:off x="457200" y="1659636"/>
            <a:ext cx="4041648" cy="293522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1659637"/>
            <a:ext cx="4041648" cy="293489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34366B2-A823-4CA2-B44F-6DD026458A7B}" type="datetimeFigureOut">
              <a:rPr lang="en-US" smtClean="0"/>
              <a:t>10/29/2018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4366B2-A823-4CA2-B44F-6DD026458A7B}" type="datetimeFigureOut">
              <a:rPr lang="en-US" smtClean="0"/>
              <a:t>10/29/2018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8" y="200025"/>
            <a:ext cx="3008313" cy="1571625"/>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8" y="204788"/>
            <a:ext cx="4995863"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8" y="1828801"/>
            <a:ext cx="3008313" cy="2765822"/>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366B2-A823-4CA2-B44F-6DD026458A7B}"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171450"/>
            <a:ext cx="5711824" cy="671513"/>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857250"/>
            <a:ext cx="6054724" cy="3405783"/>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4357688"/>
            <a:ext cx="5711824" cy="40005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34366B2-A823-4CA2-B44F-6DD026458A7B}" type="datetimeFigureOut">
              <a:rPr lang="en-US" smtClean="0"/>
              <a:t>10/29/2018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ED804-8D81-452D-A72C-0AC7CBF434E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20015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8" y="4767263"/>
            <a:ext cx="2085975" cy="273844"/>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F34366B2-A823-4CA2-B44F-6DD026458A7B}" type="datetimeFigureOut">
              <a:rPr lang="en-US" smtClean="0"/>
              <a:t>10/29/2018</a:t>
            </a:fld>
            <a:endParaRPr lang="en-US"/>
          </a:p>
        </p:txBody>
      </p:sp>
      <p:sp>
        <p:nvSpPr>
          <p:cNvPr id="5" name="Footer Placeholder 4"/>
          <p:cNvSpPr>
            <a:spLocks noGrp="1"/>
          </p:cNvSpPr>
          <p:nvPr>
            <p:ph type="ftr" sz="quarter" idx="3"/>
          </p:nvPr>
        </p:nvSpPr>
        <p:spPr>
          <a:xfrm>
            <a:off x="659166" y="4767263"/>
            <a:ext cx="2847975" cy="273844"/>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9" y="4767263"/>
            <a:ext cx="561975" cy="273844"/>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017ED804-8D81-452D-A72C-0AC7CBF434EB}" type="slidenum">
              <a:rPr lang="en-US" smtClean="0"/>
              <a:t>‹#›</a:t>
            </a:fld>
            <a:endParaRPr lang="en-US"/>
          </a:p>
        </p:txBody>
      </p:sp>
      <p:sp>
        <p:nvSpPr>
          <p:cNvPr id="7" name="Oval 6"/>
          <p:cNvSpPr/>
          <p:nvPr/>
        </p:nvSpPr>
        <p:spPr>
          <a:xfrm>
            <a:off x="8457760"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4874538"/>
            <a:ext cx="84772" cy="63579"/>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590550"/>
            <a:ext cx="8305800" cy="914400"/>
          </a:xfrm>
        </p:spPr>
        <p:txBody>
          <a:bodyPr>
            <a:normAutofit fontScale="90000"/>
          </a:bodyPr>
          <a:lstStyle/>
          <a:p>
            <a:r>
              <a:rPr lang="en-US" sz="8000" dirty="0" smtClean="0">
                <a:solidFill>
                  <a:srgbClr val="C00000"/>
                </a:solidFill>
              </a:rPr>
              <a:t>Psalms</a:t>
            </a:r>
            <a:endParaRPr lang="en-US" sz="8000" dirty="0">
              <a:solidFill>
                <a:srgbClr val="C00000"/>
              </a:solidFill>
            </a:endParaRPr>
          </a:p>
        </p:txBody>
      </p:sp>
      <p:sp>
        <p:nvSpPr>
          <p:cNvPr id="3" name="Subtitle 2"/>
          <p:cNvSpPr>
            <a:spLocks noGrp="1"/>
          </p:cNvSpPr>
          <p:nvPr>
            <p:ph type="subTitle" idx="1"/>
          </p:nvPr>
        </p:nvSpPr>
        <p:spPr>
          <a:xfrm>
            <a:off x="228600" y="1352550"/>
            <a:ext cx="8686800" cy="3124200"/>
          </a:xfrm>
        </p:spPr>
        <p:txBody>
          <a:bodyPr>
            <a:normAutofit lnSpcReduction="10000"/>
          </a:bodyPr>
          <a:lstStyle/>
          <a:p>
            <a:r>
              <a:rPr lang="en-US" sz="2800" b="1" dirty="0" smtClean="0">
                <a:solidFill>
                  <a:schemeClr val="tx1">
                    <a:lumMod val="95000"/>
                    <a:lumOff val="5000"/>
                  </a:schemeClr>
                </a:solidFill>
                <a:effectLst>
                  <a:outerShdw blurRad="38100" dist="38100" dir="2700000" algn="tl">
                    <a:srgbClr val="000000">
                      <a:alpha val="43137"/>
                    </a:srgbClr>
                  </a:outerShdw>
                </a:effectLst>
              </a:rPr>
              <a:t>Songs of the Heart</a:t>
            </a:r>
          </a:p>
          <a:p>
            <a:endParaRPr lang="en-US" sz="2800" b="1" dirty="0" smtClean="0">
              <a:solidFill>
                <a:srgbClr val="C00000"/>
              </a:solidFill>
              <a:effectLst>
                <a:outerShdw blurRad="38100" dist="38100" dir="2700000" algn="tl">
                  <a:srgbClr val="000000">
                    <a:alpha val="43137"/>
                  </a:srgbClr>
                </a:outerShdw>
              </a:effectLst>
            </a:endParaRPr>
          </a:p>
          <a:p>
            <a:r>
              <a:rPr lang="en-US" sz="4800" b="1" dirty="0" smtClean="0">
                <a:solidFill>
                  <a:srgbClr val="C00000"/>
                </a:solidFill>
                <a:effectLst>
                  <a:outerShdw blurRad="38100" dist="38100" dir="2700000" algn="tl">
                    <a:srgbClr val="000000">
                      <a:alpha val="43137"/>
                    </a:srgbClr>
                  </a:outerShdw>
                </a:effectLst>
              </a:rPr>
              <a:t>Psalm </a:t>
            </a:r>
            <a:r>
              <a:rPr lang="en-US" sz="4800" b="1" dirty="0">
                <a:solidFill>
                  <a:srgbClr val="C00000"/>
                </a:solidFill>
                <a:effectLst>
                  <a:outerShdw blurRad="38100" dist="38100" dir="2700000" algn="tl">
                    <a:srgbClr val="000000">
                      <a:alpha val="43137"/>
                    </a:srgbClr>
                  </a:outerShdw>
                </a:effectLst>
              </a:rPr>
              <a:t>2</a:t>
            </a:r>
            <a:br>
              <a:rPr lang="en-US" sz="4800" b="1" dirty="0">
                <a:solidFill>
                  <a:srgbClr val="C00000"/>
                </a:solidFill>
                <a:effectLst>
                  <a:outerShdw blurRad="38100" dist="38100" dir="2700000" algn="tl">
                    <a:srgbClr val="000000">
                      <a:alpha val="43137"/>
                    </a:srgbClr>
                  </a:outerShdw>
                </a:effectLst>
              </a:rPr>
            </a:br>
            <a:r>
              <a:rPr lang="en-US" sz="4800" b="1" dirty="0" smtClean="0">
                <a:solidFill>
                  <a:schemeClr val="tx1">
                    <a:lumMod val="95000"/>
                    <a:lumOff val="5000"/>
                  </a:schemeClr>
                </a:solidFill>
                <a:effectLst>
                  <a:outerShdw blurRad="38100" dist="38100" dir="2700000" algn="tl">
                    <a:srgbClr val="000000">
                      <a:alpha val="43137"/>
                    </a:srgbClr>
                  </a:outerShdw>
                </a:effectLst>
              </a:rPr>
              <a:t>Song of Warning for Rebellious Hearts</a:t>
            </a:r>
            <a:endParaRPr lang="en-US" sz="4800" b="1" dirty="0">
              <a:solidFill>
                <a:schemeClr val="tx1">
                  <a:lumMod val="95000"/>
                  <a:lumOff val="5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908759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a:solidFill>
                  <a:srgbClr val="C00000"/>
                </a:solidFill>
              </a:rPr>
              <a:t>II. Rebuke from Heaven  </a:t>
            </a:r>
            <a:r>
              <a:rPr lang="en-US" sz="3200" b="1" dirty="0" smtClean="0">
                <a:solidFill>
                  <a:srgbClr val="C00000"/>
                </a:solidFill>
              </a:rPr>
              <a:t>(</a:t>
            </a:r>
            <a:r>
              <a:rPr lang="en-US" sz="3200" b="1" dirty="0">
                <a:solidFill>
                  <a:srgbClr val="C00000"/>
                </a:solidFill>
              </a:rPr>
              <a:t>Psalm </a:t>
            </a:r>
            <a:r>
              <a:rPr lang="en-US" sz="3200" b="1" dirty="0" smtClean="0">
                <a:solidFill>
                  <a:srgbClr val="C00000"/>
                </a:solidFill>
              </a:rPr>
              <a:t>2:4-6)</a:t>
            </a:r>
          </a:p>
          <a:p>
            <a:pPr marL="0" indent="0">
              <a:buNone/>
            </a:pPr>
            <a:endParaRPr lang="en-US" sz="900" b="1" dirty="0">
              <a:solidFill>
                <a:srgbClr val="C00000"/>
              </a:solidFill>
            </a:endParaRPr>
          </a:p>
          <a:p>
            <a:pPr marL="0" indent="0">
              <a:buNone/>
            </a:pPr>
            <a:r>
              <a:rPr lang="en-US" sz="3200" b="1" dirty="0" smtClean="0">
                <a:solidFill>
                  <a:schemeClr val="tx1"/>
                </a:solidFill>
              </a:rPr>
              <a:t>“</a:t>
            </a:r>
            <a:r>
              <a:rPr lang="en-US" sz="3200" b="1" dirty="0">
                <a:solidFill>
                  <a:schemeClr val="tx1"/>
                </a:solidFill>
              </a:rPr>
              <a:t>The One enthroned in heaven laughs; the Lord scoffs at them. 5 Then he rebukes them in his anger and terrifies them in his wrath, saying, 6 "I have installed my King on Zion, my holy hill."”</a:t>
            </a:r>
            <a:endParaRPr lang="en-US" sz="3200" b="1" dirty="0">
              <a:solidFill>
                <a:schemeClr val="tx1"/>
              </a:solidFill>
              <a:latin typeface="Consolas"/>
              <a:ea typeface="Calibri"/>
              <a:cs typeface="Times New Roman"/>
            </a:endParaRPr>
          </a:p>
        </p:txBody>
      </p:sp>
    </p:spTree>
    <p:extLst>
      <p:ext uri="{BB962C8B-B14F-4D97-AF65-F5344CB8AC3E}">
        <p14:creationId xmlns:p14="http://schemas.microsoft.com/office/powerpoint/2010/main" val="1530584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lvl="0" indent="0">
              <a:buNone/>
            </a:pPr>
            <a:r>
              <a:rPr lang="en-US" sz="3200" b="1" dirty="0">
                <a:solidFill>
                  <a:srgbClr val="C00000"/>
                </a:solidFill>
              </a:rPr>
              <a:t>Ezekiel 33:11 </a:t>
            </a:r>
          </a:p>
          <a:p>
            <a:pPr marL="0" lvl="0" indent="0">
              <a:buNone/>
            </a:pPr>
            <a:r>
              <a:rPr lang="en-US" sz="3200" b="1" dirty="0" smtClean="0">
                <a:solidFill>
                  <a:schemeClr val="tx1"/>
                </a:solidFill>
              </a:rPr>
              <a:t>“‘</a:t>
            </a:r>
            <a:r>
              <a:rPr lang="en-US" sz="3200" b="1" dirty="0">
                <a:solidFill>
                  <a:schemeClr val="tx1"/>
                </a:solidFill>
              </a:rPr>
              <a:t>As I live!’ declares the Lord God, ‘I take no pleasure in the death of the wicked, but rather that the wicked turn from his way and live’” </a:t>
            </a:r>
          </a:p>
        </p:txBody>
      </p:sp>
    </p:spTree>
    <p:extLst>
      <p:ext uri="{BB962C8B-B14F-4D97-AF65-F5344CB8AC3E}">
        <p14:creationId xmlns:p14="http://schemas.microsoft.com/office/powerpoint/2010/main" val="24152850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lgn="ctr">
              <a:buNone/>
            </a:pPr>
            <a:r>
              <a:rPr lang="en-US" sz="4000" b="1" dirty="0" smtClean="0">
                <a:solidFill>
                  <a:srgbClr val="C00000"/>
                </a:solidFill>
              </a:rPr>
              <a:t>“proleptic</a:t>
            </a:r>
            <a:r>
              <a:rPr lang="en-US" sz="4000" b="1" dirty="0">
                <a:solidFill>
                  <a:srgbClr val="C00000"/>
                </a:solidFill>
              </a:rPr>
              <a:t>” </a:t>
            </a:r>
            <a:r>
              <a:rPr lang="en-US" sz="4000" b="1" dirty="0" smtClean="0">
                <a:solidFill>
                  <a:srgbClr val="C00000"/>
                </a:solidFill>
              </a:rPr>
              <a:t>speech</a:t>
            </a:r>
            <a:endParaRPr lang="en-US" sz="4000" b="1" dirty="0">
              <a:solidFill>
                <a:srgbClr val="C00000"/>
              </a:solidFill>
            </a:endParaRPr>
          </a:p>
          <a:p>
            <a:pPr lvl="0"/>
            <a:r>
              <a:rPr lang="en-US" sz="3200" b="1" dirty="0" smtClean="0">
                <a:solidFill>
                  <a:schemeClr val="tx1"/>
                </a:solidFill>
              </a:rPr>
              <a:t>A way </a:t>
            </a:r>
            <a:r>
              <a:rPr lang="en-US" sz="3200" b="1" dirty="0">
                <a:solidFill>
                  <a:schemeClr val="tx1"/>
                </a:solidFill>
              </a:rPr>
              <a:t>of speaking of the future as if it were already </a:t>
            </a:r>
            <a:r>
              <a:rPr lang="en-US" sz="3200" b="1" dirty="0" smtClean="0">
                <a:solidFill>
                  <a:schemeClr val="tx1"/>
                </a:solidFill>
              </a:rPr>
              <a:t>past. </a:t>
            </a:r>
          </a:p>
          <a:p>
            <a:pPr lvl="0"/>
            <a:r>
              <a:rPr lang="en-US" sz="3200" b="1" dirty="0" smtClean="0">
                <a:solidFill>
                  <a:schemeClr val="tx1"/>
                </a:solidFill>
              </a:rPr>
              <a:t>This is </a:t>
            </a:r>
            <a:r>
              <a:rPr lang="en-US" sz="3200" b="1" dirty="0">
                <a:solidFill>
                  <a:schemeClr val="tx1"/>
                </a:solidFill>
              </a:rPr>
              <a:t>a </a:t>
            </a:r>
            <a:r>
              <a:rPr lang="en-US" sz="3200" b="1" dirty="0" smtClean="0">
                <a:solidFill>
                  <a:schemeClr val="tx1"/>
                </a:solidFill>
              </a:rPr>
              <a:t>common </a:t>
            </a:r>
            <a:r>
              <a:rPr lang="en-US" sz="3200" b="1" dirty="0">
                <a:solidFill>
                  <a:schemeClr val="tx1"/>
                </a:solidFill>
              </a:rPr>
              <a:t>feature of Bible prophecy. </a:t>
            </a:r>
          </a:p>
        </p:txBody>
      </p:sp>
    </p:spTree>
    <p:extLst>
      <p:ext uri="{BB962C8B-B14F-4D97-AF65-F5344CB8AC3E}">
        <p14:creationId xmlns:p14="http://schemas.microsoft.com/office/powerpoint/2010/main" val="1741919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lgn="ctr">
              <a:buNone/>
            </a:pPr>
            <a:r>
              <a:rPr lang="en-US" sz="4000" b="1" dirty="0" smtClean="0">
                <a:solidFill>
                  <a:srgbClr val="C00000"/>
                </a:solidFill>
              </a:rPr>
              <a:t>“proleptic</a:t>
            </a:r>
            <a:r>
              <a:rPr lang="en-US" sz="4000" b="1" dirty="0">
                <a:solidFill>
                  <a:srgbClr val="C00000"/>
                </a:solidFill>
              </a:rPr>
              <a:t>” </a:t>
            </a:r>
            <a:r>
              <a:rPr lang="en-US" sz="4000" b="1" dirty="0" smtClean="0">
                <a:solidFill>
                  <a:srgbClr val="C00000"/>
                </a:solidFill>
              </a:rPr>
              <a:t>speech</a:t>
            </a:r>
          </a:p>
          <a:p>
            <a:pPr marL="0" indent="0" algn="ctr">
              <a:buNone/>
            </a:pPr>
            <a:endParaRPr lang="en-US" sz="900" b="1" dirty="0">
              <a:solidFill>
                <a:srgbClr val="C00000"/>
              </a:solidFill>
            </a:endParaRPr>
          </a:p>
          <a:p>
            <a:pPr marL="0" indent="0">
              <a:buNone/>
            </a:pPr>
            <a:r>
              <a:rPr lang="en-US" sz="3200" b="1" dirty="0">
                <a:solidFill>
                  <a:srgbClr val="C00000"/>
                </a:solidFill>
              </a:rPr>
              <a:t>2 Kings 19:25 </a:t>
            </a:r>
            <a:r>
              <a:rPr lang="en-US" sz="3200" b="1" dirty="0" smtClean="0">
                <a:solidFill>
                  <a:schemeClr val="tx1"/>
                </a:solidFill>
              </a:rPr>
              <a:t>“</a:t>
            </a:r>
            <a:r>
              <a:rPr lang="en-US" sz="3200" b="1" dirty="0">
                <a:solidFill>
                  <a:schemeClr val="tx1"/>
                </a:solidFill>
              </a:rPr>
              <a:t>Have you not heard? Long ago I did it; from ancient times I planned it. Now I have brought it to pass.”</a:t>
            </a:r>
          </a:p>
        </p:txBody>
      </p:sp>
    </p:spTree>
    <p:extLst>
      <p:ext uri="{BB962C8B-B14F-4D97-AF65-F5344CB8AC3E}">
        <p14:creationId xmlns:p14="http://schemas.microsoft.com/office/powerpoint/2010/main" val="2281920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85750"/>
            <a:ext cx="8763000" cy="4648200"/>
          </a:xfrm>
        </p:spPr>
        <p:txBody>
          <a:bodyPr>
            <a:noAutofit/>
          </a:bodyPr>
          <a:lstStyle/>
          <a:p>
            <a:pPr marL="0" lvl="0" indent="0">
              <a:buNone/>
            </a:pPr>
            <a:r>
              <a:rPr lang="en-US" sz="2800" b="1" dirty="0" smtClean="0">
                <a:solidFill>
                  <a:srgbClr val="C00000"/>
                </a:solidFill>
              </a:rPr>
              <a:t>Zephaniah </a:t>
            </a:r>
            <a:r>
              <a:rPr lang="en-US" sz="2800" b="1" dirty="0">
                <a:solidFill>
                  <a:srgbClr val="C00000"/>
                </a:solidFill>
              </a:rPr>
              <a:t>1:14-17 </a:t>
            </a:r>
            <a:r>
              <a:rPr lang="en-US" sz="2800" b="1" dirty="0" smtClean="0">
                <a:solidFill>
                  <a:schemeClr val="tx1"/>
                </a:solidFill>
              </a:rPr>
              <a:t>"The </a:t>
            </a:r>
            <a:r>
              <a:rPr lang="en-US" sz="2800" b="1" dirty="0">
                <a:solidFill>
                  <a:schemeClr val="tx1"/>
                </a:solidFill>
              </a:rPr>
              <a:t>great day of the LORD is near-- near and coming quickly. Listen! The cry on the day of the LORD will be bitter, the shouting of the warrior there. 15 That day will be a day of wrath, a day of distress and anguish, a day of trouble and ruin, a day of darkness and gloom, a day of clouds and blackness, 16 a day of trumpet and battle cry against the fortified cities and against the corner towers. 17 I will bring distress on the people and they will walk like blind men, because they have sinned against the LORD.”</a:t>
            </a:r>
          </a:p>
        </p:txBody>
      </p:sp>
    </p:spTree>
    <p:extLst>
      <p:ext uri="{BB962C8B-B14F-4D97-AF65-F5344CB8AC3E}">
        <p14:creationId xmlns:p14="http://schemas.microsoft.com/office/powerpoint/2010/main" val="4232133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85750"/>
            <a:ext cx="8763000" cy="4648200"/>
          </a:xfrm>
        </p:spPr>
        <p:txBody>
          <a:bodyPr>
            <a:noAutofit/>
          </a:bodyPr>
          <a:lstStyle/>
          <a:p>
            <a:pPr marL="0" indent="0">
              <a:buNone/>
            </a:pPr>
            <a:r>
              <a:rPr lang="en-US" sz="3200" b="1" dirty="0">
                <a:solidFill>
                  <a:srgbClr val="C00000"/>
                </a:solidFill>
              </a:rPr>
              <a:t>III. Rule On Earth   </a:t>
            </a:r>
            <a:r>
              <a:rPr lang="en-US" sz="3200" b="1" dirty="0" smtClean="0">
                <a:solidFill>
                  <a:srgbClr val="C00000"/>
                </a:solidFill>
              </a:rPr>
              <a:t>(</a:t>
            </a:r>
            <a:r>
              <a:rPr lang="en-US" sz="3200" b="1" dirty="0">
                <a:solidFill>
                  <a:srgbClr val="C00000"/>
                </a:solidFill>
              </a:rPr>
              <a:t>Psalm </a:t>
            </a:r>
            <a:r>
              <a:rPr lang="en-US" sz="3200" b="1" dirty="0" smtClean="0">
                <a:solidFill>
                  <a:srgbClr val="C00000"/>
                </a:solidFill>
              </a:rPr>
              <a:t>2:7-9)</a:t>
            </a:r>
            <a:endParaRPr lang="en-US" sz="3200" b="1" dirty="0">
              <a:solidFill>
                <a:srgbClr val="C00000"/>
              </a:solidFill>
            </a:endParaRPr>
          </a:p>
          <a:p>
            <a:pPr marL="0" indent="0">
              <a:buNone/>
            </a:pPr>
            <a:r>
              <a:rPr lang="en-US" sz="3200" b="1" dirty="0" smtClean="0">
                <a:solidFill>
                  <a:schemeClr val="tx1"/>
                </a:solidFill>
              </a:rPr>
              <a:t>“</a:t>
            </a:r>
            <a:r>
              <a:rPr lang="en-US" sz="3200" b="1" dirty="0">
                <a:solidFill>
                  <a:schemeClr val="tx1"/>
                </a:solidFill>
              </a:rPr>
              <a:t>I will proclaim the decree of the LORD: He said to me, "You are my Son; today I have become your Father. 8 Ask of me, and I will make the nations your inheritance, the ends of the earth your possession. 9 You will rule them with an iron scepter; you will dash them to pieces like pottery."”</a:t>
            </a:r>
          </a:p>
        </p:txBody>
      </p:sp>
    </p:spTree>
    <p:extLst>
      <p:ext uri="{BB962C8B-B14F-4D97-AF65-F5344CB8AC3E}">
        <p14:creationId xmlns:p14="http://schemas.microsoft.com/office/powerpoint/2010/main" val="285037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85750"/>
            <a:ext cx="8763000" cy="4648200"/>
          </a:xfrm>
        </p:spPr>
        <p:txBody>
          <a:bodyPr>
            <a:noAutofit/>
          </a:bodyPr>
          <a:lstStyle/>
          <a:p>
            <a:pPr marL="57150" indent="0">
              <a:buNone/>
            </a:pPr>
            <a:r>
              <a:rPr lang="en-US" sz="3200" b="1" dirty="0">
                <a:solidFill>
                  <a:srgbClr val="C00000"/>
                </a:solidFill>
              </a:rPr>
              <a:t>2 Samuel 7:14-16 </a:t>
            </a:r>
            <a:r>
              <a:rPr lang="en-US" sz="3200" b="1" dirty="0">
                <a:solidFill>
                  <a:schemeClr val="tx1"/>
                </a:solidFill>
              </a:rPr>
              <a:t>“I will be his father, and he will be my son. When he does wrong, I will punish him with the rod of men, with floggings inflicted by men. 15 But my love will never be taken away from him, as I took it away from Saul, whom I removed from before you. 16 Your house and your kingdom will endure forever before me; your throne will be established forever.'"</a:t>
            </a:r>
          </a:p>
        </p:txBody>
      </p:sp>
    </p:spTree>
    <p:extLst>
      <p:ext uri="{BB962C8B-B14F-4D97-AF65-F5344CB8AC3E}">
        <p14:creationId xmlns:p14="http://schemas.microsoft.com/office/powerpoint/2010/main" val="2733037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85750"/>
            <a:ext cx="8763000" cy="4648200"/>
          </a:xfrm>
        </p:spPr>
        <p:txBody>
          <a:bodyPr>
            <a:noAutofit/>
          </a:bodyPr>
          <a:lstStyle/>
          <a:p>
            <a:pPr marL="0" indent="0">
              <a:buNone/>
            </a:pPr>
            <a:r>
              <a:rPr lang="en-US" sz="3200" b="1" dirty="0">
                <a:solidFill>
                  <a:srgbClr val="C00000"/>
                </a:solidFill>
              </a:rPr>
              <a:t>IV.  Respond Wisely  </a:t>
            </a:r>
            <a:r>
              <a:rPr lang="en-US" sz="3200" b="1" dirty="0" smtClean="0">
                <a:solidFill>
                  <a:srgbClr val="C00000"/>
                </a:solidFill>
              </a:rPr>
              <a:t>(</a:t>
            </a:r>
            <a:r>
              <a:rPr lang="en-US" sz="3200" b="1" dirty="0">
                <a:solidFill>
                  <a:srgbClr val="C00000"/>
                </a:solidFill>
              </a:rPr>
              <a:t>Psalm </a:t>
            </a:r>
            <a:r>
              <a:rPr lang="en-US" sz="3200" b="1" dirty="0" smtClean="0">
                <a:solidFill>
                  <a:srgbClr val="C00000"/>
                </a:solidFill>
              </a:rPr>
              <a:t>2:10-12)</a:t>
            </a:r>
            <a:endParaRPr lang="en-US" sz="3200" b="1" dirty="0">
              <a:solidFill>
                <a:srgbClr val="C00000"/>
              </a:solidFill>
            </a:endParaRPr>
          </a:p>
          <a:p>
            <a:pPr marL="0" indent="0">
              <a:buNone/>
            </a:pPr>
            <a:r>
              <a:rPr lang="en-US" sz="3200" b="1" dirty="0" smtClean="0">
                <a:solidFill>
                  <a:schemeClr val="tx1"/>
                </a:solidFill>
              </a:rPr>
              <a:t>“</a:t>
            </a:r>
            <a:r>
              <a:rPr lang="en-US" sz="3200" b="1" dirty="0">
                <a:solidFill>
                  <a:schemeClr val="tx1"/>
                </a:solidFill>
              </a:rPr>
              <a:t>Therefore, you kings, be wise; be warned, you rulers of the earth. 11 Serve the LORD with fear and rejoice with trembling. 12 Kiss the Son, lest he be angry and you be destroyed in your way, for his wrath can flare up in a moment. Blessed are all who take refuge in him.”</a:t>
            </a:r>
          </a:p>
        </p:txBody>
      </p:sp>
    </p:spTree>
    <p:extLst>
      <p:ext uri="{BB962C8B-B14F-4D97-AF65-F5344CB8AC3E}">
        <p14:creationId xmlns:p14="http://schemas.microsoft.com/office/powerpoint/2010/main" val="1195099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85750"/>
            <a:ext cx="8763000" cy="4648200"/>
          </a:xfrm>
        </p:spPr>
        <p:txBody>
          <a:bodyPr>
            <a:noAutofit/>
          </a:bodyPr>
          <a:lstStyle/>
          <a:p>
            <a:pPr marL="0" indent="0">
              <a:buNone/>
            </a:pPr>
            <a:r>
              <a:rPr lang="en-US" sz="3200" b="1" dirty="0">
                <a:solidFill>
                  <a:srgbClr val="C00000"/>
                </a:solidFill>
              </a:rPr>
              <a:t>IV.  Respond Wisely  </a:t>
            </a:r>
            <a:r>
              <a:rPr lang="en-US" sz="3200" b="1" dirty="0" smtClean="0">
                <a:solidFill>
                  <a:srgbClr val="C00000"/>
                </a:solidFill>
              </a:rPr>
              <a:t>(</a:t>
            </a:r>
            <a:r>
              <a:rPr lang="en-US" sz="3200" b="1" dirty="0">
                <a:solidFill>
                  <a:srgbClr val="C00000"/>
                </a:solidFill>
              </a:rPr>
              <a:t>Psalm </a:t>
            </a:r>
            <a:r>
              <a:rPr lang="en-US" sz="3200" b="1" dirty="0" smtClean="0">
                <a:solidFill>
                  <a:srgbClr val="C00000"/>
                </a:solidFill>
              </a:rPr>
              <a:t>2:10-12)</a:t>
            </a:r>
            <a:endParaRPr lang="en-US" sz="3200" b="1" dirty="0">
              <a:solidFill>
                <a:srgbClr val="C00000"/>
              </a:solidFill>
            </a:endParaRPr>
          </a:p>
          <a:p>
            <a:pPr lvl="2"/>
            <a:r>
              <a:rPr lang="en-US" sz="3200" b="1" dirty="0" smtClean="0">
                <a:solidFill>
                  <a:schemeClr val="tx1"/>
                </a:solidFill>
              </a:rPr>
              <a:t> </a:t>
            </a:r>
            <a:r>
              <a:rPr lang="en-US" sz="3200" b="1" dirty="0">
                <a:solidFill>
                  <a:schemeClr val="tx1"/>
                </a:solidFill>
              </a:rPr>
              <a:t>be </a:t>
            </a:r>
            <a:r>
              <a:rPr lang="en-US" sz="3200" b="1" dirty="0" smtClean="0">
                <a:solidFill>
                  <a:schemeClr val="tx1"/>
                </a:solidFill>
              </a:rPr>
              <a:t>wise</a:t>
            </a:r>
          </a:p>
          <a:p>
            <a:pPr lvl="2"/>
            <a:r>
              <a:rPr lang="en-US" sz="3200" b="1" dirty="0" smtClean="0">
                <a:solidFill>
                  <a:schemeClr val="tx1"/>
                </a:solidFill>
              </a:rPr>
              <a:t> be warned</a:t>
            </a:r>
          </a:p>
          <a:p>
            <a:pPr lvl="2"/>
            <a:r>
              <a:rPr lang="en-US" sz="3200" b="1" dirty="0" smtClean="0">
                <a:solidFill>
                  <a:schemeClr val="tx1"/>
                </a:solidFill>
              </a:rPr>
              <a:t> serve </a:t>
            </a:r>
            <a:r>
              <a:rPr lang="en-US" sz="3200" b="1" dirty="0">
                <a:solidFill>
                  <a:schemeClr val="tx1"/>
                </a:solidFill>
              </a:rPr>
              <a:t>with </a:t>
            </a:r>
            <a:r>
              <a:rPr lang="en-US" sz="3200" b="1" dirty="0" smtClean="0">
                <a:solidFill>
                  <a:schemeClr val="tx1"/>
                </a:solidFill>
              </a:rPr>
              <a:t>fear</a:t>
            </a:r>
          </a:p>
          <a:p>
            <a:pPr lvl="2"/>
            <a:r>
              <a:rPr lang="en-US" sz="3200" b="1" dirty="0" smtClean="0">
                <a:solidFill>
                  <a:schemeClr val="tx1"/>
                </a:solidFill>
              </a:rPr>
              <a:t> </a:t>
            </a:r>
            <a:r>
              <a:rPr lang="en-US" sz="3200" b="1" dirty="0">
                <a:solidFill>
                  <a:schemeClr val="tx1"/>
                </a:solidFill>
              </a:rPr>
              <a:t>rejoice with </a:t>
            </a:r>
            <a:r>
              <a:rPr lang="en-US" sz="3200" b="1" dirty="0" smtClean="0">
                <a:solidFill>
                  <a:schemeClr val="tx1"/>
                </a:solidFill>
              </a:rPr>
              <a:t>trembling</a:t>
            </a:r>
          </a:p>
          <a:p>
            <a:pPr lvl="2"/>
            <a:r>
              <a:rPr lang="en-US" sz="3200" b="1" dirty="0" smtClean="0">
                <a:solidFill>
                  <a:schemeClr val="tx1"/>
                </a:solidFill>
              </a:rPr>
              <a:t> </a:t>
            </a:r>
            <a:r>
              <a:rPr lang="en-US" sz="3200" b="1" dirty="0">
                <a:solidFill>
                  <a:schemeClr val="tx1"/>
                </a:solidFill>
              </a:rPr>
              <a:t>kiss the </a:t>
            </a:r>
            <a:r>
              <a:rPr lang="en-US" sz="3200" b="1" dirty="0" smtClean="0">
                <a:solidFill>
                  <a:schemeClr val="tx1"/>
                </a:solidFill>
              </a:rPr>
              <a:t>son</a:t>
            </a:r>
            <a:endParaRPr lang="en-US" sz="3200" b="1" dirty="0">
              <a:solidFill>
                <a:schemeClr val="tx1"/>
              </a:solidFill>
            </a:endParaRPr>
          </a:p>
        </p:txBody>
      </p:sp>
    </p:spTree>
    <p:extLst>
      <p:ext uri="{BB962C8B-B14F-4D97-AF65-F5344CB8AC3E}">
        <p14:creationId xmlns:p14="http://schemas.microsoft.com/office/powerpoint/2010/main" val="20330639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91000" y="362249"/>
            <a:ext cx="4572000" cy="3970318"/>
          </a:xfrm>
          <a:prstGeom prst="rect">
            <a:avLst/>
          </a:prstGeom>
          <a:noFill/>
        </p:spPr>
        <p:txBody>
          <a:bodyPr wrap="square" rtlCol="0">
            <a:spAutoFit/>
          </a:bodyPr>
          <a:lstStyle/>
          <a:p>
            <a:pPr algn="ctr"/>
            <a:r>
              <a:rPr lang="en-US" sz="3600" b="1" dirty="0" smtClean="0">
                <a:solidFill>
                  <a:srgbClr val="C00000"/>
                </a:solidFill>
              </a:rPr>
              <a:t>Mathew Henry</a:t>
            </a:r>
          </a:p>
          <a:p>
            <a:pPr algn="ctr"/>
            <a:r>
              <a:rPr lang="en-US" sz="3600" b="1" dirty="0" smtClean="0"/>
              <a:t>(1662–1714) English </a:t>
            </a:r>
            <a:r>
              <a:rPr lang="en-US" sz="3600" b="1" dirty="0"/>
              <a:t> </a:t>
            </a:r>
            <a:r>
              <a:rPr lang="en-US" sz="3600" b="1" dirty="0" smtClean="0"/>
              <a:t>preacher and teacher</a:t>
            </a:r>
          </a:p>
          <a:p>
            <a:pPr algn="ctr"/>
            <a:endParaRPr lang="en-US" sz="3600" b="1" dirty="0" smtClean="0"/>
          </a:p>
          <a:p>
            <a:pPr lvl="0" algn="ctr"/>
            <a:r>
              <a:rPr lang="en-US" sz="3600" b="1" dirty="0" smtClean="0"/>
              <a:t>“</a:t>
            </a:r>
            <a:r>
              <a:rPr lang="en-US" sz="3600" b="1" dirty="0"/>
              <a:t>Those that will not bow shall break</a:t>
            </a:r>
            <a:r>
              <a:rPr lang="en-US" sz="3600" b="1" dirty="0" smtClean="0"/>
              <a:t>.” </a:t>
            </a:r>
            <a:endParaRPr lang="en-US" sz="3600" b="1" dirty="0"/>
          </a:p>
        </p:txBody>
      </p:sp>
      <p:pic>
        <p:nvPicPr>
          <p:cNvPr id="2"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329524"/>
            <a:ext cx="3638061" cy="4528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96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91000" y="243740"/>
            <a:ext cx="4572000" cy="3724096"/>
          </a:xfrm>
          <a:prstGeom prst="rect">
            <a:avLst/>
          </a:prstGeom>
          <a:noFill/>
        </p:spPr>
        <p:txBody>
          <a:bodyPr wrap="square" rtlCol="0">
            <a:spAutoFit/>
          </a:bodyPr>
          <a:lstStyle/>
          <a:p>
            <a:pPr algn="ctr"/>
            <a:r>
              <a:rPr lang="en-US" sz="3600" b="1" dirty="0" smtClean="0">
                <a:solidFill>
                  <a:srgbClr val="C00000"/>
                </a:solidFill>
              </a:rPr>
              <a:t>Robert Browning</a:t>
            </a:r>
          </a:p>
          <a:p>
            <a:pPr algn="ctr"/>
            <a:r>
              <a:rPr lang="en-US" sz="3600" dirty="0"/>
              <a:t> </a:t>
            </a:r>
            <a:r>
              <a:rPr lang="en-US" sz="3600" b="1" dirty="0" smtClean="0"/>
              <a:t>(1812 </a:t>
            </a:r>
            <a:r>
              <a:rPr lang="en-US" sz="3600" b="1" dirty="0"/>
              <a:t>– </a:t>
            </a:r>
            <a:r>
              <a:rPr lang="en-US" sz="3600" b="1" dirty="0" smtClean="0"/>
              <a:t>1889) </a:t>
            </a:r>
          </a:p>
          <a:p>
            <a:pPr algn="ctr"/>
            <a:r>
              <a:rPr lang="en-US" sz="3600" b="1" dirty="0" smtClean="0"/>
              <a:t>English poet</a:t>
            </a:r>
          </a:p>
          <a:p>
            <a:pPr algn="ctr"/>
            <a:endParaRPr lang="en-US" sz="2000" b="1" dirty="0" smtClean="0"/>
          </a:p>
          <a:p>
            <a:pPr lvl="0" algn="ctr"/>
            <a:r>
              <a:rPr lang="en-US" sz="3600" b="1" dirty="0"/>
              <a:t>“God’s in his heaven‑‑all’s right with the world.” </a:t>
            </a:r>
            <a:r>
              <a:rPr lang="en-US" sz="3600" dirty="0"/>
              <a:t> </a:t>
            </a:r>
            <a:endParaRPr lang="en-US" sz="3600" b="1" dirty="0"/>
          </a:p>
        </p:txBody>
      </p:sp>
      <p:pic>
        <p:nvPicPr>
          <p:cNvPr id="2050" name="Picture 2" descr="Image result for robert browning po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740"/>
            <a:ext cx="3886200" cy="4614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9222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85750"/>
            <a:ext cx="8763000" cy="4648200"/>
          </a:xfrm>
        </p:spPr>
        <p:txBody>
          <a:bodyPr>
            <a:noAutofit/>
          </a:bodyPr>
          <a:lstStyle/>
          <a:p>
            <a:pPr marL="0" indent="0">
              <a:buNone/>
            </a:pPr>
            <a:r>
              <a:rPr lang="en-US" sz="3200" b="1" dirty="0">
                <a:solidFill>
                  <a:srgbClr val="C00000"/>
                </a:solidFill>
              </a:rPr>
              <a:t>So what </a:t>
            </a:r>
            <a:r>
              <a:rPr lang="en-US" sz="3200" b="1" dirty="0" smtClean="0">
                <a:solidFill>
                  <a:srgbClr val="C00000"/>
                </a:solidFill>
              </a:rPr>
              <a:t>do </a:t>
            </a:r>
            <a:r>
              <a:rPr lang="en-US" sz="3200" b="1" dirty="0">
                <a:solidFill>
                  <a:srgbClr val="C00000"/>
                </a:solidFill>
              </a:rPr>
              <a:t>we </a:t>
            </a:r>
            <a:r>
              <a:rPr lang="en-US" sz="3200" b="1" dirty="0" smtClean="0">
                <a:solidFill>
                  <a:srgbClr val="C00000"/>
                </a:solidFill>
              </a:rPr>
              <a:t>learn </a:t>
            </a:r>
            <a:r>
              <a:rPr lang="en-US" sz="3200" b="1" dirty="0">
                <a:solidFill>
                  <a:srgbClr val="C00000"/>
                </a:solidFill>
              </a:rPr>
              <a:t>from Psalm 2?</a:t>
            </a:r>
          </a:p>
          <a:p>
            <a:pPr lvl="0"/>
            <a:r>
              <a:rPr lang="en-US" sz="3200" b="1" dirty="0" smtClean="0">
                <a:solidFill>
                  <a:schemeClr val="tx1"/>
                </a:solidFill>
              </a:rPr>
              <a:t>2:1-3 we learn </a:t>
            </a:r>
            <a:r>
              <a:rPr lang="en-US" sz="3200" b="1" dirty="0">
                <a:solidFill>
                  <a:schemeClr val="tx1"/>
                </a:solidFill>
              </a:rPr>
              <a:t>why the world is in chaos and the people are in rebellion against God</a:t>
            </a:r>
            <a:r>
              <a:rPr lang="en-US" sz="3200" b="1" dirty="0" smtClean="0">
                <a:solidFill>
                  <a:schemeClr val="tx1"/>
                </a:solidFill>
              </a:rPr>
              <a:t>.</a:t>
            </a:r>
            <a:endParaRPr lang="en-US" sz="3200" b="1" dirty="0">
              <a:solidFill>
                <a:schemeClr val="tx1"/>
              </a:solidFill>
            </a:endParaRPr>
          </a:p>
        </p:txBody>
      </p:sp>
    </p:spTree>
    <p:extLst>
      <p:ext uri="{BB962C8B-B14F-4D97-AF65-F5344CB8AC3E}">
        <p14:creationId xmlns:p14="http://schemas.microsoft.com/office/powerpoint/2010/main" val="946400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285750"/>
            <a:ext cx="8839200" cy="4648200"/>
          </a:xfrm>
        </p:spPr>
        <p:txBody>
          <a:bodyPr>
            <a:noAutofit/>
          </a:bodyPr>
          <a:lstStyle/>
          <a:p>
            <a:pPr lvl="0"/>
            <a:r>
              <a:rPr lang="en-US" sz="3200" b="1" dirty="0" smtClean="0">
                <a:solidFill>
                  <a:schemeClr val="tx1"/>
                </a:solidFill>
              </a:rPr>
              <a:t>2:1-3 </a:t>
            </a:r>
            <a:r>
              <a:rPr lang="en-US" sz="3200" b="1" dirty="0">
                <a:solidFill>
                  <a:schemeClr val="tx1"/>
                </a:solidFill>
              </a:rPr>
              <a:t>we </a:t>
            </a:r>
            <a:r>
              <a:rPr lang="en-US" sz="3200" b="1" dirty="0" smtClean="0">
                <a:solidFill>
                  <a:schemeClr val="tx1"/>
                </a:solidFill>
              </a:rPr>
              <a:t>learn </a:t>
            </a:r>
            <a:r>
              <a:rPr lang="en-US" sz="3200" b="1" dirty="0">
                <a:solidFill>
                  <a:schemeClr val="tx1"/>
                </a:solidFill>
              </a:rPr>
              <a:t>why the world is in chaos and the people are in rebellion against God.</a:t>
            </a:r>
          </a:p>
          <a:p>
            <a:pPr lvl="0"/>
            <a:r>
              <a:rPr lang="en-US" sz="3200" b="1" dirty="0" smtClean="0">
                <a:solidFill>
                  <a:srgbClr val="C00000"/>
                </a:solidFill>
              </a:rPr>
              <a:t>2:4-6 we learn </a:t>
            </a:r>
            <a:r>
              <a:rPr lang="en-US" sz="3200" b="1" dirty="0">
                <a:solidFill>
                  <a:srgbClr val="C00000"/>
                </a:solidFill>
              </a:rPr>
              <a:t>that though the rebellion is great, God is in no way threatened by this</a:t>
            </a:r>
            <a:r>
              <a:rPr lang="en-US" sz="3200" b="1" dirty="0" smtClean="0">
                <a:solidFill>
                  <a:srgbClr val="C00000"/>
                </a:solidFill>
              </a:rPr>
              <a:t>.</a:t>
            </a:r>
            <a:endParaRPr lang="en-US" sz="3200" b="1" dirty="0">
              <a:solidFill>
                <a:srgbClr val="C00000"/>
              </a:solidFill>
            </a:endParaRPr>
          </a:p>
        </p:txBody>
      </p:sp>
    </p:spTree>
    <p:extLst>
      <p:ext uri="{BB962C8B-B14F-4D97-AF65-F5344CB8AC3E}">
        <p14:creationId xmlns:p14="http://schemas.microsoft.com/office/powerpoint/2010/main" val="2539589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85750"/>
            <a:ext cx="8763000" cy="4648200"/>
          </a:xfrm>
        </p:spPr>
        <p:txBody>
          <a:bodyPr>
            <a:noAutofit/>
          </a:bodyPr>
          <a:lstStyle/>
          <a:p>
            <a:pPr lvl="0"/>
            <a:r>
              <a:rPr lang="en-US" sz="3200" b="1" dirty="0" smtClean="0">
                <a:solidFill>
                  <a:schemeClr val="tx1"/>
                </a:solidFill>
              </a:rPr>
              <a:t>2:1-3 </a:t>
            </a:r>
            <a:r>
              <a:rPr lang="en-US" sz="3200" b="1" dirty="0">
                <a:solidFill>
                  <a:schemeClr val="tx1"/>
                </a:solidFill>
              </a:rPr>
              <a:t>we </a:t>
            </a:r>
            <a:r>
              <a:rPr lang="en-US" sz="3200" b="1" dirty="0" smtClean="0">
                <a:solidFill>
                  <a:schemeClr val="tx1"/>
                </a:solidFill>
              </a:rPr>
              <a:t>learn </a:t>
            </a:r>
            <a:r>
              <a:rPr lang="en-US" sz="3200" b="1" dirty="0">
                <a:solidFill>
                  <a:schemeClr val="tx1"/>
                </a:solidFill>
              </a:rPr>
              <a:t>why the world is in chaos and the people are in rebellion against God.</a:t>
            </a:r>
          </a:p>
          <a:p>
            <a:pPr lvl="0"/>
            <a:r>
              <a:rPr lang="en-US" sz="3200" b="1" dirty="0" smtClean="0">
                <a:solidFill>
                  <a:schemeClr val="tx1"/>
                </a:solidFill>
              </a:rPr>
              <a:t>2:4-6 we learn </a:t>
            </a:r>
            <a:r>
              <a:rPr lang="en-US" sz="3200" b="1" dirty="0">
                <a:solidFill>
                  <a:schemeClr val="tx1"/>
                </a:solidFill>
              </a:rPr>
              <a:t>that though the rebellion is great, God is in no way threatened by this.</a:t>
            </a:r>
          </a:p>
          <a:p>
            <a:pPr lvl="0"/>
            <a:r>
              <a:rPr lang="en-US" sz="3200" b="1" dirty="0" smtClean="0">
                <a:solidFill>
                  <a:srgbClr val="C00000"/>
                </a:solidFill>
              </a:rPr>
              <a:t>2:7-9 we learn </a:t>
            </a:r>
            <a:r>
              <a:rPr lang="en-US" sz="3200" b="1" dirty="0">
                <a:solidFill>
                  <a:srgbClr val="C00000"/>
                </a:solidFill>
              </a:rPr>
              <a:t>that the solution to this great rebellion is Jesus the Anointed One</a:t>
            </a:r>
            <a:r>
              <a:rPr lang="en-US" sz="3200" b="1" dirty="0" smtClean="0">
                <a:solidFill>
                  <a:srgbClr val="C00000"/>
                </a:solidFill>
              </a:rPr>
              <a:t>.</a:t>
            </a:r>
            <a:endParaRPr lang="en-US" sz="3200" b="1" dirty="0">
              <a:solidFill>
                <a:srgbClr val="C00000"/>
              </a:solidFill>
            </a:endParaRPr>
          </a:p>
        </p:txBody>
      </p:sp>
    </p:spTree>
    <p:extLst>
      <p:ext uri="{BB962C8B-B14F-4D97-AF65-F5344CB8AC3E}">
        <p14:creationId xmlns:p14="http://schemas.microsoft.com/office/powerpoint/2010/main" val="3840826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350"/>
            <a:ext cx="8839200" cy="4800600"/>
          </a:xfrm>
        </p:spPr>
        <p:txBody>
          <a:bodyPr>
            <a:noAutofit/>
          </a:bodyPr>
          <a:lstStyle/>
          <a:p>
            <a:pPr lvl="0"/>
            <a:r>
              <a:rPr lang="en-US" sz="3200" b="1" dirty="0" smtClean="0">
                <a:solidFill>
                  <a:schemeClr val="tx1"/>
                </a:solidFill>
              </a:rPr>
              <a:t>2:4-6 we learn </a:t>
            </a:r>
            <a:r>
              <a:rPr lang="en-US" sz="3200" b="1" dirty="0">
                <a:solidFill>
                  <a:schemeClr val="tx1"/>
                </a:solidFill>
              </a:rPr>
              <a:t>that though the rebellion is great, God is in no way threatened by this.</a:t>
            </a:r>
          </a:p>
          <a:p>
            <a:pPr lvl="0"/>
            <a:r>
              <a:rPr lang="en-US" sz="3200" b="1" dirty="0" smtClean="0">
                <a:solidFill>
                  <a:schemeClr val="tx1"/>
                </a:solidFill>
              </a:rPr>
              <a:t>2:7-9 </a:t>
            </a:r>
            <a:r>
              <a:rPr lang="en-US" sz="3200" b="1" dirty="0">
                <a:solidFill>
                  <a:schemeClr val="tx1"/>
                </a:solidFill>
              </a:rPr>
              <a:t>we </a:t>
            </a:r>
            <a:r>
              <a:rPr lang="en-US" sz="3200" b="1" dirty="0" smtClean="0">
                <a:solidFill>
                  <a:schemeClr val="tx1"/>
                </a:solidFill>
              </a:rPr>
              <a:t>learn </a:t>
            </a:r>
            <a:r>
              <a:rPr lang="en-US" sz="3200" b="1" dirty="0">
                <a:solidFill>
                  <a:schemeClr val="tx1"/>
                </a:solidFill>
              </a:rPr>
              <a:t>that the solution to this great rebellion is Jesus the Anointed One.</a:t>
            </a:r>
          </a:p>
          <a:p>
            <a:pPr lvl="0"/>
            <a:r>
              <a:rPr lang="en-US" sz="3200" b="1" dirty="0" smtClean="0">
                <a:solidFill>
                  <a:srgbClr val="C00000"/>
                </a:solidFill>
              </a:rPr>
              <a:t>2:10-12 </a:t>
            </a:r>
            <a:r>
              <a:rPr lang="en-US" sz="3200" b="1" dirty="0">
                <a:solidFill>
                  <a:srgbClr val="C00000"/>
                </a:solidFill>
              </a:rPr>
              <a:t>we </a:t>
            </a:r>
            <a:r>
              <a:rPr lang="en-US" sz="3200" b="1" dirty="0" smtClean="0">
                <a:solidFill>
                  <a:srgbClr val="C00000"/>
                </a:solidFill>
              </a:rPr>
              <a:t>learn </a:t>
            </a:r>
            <a:r>
              <a:rPr lang="en-US" sz="3200" b="1" dirty="0">
                <a:solidFill>
                  <a:srgbClr val="C00000"/>
                </a:solidFill>
              </a:rPr>
              <a:t>that God invites anyone and everyone to wisely submit to Jesus </a:t>
            </a:r>
            <a:r>
              <a:rPr lang="en-US" sz="3200" b="1" dirty="0" smtClean="0">
                <a:solidFill>
                  <a:srgbClr val="C00000"/>
                </a:solidFill>
              </a:rPr>
              <a:t>as their king before </a:t>
            </a:r>
            <a:r>
              <a:rPr lang="en-US" sz="3200" b="1" dirty="0">
                <a:solidFill>
                  <a:srgbClr val="C00000"/>
                </a:solidFill>
              </a:rPr>
              <a:t>it is too late.</a:t>
            </a:r>
          </a:p>
        </p:txBody>
      </p:sp>
    </p:spTree>
    <p:extLst>
      <p:ext uri="{BB962C8B-B14F-4D97-AF65-F5344CB8AC3E}">
        <p14:creationId xmlns:p14="http://schemas.microsoft.com/office/powerpoint/2010/main" val="346637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350"/>
            <a:ext cx="8839200" cy="4800600"/>
          </a:xfrm>
        </p:spPr>
        <p:txBody>
          <a:bodyPr>
            <a:noAutofit/>
          </a:bodyPr>
          <a:lstStyle/>
          <a:p>
            <a:pPr marL="0" indent="0">
              <a:buNone/>
            </a:pPr>
            <a:r>
              <a:rPr lang="en-US" sz="3200" b="1" dirty="0">
                <a:solidFill>
                  <a:srgbClr val="C00000"/>
                </a:solidFill>
              </a:rPr>
              <a:t>How does all this apply to BCBC right now?</a:t>
            </a:r>
          </a:p>
          <a:p>
            <a:pPr lvl="0"/>
            <a:r>
              <a:rPr lang="en-US" sz="3200" b="1" dirty="0">
                <a:solidFill>
                  <a:schemeClr val="tx1"/>
                </a:solidFill>
              </a:rPr>
              <a:t>Satan sometimes causes difficulties even in the church.</a:t>
            </a:r>
          </a:p>
        </p:txBody>
      </p:sp>
    </p:spTree>
    <p:extLst>
      <p:ext uri="{BB962C8B-B14F-4D97-AF65-F5344CB8AC3E}">
        <p14:creationId xmlns:p14="http://schemas.microsoft.com/office/powerpoint/2010/main" val="985808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350"/>
            <a:ext cx="8839200" cy="4800600"/>
          </a:xfrm>
        </p:spPr>
        <p:txBody>
          <a:bodyPr>
            <a:noAutofit/>
          </a:bodyPr>
          <a:lstStyle/>
          <a:p>
            <a:pPr marL="0" indent="0">
              <a:buNone/>
            </a:pPr>
            <a:r>
              <a:rPr lang="en-US" sz="3200" b="1" dirty="0">
                <a:solidFill>
                  <a:srgbClr val="C00000"/>
                </a:solidFill>
              </a:rPr>
              <a:t>How does all this apply to BCBC right now?</a:t>
            </a:r>
          </a:p>
          <a:p>
            <a:pPr lvl="0"/>
            <a:r>
              <a:rPr lang="en-US" sz="3200" b="1" dirty="0">
                <a:solidFill>
                  <a:schemeClr val="tx1"/>
                </a:solidFill>
              </a:rPr>
              <a:t>Satan sometimes causes difficulties even in the church.</a:t>
            </a:r>
          </a:p>
          <a:p>
            <a:pPr lvl="0"/>
            <a:r>
              <a:rPr lang="en-US" sz="3200" b="1" dirty="0" smtClean="0">
                <a:solidFill>
                  <a:srgbClr val="C00000"/>
                </a:solidFill>
                <a:effectLst>
                  <a:outerShdw blurRad="38100" dist="38100" dir="2700000" algn="tl">
                    <a:srgbClr val="000000">
                      <a:alpha val="43137"/>
                    </a:srgbClr>
                  </a:outerShdw>
                </a:effectLst>
              </a:rPr>
              <a:t>If </a:t>
            </a:r>
            <a:r>
              <a:rPr lang="en-US" sz="3200" b="1" dirty="0">
                <a:solidFill>
                  <a:srgbClr val="C00000"/>
                </a:solidFill>
                <a:effectLst>
                  <a:outerShdw blurRad="38100" dist="38100" dir="2700000" algn="tl">
                    <a:srgbClr val="000000">
                      <a:alpha val="43137"/>
                    </a:srgbClr>
                  </a:outerShdw>
                </a:effectLst>
              </a:rPr>
              <a:t>there </a:t>
            </a:r>
            <a:r>
              <a:rPr lang="en-US" sz="3200" b="1" dirty="0" smtClean="0">
                <a:solidFill>
                  <a:srgbClr val="C00000"/>
                </a:solidFill>
                <a:effectLst>
                  <a:outerShdw blurRad="38100" dist="38100" dir="2700000" algn="tl">
                    <a:srgbClr val="000000">
                      <a:alpha val="43137"/>
                    </a:srgbClr>
                  </a:outerShdw>
                </a:effectLst>
              </a:rPr>
              <a:t>are difficulties in </a:t>
            </a:r>
            <a:r>
              <a:rPr lang="en-US" sz="3200" b="1" dirty="0">
                <a:solidFill>
                  <a:srgbClr val="C00000"/>
                </a:solidFill>
                <a:effectLst>
                  <a:outerShdw blurRad="38100" dist="38100" dir="2700000" algn="tl">
                    <a:srgbClr val="000000">
                      <a:alpha val="43137"/>
                    </a:srgbClr>
                  </a:outerShdw>
                </a:effectLst>
              </a:rPr>
              <a:t>the church it is because God has allowed it for some greater purpose</a:t>
            </a:r>
            <a:r>
              <a:rPr lang="en-US" sz="3200" b="1" dirty="0" smtClean="0">
                <a:solidFill>
                  <a:srgbClr val="C00000"/>
                </a:solidFill>
                <a:effectLst>
                  <a:outerShdw blurRad="38100" dist="38100" dir="2700000" algn="tl">
                    <a:srgbClr val="000000">
                      <a:alpha val="43137"/>
                    </a:srgbClr>
                  </a:outerShdw>
                </a:effectLst>
              </a:rPr>
              <a:t>.</a:t>
            </a:r>
            <a:endParaRPr lang="en-US" sz="32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24969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350"/>
            <a:ext cx="8839200" cy="4800600"/>
          </a:xfrm>
        </p:spPr>
        <p:txBody>
          <a:bodyPr>
            <a:noAutofit/>
          </a:bodyPr>
          <a:lstStyle/>
          <a:p>
            <a:pPr marL="0" indent="0">
              <a:buNone/>
            </a:pPr>
            <a:r>
              <a:rPr lang="en-US" sz="3200" b="1" dirty="0">
                <a:solidFill>
                  <a:srgbClr val="C00000"/>
                </a:solidFill>
              </a:rPr>
              <a:t>How does all this apply to BCBC right now?</a:t>
            </a:r>
          </a:p>
          <a:p>
            <a:pPr lvl="0"/>
            <a:r>
              <a:rPr lang="en-US" sz="3200" b="1" dirty="0">
                <a:solidFill>
                  <a:schemeClr val="tx1"/>
                </a:solidFill>
              </a:rPr>
              <a:t>Satan sometimes causes difficulties even in the church.</a:t>
            </a:r>
          </a:p>
          <a:p>
            <a:pPr lvl="0"/>
            <a:r>
              <a:rPr lang="en-US" sz="3200" b="1" dirty="0">
                <a:solidFill>
                  <a:schemeClr val="tx1"/>
                </a:solidFill>
              </a:rPr>
              <a:t>If there are difficulties in the church it is because God has allowed it for some greater purpose.</a:t>
            </a:r>
          </a:p>
          <a:p>
            <a:pPr lvl="0"/>
            <a:r>
              <a:rPr lang="en-US" sz="3200" b="1" dirty="0" smtClean="0">
                <a:solidFill>
                  <a:srgbClr val="C00000"/>
                </a:solidFill>
                <a:effectLst>
                  <a:outerShdw blurRad="38100" dist="38100" dir="2700000" algn="tl">
                    <a:srgbClr val="000000">
                      <a:alpha val="43137"/>
                    </a:srgbClr>
                  </a:outerShdw>
                </a:effectLst>
              </a:rPr>
              <a:t>The </a:t>
            </a:r>
            <a:r>
              <a:rPr lang="en-US" sz="3200" b="1" dirty="0">
                <a:solidFill>
                  <a:srgbClr val="C00000"/>
                </a:solidFill>
                <a:effectLst>
                  <a:outerShdw blurRad="38100" dist="38100" dir="2700000" algn="tl">
                    <a:srgbClr val="000000">
                      <a:alpha val="43137"/>
                    </a:srgbClr>
                  </a:outerShdw>
                </a:effectLst>
              </a:rPr>
              <a:t>Anointed One, Jesus, is God’s solution to the problem</a:t>
            </a:r>
            <a:r>
              <a:rPr lang="en-US" sz="3200" b="1" dirty="0" smtClean="0">
                <a:solidFill>
                  <a:srgbClr val="C00000"/>
                </a:solidFill>
                <a:effectLst>
                  <a:outerShdw blurRad="38100" dist="38100" dir="2700000" algn="tl">
                    <a:srgbClr val="000000">
                      <a:alpha val="43137"/>
                    </a:srgbClr>
                  </a:outerShdw>
                </a:effectLst>
              </a:rPr>
              <a:t>.</a:t>
            </a:r>
            <a:endParaRPr lang="en-US" sz="3200" b="1" dirty="0">
              <a:solidFill>
                <a:srgbClr val="C0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971575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3350"/>
            <a:ext cx="8839200" cy="4800600"/>
          </a:xfrm>
        </p:spPr>
        <p:txBody>
          <a:bodyPr>
            <a:noAutofit/>
          </a:bodyPr>
          <a:lstStyle/>
          <a:p>
            <a:pPr lvl="0"/>
            <a:r>
              <a:rPr lang="en-US" sz="3200" b="1" dirty="0">
                <a:solidFill>
                  <a:schemeClr val="tx1"/>
                </a:solidFill>
              </a:rPr>
              <a:t>Satan </a:t>
            </a:r>
            <a:r>
              <a:rPr lang="en-US" sz="3200" b="1" dirty="0" smtClean="0">
                <a:solidFill>
                  <a:schemeClr val="tx1"/>
                </a:solidFill>
              </a:rPr>
              <a:t>sometimes causes difficulties </a:t>
            </a:r>
            <a:r>
              <a:rPr lang="en-US" sz="3200" b="1" dirty="0">
                <a:solidFill>
                  <a:schemeClr val="tx1"/>
                </a:solidFill>
              </a:rPr>
              <a:t>even in the church.</a:t>
            </a:r>
          </a:p>
          <a:p>
            <a:pPr lvl="0"/>
            <a:r>
              <a:rPr lang="en-US" sz="3200" b="1" dirty="0" smtClean="0">
                <a:solidFill>
                  <a:schemeClr val="tx1"/>
                </a:solidFill>
              </a:rPr>
              <a:t>If </a:t>
            </a:r>
            <a:r>
              <a:rPr lang="en-US" sz="3200" b="1" dirty="0">
                <a:solidFill>
                  <a:schemeClr val="tx1"/>
                </a:solidFill>
              </a:rPr>
              <a:t>there </a:t>
            </a:r>
            <a:r>
              <a:rPr lang="en-US" sz="3200" b="1" dirty="0" smtClean="0">
                <a:solidFill>
                  <a:schemeClr val="tx1"/>
                </a:solidFill>
              </a:rPr>
              <a:t>are </a:t>
            </a:r>
            <a:r>
              <a:rPr lang="en-US" sz="3200" b="1" dirty="0">
                <a:solidFill>
                  <a:schemeClr val="tx1"/>
                </a:solidFill>
              </a:rPr>
              <a:t>difficulties</a:t>
            </a:r>
            <a:r>
              <a:rPr lang="en-US" sz="3200" b="1" dirty="0" smtClean="0">
                <a:solidFill>
                  <a:schemeClr val="tx1"/>
                </a:solidFill>
              </a:rPr>
              <a:t> </a:t>
            </a:r>
            <a:r>
              <a:rPr lang="en-US" sz="3200" b="1" dirty="0">
                <a:solidFill>
                  <a:schemeClr val="tx1"/>
                </a:solidFill>
              </a:rPr>
              <a:t>in the church it is because God has allowed it for some greater purpose.</a:t>
            </a:r>
          </a:p>
          <a:p>
            <a:pPr lvl="0"/>
            <a:r>
              <a:rPr lang="en-US" sz="3200" b="1" dirty="0" smtClean="0">
                <a:solidFill>
                  <a:schemeClr val="tx1"/>
                </a:solidFill>
              </a:rPr>
              <a:t>The </a:t>
            </a:r>
            <a:r>
              <a:rPr lang="en-US" sz="3200" b="1" dirty="0">
                <a:solidFill>
                  <a:schemeClr val="tx1"/>
                </a:solidFill>
              </a:rPr>
              <a:t>Anointed One, Jesus, is God’s solution to the problem.</a:t>
            </a:r>
          </a:p>
          <a:p>
            <a:pPr lvl="0"/>
            <a:r>
              <a:rPr lang="en-US" sz="3200" b="1" dirty="0" smtClean="0">
                <a:solidFill>
                  <a:srgbClr val="C00000"/>
                </a:solidFill>
                <a:effectLst>
                  <a:outerShdw blurRad="38100" dist="38100" dir="2700000" algn="tl">
                    <a:srgbClr val="000000">
                      <a:alpha val="43137"/>
                    </a:srgbClr>
                  </a:outerShdw>
                </a:effectLst>
              </a:rPr>
              <a:t>We </a:t>
            </a:r>
            <a:r>
              <a:rPr lang="en-US" sz="3200" b="1" dirty="0">
                <a:solidFill>
                  <a:srgbClr val="C00000"/>
                </a:solidFill>
                <a:effectLst>
                  <a:outerShdw blurRad="38100" dist="38100" dir="2700000" algn="tl">
                    <a:srgbClr val="000000">
                      <a:alpha val="43137"/>
                    </a:srgbClr>
                  </a:outerShdw>
                </a:effectLst>
              </a:rPr>
              <a:t>must take seriously the invitation extended to us by God.</a:t>
            </a:r>
          </a:p>
        </p:txBody>
      </p:sp>
    </p:spTree>
    <p:extLst>
      <p:ext uri="{BB962C8B-B14F-4D97-AF65-F5344CB8AC3E}">
        <p14:creationId xmlns:p14="http://schemas.microsoft.com/office/powerpoint/2010/main" val="3481980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lvl="0" indent="0" algn="ctr">
              <a:buNone/>
            </a:pPr>
            <a:r>
              <a:rPr lang="en-US" sz="3200" b="1" dirty="0" smtClean="0">
                <a:solidFill>
                  <a:srgbClr val="C00000"/>
                </a:solidFill>
              </a:rPr>
              <a:t>A Limerick – author unknown</a:t>
            </a:r>
            <a:endParaRPr lang="en-US" sz="3200" b="1" dirty="0">
              <a:solidFill>
                <a:srgbClr val="C00000"/>
              </a:solidFill>
            </a:endParaRPr>
          </a:p>
          <a:p>
            <a:pPr marL="0" indent="0" algn="ctr">
              <a:buNone/>
            </a:pPr>
            <a:r>
              <a:rPr lang="en-US" sz="3200" b="1" dirty="0">
                <a:solidFill>
                  <a:schemeClr val="tx1"/>
                </a:solidFill>
              </a:rPr>
              <a:t>God’s plan made a hopeful beginning,</a:t>
            </a:r>
          </a:p>
          <a:p>
            <a:pPr marL="0" indent="0" algn="ctr">
              <a:buNone/>
            </a:pPr>
            <a:r>
              <a:rPr lang="en-US" sz="3200" b="1" dirty="0">
                <a:solidFill>
                  <a:schemeClr val="tx1"/>
                </a:solidFill>
              </a:rPr>
              <a:t>But man spoiled his chances by sinning,</a:t>
            </a:r>
          </a:p>
          <a:p>
            <a:pPr marL="0" indent="0" algn="ctr">
              <a:buNone/>
            </a:pPr>
            <a:r>
              <a:rPr lang="en-US" sz="3200" b="1" dirty="0">
                <a:solidFill>
                  <a:schemeClr val="tx1"/>
                </a:solidFill>
              </a:rPr>
              <a:t>We trust that the story</a:t>
            </a:r>
          </a:p>
          <a:p>
            <a:pPr marL="0" indent="0" algn="ctr">
              <a:buNone/>
            </a:pPr>
            <a:r>
              <a:rPr lang="en-US" sz="3200" b="1" dirty="0">
                <a:solidFill>
                  <a:schemeClr val="tx1"/>
                </a:solidFill>
              </a:rPr>
              <a:t>Will end in God’s glory,</a:t>
            </a:r>
          </a:p>
          <a:p>
            <a:pPr marL="0" indent="0" algn="ctr">
              <a:buNone/>
            </a:pPr>
            <a:r>
              <a:rPr lang="en-US" sz="3200" b="1" dirty="0">
                <a:solidFill>
                  <a:schemeClr val="tx1"/>
                </a:solidFill>
              </a:rPr>
              <a:t>But at present the other side’s winning. </a:t>
            </a:r>
          </a:p>
        </p:txBody>
      </p:sp>
    </p:spTree>
    <p:extLst>
      <p:ext uri="{BB962C8B-B14F-4D97-AF65-F5344CB8AC3E}">
        <p14:creationId xmlns:p14="http://schemas.microsoft.com/office/powerpoint/2010/main" val="56337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91000" y="243740"/>
            <a:ext cx="4572000" cy="4524315"/>
          </a:xfrm>
          <a:prstGeom prst="rect">
            <a:avLst/>
          </a:prstGeom>
          <a:noFill/>
        </p:spPr>
        <p:txBody>
          <a:bodyPr wrap="square" rtlCol="0">
            <a:spAutoFit/>
          </a:bodyPr>
          <a:lstStyle/>
          <a:p>
            <a:pPr algn="ctr"/>
            <a:r>
              <a:rPr lang="en-US" sz="3600" b="1" dirty="0" err="1">
                <a:solidFill>
                  <a:srgbClr val="C00000"/>
                </a:solidFill>
              </a:rPr>
              <a:t>Émile</a:t>
            </a:r>
            <a:r>
              <a:rPr lang="en-US" sz="3600" b="1" dirty="0">
                <a:solidFill>
                  <a:srgbClr val="C00000"/>
                </a:solidFill>
              </a:rPr>
              <a:t> </a:t>
            </a:r>
            <a:r>
              <a:rPr lang="en-US" sz="3600" b="1" dirty="0" err="1">
                <a:solidFill>
                  <a:srgbClr val="C00000"/>
                </a:solidFill>
              </a:rPr>
              <a:t>Coué</a:t>
            </a:r>
            <a:r>
              <a:rPr lang="en-US" sz="3600" b="1" dirty="0">
                <a:solidFill>
                  <a:srgbClr val="C00000"/>
                </a:solidFill>
              </a:rPr>
              <a:t> </a:t>
            </a:r>
            <a:endParaRPr lang="en-US" sz="3600" b="1" dirty="0" smtClean="0">
              <a:solidFill>
                <a:srgbClr val="C00000"/>
              </a:solidFill>
            </a:endParaRPr>
          </a:p>
          <a:p>
            <a:pPr algn="ctr"/>
            <a:r>
              <a:rPr lang="en-US" sz="3600" b="1" dirty="0" smtClean="0"/>
              <a:t>(1857–1926) French </a:t>
            </a:r>
            <a:r>
              <a:rPr lang="en-US" sz="3600" b="1" dirty="0"/>
              <a:t> </a:t>
            </a:r>
            <a:r>
              <a:rPr lang="en-US" sz="3600" b="1" dirty="0" smtClean="0"/>
              <a:t>psychologist</a:t>
            </a:r>
          </a:p>
          <a:p>
            <a:pPr algn="ctr"/>
            <a:endParaRPr lang="en-US" sz="3600" b="1" dirty="0" smtClean="0"/>
          </a:p>
          <a:p>
            <a:pPr lvl="0" algn="ctr"/>
            <a:r>
              <a:rPr lang="en-US" sz="3600" b="1" dirty="0" smtClean="0"/>
              <a:t>“</a:t>
            </a:r>
            <a:r>
              <a:rPr lang="en-US" sz="3600" b="1" dirty="0"/>
              <a:t>In every day and in every way I’m getting better and better.” </a:t>
            </a:r>
          </a:p>
        </p:txBody>
      </p:sp>
      <p:pic>
        <p:nvPicPr>
          <p:cNvPr id="1026" name="Picture 2" descr="Ãmile CouÃ© 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32" y="300990"/>
            <a:ext cx="3559968" cy="4556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892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lvl="0" indent="0" algn="ctr">
              <a:buNone/>
            </a:pPr>
            <a:r>
              <a:rPr lang="en-US" sz="3200" b="1" dirty="0" smtClean="0">
                <a:solidFill>
                  <a:srgbClr val="C00000"/>
                </a:solidFill>
              </a:rPr>
              <a:t>Psalm 2</a:t>
            </a:r>
          </a:p>
          <a:p>
            <a:pPr marL="457200" lvl="1" indent="0">
              <a:buNone/>
            </a:pPr>
            <a:r>
              <a:rPr lang="en-US" sz="3200" dirty="0">
                <a:solidFill>
                  <a:schemeClr val="tx1"/>
                </a:solidFill>
              </a:rPr>
              <a:t>Part One (2:1-3)  </a:t>
            </a:r>
            <a:r>
              <a:rPr lang="en-US" sz="3200" b="1" dirty="0">
                <a:solidFill>
                  <a:schemeClr val="tx1"/>
                </a:solidFill>
              </a:rPr>
              <a:t>Rebellion on Earth  </a:t>
            </a:r>
            <a:endParaRPr lang="en-US" sz="3200" dirty="0">
              <a:solidFill>
                <a:schemeClr val="tx1"/>
              </a:solidFill>
            </a:endParaRPr>
          </a:p>
          <a:p>
            <a:pPr marL="457200" lvl="1" indent="0">
              <a:buNone/>
            </a:pPr>
            <a:r>
              <a:rPr lang="en-US" sz="3200" dirty="0" smtClean="0">
                <a:solidFill>
                  <a:schemeClr val="tx1"/>
                </a:solidFill>
              </a:rPr>
              <a:t>Part </a:t>
            </a:r>
            <a:r>
              <a:rPr lang="en-US" sz="3200" dirty="0">
                <a:solidFill>
                  <a:schemeClr val="tx1"/>
                </a:solidFill>
              </a:rPr>
              <a:t>Two (2:4-6)  </a:t>
            </a:r>
            <a:r>
              <a:rPr lang="en-US" sz="3200" b="1" dirty="0">
                <a:solidFill>
                  <a:schemeClr val="tx1"/>
                </a:solidFill>
              </a:rPr>
              <a:t>Rebuke from Heaven  </a:t>
            </a:r>
            <a:endParaRPr lang="en-US" sz="3200" dirty="0">
              <a:solidFill>
                <a:schemeClr val="tx1"/>
              </a:solidFill>
            </a:endParaRPr>
          </a:p>
          <a:p>
            <a:pPr marL="457200" lvl="1" indent="0">
              <a:buNone/>
            </a:pPr>
            <a:r>
              <a:rPr lang="en-US" sz="3200" dirty="0" smtClean="0">
                <a:solidFill>
                  <a:schemeClr val="tx1"/>
                </a:solidFill>
              </a:rPr>
              <a:t>Part </a:t>
            </a:r>
            <a:r>
              <a:rPr lang="en-US" sz="3200" dirty="0">
                <a:solidFill>
                  <a:schemeClr val="tx1"/>
                </a:solidFill>
              </a:rPr>
              <a:t>Three (2:7-9)  </a:t>
            </a:r>
            <a:r>
              <a:rPr lang="en-US" sz="3200" b="1" dirty="0">
                <a:solidFill>
                  <a:schemeClr val="tx1"/>
                </a:solidFill>
              </a:rPr>
              <a:t>Rule On Earth  </a:t>
            </a:r>
            <a:endParaRPr lang="en-US" sz="3200" dirty="0">
              <a:solidFill>
                <a:schemeClr val="tx1"/>
              </a:solidFill>
            </a:endParaRPr>
          </a:p>
          <a:p>
            <a:pPr marL="457200" lvl="1" indent="0">
              <a:buNone/>
            </a:pPr>
            <a:r>
              <a:rPr lang="en-US" sz="3200" dirty="0">
                <a:solidFill>
                  <a:schemeClr val="tx1"/>
                </a:solidFill>
              </a:rPr>
              <a:t>Part Four (2:10-12)  </a:t>
            </a:r>
            <a:r>
              <a:rPr lang="en-US" sz="3200" b="1" dirty="0">
                <a:solidFill>
                  <a:schemeClr val="tx1"/>
                </a:solidFill>
              </a:rPr>
              <a:t>Respond Wisely  </a:t>
            </a:r>
            <a:endParaRPr lang="en-US" sz="3200" dirty="0">
              <a:solidFill>
                <a:schemeClr val="tx1"/>
              </a:solidFill>
            </a:endParaRPr>
          </a:p>
        </p:txBody>
      </p:sp>
    </p:spTree>
    <p:extLst>
      <p:ext uri="{BB962C8B-B14F-4D97-AF65-F5344CB8AC3E}">
        <p14:creationId xmlns:p14="http://schemas.microsoft.com/office/powerpoint/2010/main" val="1392808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0" indent="0">
              <a:buNone/>
            </a:pPr>
            <a:r>
              <a:rPr lang="en-US" sz="3200" b="1" dirty="0">
                <a:solidFill>
                  <a:srgbClr val="C00000"/>
                </a:solidFill>
              </a:rPr>
              <a:t>I. Rebellion on Earth  </a:t>
            </a:r>
            <a:r>
              <a:rPr lang="en-US" sz="3200" b="1" dirty="0" smtClean="0">
                <a:solidFill>
                  <a:srgbClr val="C00000"/>
                </a:solidFill>
              </a:rPr>
              <a:t>(Psalm 2:1-3)</a:t>
            </a:r>
            <a:endParaRPr lang="en-US" sz="3200" dirty="0">
              <a:solidFill>
                <a:srgbClr val="C00000"/>
              </a:solidFill>
            </a:endParaRPr>
          </a:p>
          <a:p>
            <a:pPr marL="0" indent="0">
              <a:buNone/>
            </a:pPr>
            <a:r>
              <a:rPr lang="en-US" sz="3200" b="1" dirty="0" smtClean="0">
                <a:solidFill>
                  <a:schemeClr val="tx1"/>
                </a:solidFill>
              </a:rPr>
              <a:t>	“Why </a:t>
            </a:r>
            <a:r>
              <a:rPr lang="en-US" sz="3200" b="1" dirty="0">
                <a:solidFill>
                  <a:schemeClr val="tx1"/>
                </a:solidFill>
              </a:rPr>
              <a:t>do the nations conspire and the peoples plot in vain? 2 The kings of the earth take their stand and the rulers gather together against the LORD and against his Anointed One. 3 "Let us break their chains," they say, "and throw off their fetters."</a:t>
            </a:r>
          </a:p>
        </p:txBody>
      </p:sp>
    </p:spTree>
    <p:extLst>
      <p:ext uri="{BB962C8B-B14F-4D97-AF65-F5344CB8AC3E}">
        <p14:creationId xmlns:p14="http://schemas.microsoft.com/office/powerpoint/2010/main" val="1734810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57150" indent="0">
              <a:buNone/>
            </a:pPr>
            <a:r>
              <a:rPr lang="en-US" sz="3200" b="1" dirty="0" smtClean="0">
                <a:solidFill>
                  <a:srgbClr val="C00000"/>
                </a:solidFill>
              </a:rPr>
              <a:t>John </a:t>
            </a:r>
            <a:r>
              <a:rPr lang="en-US" sz="3200" b="1" dirty="0">
                <a:solidFill>
                  <a:srgbClr val="C00000"/>
                </a:solidFill>
              </a:rPr>
              <a:t>12:31 </a:t>
            </a:r>
            <a:r>
              <a:rPr lang="en-US" sz="3200" b="1" dirty="0">
                <a:solidFill>
                  <a:schemeClr val="tx1"/>
                </a:solidFill>
              </a:rPr>
              <a:t>Jesus referred to Satan as “the ruler of this world,” </a:t>
            </a:r>
            <a:endParaRPr lang="en-US" sz="3200" b="1" dirty="0" smtClean="0">
              <a:solidFill>
                <a:schemeClr val="tx1"/>
              </a:solidFill>
            </a:endParaRPr>
          </a:p>
          <a:p>
            <a:pPr marL="57150" indent="0">
              <a:buNone/>
            </a:pPr>
            <a:r>
              <a:rPr lang="en-US" sz="3200" b="1" dirty="0" smtClean="0">
                <a:solidFill>
                  <a:srgbClr val="C00000"/>
                </a:solidFill>
              </a:rPr>
              <a:t>2 </a:t>
            </a:r>
            <a:r>
              <a:rPr lang="en-US" sz="3200" b="1" dirty="0">
                <a:solidFill>
                  <a:srgbClr val="C00000"/>
                </a:solidFill>
              </a:rPr>
              <a:t>Corinthians 4:4 </a:t>
            </a:r>
            <a:r>
              <a:rPr lang="en-US" sz="3200" b="1" dirty="0" smtClean="0">
                <a:solidFill>
                  <a:schemeClr val="tx1"/>
                </a:solidFill>
              </a:rPr>
              <a:t>“</a:t>
            </a:r>
            <a:r>
              <a:rPr lang="en-US" sz="3200" b="1" dirty="0">
                <a:solidFill>
                  <a:schemeClr val="tx1"/>
                </a:solidFill>
              </a:rPr>
              <a:t>The god of this age (world) has blinded the minds of unbelievers, so that they cannot see the light of the gospel of the glory of Christ, who is the image of God</a:t>
            </a:r>
            <a:r>
              <a:rPr lang="en-US" sz="3200" b="1" dirty="0" smtClean="0">
                <a:solidFill>
                  <a:schemeClr val="tx1"/>
                </a:solidFill>
              </a:rPr>
              <a:t>.”</a:t>
            </a:r>
            <a:endParaRPr lang="en-US" sz="3200" b="1" dirty="0">
              <a:solidFill>
                <a:schemeClr val="tx1"/>
              </a:solidFill>
            </a:endParaRPr>
          </a:p>
        </p:txBody>
      </p:sp>
    </p:spTree>
    <p:extLst>
      <p:ext uri="{BB962C8B-B14F-4D97-AF65-F5344CB8AC3E}">
        <p14:creationId xmlns:p14="http://schemas.microsoft.com/office/powerpoint/2010/main" val="253413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0"/>
            <a:ext cx="8229600" cy="4648200"/>
          </a:xfrm>
        </p:spPr>
        <p:txBody>
          <a:bodyPr>
            <a:noAutofit/>
          </a:bodyPr>
          <a:lstStyle/>
          <a:p>
            <a:pPr marL="57150" indent="0">
              <a:buNone/>
            </a:pPr>
            <a:r>
              <a:rPr lang="en-US" sz="3200" b="1" dirty="0" smtClean="0">
                <a:solidFill>
                  <a:srgbClr val="C00000"/>
                </a:solidFill>
              </a:rPr>
              <a:t>1 </a:t>
            </a:r>
            <a:r>
              <a:rPr lang="en-US" sz="3200" b="1" dirty="0">
                <a:solidFill>
                  <a:srgbClr val="C00000"/>
                </a:solidFill>
              </a:rPr>
              <a:t>John 5:19 </a:t>
            </a:r>
            <a:r>
              <a:rPr lang="en-US" sz="3200" b="1" dirty="0">
                <a:solidFill>
                  <a:schemeClr val="tx1"/>
                </a:solidFill>
              </a:rPr>
              <a:t>“We know that we are children of God, and that the whole world is under the control of the evil one.” </a:t>
            </a:r>
          </a:p>
        </p:txBody>
      </p:sp>
    </p:spTree>
    <p:extLst>
      <p:ext uri="{BB962C8B-B14F-4D97-AF65-F5344CB8AC3E}">
        <p14:creationId xmlns:p14="http://schemas.microsoft.com/office/powerpoint/2010/main" val="378922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85750"/>
            <a:ext cx="8458200" cy="4648200"/>
          </a:xfrm>
        </p:spPr>
        <p:txBody>
          <a:bodyPr>
            <a:noAutofit/>
          </a:bodyPr>
          <a:lstStyle/>
          <a:p>
            <a:pPr marL="57150" indent="0" algn="ctr">
              <a:spcBef>
                <a:spcPts val="0"/>
              </a:spcBef>
              <a:buNone/>
            </a:pPr>
            <a:r>
              <a:rPr lang="en-US" sz="2800" b="1" dirty="0" smtClean="0">
                <a:solidFill>
                  <a:srgbClr val="C00000"/>
                </a:solidFill>
                <a:latin typeface="Times New Roman"/>
                <a:ea typeface="Calibri"/>
                <a:cs typeface="Times New Roman"/>
              </a:rPr>
              <a:t>“A Mighty Fortress Is Our God,”  by Martin Luther</a:t>
            </a:r>
            <a:r>
              <a:rPr lang="en-US" sz="2800" b="1" dirty="0" smtClean="0">
                <a:solidFill>
                  <a:srgbClr val="C00000"/>
                </a:solidFill>
                <a:latin typeface="Consolas"/>
                <a:ea typeface="Calibri"/>
                <a:cs typeface="Times New Roman"/>
              </a:rPr>
              <a:t> </a:t>
            </a:r>
            <a:r>
              <a:rPr lang="en-US" sz="2800" b="1" dirty="0" smtClean="0">
                <a:solidFill>
                  <a:schemeClr val="tx1"/>
                </a:solidFill>
                <a:latin typeface="Times New Roman"/>
                <a:ea typeface="Calibri"/>
                <a:cs typeface="Times New Roman"/>
              </a:rPr>
              <a:t>And </a:t>
            </a:r>
            <a:r>
              <a:rPr lang="en-US" sz="2800" b="1" dirty="0">
                <a:solidFill>
                  <a:schemeClr val="tx1"/>
                </a:solidFill>
                <a:latin typeface="Times New Roman"/>
                <a:ea typeface="Calibri"/>
                <a:cs typeface="Times New Roman"/>
              </a:rPr>
              <a:t>though this world, with devils </a:t>
            </a:r>
            <a:r>
              <a:rPr lang="en-US" sz="2800" b="1" dirty="0" smtClean="0">
                <a:solidFill>
                  <a:schemeClr val="tx1"/>
                </a:solidFill>
                <a:latin typeface="Times New Roman"/>
                <a:ea typeface="Calibri"/>
                <a:cs typeface="Times New Roman"/>
              </a:rPr>
              <a:t>filled,</a:t>
            </a:r>
            <a:endParaRPr lang="en-US" sz="2800" b="1" dirty="0" smtClean="0">
              <a:solidFill>
                <a:schemeClr val="tx1"/>
              </a:solidFill>
              <a:latin typeface="Consolas"/>
              <a:ea typeface="Calibri"/>
              <a:cs typeface="Times New Roman"/>
            </a:endParaRPr>
          </a:p>
          <a:p>
            <a:pPr marL="57150" indent="0" algn="ctr">
              <a:spcBef>
                <a:spcPts val="0"/>
              </a:spcBef>
              <a:buNone/>
            </a:pPr>
            <a:r>
              <a:rPr lang="en-US" sz="2800" b="1" dirty="0" smtClean="0">
                <a:solidFill>
                  <a:schemeClr val="tx1"/>
                </a:solidFill>
                <a:latin typeface="Times New Roman"/>
                <a:ea typeface="Calibri"/>
                <a:cs typeface="Times New Roman"/>
              </a:rPr>
              <a:t>Should </a:t>
            </a:r>
            <a:r>
              <a:rPr lang="en-US" sz="2800" b="1" dirty="0">
                <a:solidFill>
                  <a:schemeClr val="tx1"/>
                </a:solidFill>
                <a:latin typeface="Times New Roman"/>
                <a:ea typeface="Calibri"/>
                <a:cs typeface="Times New Roman"/>
              </a:rPr>
              <a:t>threaten to undo </a:t>
            </a:r>
            <a:r>
              <a:rPr lang="en-US" sz="2800" b="1" dirty="0" smtClean="0">
                <a:solidFill>
                  <a:schemeClr val="tx1"/>
                </a:solidFill>
                <a:latin typeface="Times New Roman"/>
                <a:ea typeface="Calibri"/>
                <a:cs typeface="Times New Roman"/>
              </a:rPr>
              <a:t>us,</a:t>
            </a:r>
            <a:endParaRPr lang="en-US" sz="2800" b="1" dirty="0" smtClean="0">
              <a:solidFill>
                <a:schemeClr val="tx1"/>
              </a:solidFill>
              <a:latin typeface="Consolas"/>
              <a:ea typeface="Calibri"/>
              <a:cs typeface="Times New Roman"/>
            </a:endParaRPr>
          </a:p>
          <a:p>
            <a:pPr marL="57150" indent="0" algn="ctr">
              <a:spcBef>
                <a:spcPts val="0"/>
              </a:spcBef>
              <a:buNone/>
            </a:pPr>
            <a:r>
              <a:rPr lang="en-US" sz="2800" b="1" dirty="0" smtClean="0">
                <a:solidFill>
                  <a:schemeClr val="tx1"/>
                </a:solidFill>
                <a:latin typeface="Times New Roman"/>
                <a:ea typeface="Calibri"/>
                <a:cs typeface="Times New Roman"/>
              </a:rPr>
              <a:t>we </a:t>
            </a:r>
            <a:r>
              <a:rPr lang="en-US" sz="2800" b="1" dirty="0">
                <a:solidFill>
                  <a:schemeClr val="tx1"/>
                </a:solidFill>
                <a:latin typeface="Times New Roman"/>
                <a:ea typeface="Calibri"/>
                <a:cs typeface="Times New Roman"/>
              </a:rPr>
              <a:t>will not fear, for God hath </a:t>
            </a:r>
            <a:r>
              <a:rPr lang="en-US" sz="2800" b="1" dirty="0" smtClean="0">
                <a:solidFill>
                  <a:schemeClr val="tx1"/>
                </a:solidFill>
                <a:latin typeface="Times New Roman"/>
                <a:ea typeface="Calibri"/>
                <a:cs typeface="Times New Roman"/>
              </a:rPr>
              <a:t>willed</a:t>
            </a:r>
            <a:endParaRPr lang="en-US" sz="2800" b="1" dirty="0" smtClean="0">
              <a:solidFill>
                <a:schemeClr val="tx1"/>
              </a:solidFill>
              <a:latin typeface="Consolas"/>
              <a:ea typeface="Calibri"/>
              <a:cs typeface="Times New Roman"/>
            </a:endParaRPr>
          </a:p>
          <a:p>
            <a:pPr marL="57150" indent="0" algn="ctr">
              <a:spcBef>
                <a:spcPts val="0"/>
              </a:spcBef>
              <a:buNone/>
            </a:pPr>
            <a:r>
              <a:rPr lang="en-US" sz="2800" b="1" dirty="0" smtClean="0">
                <a:solidFill>
                  <a:schemeClr val="tx1"/>
                </a:solidFill>
                <a:latin typeface="Times New Roman"/>
                <a:ea typeface="Calibri"/>
                <a:cs typeface="Times New Roman"/>
              </a:rPr>
              <a:t>His </a:t>
            </a:r>
            <a:r>
              <a:rPr lang="en-US" sz="2800" b="1" dirty="0">
                <a:solidFill>
                  <a:schemeClr val="tx1"/>
                </a:solidFill>
                <a:latin typeface="Times New Roman"/>
                <a:ea typeface="Calibri"/>
                <a:cs typeface="Times New Roman"/>
              </a:rPr>
              <a:t>truth to triumph through </a:t>
            </a:r>
            <a:r>
              <a:rPr lang="en-US" sz="2800" b="1" dirty="0" smtClean="0">
                <a:solidFill>
                  <a:schemeClr val="tx1"/>
                </a:solidFill>
                <a:latin typeface="Times New Roman"/>
                <a:ea typeface="Calibri"/>
                <a:cs typeface="Times New Roman"/>
              </a:rPr>
              <a:t>us.</a:t>
            </a:r>
            <a:endParaRPr lang="en-US" sz="2800" b="1" dirty="0" smtClean="0">
              <a:solidFill>
                <a:schemeClr val="tx1"/>
              </a:solidFill>
              <a:latin typeface="Consolas"/>
              <a:ea typeface="Calibri"/>
              <a:cs typeface="Times New Roman"/>
            </a:endParaRPr>
          </a:p>
          <a:p>
            <a:pPr marL="57150" indent="0" algn="ctr">
              <a:spcBef>
                <a:spcPts val="0"/>
              </a:spcBef>
              <a:buNone/>
            </a:pPr>
            <a:r>
              <a:rPr lang="en-US" sz="2800" b="1" dirty="0" smtClean="0">
                <a:solidFill>
                  <a:schemeClr val="tx1"/>
                </a:solidFill>
                <a:latin typeface="Times New Roman"/>
                <a:ea typeface="Calibri"/>
                <a:cs typeface="Times New Roman"/>
              </a:rPr>
              <a:t>The </a:t>
            </a:r>
            <a:r>
              <a:rPr lang="en-US" sz="2800" b="1" dirty="0">
                <a:solidFill>
                  <a:schemeClr val="tx1"/>
                </a:solidFill>
                <a:latin typeface="Times New Roman"/>
                <a:ea typeface="Calibri"/>
                <a:cs typeface="Times New Roman"/>
              </a:rPr>
              <a:t>prince of darkness </a:t>
            </a:r>
            <a:r>
              <a:rPr lang="en-US" sz="2800" b="1" dirty="0" smtClean="0">
                <a:solidFill>
                  <a:schemeClr val="tx1"/>
                </a:solidFill>
                <a:latin typeface="Times New Roman"/>
                <a:ea typeface="Calibri"/>
                <a:cs typeface="Times New Roman"/>
              </a:rPr>
              <a:t>grim</a:t>
            </a:r>
            <a:endParaRPr lang="en-US" sz="2800" b="1" dirty="0" smtClean="0">
              <a:solidFill>
                <a:schemeClr val="tx1"/>
              </a:solidFill>
              <a:latin typeface="Consolas"/>
              <a:ea typeface="Calibri"/>
              <a:cs typeface="Times New Roman"/>
            </a:endParaRPr>
          </a:p>
          <a:p>
            <a:pPr marL="57150" indent="0" algn="ctr">
              <a:spcBef>
                <a:spcPts val="0"/>
              </a:spcBef>
              <a:buNone/>
            </a:pPr>
            <a:r>
              <a:rPr lang="en-US" sz="2800" b="1" dirty="0" smtClean="0">
                <a:solidFill>
                  <a:schemeClr val="tx1"/>
                </a:solidFill>
                <a:latin typeface="Times New Roman"/>
                <a:ea typeface="Calibri"/>
                <a:cs typeface="Times New Roman"/>
              </a:rPr>
              <a:t>we </a:t>
            </a:r>
            <a:r>
              <a:rPr lang="en-US" sz="2800" b="1" dirty="0">
                <a:solidFill>
                  <a:schemeClr val="tx1"/>
                </a:solidFill>
                <a:latin typeface="Times New Roman"/>
                <a:ea typeface="Calibri"/>
                <a:cs typeface="Times New Roman"/>
              </a:rPr>
              <a:t>tremble not for </a:t>
            </a:r>
            <a:r>
              <a:rPr lang="en-US" sz="2800" b="1" dirty="0" smtClean="0">
                <a:solidFill>
                  <a:schemeClr val="tx1"/>
                </a:solidFill>
                <a:latin typeface="Times New Roman"/>
                <a:ea typeface="Calibri"/>
                <a:cs typeface="Times New Roman"/>
              </a:rPr>
              <a:t>him;</a:t>
            </a:r>
            <a:endParaRPr lang="en-US" sz="2800" b="1" dirty="0" smtClean="0">
              <a:solidFill>
                <a:schemeClr val="tx1"/>
              </a:solidFill>
              <a:latin typeface="Consolas"/>
              <a:ea typeface="Calibri"/>
              <a:cs typeface="Times New Roman"/>
            </a:endParaRPr>
          </a:p>
          <a:p>
            <a:pPr marL="57150" indent="0" algn="ctr">
              <a:spcBef>
                <a:spcPts val="0"/>
              </a:spcBef>
              <a:buNone/>
            </a:pPr>
            <a:r>
              <a:rPr lang="en-US" sz="2800" b="1" dirty="0" smtClean="0">
                <a:solidFill>
                  <a:schemeClr val="tx1"/>
                </a:solidFill>
                <a:latin typeface="Times New Roman"/>
                <a:ea typeface="Calibri"/>
                <a:cs typeface="Times New Roman"/>
              </a:rPr>
              <a:t>his </a:t>
            </a:r>
            <a:r>
              <a:rPr lang="en-US" sz="2800" b="1" dirty="0">
                <a:solidFill>
                  <a:schemeClr val="tx1"/>
                </a:solidFill>
                <a:latin typeface="Times New Roman"/>
                <a:ea typeface="Calibri"/>
                <a:cs typeface="Times New Roman"/>
              </a:rPr>
              <a:t>rage we can </a:t>
            </a:r>
            <a:r>
              <a:rPr lang="en-US" sz="2800" b="1" dirty="0" smtClean="0">
                <a:solidFill>
                  <a:schemeClr val="tx1"/>
                </a:solidFill>
                <a:latin typeface="Times New Roman"/>
                <a:ea typeface="Calibri"/>
                <a:cs typeface="Times New Roman"/>
              </a:rPr>
              <a:t>endure,</a:t>
            </a:r>
            <a:endParaRPr lang="en-US" sz="2800" b="1" dirty="0" smtClean="0">
              <a:solidFill>
                <a:schemeClr val="tx1"/>
              </a:solidFill>
              <a:latin typeface="Consolas"/>
              <a:ea typeface="Calibri"/>
              <a:cs typeface="Times New Roman"/>
            </a:endParaRPr>
          </a:p>
          <a:p>
            <a:pPr marL="57150" indent="0" algn="ctr">
              <a:spcBef>
                <a:spcPts val="0"/>
              </a:spcBef>
              <a:buNone/>
            </a:pPr>
            <a:r>
              <a:rPr lang="en-US" sz="2800" b="1" dirty="0" smtClean="0">
                <a:solidFill>
                  <a:schemeClr val="tx1"/>
                </a:solidFill>
                <a:latin typeface="Times New Roman"/>
                <a:ea typeface="Calibri"/>
                <a:cs typeface="Times New Roman"/>
              </a:rPr>
              <a:t>for </a:t>
            </a:r>
            <a:r>
              <a:rPr lang="en-US" sz="2800" b="1" dirty="0">
                <a:solidFill>
                  <a:schemeClr val="tx1"/>
                </a:solidFill>
                <a:latin typeface="Times New Roman"/>
                <a:ea typeface="Calibri"/>
                <a:cs typeface="Times New Roman"/>
              </a:rPr>
              <a:t>lo! his doom is </a:t>
            </a:r>
            <a:r>
              <a:rPr lang="en-US" sz="2800" b="1" dirty="0" smtClean="0">
                <a:solidFill>
                  <a:schemeClr val="tx1"/>
                </a:solidFill>
                <a:latin typeface="Times New Roman"/>
                <a:ea typeface="Calibri"/>
                <a:cs typeface="Times New Roman"/>
              </a:rPr>
              <a:t>sure,</a:t>
            </a:r>
            <a:endParaRPr lang="en-US" sz="2800" b="1" dirty="0" smtClean="0">
              <a:solidFill>
                <a:schemeClr val="tx1"/>
              </a:solidFill>
              <a:latin typeface="Consolas"/>
              <a:ea typeface="Calibri"/>
              <a:cs typeface="Times New Roman"/>
            </a:endParaRPr>
          </a:p>
          <a:p>
            <a:pPr marL="57150" indent="0" algn="ctr">
              <a:spcBef>
                <a:spcPts val="0"/>
              </a:spcBef>
              <a:buNone/>
            </a:pPr>
            <a:r>
              <a:rPr lang="en-US" sz="2800" b="1" dirty="0" smtClean="0">
                <a:solidFill>
                  <a:schemeClr val="tx1"/>
                </a:solidFill>
                <a:latin typeface="Times New Roman"/>
                <a:ea typeface="Calibri"/>
                <a:cs typeface="Times New Roman"/>
              </a:rPr>
              <a:t>one </a:t>
            </a:r>
            <a:r>
              <a:rPr lang="en-US" sz="2800" b="1" dirty="0">
                <a:solidFill>
                  <a:schemeClr val="tx1"/>
                </a:solidFill>
                <a:latin typeface="Times New Roman"/>
                <a:ea typeface="Calibri"/>
                <a:cs typeface="Times New Roman"/>
              </a:rPr>
              <a:t>little word shall fell him.</a:t>
            </a:r>
            <a:endParaRPr lang="en-US" sz="2800" b="1" dirty="0">
              <a:solidFill>
                <a:schemeClr val="tx1"/>
              </a:solidFill>
              <a:latin typeface="Consolas"/>
              <a:ea typeface="Calibri"/>
              <a:cs typeface="Times New Roman"/>
            </a:endParaRPr>
          </a:p>
        </p:txBody>
      </p:sp>
    </p:spTree>
    <p:extLst>
      <p:ext uri="{BB962C8B-B14F-4D97-AF65-F5344CB8AC3E}">
        <p14:creationId xmlns:p14="http://schemas.microsoft.com/office/powerpoint/2010/main" val="32894759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83092</TotalTime>
  <Words>1125</Words>
  <Application>Microsoft Office PowerPoint</Application>
  <PresentationFormat>全屏显示(16:9)</PresentationFormat>
  <Paragraphs>88</Paragraphs>
  <Slides>27</Slides>
  <Notes>0</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Executive</vt:lpstr>
      <vt:lpstr>Psalms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dc:title>
  <dc:creator>Larry</dc:creator>
  <cp:lastModifiedBy>wangyao</cp:lastModifiedBy>
  <cp:revision>287</cp:revision>
  <dcterms:created xsi:type="dcterms:W3CDTF">2015-09-15T19:34:56Z</dcterms:created>
  <dcterms:modified xsi:type="dcterms:W3CDTF">2018-10-30T04:39:36Z</dcterms:modified>
</cp:coreProperties>
</file>