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434" r:id="rId3"/>
    <p:sldId id="414" r:id="rId4"/>
    <p:sldId id="458" r:id="rId5"/>
    <p:sldId id="459" r:id="rId6"/>
    <p:sldId id="435" r:id="rId7"/>
    <p:sldId id="461" r:id="rId8"/>
    <p:sldId id="463" r:id="rId9"/>
    <p:sldId id="464" r:id="rId10"/>
    <p:sldId id="465" r:id="rId11"/>
    <p:sldId id="466" r:id="rId12"/>
    <p:sldId id="467" r:id="rId13"/>
    <p:sldId id="468" r:id="rId14"/>
    <p:sldId id="471" r:id="rId15"/>
    <p:sldId id="470" r:id="rId16"/>
    <p:sldId id="460" r:id="rId17"/>
    <p:sldId id="436" r:id="rId18"/>
    <p:sldId id="472" r:id="rId19"/>
    <p:sldId id="473" r:id="rId20"/>
    <p:sldId id="475" r:id="rId21"/>
    <p:sldId id="474" r:id="rId22"/>
    <p:sldId id="476" r:id="rId23"/>
    <p:sldId id="477" r:id="rId24"/>
    <p:sldId id="478" r:id="rId25"/>
    <p:sldId id="479"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90" autoAdjust="0"/>
    <p:restoredTop sz="94660"/>
  </p:normalViewPr>
  <p:slideViewPr>
    <p:cSldViewPr>
      <p:cViewPr varScale="1">
        <p:scale>
          <a:sx n="49" d="100"/>
          <a:sy n="49" d="100"/>
        </p:scale>
        <p:origin x="-81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34366B2-A823-4CA2-B44F-6DD026458A7B}" type="datetimeFigureOut">
              <a:rPr lang="en-US" smtClean="0"/>
              <a:t>11/23/2018</a:t>
            </a:fld>
            <a:endParaRPr lang="en-US"/>
          </a:p>
        </p:txBody>
      </p:sp>
      <p:sp>
        <p:nvSpPr>
          <p:cNvPr id="8" name="Slide Number Placeholder 7"/>
          <p:cNvSpPr>
            <a:spLocks noGrp="1"/>
          </p:cNvSpPr>
          <p:nvPr>
            <p:ph type="sldNum" sz="quarter" idx="11"/>
          </p:nvPr>
        </p:nvSpPr>
        <p:spPr/>
        <p:txBody>
          <a:bodyPr/>
          <a:lstStyle/>
          <a:p>
            <a:fld id="{017ED804-8D81-452D-A72C-0AC7CBF434E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34366B2-A823-4CA2-B44F-6DD026458A7B}"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366B2-A823-4CA2-B44F-6DD026458A7B}" type="datetimeFigureOut">
              <a:rPr lang="en-US" smtClean="0"/>
              <a:t>11/23/2018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34366B2-A823-4CA2-B44F-6DD026458A7B}"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34366B2-A823-4CA2-B44F-6DD026458A7B}" type="datetimeFigureOut">
              <a:rPr lang="en-US" smtClean="0"/>
              <a:t>11/23/2018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D804-8D81-452D-A72C-0AC7CBF434EB}" type="slidenum">
              <a:rPr lang="en-US" smtClean="0"/>
              <a:t>‹#›</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4366B2-A823-4CA2-B44F-6DD026458A7B}" type="datetimeFigureOut">
              <a:rPr lang="en-US" smtClean="0"/>
              <a:t>11/23/2018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366B2-A823-4CA2-B44F-6DD026458A7B}" type="datetimeFigureOut">
              <a:rPr lang="en-US" smtClean="0"/>
              <a:t>11/23/2018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t>11/23/2018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34366B2-A823-4CA2-B44F-6DD026458A7B}" type="datetimeFigureOut">
              <a:rPr lang="en-US" smtClean="0"/>
              <a:t>11/23/2018</a:t>
            </a:fld>
            <a:endParaRPr 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17ED804-8D81-452D-A72C-0AC7CBF434EB}" type="slidenum">
              <a:rPr lang="en-US" smtClean="0"/>
              <a:t>‹#›</a:t>
            </a:fld>
            <a:endParaRPr 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90550"/>
            <a:ext cx="8305800" cy="914400"/>
          </a:xfrm>
        </p:spPr>
        <p:txBody>
          <a:bodyPr>
            <a:normAutofit fontScale="90000"/>
          </a:bodyPr>
          <a:lstStyle/>
          <a:p>
            <a:r>
              <a:rPr lang="en-US" sz="8000" dirty="0" smtClean="0">
                <a:solidFill>
                  <a:srgbClr val="C00000"/>
                </a:solidFill>
              </a:rPr>
              <a:t>Psalms</a:t>
            </a:r>
            <a:endParaRPr lang="en-US" sz="8000" dirty="0">
              <a:solidFill>
                <a:srgbClr val="C00000"/>
              </a:solidFill>
            </a:endParaRPr>
          </a:p>
        </p:txBody>
      </p:sp>
      <p:sp>
        <p:nvSpPr>
          <p:cNvPr id="3" name="Subtitle 2"/>
          <p:cNvSpPr>
            <a:spLocks noGrp="1"/>
          </p:cNvSpPr>
          <p:nvPr>
            <p:ph type="subTitle" idx="1"/>
          </p:nvPr>
        </p:nvSpPr>
        <p:spPr>
          <a:xfrm>
            <a:off x="228600" y="1352550"/>
            <a:ext cx="8686800" cy="3124200"/>
          </a:xfrm>
        </p:spPr>
        <p:txBody>
          <a:bodyPr>
            <a:norm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Songs of the Heart</a:t>
            </a:r>
          </a:p>
          <a:p>
            <a:endParaRPr lang="en-US" sz="2800" b="1" dirty="0" smtClean="0">
              <a:solidFill>
                <a:srgbClr val="C00000"/>
              </a:solidFill>
              <a:effectLst>
                <a:outerShdw blurRad="38100" dist="38100" dir="2700000" algn="tl">
                  <a:srgbClr val="000000">
                    <a:alpha val="43137"/>
                  </a:srgbClr>
                </a:outerShdw>
              </a:effectLst>
            </a:endParaRPr>
          </a:p>
          <a:p>
            <a:r>
              <a:rPr lang="en-US" sz="4800" b="1" dirty="0" smtClean="0">
                <a:solidFill>
                  <a:srgbClr val="C00000"/>
                </a:solidFill>
                <a:effectLst>
                  <a:outerShdw blurRad="38100" dist="38100" dir="2700000" algn="tl">
                    <a:srgbClr val="000000">
                      <a:alpha val="43137"/>
                    </a:srgbClr>
                  </a:outerShdw>
                </a:effectLst>
              </a:rPr>
              <a:t>Psalm 100</a:t>
            </a:r>
            <a:r>
              <a:rPr lang="en-US" sz="4800" b="1" dirty="0">
                <a:solidFill>
                  <a:srgbClr val="C00000"/>
                </a:solidFill>
                <a:effectLst>
                  <a:outerShdw blurRad="38100" dist="38100" dir="2700000" algn="tl">
                    <a:srgbClr val="000000">
                      <a:alpha val="43137"/>
                    </a:srgbClr>
                  </a:outerShdw>
                </a:effectLst>
              </a:rPr>
              <a:t/>
            </a:r>
            <a:br>
              <a:rPr lang="en-US" sz="4800" b="1" dirty="0">
                <a:solidFill>
                  <a:srgbClr val="C00000"/>
                </a:solidFill>
                <a:effectLst>
                  <a:outerShdw blurRad="38100" dist="38100" dir="2700000" algn="tl">
                    <a:srgbClr val="000000">
                      <a:alpha val="43137"/>
                    </a:srgbClr>
                  </a:outerShdw>
                </a:effectLst>
              </a:rPr>
            </a:br>
            <a:r>
              <a:rPr lang="en-US" sz="4800" b="1" dirty="0" smtClean="0">
                <a:solidFill>
                  <a:schemeClr val="tx1">
                    <a:lumMod val="95000"/>
                    <a:lumOff val="5000"/>
                  </a:schemeClr>
                </a:solidFill>
                <a:effectLst>
                  <a:outerShdw blurRad="38100" dist="38100" dir="2700000" algn="tl">
                    <a:srgbClr val="000000">
                      <a:alpha val="43137"/>
                    </a:srgbClr>
                  </a:outerShdw>
                </a:effectLst>
              </a:rPr>
              <a:t>Song for a Thankful Heart</a:t>
            </a:r>
            <a:endParaRPr lang="en-US" sz="4800" b="1"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875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2: Knowledge of God  (v 3)</a:t>
            </a:r>
          </a:p>
          <a:p>
            <a:pPr marL="0" indent="0">
              <a:buNone/>
            </a:pPr>
            <a:r>
              <a:rPr lang="en-US" sz="3200" b="1" dirty="0" smtClean="0">
                <a:solidFill>
                  <a:schemeClr val="tx1"/>
                </a:solidFill>
              </a:rPr>
              <a:t>“</a:t>
            </a:r>
            <a:r>
              <a:rPr lang="en-US" sz="3200" b="1" dirty="0">
                <a:solidFill>
                  <a:schemeClr val="tx1"/>
                </a:solidFill>
              </a:rPr>
              <a:t>Know that the LORD is God. It is he who made us, and we are his; we are his people, the sheep of his pasture.”</a:t>
            </a:r>
          </a:p>
          <a:p>
            <a:pPr lvl="0"/>
            <a:r>
              <a:rPr lang="en-US" sz="3200" b="1" dirty="0" smtClean="0">
                <a:solidFill>
                  <a:schemeClr val="tx1"/>
                </a:solidFill>
              </a:rPr>
              <a:t>The </a:t>
            </a:r>
            <a:r>
              <a:rPr lang="en-US" sz="3200" b="1" dirty="0">
                <a:solidFill>
                  <a:schemeClr val="tx1"/>
                </a:solidFill>
              </a:rPr>
              <a:t>fourth command is </a:t>
            </a:r>
            <a:r>
              <a:rPr lang="en-US" sz="3200" b="1" dirty="0" smtClean="0">
                <a:solidFill>
                  <a:schemeClr val="tx1"/>
                </a:solidFill>
              </a:rPr>
              <a:t>“</a:t>
            </a:r>
            <a:r>
              <a:rPr lang="en-US" sz="3200" b="1" dirty="0">
                <a:solidFill>
                  <a:srgbClr val="C00000"/>
                </a:solidFill>
              </a:rPr>
              <a:t>know</a:t>
            </a:r>
            <a:r>
              <a:rPr lang="en-US" sz="3200" b="1" dirty="0">
                <a:solidFill>
                  <a:schemeClr val="tx1"/>
                </a:solidFill>
              </a:rPr>
              <a:t>.” </a:t>
            </a:r>
          </a:p>
          <a:p>
            <a:pPr lvl="0"/>
            <a:endParaRPr lang="en-US" sz="3200" b="1" dirty="0">
              <a:solidFill>
                <a:schemeClr val="tx1"/>
              </a:solidFill>
            </a:endParaRPr>
          </a:p>
        </p:txBody>
      </p:sp>
    </p:spTree>
    <p:extLst>
      <p:ext uri="{BB962C8B-B14F-4D97-AF65-F5344CB8AC3E}">
        <p14:creationId xmlns:p14="http://schemas.microsoft.com/office/powerpoint/2010/main" val="264180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lvl="0" indent="0">
              <a:buNone/>
            </a:pPr>
            <a:r>
              <a:rPr lang="en-US" sz="3200" b="1" dirty="0" smtClean="0">
                <a:solidFill>
                  <a:schemeClr val="tx1"/>
                </a:solidFill>
              </a:rPr>
              <a:t>“</a:t>
            </a:r>
            <a:r>
              <a:rPr lang="en-US" sz="3200" b="1" dirty="0">
                <a:solidFill>
                  <a:srgbClr val="C00000"/>
                </a:solidFill>
              </a:rPr>
              <a:t>know</a:t>
            </a:r>
            <a:r>
              <a:rPr lang="en-US" sz="3200" b="1" dirty="0">
                <a:solidFill>
                  <a:schemeClr val="tx1"/>
                </a:solidFill>
              </a:rPr>
              <a:t>” means both to know facts about God and to experience God. </a:t>
            </a:r>
          </a:p>
          <a:p>
            <a:pPr lvl="1"/>
            <a:r>
              <a:rPr lang="en-US" sz="3200" b="1" dirty="0">
                <a:solidFill>
                  <a:schemeClr val="tx1"/>
                </a:solidFill>
              </a:rPr>
              <a:t>If I try to experience God </a:t>
            </a:r>
            <a:r>
              <a:rPr lang="en-US" sz="3200" b="1" dirty="0" smtClean="0">
                <a:solidFill>
                  <a:schemeClr val="tx1"/>
                </a:solidFill>
              </a:rPr>
              <a:t>without </a:t>
            </a:r>
            <a:r>
              <a:rPr lang="en-US" sz="3200" b="1" dirty="0">
                <a:solidFill>
                  <a:schemeClr val="tx1"/>
                </a:solidFill>
              </a:rPr>
              <a:t>proper knowledge, my worship and relationship with God will likely result in serious error.</a:t>
            </a:r>
          </a:p>
          <a:p>
            <a:pPr lvl="1"/>
            <a:r>
              <a:rPr lang="en-US" sz="3200" b="1" dirty="0">
                <a:solidFill>
                  <a:schemeClr val="tx1"/>
                </a:solidFill>
              </a:rPr>
              <a:t>I</a:t>
            </a:r>
            <a:r>
              <a:rPr lang="en-US" sz="3200" b="1" dirty="0" smtClean="0">
                <a:solidFill>
                  <a:schemeClr val="tx1"/>
                </a:solidFill>
              </a:rPr>
              <a:t>f </a:t>
            </a:r>
            <a:r>
              <a:rPr lang="en-US" sz="3200" b="1" dirty="0">
                <a:solidFill>
                  <a:schemeClr val="tx1"/>
                </a:solidFill>
              </a:rPr>
              <a:t>I know the facts about God but fail to personally experience God, then my religious knowledge is </a:t>
            </a:r>
            <a:r>
              <a:rPr lang="en-US" sz="3200" b="1" dirty="0" smtClean="0">
                <a:solidFill>
                  <a:schemeClr val="tx1"/>
                </a:solidFill>
              </a:rPr>
              <a:t>unfruitful.</a:t>
            </a:r>
            <a:endParaRPr lang="en-US" sz="3200" b="1" dirty="0">
              <a:solidFill>
                <a:schemeClr val="tx1"/>
              </a:solidFill>
            </a:endParaRPr>
          </a:p>
        </p:txBody>
      </p:sp>
    </p:spTree>
    <p:extLst>
      <p:ext uri="{BB962C8B-B14F-4D97-AF65-F5344CB8AC3E}">
        <p14:creationId xmlns:p14="http://schemas.microsoft.com/office/powerpoint/2010/main" val="164241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3: Worship of God  (v 4)  </a:t>
            </a:r>
          </a:p>
          <a:p>
            <a:pPr marL="0" indent="0">
              <a:buNone/>
            </a:pPr>
            <a:r>
              <a:rPr lang="en-US" sz="3200" b="1" dirty="0">
                <a:solidFill>
                  <a:schemeClr val="tx1"/>
                </a:solidFill>
              </a:rPr>
              <a:t>“Enter his gates with thanksgiving and his courts with praise; give thanks to him and praise his name.”</a:t>
            </a:r>
          </a:p>
          <a:p>
            <a:pPr lvl="0"/>
            <a:r>
              <a:rPr lang="en-US" sz="3200" b="1" dirty="0" smtClean="0">
                <a:solidFill>
                  <a:schemeClr val="tx1"/>
                </a:solidFill>
              </a:rPr>
              <a:t>Here the </a:t>
            </a:r>
            <a:r>
              <a:rPr lang="en-US" sz="3200" b="1" dirty="0">
                <a:solidFill>
                  <a:schemeClr val="tx1"/>
                </a:solidFill>
              </a:rPr>
              <a:t>writer issues </a:t>
            </a:r>
            <a:r>
              <a:rPr lang="en-US" sz="3200" b="1" dirty="0" smtClean="0">
                <a:solidFill>
                  <a:schemeClr val="tx1"/>
                </a:solidFill>
              </a:rPr>
              <a:t>three more commands.</a:t>
            </a:r>
            <a:endParaRPr lang="en-US" sz="3200" b="1" dirty="0">
              <a:solidFill>
                <a:schemeClr val="tx1"/>
              </a:solidFill>
            </a:endParaRPr>
          </a:p>
          <a:p>
            <a:pPr marL="514350" lvl="0" indent="-514350">
              <a:buFont typeface="+mj-lt"/>
              <a:buAutoNum type="arabicPeriod"/>
            </a:pPr>
            <a:r>
              <a:rPr lang="en-US" sz="3200" b="1" dirty="0" smtClean="0">
                <a:solidFill>
                  <a:schemeClr val="tx1"/>
                </a:solidFill>
              </a:rPr>
              <a:t>“</a:t>
            </a:r>
            <a:r>
              <a:rPr lang="en-US" sz="3200" b="1" dirty="0" smtClean="0">
                <a:solidFill>
                  <a:srgbClr val="C00000"/>
                </a:solidFill>
              </a:rPr>
              <a:t>enter</a:t>
            </a:r>
            <a:r>
              <a:rPr lang="en-US" sz="3200" b="1" dirty="0" smtClean="0">
                <a:solidFill>
                  <a:schemeClr val="tx1"/>
                </a:solidFill>
              </a:rPr>
              <a:t>” into </a:t>
            </a:r>
            <a:r>
              <a:rPr lang="en-US" sz="3200" b="1" dirty="0">
                <a:solidFill>
                  <a:schemeClr val="tx1"/>
                </a:solidFill>
              </a:rPr>
              <a:t>God’s presence.</a:t>
            </a:r>
          </a:p>
        </p:txBody>
      </p:sp>
    </p:spTree>
    <p:extLst>
      <p:ext uri="{BB962C8B-B14F-4D97-AF65-F5344CB8AC3E}">
        <p14:creationId xmlns:p14="http://schemas.microsoft.com/office/powerpoint/2010/main" val="911570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James 4:8 </a:t>
            </a:r>
            <a:endParaRPr lang="en-US" sz="3200" b="1" dirty="0" smtClean="0">
              <a:solidFill>
                <a:srgbClr val="C00000"/>
              </a:solidFill>
            </a:endParaRPr>
          </a:p>
          <a:p>
            <a:pPr marL="0" indent="0">
              <a:buNone/>
            </a:pPr>
            <a:r>
              <a:rPr lang="en-US" sz="3200" b="1" dirty="0" smtClean="0">
                <a:solidFill>
                  <a:schemeClr val="tx1"/>
                </a:solidFill>
              </a:rPr>
              <a:t>“</a:t>
            </a:r>
            <a:r>
              <a:rPr lang="en-US" sz="3200" b="1" dirty="0">
                <a:solidFill>
                  <a:schemeClr val="tx1"/>
                </a:solidFill>
              </a:rPr>
              <a:t>Come near to God and he will come near to you. Wash your hands, you sinners, and purify your hearts, you double-minded.”</a:t>
            </a:r>
          </a:p>
        </p:txBody>
      </p:sp>
    </p:spTree>
    <p:extLst>
      <p:ext uri="{BB962C8B-B14F-4D97-AF65-F5344CB8AC3E}">
        <p14:creationId xmlns:p14="http://schemas.microsoft.com/office/powerpoint/2010/main" val="2755236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3: Worship of God  (v 4)  </a:t>
            </a:r>
          </a:p>
          <a:p>
            <a:pPr marL="0" lvl="0" indent="0">
              <a:buNone/>
            </a:pPr>
            <a:r>
              <a:rPr lang="en-US" sz="3200" b="1" dirty="0" smtClean="0">
                <a:solidFill>
                  <a:schemeClr val="tx1"/>
                </a:solidFill>
              </a:rPr>
              <a:t>Here the </a:t>
            </a:r>
            <a:r>
              <a:rPr lang="en-US" sz="3200" b="1" dirty="0">
                <a:solidFill>
                  <a:schemeClr val="tx1"/>
                </a:solidFill>
              </a:rPr>
              <a:t>writer issues </a:t>
            </a:r>
            <a:r>
              <a:rPr lang="en-US" sz="3200" b="1" dirty="0" smtClean="0">
                <a:solidFill>
                  <a:schemeClr val="tx1"/>
                </a:solidFill>
              </a:rPr>
              <a:t>the last two commands.</a:t>
            </a:r>
            <a:endParaRPr lang="en-US" sz="3200" b="1" dirty="0">
              <a:solidFill>
                <a:schemeClr val="tx1"/>
              </a:solidFill>
            </a:endParaRPr>
          </a:p>
          <a:p>
            <a:pPr marL="0" lvl="0" indent="0">
              <a:buNone/>
            </a:pPr>
            <a:r>
              <a:rPr lang="en-US" sz="3200" b="1" dirty="0" smtClean="0">
                <a:solidFill>
                  <a:schemeClr val="tx1"/>
                </a:solidFill>
              </a:rPr>
              <a:t>2.  “</a:t>
            </a:r>
            <a:r>
              <a:rPr lang="en-US" sz="3200" b="1" dirty="0" smtClean="0">
                <a:solidFill>
                  <a:srgbClr val="C00000"/>
                </a:solidFill>
              </a:rPr>
              <a:t>give thanks</a:t>
            </a:r>
            <a:r>
              <a:rPr lang="en-US" sz="3200" b="1" dirty="0" smtClean="0">
                <a:solidFill>
                  <a:schemeClr val="tx1"/>
                </a:solidFill>
              </a:rPr>
              <a:t>” </a:t>
            </a:r>
            <a:r>
              <a:rPr lang="en-US" sz="3200" b="1" dirty="0">
                <a:solidFill>
                  <a:schemeClr val="tx1"/>
                </a:solidFill>
              </a:rPr>
              <a:t>to </a:t>
            </a:r>
            <a:r>
              <a:rPr lang="en-US" sz="3200" b="1" dirty="0" smtClean="0">
                <a:solidFill>
                  <a:schemeClr val="tx1"/>
                </a:solidFill>
              </a:rPr>
              <a:t>God </a:t>
            </a:r>
          </a:p>
          <a:p>
            <a:pPr marL="0" lvl="0" indent="0">
              <a:buNone/>
            </a:pPr>
            <a:r>
              <a:rPr lang="en-US" sz="3200" b="1" dirty="0" smtClean="0">
                <a:solidFill>
                  <a:schemeClr val="tx1"/>
                </a:solidFill>
              </a:rPr>
              <a:t>3.  “</a:t>
            </a:r>
            <a:r>
              <a:rPr lang="en-US" sz="3200" b="1" dirty="0" smtClean="0">
                <a:solidFill>
                  <a:srgbClr val="C00000"/>
                </a:solidFill>
              </a:rPr>
              <a:t>praise</a:t>
            </a:r>
            <a:r>
              <a:rPr lang="en-US" sz="3200" b="1" dirty="0" smtClean="0">
                <a:solidFill>
                  <a:schemeClr val="tx1"/>
                </a:solidFill>
              </a:rPr>
              <a:t>” God’s </a:t>
            </a:r>
            <a:r>
              <a:rPr lang="en-US" sz="3200" b="1" dirty="0">
                <a:solidFill>
                  <a:schemeClr val="tx1"/>
                </a:solidFill>
              </a:rPr>
              <a:t>name</a:t>
            </a:r>
          </a:p>
        </p:txBody>
      </p:sp>
    </p:spTree>
    <p:extLst>
      <p:ext uri="{BB962C8B-B14F-4D97-AF65-F5344CB8AC3E}">
        <p14:creationId xmlns:p14="http://schemas.microsoft.com/office/powerpoint/2010/main" val="1989474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lvl="0" indent="0">
              <a:buNone/>
            </a:pPr>
            <a:r>
              <a:rPr lang="en-US" sz="3200" b="1" dirty="0">
                <a:solidFill>
                  <a:srgbClr val="C00000"/>
                </a:solidFill>
              </a:rPr>
              <a:t>1 Thessalonians 5:18 </a:t>
            </a:r>
          </a:p>
          <a:p>
            <a:pPr marL="0" lvl="0" indent="0">
              <a:buNone/>
            </a:pPr>
            <a:r>
              <a:rPr lang="en-US" sz="3200" b="1" dirty="0" smtClean="0">
                <a:solidFill>
                  <a:schemeClr val="tx1"/>
                </a:solidFill>
              </a:rPr>
              <a:t>“give </a:t>
            </a:r>
            <a:r>
              <a:rPr lang="en-US" sz="3200" b="1" dirty="0">
                <a:solidFill>
                  <a:schemeClr val="tx1"/>
                </a:solidFill>
              </a:rPr>
              <a:t>thanks in all circumstances, for this is God's will for you in Christ Jesus.”</a:t>
            </a:r>
          </a:p>
        </p:txBody>
      </p:sp>
    </p:spTree>
    <p:extLst>
      <p:ext uri="{BB962C8B-B14F-4D97-AF65-F5344CB8AC3E}">
        <p14:creationId xmlns:p14="http://schemas.microsoft.com/office/powerpoint/2010/main" val="44057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harles Dick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95" y="163830"/>
            <a:ext cx="3607492" cy="49225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267200" y="514350"/>
            <a:ext cx="4724400" cy="4216539"/>
          </a:xfrm>
          <a:prstGeom prst="rect">
            <a:avLst/>
          </a:prstGeom>
          <a:noFill/>
        </p:spPr>
        <p:txBody>
          <a:bodyPr wrap="square" rtlCol="0">
            <a:spAutoFit/>
          </a:bodyPr>
          <a:lstStyle/>
          <a:p>
            <a:r>
              <a:rPr lang="en-US" sz="4400" b="1" dirty="0" smtClean="0">
                <a:solidFill>
                  <a:srgbClr val="C00000"/>
                </a:solidFill>
              </a:rPr>
              <a:t>Charles Dickens</a:t>
            </a:r>
          </a:p>
          <a:p>
            <a:pPr marL="0" lvl="1"/>
            <a:r>
              <a:rPr lang="en-US" sz="4400" dirty="0" smtClean="0"/>
              <a:t> </a:t>
            </a:r>
            <a:r>
              <a:rPr lang="en-US" sz="3600" b="1" dirty="0"/>
              <a:t>“You Americans do it backwards.  You should set aside one day for complaining and use the other 364 for thanksgiving</a:t>
            </a:r>
            <a:r>
              <a:rPr lang="en-US" sz="3600" b="1" dirty="0" smtClean="0"/>
              <a:t>.”</a:t>
            </a:r>
            <a:endParaRPr lang="en-US" sz="3600" b="1" dirty="0"/>
          </a:p>
        </p:txBody>
      </p:sp>
    </p:spTree>
    <p:extLst>
      <p:ext uri="{BB962C8B-B14F-4D97-AF65-F5344CB8AC3E}">
        <p14:creationId xmlns:p14="http://schemas.microsoft.com/office/powerpoint/2010/main" val="121037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4: Knowledge of God  (v 5)   </a:t>
            </a:r>
          </a:p>
          <a:p>
            <a:pPr marL="0" indent="0">
              <a:buNone/>
            </a:pPr>
            <a:r>
              <a:rPr lang="en-US" sz="3200" b="1" dirty="0">
                <a:solidFill>
                  <a:schemeClr val="tx1"/>
                </a:solidFill>
              </a:rPr>
              <a:t>“For the LORD is good and his love endures forever; his faithfulness continues through all generations.”</a:t>
            </a:r>
          </a:p>
          <a:p>
            <a:pPr lvl="0"/>
            <a:r>
              <a:rPr lang="en-US" sz="3200" b="1" dirty="0">
                <a:solidFill>
                  <a:schemeClr val="tx1"/>
                </a:solidFill>
              </a:rPr>
              <a:t>Here </a:t>
            </a:r>
            <a:r>
              <a:rPr lang="en-US" sz="3200" b="1" dirty="0" smtClean="0">
                <a:solidFill>
                  <a:schemeClr val="tx1"/>
                </a:solidFill>
              </a:rPr>
              <a:t>again the </a:t>
            </a:r>
            <a:r>
              <a:rPr lang="en-US" sz="3200" b="1" dirty="0">
                <a:solidFill>
                  <a:schemeClr val="tx1"/>
                </a:solidFill>
              </a:rPr>
              <a:t>psalmist is giving us knowledge to provide proper basis for our worship</a:t>
            </a:r>
            <a:r>
              <a:rPr lang="en-US" sz="3200" b="1" dirty="0" smtClean="0">
                <a:solidFill>
                  <a:schemeClr val="tx1"/>
                </a:solidFill>
              </a:rPr>
              <a:t>.</a:t>
            </a:r>
            <a:endParaRPr lang="en-US" sz="3200" b="1" dirty="0">
              <a:solidFill>
                <a:schemeClr val="tx1"/>
              </a:solidFill>
            </a:endParaRPr>
          </a:p>
        </p:txBody>
      </p:sp>
    </p:spTree>
    <p:extLst>
      <p:ext uri="{BB962C8B-B14F-4D97-AF65-F5344CB8AC3E}">
        <p14:creationId xmlns:p14="http://schemas.microsoft.com/office/powerpoint/2010/main" val="2534132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4: Knowledge of God  (v 5)   </a:t>
            </a:r>
          </a:p>
          <a:p>
            <a:pPr lvl="0"/>
            <a:r>
              <a:rPr lang="en-US" sz="3200" b="1" dirty="0">
                <a:solidFill>
                  <a:schemeClr val="tx1"/>
                </a:solidFill>
              </a:rPr>
              <a:t>“The Lord is good.” </a:t>
            </a:r>
            <a:endParaRPr lang="en-US" sz="3200" dirty="0">
              <a:solidFill>
                <a:schemeClr val="tx1"/>
              </a:solidFill>
            </a:endParaRPr>
          </a:p>
        </p:txBody>
      </p:sp>
    </p:spTree>
    <p:extLst>
      <p:ext uri="{BB962C8B-B14F-4D97-AF65-F5344CB8AC3E}">
        <p14:creationId xmlns:p14="http://schemas.microsoft.com/office/powerpoint/2010/main" val="1471069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4: Knowledge of God  (v 5)   </a:t>
            </a:r>
          </a:p>
          <a:p>
            <a:pPr lvl="0"/>
            <a:r>
              <a:rPr lang="en-US" sz="3200" b="1" dirty="0">
                <a:solidFill>
                  <a:schemeClr val="tx1"/>
                </a:solidFill>
              </a:rPr>
              <a:t>“The Lord is good.” </a:t>
            </a:r>
            <a:endParaRPr lang="en-US" sz="3200" b="1" dirty="0" smtClean="0">
              <a:solidFill>
                <a:schemeClr val="tx1"/>
              </a:solidFill>
            </a:endParaRPr>
          </a:p>
          <a:p>
            <a:r>
              <a:rPr lang="en-US" sz="3200" b="1" dirty="0">
                <a:solidFill>
                  <a:schemeClr val="tx1"/>
                </a:solidFill>
              </a:rPr>
              <a:t>“His love endures forever.” </a:t>
            </a:r>
            <a:endParaRPr lang="en-US" sz="3200" b="1" dirty="0" smtClean="0">
              <a:solidFill>
                <a:schemeClr val="tx1"/>
              </a:solidFill>
            </a:endParaRPr>
          </a:p>
          <a:p>
            <a:pPr marL="342900" lvl="1" indent="-342900">
              <a:buFont typeface="Arial" pitchFamily="34" charset="0"/>
              <a:buChar char="•"/>
            </a:pPr>
            <a:r>
              <a:rPr lang="en-US" sz="3200" b="1" dirty="0">
                <a:solidFill>
                  <a:schemeClr val="tx1"/>
                </a:solidFill>
              </a:rPr>
              <a:t>The word translated here as “</a:t>
            </a:r>
            <a:r>
              <a:rPr lang="en-US" sz="3200" b="1" dirty="0">
                <a:solidFill>
                  <a:srgbClr val="C00000"/>
                </a:solidFill>
              </a:rPr>
              <a:t>love</a:t>
            </a:r>
            <a:r>
              <a:rPr lang="en-US" sz="3200" b="1" dirty="0">
                <a:solidFill>
                  <a:schemeClr val="tx1"/>
                </a:solidFill>
              </a:rPr>
              <a:t>” is the Hebrew word “</a:t>
            </a:r>
            <a:r>
              <a:rPr lang="en-US" sz="3200" b="1" dirty="0">
                <a:solidFill>
                  <a:srgbClr val="C00000"/>
                </a:solidFill>
              </a:rPr>
              <a:t>hesed</a:t>
            </a:r>
            <a:r>
              <a:rPr lang="en-US" sz="3200" b="1" dirty="0">
                <a:solidFill>
                  <a:schemeClr val="tx1"/>
                </a:solidFill>
              </a:rPr>
              <a:t>,” which is the covenant love of God. </a:t>
            </a:r>
          </a:p>
          <a:p>
            <a:pPr marL="0" indent="0">
              <a:buNone/>
            </a:pPr>
            <a:endParaRPr lang="en-US" sz="3200" dirty="0">
              <a:solidFill>
                <a:schemeClr val="tx1"/>
              </a:solidFill>
            </a:endParaRPr>
          </a:p>
          <a:p>
            <a:pPr marL="0" lvl="0" indent="0">
              <a:buNone/>
            </a:pPr>
            <a:endParaRPr lang="en-US" sz="3200" dirty="0">
              <a:solidFill>
                <a:schemeClr val="tx1"/>
              </a:solidFill>
            </a:endParaRPr>
          </a:p>
        </p:txBody>
      </p:sp>
    </p:spTree>
    <p:extLst>
      <p:ext uri="{BB962C8B-B14F-4D97-AF65-F5344CB8AC3E}">
        <p14:creationId xmlns:p14="http://schemas.microsoft.com/office/powerpoint/2010/main" val="227525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243740"/>
            <a:ext cx="8305800" cy="707886"/>
          </a:xfrm>
          <a:prstGeom prst="rect">
            <a:avLst/>
          </a:prstGeom>
          <a:noFill/>
        </p:spPr>
        <p:txBody>
          <a:bodyPr wrap="square" rtlCol="0">
            <a:spAutoFit/>
          </a:bodyPr>
          <a:lstStyle/>
          <a:p>
            <a:pPr algn="ctr"/>
            <a:r>
              <a:rPr lang="en-US" sz="4000" b="1" dirty="0">
                <a:effectLst>
                  <a:outerShdw blurRad="38100" dist="38100" dir="2700000" algn="tl">
                    <a:srgbClr val="000000">
                      <a:alpha val="43137"/>
                    </a:srgbClr>
                  </a:outerShdw>
                </a:effectLst>
              </a:rPr>
              <a:t>The Mayflower II</a:t>
            </a:r>
            <a:endParaRPr lang="en-US" sz="4000" b="1" dirty="0" smtClean="0"/>
          </a:p>
        </p:txBody>
      </p:sp>
      <p:pic>
        <p:nvPicPr>
          <p:cNvPr id="4" name="Picture 4" descr="http://media.masslive.com/republican/photo/2012/07/11260703-standard.jpg"/>
          <p:cNvPicPr>
            <a:picLocks noChangeAspect="1" noChangeArrowheads="1"/>
          </p:cNvPicPr>
          <p:nvPr/>
        </p:nvPicPr>
        <p:blipFill>
          <a:blip r:embed="rId2" cstate="print"/>
          <a:srcRect/>
          <a:stretch>
            <a:fillRect/>
          </a:stretch>
        </p:blipFill>
        <p:spPr bwMode="auto">
          <a:xfrm>
            <a:off x="685800" y="942680"/>
            <a:ext cx="7749886" cy="4067469"/>
          </a:xfrm>
          <a:prstGeom prst="rect">
            <a:avLst/>
          </a:prstGeom>
          <a:noFill/>
        </p:spPr>
      </p:pic>
    </p:spTree>
    <p:extLst>
      <p:ext uri="{BB962C8B-B14F-4D97-AF65-F5344CB8AC3E}">
        <p14:creationId xmlns:p14="http://schemas.microsoft.com/office/powerpoint/2010/main" val="3187922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r>
              <a:rPr lang="en-US" sz="3200" b="1" dirty="0" smtClean="0">
                <a:solidFill>
                  <a:schemeClr val="tx1"/>
                </a:solidFill>
              </a:rPr>
              <a:t>“</a:t>
            </a:r>
            <a:r>
              <a:rPr lang="en-US" sz="3200" b="1" dirty="0">
                <a:solidFill>
                  <a:schemeClr val="tx1"/>
                </a:solidFill>
              </a:rPr>
              <a:t>His love endures forever.” </a:t>
            </a:r>
            <a:endParaRPr lang="en-US" sz="3200" b="1" dirty="0" smtClean="0">
              <a:solidFill>
                <a:schemeClr val="tx1"/>
              </a:solidFill>
            </a:endParaRPr>
          </a:p>
          <a:p>
            <a:pPr marL="0" lvl="1" indent="0">
              <a:buNone/>
            </a:pPr>
            <a:r>
              <a:rPr lang="en-US" sz="3200" b="1" dirty="0">
                <a:solidFill>
                  <a:srgbClr val="C00000"/>
                </a:solidFill>
              </a:rPr>
              <a:t>Romans 8:38-39  </a:t>
            </a:r>
            <a:r>
              <a:rPr lang="en-US" sz="3200" b="1" dirty="0">
                <a:solidFill>
                  <a:schemeClr val="tx1"/>
                </a:solidFill>
              </a:rPr>
              <a:t>“For I am convinced that neither death nor life, neither angels nor demons, neither the present nor the future, nor any powers, neither height nor depth, nor anything else in all creation, will be able to separate us from the love of God that is in Christ Jesus our Lord</a:t>
            </a:r>
            <a:r>
              <a:rPr lang="en-US" sz="3200" b="1" dirty="0" smtClean="0">
                <a:solidFill>
                  <a:schemeClr val="tx1"/>
                </a:solidFill>
              </a:rPr>
              <a:t>.”</a:t>
            </a:r>
            <a:endParaRPr lang="en-US" sz="3200" b="1" dirty="0">
              <a:solidFill>
                <a:schemeClr val="tx1"/>
              </a:solidFill>
            </a:endParaRPr>
          </a:p>
          <a:p>
            <a:pPr marL="0" indent="0">
              <a:buNone/>
            </a:pPr>
            <a:endParaRPr lang="en-US" sz="3200" dirty="0">
              <a:solidFill>
                <a:schemeClr val="tx1"/>
              </a:solidFill>
            </a:endParaRPr>
          </a:p>
          <a:p>
            <a:pPr marL="0" lvl="0" indent="0">
              <a:buNone/>
            </a:pPr>
            <a:endParaRPr lang="en-US" sz="3200" dirty="0">
              <a:solidFill>
                <a:schemeClr val="tx1"/>
              </a:solidFill>
            </a:endParaRPr>
          </a:p>
        </p:txBody>
      </p:sp>
    </p:spTree>
    <p:extLst>
      <p:ext uri="{BB962C8B-B14F-4D97-AF65-F5344CB8AC3E}">
        <p14:creationId xmlns:p14="http://schemas.microsoft.com/office/powerpoint/2010/main" val="32387139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4: Knowledge of God  (v 5)   </a:t>
            </a:r>
          </a:p>
          <a:p>
            <a:pPr lvl="0"/>
            <a:r>
              <a:rPr lang="en-US" sz="3200" b="1" dirty="0">
                <a:solidFill>
                  <a:schemeClr val="tx1"/>
                </a:solidFill>
              </a:rPr>
              <a:t>“The Lord is good.” </a:t>
            </a:r>
            <a:endParaRPr lang="en-US" sz="3200" b="1" dirty="0" smtClean="0">
              <a:solidFill>
                <a:schemeClr val="tx1"/>
              </a:solidFill>
            </a:endParaRPr>
          </a:p>
          <a:p>
            <a:r>
              <a:rPr lang="en-US" sz="3200" b="1" dirty="0">
                <a:solidFill>
                  <a:schemeClr val="tx1"/>
                </a:solidFill>
              </a:rPr>
              <a:t>“His love endures forever.” </a:t>
            </a:r>
            <a:endParaRPr lang="en-US" sz="3200" b="1" dirty="0" smtClean="0">
              <a:solidFill>
                <a:schemeClr val="tx1"/>
              </a:solidFill>
            </a:endParaRPr>
          </a:p>
          <a:p>
            <a:r>
              <a:rPr lang="en-US" sz="3200" b="1" dirty="0">
                <a:solidFill>
                  <a:schemeClr val="tx1"/>
                </a:solidFill>
              </a:rPr>
              <a:t>“His faithfulness continues</a:t>
            </a:r>
            <a:r>
              <a:rPr lang="en-US" sz="3200" b="1" dirty="0" smtClean="0">
                <a:solidFill>
                  <a:schemeClr val="tx1"/>
                </a:solidFill>
              </a:rPr>
              <a:t>”</a:t>
            </a:r>
          </a:p>
          <a:p>
            <a:pPr marL="0" lvl="1" indent="0">
              <a:buNone/>
            </a:pPr>
            <a:r>
              <a:rPr lang="en-US" sz="3200" b="1" dirty="0">
                <a:solidFill>
                  <a:srgbClr val="C00000"/>
                </a:solidFill>
              </a:rPr>
              <a:t>God’s </a:t>
            </a:r>
            <a:r>
              <a:rPr lang="en-US" sz="3200" b="1" dirty="0" smtClean="0">
                <a:solidFill>
                  <a:srgbClr val="C00000"/>
                </a:solidFill>
              </a:rPr>
              <a:t>faithfulness defined:  </a:t>
            </a:r>
            <a:r>
              <a:rPr lang="en-US" sz="3200" b="1" dirty="0">
                <a:solidFill>
                  <a:schemeClr val="tx1"/>
                </a:solidFill>
              </a:rPr>
              <a:t>God’s perfect loyalty and consistency in being true to his name, his character and his word</a:t>
            </a:r>
            <a:r>
              <a:rPr lang="en-US" sz="3200" b="1" dirty="0" smtClean="0">
                <a:solidFill>
                  <a:schemeClr val="tx1"/>
                </a:solidFill>
              </a:rPr>
              <a:t>.</a:t>
            </a:r>
            <a:endParaRPr lang="en-US" sz="3200" b="1" dirty="0">
              <a:solidFill>
                <a:schemeClr val="tx1"/>
              </a:solidFill>
            </a:endParaRPr>
          </a:p>
        </p:txBody>
      </p:sp>
    </p:spTree>
    <p:extLst>
      <p:ext uri="{BB962C8B-B14F-4D97-AF65-F5344CB8AC3E}">
        <p14:creationId xmlns:p14="http://schemas.microsoft.com/office/powerpoint/2010/main" val="3762791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4: Knowledge of God  (v 5)   </a:t>
            </a:r>
          </a:p>
          <a:p>
            <a:pPr lvl="0"/>
            <a:r>
              <a:rPr lang="en-US" sz="3200" b="1" dirty="0">
                <a:solidFill>
                  <a:schemeClr val="tx1"/>
                </a:solidFill>
              </a:rPr>
              <a:t>“The Lord is good.” </a:t>
            </a:r>
            <a:endParaRPr lang="en-US" sz="3200" b="1" dirty="0" smtClean="0">
              <a:solidFill>
                <a:schemeClr val="tx1"/>
              </a:solidFill>
            </a:endParaRPr>
          </a:p>
          <a:p>
            <a:r>
              <a:rPr lang="en-US" sz="3200" b="1" dirty="0">
                <a:solidFill>
                  <a:schemeClr val="tx1"/>
                </a:solidFill>
              </a:rPr>
              <a:t>“His love endures forever.” </a:t>
            </a:r>
            <a:endParaRPr lang="en-US" sz="3200" b="1" dirty="0" smtClean="0">
              <a:solidFill>
                <a:schemeClr val="tx1"/>
              </a:solidFill>
            </a:endParaRPr>
          </a:p>
          <a:p>
            <a:r>
              <a:rPr lang="en-US" sz="3200" b="1" dirty="0">
                <a:solidFill>
                  <a:schemeClr val="tx1"/>
                </a:solidFill>
              </a:rPr>
              <a:t>“His faithfulness </a:t>
            </a:r>
            <a:r>
              <a:rPr lang="en-US" sz="3200" b="1" dirty="0" smtClean="0">
                <a:solidFill>
                  <a:schemeClr val="tx1"/>
                </a:solidFill>
              </a:rPr>
              <a:t>continues”</a:t>
            </a:r>
          </a:p>
          <a:p>
            <a:pPr lvl="1"/>
            <a:r>
              <a:rPr lang="en-US" sz="3200" b="1" dirty="0" smtClean="0">
                <a:solidFill>
                  <a:srgbClr val="C00000"/>
                </a:solidFill>
              </a:rPr>
              <a:t>“</a:t>
            </a:r>
            <a:r>
              <a:rPr lang="en-US" sz="3200" b="1" dirty="0" err="1">
                <a:solidFill>
                  <a:srgbClr val="C00000"/>
                </a:solidFill>
              </a:rPr>
              <a:t>aman</a:t>
            </a:r>
            <a:r>
              <a:rPr lang="en-US" sz="3200" b="1" dirty="0">
                <a:solidFill>
                  <a:srgbClr val="C00000"/>
                </a:solidFill>
              </a:rPr>
              <a:t>” </a:t>
            </a:r>
            <a:r>
              <a:rPr lang="en-US" sz="3200" b="1" dirty="0" smtClean="0">
                <a:solidFill>
                  <a:srgbClr val="C00000"/>
                </a:solidFill>
              </a:rPr>
              <a:t>= “faithful” </a:t>
            </a:r>
          </a:p>
          <a:p>
            <a:pPr lvl="1"/>
            <a:r>
              <a:rPr lang="en-US" sz="3200" b="1" dirty="0" smtClean="0">
                <a:solidFill>
                  <a:srgbClr val="C00000"/>
                </a:solidFill>
              </a:rPr>
              <a:t>“</a:t>
            </a:r>
            <a:r>
              <a:rPr lang="en-US" sz="3200" b="1" dirty="0">
                <a:solidFill>
                  <a:srgbClr val="C00000"/>
                </a:solidFill>
              </a:rPr>
              <a:t>amen” </a:t>
            </a:r>
            <a:r>
              <a:rPr lang="en-US" sz="3200" b="1" dirty="0" smtClean="0">
                <a:solidFill>
                  <a:srgbClr val="C00000"/>
                </a:solidFill>
              </a:rPr>
              <a:t>= “</a:t>
            </a:r>
            <a:r>
              <a:rPr lang="en-US" sz="3200" b="1" dirty="0">
                <a:solidFill>
                  <a:srgbClr val="C00000"/>
                </a:solidFill>
              </a:rPr>
              <a:t>so be it” or “it is certain.”</a:t>
            </a:r>
          </a:p>
        </p:txBody>
      </p:sp>
    </p:spTree>
    <p:extLst>
      <p:ext uri="{BB962C8B-B14F-4D97-AF65-F5344CB8AC3E}">
        <p14:creationId xmlns:p14="http://schemas.microsoft.com/office/powerpoint/2010/main" val="1359769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lvl="1" indent="0">
              <a:buNone/>
            </a:pPr>
            <a:r>
              <a:rPr lang="en-US" sz="3200" b="1" dirty="0" smtClean="0">
                <a:solidFill>
                  <a:srgbClr val="C00000"/>
                </a:solidFill>
              </a:rPr>
              <a:t>2 </a:t>
            </a:r>
            <a:r>
              <a:rPr lang="en-US" sz="3200" b="1" dirty="0">
                <a:solidFill>
                  <a:srgbClr val="C00000"/>
                </a:solidFill>
              </a:rPr>
              <a:t>Corinthians 1:20  </a:t>
            </a:r>
            <a:endParaRPr lang="en-US" sz="3200" b="1" dirty="0" smtClean="0">
              <a:solidFill>
                <a:srgbClr val="C00000"/>
              </a:solidFill>
            </a:endParaRPr>
          </a:p>
          <a:p>
            <a:pPr marL="0" lvl="1" indent="0">
              <a:buNone/>
            </a:pPr>
            <a:r>
              <a:rPr lang="en-US" sz="3200" b="1" dirty="0" smtClean="0">
                <a:solidFill>
                  <a:schemeClr val="tx1"/>
                </a:solidFill>
              </a:rPr>
              <a:t>“</a:t>
            </a:r>
            <a:r>
              <a:rPr lang="en-US" sz="3200" b="1" dirty="0">
                <a:solidFill>
                  <a:schemeClr val="tx1"/>
                </a:solidFill>
              </a:rPr>
              <a:t>For no matter how many promises God has made, they are "Yes" in Christ. And so through him the "Amen" is spoken by us to the glory of God</a:t>
            </a:r>
            <a:r>
              <a:rPr lang="en-US" sz="3200" b="1" dirty="0" smtClean="0">
                <a:solidFill>
                  <a:schemeClr val="tx1"/>
                </a:solidFill>
              </a:rPr>
              <a:t>.”</a:t>
            </a:r>
            <a:endParaRPr lang="en-US" sz="3200" b="1" dirty="0">
              <a:solidFill>
                <a:schemeClr val="tx1"/>
              </a:solidFill>
            </a:endParaRPr>
          </a:p>
        </p:txBody>
      </p:sp>
    </p:spTree>
    <p:extLst>
      <p:ext uri="{BB962C8B-B14F-4D97-AF65-F5344CB8AC3E}">
        <p14:creationId xmlns:p14="http://schemas.microsoft.com/office/powerpoint/2010/main" val="1459542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lvl="1" indent="0">
              <a:buNone/>
            </a:pPr>
            <a:r>
              <a:rPr lang="en-US" sz="3200" b="1" dirty="0" smtClean="0">
                <a:solidFill>
                  <a:srgbClr val="C00000"/>
                </a:solidFill>
              </a:rPr>
              <a:t>Conclusion</a:t>
            </a:r>
          </a:p>
          <a:p>
            <a:pPr marL="0" lvl="0" indent="0">
              <a:buNone/>
            </a:pPr>
            <a:r>
              <a:rPr lang="en-US" sz="3200" b="1" dirty="0">
                <a:solidFill>
                  <a:schemeClr val="tx1"/>
                </a:solidFill>
              </a:rPr>
              <a:t>We learn from Psalm 100 that worship and knowledge go hand in </a:t>
            </a:r>
            <a:r>
              <a:rPr lang="en-US" sz="3200" b="1" dirty="0" smtClean="0">
                <a:solidFill>
                  <a:schemeClr val="tx1"/>
                </a:solidFill>
              </a:rPr>
              <a:t>hand.</a:t>
            </a:r>
          </a:p>
          <a:p>
            <a:pPr lvl="0"/>
            <a:r>
              <a:rPr lang="en-US" sz="3200" b="1" dirty="0" smtClean="0">
                <a:solidFill>
                  <a:schemeClr val="tx1"/>
                </a:solidFill>
              </a:rPr>
              <a:t>Knowledge </a:t>
            </a:r>
            <a:r>
              <a:rPr lang="en-US" sz="3200" b="1" dirty="0">
                <a:solidFill>
                  <a:schemeClr val="tx1"/>
                </a:solidFill>
              </a:rPr>
              <a:t>about God without worship is just unfruitful, dead </a:t>
            </a:r>
            <a:r>
              <a:rPr lang="en-US" sz="3200" b="1" dirty="0" smtClean="0">
                <a:solidFill>
                  <a:schemeClr val="tx1"/>
                </a:solidFill>
              </a:rPr>
              <a:t>doctrine.</a:t>
            </a:r>
          </a:p>
          <a:p>
            <a:pPr lvl="0"/>
            <a:r>
              <a:rPr lang="en-US" sz="3200" b="1" dirty="0" smtClean="0">
                <a:solidFill>
                  <a:schemeClr val="tx1"/>
                </a:solidFill>
              </a:rPr>
              <a:t>Worship </a:t>
            </a:r>
            <a:r>
              <a:rPr lang="en-US" sz="3200" b="1" dirty="0">
                <a:solidFill>
                  <a:schemeClr val="tx1"/>
                </a:solidFill>
              </a:rPr>
              <a:t>without proper knowledge of God can lead to instability or even doctrinal error.</a:t>
            </a:r>
          </a:p>
        </p:txBody>
      </p:sp>
    </p:spTree>
    <p:extLst>
      <p:ext uri="{BB962C8B-B14F-4D97-AF65-F5344CB8AC3E}">
        <p14:creationId xmlns:p14="http://schemas.microsoft.com/office/powerpoint/2010/main" val="4208388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lvl="1" indent="0">
              <a:buNone/>
            </a:pPr>
            <a:r>
              <a:rPr lang="en-US" sz="3200" b="1" dirty="0" smtClean="0">
                <a:solidFill>
                  <a:srgbClr val="C00000"/>
                </a:solidFill>
              </a:rPr>
              <a:t>Conclusion</a:t>
            </a:r>
          </a:p>
          <a:p>
            <a:pPr marL="0" lvl="1" indent="0">
              <a:buNone/>
            </a:pPr>
            <a:r>
              <a:rPr lang="en-US" sz="3200" b="1" dirty="0">
                <a:solidFill>
                  <a:schemeClr val="tx1"/>
                </a:solidFill>
              </a:rPr>
              <a:t>Psalm 100 gives us seven commands to help us grow in our relationship with God:  </a:t>
            </a:r>
            <a:endParaRPr lang="en-US" sz="3200" b="1" dirty="0" smtClean="0">
              <a:solidFill>
                <a:schemeClr val="tx1"/>
              </a:solidFill>
            </a:endParaRPr>
          </a:p>
          <a:p>
            <a:pPr marL="0" lvl="1" indent="0">
              <a:buNone/>
            </a:pPr>
            <a:r>
              <a:rPr lang="en-US" sz="3200" b="1" dirty="0" smtClean="0">
                <a:solidFill>
                  <a:schemeClr val="tx1"/>
                </a:solidFill>
              </a:rPr>
              <a:t>Shout</a:t>
            </a:r>
            <a:r>
              <a:rPr lang="en-US" sz="3200" b="1" dirty="0">
                <a:solidFill>
                  <a:schemeClr val="tx1"/>
                </a:solidFill>
              </a:rPr>
              <a:t>, worship (</a:t>
            </a:r>
            <a:r>
              <a:rPr lang="en-US" sz="3200" b="1" dirty="0" smtClean="0">
                <a:solidFill>
                  <a:schemeClr val="tx1"/>
                </a:solidFill>
              </a:rPr>
              <a:t>serve), </a:t>
            </a:r>
            <a:r>
              <a:rPr lang="en-US" sz="3200" b="1" dirty="0">
                <a:solidFill>
                  <a:schemeClr val="tx1"/>
                </a:solidFill>
              </a:rPr>
              <a:t>come, know, enter, give thanks, and praise</a:t>
            </a:r>
            <a:r>
              <a:rPr lang="en-US" sz="3200" b="1" dirty="0" smtClean="0">
                <a:solidFill>
                  <a:schemeClr val="tx1"/>
                </a:solidFill>
              </a:rPr>
              <a:t>.</a:t>
            </a:r>
          </a:p>
          <a:p>
            <a:pPr marL="0" lvl="1" indent="0">
              <a:buNone/>
            </a:pPr>
            <a:endParaRPr lang="en-US" sz="1000" b="1" dirty="0">
              <a:solidFill>
                <a:schemeClr val="tx1"/>
              </a:solidFill>
            </a:endParaRPr>
          </a:p>
          <a:p>
            <a:pPr marL="0" lvl="1" indent="0">
              <a:buNone/>
            </a:pPr>
            <a:r>
              <a:rPr lang="en-US" sz="3200" b="1" dirty="0" smtClean="0">
                <a:solidFill>
                  <a:schemeClr val="tx1"/>
                </a:solidFill>
              </a:rPr>
              <a:t>In which of these do you need to grow?</a:t>
            </a:r>
            <a:endParaRPr lang="en-US" sz="3200" b="1" dirty="0">
              <a:solidFill>
                <a:schemeClr val="tx1"/>
              </a:solidFill>
            </a:endParaRPr>
          </a:p>
        </p:txBody>
      </p:sp>
    </p:spTree>
    <p:extLst>
      <p:ext uri="{BB962C8B-B14F-4D97-AF65-F5344CB8AC3E}">
        <p14:creationId xmlns:p14="http://schemas.microsoft.com/office/powerpoint/2010/main" val="102454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0" y="96619"/>
            <a:ext cx="4572000" cy="646331"/>
          </a:xfrm>
          <a:prstGeom prst="rect">
            <a:avLst/>
          </a:prstGeom>
          <a:noFill/>
        </p:spPr>
        <p:txBody>
          <a:bodyPr wrap="square" rtlCol="0">
            <a:spAutoFit/>
          </a:bodyPr>
          <a:lstStyle/>
          <a:p>
            <a:pPr algn="ctr"/>
            <a:r>
              <a:rPr lang="en-US" sz="3600" b="1" dirty="0">
                <a:effectLst>
                  <a:outerShdw blurRad="38100" dist="38100" dir="2700000" algn="tl">
                    <a:srgbClr val="000000">
                      <a:alpha val="43137"/>
                    </a:srgbClr>
                  </a:outerShdw>
                </a:effectLst>
              </a:rPr>
              <a:t>Plymouth </a:t>
            </a:r>
            <a:r>
              <a:rPr lang="en-US" sz="3600" b="1" dirty="0" smtClean="0">
                <a:effectLst>
                  <a:outerShdw blurRad="38100" dist="38100" dir="2700000" algn="tl">
                    <a:srgbClr val="000000">
                      <a:alpha val="43137"/>
                    </a:srgbClr>
                  </a:outerShdw>
                </a:effectLst>
              </a:rPr>
              <a:t>Plantation</a:t>
            </a:r>
            <a:endParaRPr lang="en-US" sz="3600" b="1" dirty="0" smtClean="0">
              <a:solidFill>
                <a:srgbClr val="C00000"/>
              </a:solidFill>
            </a:endParaRPr>
          </a:p>
        </p:txBody>
      </p:sp>
      <p:pic>
        <p:nvPicPr>
          <p:cNvPr id="2"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742950"/>
            <a:ext cx="76962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892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57800" y="114300"/>
            <a:ext cx="3429000" cy="2764632"/>
          </a:xfrm>
        </p:spPr>
        <p:txBody>
          <a:bodyPr>
            <a:normAutofit/>
          </a:bodyPr>
          <a:lstStyle/>
          <a:p>
            <a:pPr algn="ctr"/>
            <a:r>
              <a:rPr lang="en-US" sz="4400" b="1" dirty="0" smtClean="0">
                <a:effectLst>
                  <a:outerShdw blurRad="38100" dist="38100" dir="2700000" algn="tl">
                    <a:srgbClr val="000000">
                      <a:alpha val="43137"/>
                    </a:srgbClr>
                  </a:outerShdw>
                </a:effectLst>
              </a:rPr>
              <a:t>Wampanoag leader, Massasoit</a:t>
            </a:r>
            <a:endParaRPr lang="en-US" sz="4400" b="1" dirty="0">
              <a:effectLst>
                <a:outerShdw blurRad="38100" dist="38100" dir="2700000" algn="tl">
                  <a:srgbClr val="000000">
                    <a:alpha val="43137"/>
                  </a:srgbClr>
                </a:outerShdw>
              </a:effectLst>
            </a:endParaRPr>
          </a:p>
        </p:txBody>
      </p:sp>
      <p:pic>
        <p:nvPicPr>
          <p:cNvPr id="50178" name="Picture 2" descr="Thanksgiving History Massasoit Statue Native Plymouth Tours 270x405 The Wampanoag Side of the First Thanksgiving Story"/>
          <p:cNvPicPr>
            <a:picLocks noChangeAspect="1" noChangeArrowheads="1"/>
          </p:cNvPicPr>
          <p:nvPr/>
        </p:nvPicPr>
        <p:blipFill>
          <a:blip r:embed="rId2" cstate="print"/>
          <a:srcRect/>
          <a:stretch>
            <a:fillRect/>
          </a:stretch>
        </p:blipFill>
        <p:spPr bwMode="auto">
          <a:xfrm>
            <a:off x="609600" y="104776"/>
            <a:ext cx="4343399" cy="4886324"/>
          </a:xfrm>
          <a:prstGeom prst="rect">
            <a:avLst/>
          </a:prstGeom>
          <a:noFill/>
        </p:spPr>
      </p:pic>
    </p:spTree>
    <p:extLst>
      <p:ext uri="{BB962C8B-B14F-4D97-AF65-F5344CB8AC3E}">
        <p14:creationId xmlns:p14="http://schemas.microsoft.com/office/powerpoint/2010/main" val="469884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0" y="114300"/>
            <a:ext cx="3352800" cy="3067050"/>
          </a:xfrm>
        </p:spPr>
        <p:txBody>
          <a:bodyPr>
            <a:normAutofit/>
          </a:bodyPr>
          <a:lstStyle/>
          <a:p>
            <a:pPr algn="ctr"/>
            <a:r>
              <a:rPr lang="en-US" sz="4400" b="1" dirty="0" smtClean="0">
                <a:effectLst>
                  <a:outerShdw blurRad="38100" dist="38100" dir="2700000" algn="tl">
                    <a:srgbClr val="000000">
                      <a:alpha val="43137"/>
                    </a:srgbClr>
                  </a:outerShdw>
                </a:effectLst>
              </a:rPr>
              <a:t>William Bradford, Governor</a:t>
            </a:r>
            <a:endParaRPr lang="en-US" sz="4400" b="1" dirty="0">
              <a:effectLst>
                <a:outerShdw blurRad="38100" dist="38100" dir="2700000" algn="tl">
                  <a:srgbClr val="000000">
                    <a:alpha val="43137"/>
                  </a:srgbClr>
                </a:outerShdw>
              </a:effectLst>
            </a:endParaRPr>
          </a:p>
        </p:txBody>
      </p:sp>
      <p:pic>
        <p:nvPicPr>
          <p:cNvPr id="49154" name="Picture 2" descr="Day trip to Plymouth Rock at Pilgrim Memorial State Park"/>
          <p:cNvPicPr>
            <a:picLocks noChangeAspect="1" noChangeArrowheads="1"/>
          </p:cNvPicPr>
          <p:nvPr/>
        </p:nvPicPr>
        <p:blipFill>
          <a:blip r:embed="rId2" cstate="print"/>
          <a:srcRect/>
          <a:stretch>
            <a:fillRect/>
          </a:stretch>
        </p:blipFill>
        <p:spPr bwMode="auto">
          <a:xfrm>
            <a:off x="125979" y="132147"/>
            <a:ext cx="5208021" cy="4878003"/>
          </a:xfrm>
          <a:prstGeom prst="rect">
            <a:avLst/>
          </a:prstGeom>
          <a:noFill/>
        </p:spPr>
      </p:pic>
    </p:spTree>
    <p:extLst>
      <p:ext uri="{BB962C8B-B14F-4D97-AF65-F5344CB8AC3E}">
        <p14:creationId xmlns:p14="http://schemas.microsoft.com/office/powerpoint/2010/main" val="69801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smtClean="0">
                <a:solidFill>
                  <a:srgbClr val="C00000"/>
                </a:solidFill>
              </a:rPr>
              <a:t>There </a:t>
            </a:r>
            <a:r>
              <a:rPr lang="en-US" sz="3200" b="1" dirty="0">
                <a:solidFill>
                  <a:srgbClr val="C00000"/>
                </a:solidFill>
              </a:rPr>
              <a:t>is a simple structure to Psalm 100. </a:t>
            </a:r>
          </a:p>
          <a:p>
            <a:pPr marL="400050" lvl="1" indent="0">
              <a:buNone/>
            </a:pPr>
            <a:r>
              <a:rPr lang="en-US" sz="3200" b="1" dirty="0" smtClean="0">
                <a:solidFill>
                  <a:schemeClr val="tx1"/>
                </a:solidFill>
              </a:rPr>
              <a:t>Worship </a:t>
            </a:r>
            <a:r>
              <a:rPr lang="en-US" sz="3200" b="1" dirty="0">
                <a:solidFill>
                  <a:schemeClr val="tx1"/>
                </a:solidFill>
              </a:rPr>
              <a:t>of God  (</a:t>
            </a:r>
            <a:r>
              <a:rPr lang="en-US" sz="3200" b="1" dirty="0" err="1">
                <a:solidFill>
                  <a:schemeClr val="tx1"/>
                </a:solidFill>
              </a:rPr>
              <a:t>vv</a:t>
            </a:r>
            <a:r>
              <a:rPr lang="en-US" sz="3200" b="1" dirty="0">
                <a:solidFill>
                  <a:schemeClr val="tx1"/>
                </a:solidFill>
              </a:rPr>
              <a:t> 1-2)</a:t>
            </a:r>
          </a:p>
          <a:p>
            <a:pPr marL="400050" lvl="1" indent="0">
              <a:buNone/>
            </a:pPr>
            <a:r>
              <a:rPr lang="en-US" sz="3200" b="1" dirty="0" smtClean="0">
                <a:solidFill>
                  <a:schemeClr val="tx1"/>
                </a:solidFill>
              </a:rPr>
              <a:t>Knowledge </a:t>
            </a:r>
            <a:r>
              <a:rPr lang="en-US" sz="3200" b="1" dirty="0">
                <a:solidFill>
                  <a:schemeClr val="tx1"/>
                </a:solidFill>
              </a:rPr>
              <a:t>of God  (v 3)</a:t>
            </a:r>
          </a:p>
          <a:p>
            <a:pPr marL="400050" lvl="1" indent="0">
              <a:buNone/>
            </a:pPr>
            <a:r>
              <a:rPr lang="en-US" sz="3200" b="1" dirty="0" smtClean="0">
                <a:solidFill>
                  <a:schemeClr val="tx1"/>
                </a:solidFill>
              </a:rPr>
              <a:t>Worship </a:t>
            </a:r>
            <a:r>
              <a:rPr lang="en-US" sz="3200" b="1" dirty="0">
                <a:solidFill>
                  <a:schemeClr val="tx1"/>
                </a:solidFill>
              </a:rPr>
              <a:t>of God  (v 4)</a:t>
            </a:r>
          </a:p>
          <a:p>
            <a:pPr marL="400050" lvl="1" indent="0">
              <a:buNone/>
            </a:pPr>
            <a:r>
              <a:rPr lang="en-US" sz="3200" b="1" dirty="0" smtClean="0">
                <a:solidFill>
                  <a:schemeClr val="tx1"/>
                </a:solidFill>
              </a:rPr>
              <a:t>Knowledge </a:t>
            </a:r>
            <a:r>
              <a:rPr lang="en-US" sz="3200" b="1" dirty="0">
                <a:solidFill>
                  <a:schemeClr val="tx1"/>
                </a:solidFill>
              </a:rPr>
              <a:t>of God  (v 5)</a:t>
            </a:r>
          </a:p>
        </p:txBody>
      </p:sp>
    </p:spTree>
    <p:extLst>
      <p:ext uri="{BB962C8B-B14F-4D97-AF65-F5344CB8AC3E}">
        <p14:creationId xmlns:p14="http://schemas.microsoft.com/office/powerpoint/2010/main" val="173481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1: Worship of God  (</a:t>
            </a:r>
            <a:r>
              <a:rPr lang="en-US" sz="3200" b="1" dirty="0" err="1">
                <a:solidFill>
                  <a:srgbClr val="C00000"/>
                </a:solidFill>
              </a:rPr>
              <a:t>vv</a:t>
            </a:r>
            <a:r>
              <a:rPr lang="en-US" sz="3200" b="1" dirty="0">
                <a:solidFill>
                  <a:srgbClr val="C00000"/>
                </a:solidFill>
              </a:rPr>
              <a:t> 1-2)</a:t>
            </a:r>
          </a:p>
          <a:p>
            <a:pPr marL="0" indent="0">
              <a:buNone/>
            </a:pPr>
            <a:r>
              <a:rPr lang="en-US" sz="3200" b="1" dirty="0">
                <a:solidFill>
                  <a:schemeClr val="tx1"/>
                </a:solidFill>
              </a:rPr>
              <a:t>“</a:t>
            </a:r>
            <a:r>
              <a:rPr lang="en-US" sz="3200" b="1" dirty="0">
                <a:solidFill>
                  <a:srgbClr val="C00000"/>
                </a:solidFill>
              </a:rPr>
              <a:t>Shout</a:t>
            </a:r>
            <a:r>
              <a:rPr lang="en-US" sz="3200" b="1" dirty="0">
                <a:solidFill>
                  <a:schemeClr val="tx1"/>
                </a:solidFill>
              </a:rPr>
              <a:t> for joy to the LORD, all the earth. </a:t>
            </a:r>
            <a:r>
              <a:rPr lang="en-US" sz="3200" b="1" dirty="0">
                <a:solidFill>
                  <a:srgbClr val="C00000"/>
                </a:solidFill>
              </a:rPr>
              <a:t>Worship</a:t>
            </a:r>
            <a:r>
              <a:rPr lang="en-US" sz="3200" b="1" dirty="0">
                <a:solidFill>
                  <a:schemeClr val="tx1"/>
                </a:solidFill>
              </a:rPr>
              <a:t> the LORD with gladness; </a:t>
            </a:r>
            <a:r>
              <a:rPr lang="en-US" sz="3200" b="1" dirty="0">
                <a:solidFill>
                  <a:srgbClr val="C00000"/>
                </a:solidFill>
              </a:rPr>
              <a:t>come</a:t>
            </a:r>
            <a:r>
              <a:rPr lang="en-US" sz="3200" b="1" dirty="0">
                <a:solidFill>
                  <a:schemeClr val="tx1"/>
                </a:solidFill>
              </a:rPr>
              <a:t> before him with joyful songs.”</a:t>
            </a:r>
          </a:p>
          <a:p>
            <a:pPr marL="0" lvl="0" indent="0">
              <a:buNone/>
            </a:pPr>
            <a:r>
              <a:rPr lang="en-US" sz="3200" b="1" dirty="0" smtClean="0">
                <a:solidFill>
                  <a:schemeClr val="tx1"/>
                </a:solidFill>
              </a:rPr>
              <a:t>Three </a:t>
            </a:r>
            <a:r>
              <a:rPr lang="en-US" sz="3200" b="1" dirty="0">
                <a:solidFill>
                  <a:schemeClr val="tx1"/>
                </a:solidFill>
              </a:rPr>
              <a:t>verbs used </a:t>
            </a:r>
            <a:r>
              <a:rPr lang="en-US" sz="3200" b="1" dirty="0" smtClean="0">
                <a:solidFill>
                  <a:schemeClr val="tx1"/>
                </a:solidFill>
              </a:rPr>
              <a:t>as commands</a:t>
            </a:r>
            <a:r>
              <a:rPr lang="en-US" sz="3200" b="1" dirty="0">
                <a:solidFill>
                  <a:schemeClr val="tx1"/>
                </a:solidFill>
              </a:rPr>
              <a:t>: </a:t>
            </a:r>
            <a:endParaRPr lang="en-US" sz="3200" b="1" dirty="0" smtClean="0">
              <a:solidFill>
                <a:schemeClr val="tx1"/>
              </a:solidFill>
            </a:endParaRPr>
          </a:p>
          <a:p>
            <a:pPr marL="514350" lvl="0" indent="-514350">
              <a:buFont typeface="+mj-lt"/>
              <a:buAutoNum type="arabicPeriod"/>
            </a:pPr>
            <a:r>
              <a:rPr lang="en-US" sz="3200" b="1" dirty="0" smtClean="0">
                <a:solidFill>
                  <a:schemeClr val="tx1"/>
                </a:solidFill>
              </a:rPr>
              <a:t>“</a:t>
            </a:r>
            <a:r>
              <a:rPr lang="en-US" sz="3200" b="1" dirty="0">
                <a:solidFill>
                  <a:srgbClr val="C00000"/>
                </a:solidFill>
              </a:rPr>
              <a:t>Shout</a:t>
            </a:r>
            <a:r>
              <a:rPr lang="en-US" sz="3200" b="1" dirty="0">
                <a:solidFill>
                  <a:schemeClr val="tx1"/>
                </a:solidFill>
              </a:rPr>
              <a:t>” Should we be shouting in our church service?</a:t>
            </a:r>
          </a:p>
        </p:txBody>
      </p:sp>
    </p:spTree>
    <p:extLst>
      <p:ext uri="{BB962C8B-B14F-4D97-AF65-F5344CB8AC3E}">
        <p14:creationId xmlns:p14="http://schemas.microsoft.com/office/powerpoint/2010/main" val="2683357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lvl="0" indent="0">
              <a:buNone/>
            </a:pPr>
            <a:r>
              <a:rPr lang="en-US" sz="3200" b="1" dirty="0" smtClean="0">
                <a:solidFill>
                  <a:srgbClr val="C00000"/>
                </a:solidFill>
              </a:rPr>
              <a:t>2.  “Worship</a:t>
            </a:r>
            <a:r>
              <a:rPr lang="en-US" sz="3200" b="1" dirty="0">
                <a:solidFill>
                  <a:srgbClr val="C00000"/>
                </a:solidFill>
              </a:rPr>
              <a:t>” or “serve.”</a:t>
            </a:r>
          </a:p>
          <a:p>
            <a:pPr marL="0" indent="0">
              <a:buNone/>
            </a:pPr>
            <a:endParaRPr lang="en-US" sz="3200" b="1" dirty="0" smtClean="0">
              <a:solidFill>
                <a:srgbClr val="C00000"/>
              </a:solidFill>
            </a:endParaRPr>
          </a:p>
          <a:p>
            <a:pPr marL="0" indent="0">
              <a:buNone/>
            </a:pPr>
            <a:r>
              <a:rPr lang="en-US" sz="3200" b="1" dirty="0" smtClean="0">
                <a:solidFill>
                  <a:srgbClr val="C00000"/>
                </a:solidFill>
              </a:rPr>
              <a:t>Romans </a:t>
            </a:r>
            <a:r>
              <a:rPr lang="en-US" sz="3200" b="1" dirty="0">
                <a:solidFill>
                  <a:srgbClr val="C00000"/>
                </a:solidFill>
              </a:rPr>
              <a:t>12:1</a:t>
            </a:r>
            <a:r>
              <a:rPr lang="en-US" sz="3200" b="1" dirty="0">
                <a:solidFill>
                  <a:schemeClr val="tx1"/>
                </a:solidFill>
              </a:rPr>
              <a:t>, “Therefore, I urge you, brothers, in view of God's mercy, to offer your bodies as living sacrifices, holy and pleasing to God-- this is your spiritual act of worship.”</a:t>
            </a:r>
          </a:p>
          <a:p>
            <a:pPr lvl="0"/>
            <a:endParaRPr lang="en-US" sz="3200" b="1" dirty="0">
              <a:solidFill>
                <a:schemeClr val="tx1"/>
              </a:solidFill>
            </a:endParaRPr>
          </a:p>
        </p:txBody>
      </p:sp>
    </p:spTree>
    <p:extLst>
      <p:ext uri="{BB962C8B-B14F-4D97-AF65-F5344CB8AC3E}">
        <p14:creationId xmlns:p14="http://schemas.microsoft.com/office/powerpoint/2010/main" val="2235670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Stanza 1: Worship of God  (</a:t>
            </a:r>
            <a:r>
              <a:rPr lang="en-US" sz="3200" b="1" dirty="0" err="1">
                <a:solidFill>
                  <a:srgbClr val="C00000"/>
                </a:solidFill>
              </a:rPr>
              <a:t>vv</a:t>
            </a:r>
            <a:r>
              <a:rPr lang="en-US" sz="3200" b="1" dirty="0">
                <a:solidFill>
                  <a:srgbClr val="C00000"/>
                </a:solidFill>
              </a:rPr>
              <a:t> 1-2)</a:t>
            </a:r>
          </a:p>
          <a:p>
            <a:pPr marL="0" lvl="0" indent="0">
              <a:buNone/>
            </a:pPr>
            <a:r>
              <a:rPr lang="en-US" sz="3200" b="1" dirty="0" smtClean="0">
                <a:solidFill>
                  <a:schemeClr val="tx1"/>
                </a:solidFill>
              </a:rPr>
              <a:t>Three </a:t>
            </a:r>
            <a:r>
              <a:rPr lang="en-US" sz="3200" b="1" dirty="0">
                <a:solidFill>
                  <a:schemeClr val="tx1"/>
                </a:solidFill>
              </a:rPr>
              <a:t>verbs used as commands: </a:t>
            </a:r>
            <a:endParaRPr lang="en-US" sz="3200" b="1" dirty="0" smtClean="0">
              <a:solidFill>
                <a:schemeClr val="tx1"/>
              </a:solidFill>
            </a:endParaRPr>
          </a:p>
          <a:p>
            <a:pPr marL="514350" lvl="0" indent="-514350">
              <a:buFont typeface="+mj-lt"/>
              <a:buAutoNum type="arabicPeriod"/>
            </a:pPr>
            <a:r>
              <a:rPr lang="en-US" sz="3200" b="1" dirty="0" smtClean="0">
                <a:solidFill>
                  <a:schemeClr val="tx1"/>
                </a:solidFill>
              </a:rPr>
              <a:t>“</a:t>
            </a:r>
            <a:r>
              <a:rPr lang="en-US" sz="3200" b="1" dirty="0">
                <a:solidFill>
                  <a:schemeClr val="tx1"/>
                </a:solidFill>
              </a:rPr>
              <a:t>Shout” </a:t>
            </a:r>
            <a:endParaRPr lang="en-US" sz="3200" b="1" dirty="0" smtClean="0">
              <a:solidFill>
                <a:schemeClr val="tx1"/>
              </a:solidFill>
            </a:endParaRPr>
          </a:p>
          <a:p>
            <a:pPr marL="514350" lvl="0" indent="-514350">
              <a:buFont typeface="+mj-lt"/>
              <a:buAutoNum type="arabicPeriod"/>
            </a:pPr>
            <a:r>
              <a:rPr lang="en-US" sz="3200" b="1" dirty="0" smtClean="0">
                <a:solidFill>
                  <a:schemeClr val="tx1"/>
                </a:solidFill>
              </a:rPr>
              <a:t>“Worship</a:t>
            </a:r>
            <a:r>
              <a:rPr lang="en-US" sz="3200" b="1" dirty="0">
                <a:solidFill>
                  <a:schemeClr val="tx1"/>
                </a:solidFill>
              </a:rPr>
              <a:t>” or “serve</a:t>
            </a:r>
            <a:r>
              <a:rPr lang="en-US" sz="3200" b="1" dirty="0" smtClean="0">
                <a:solidFill>
                  <a:schemeClr val="tx1"/>
                </a:solidFill>
              </a:rPr>
              <a:t>.”</a:t>
            </a:r>
          </a:p>
          <a:p>
            <a:pPr marL="514350" lvl="0" indent="-514350">
              <a:buFont typeface="+mj-lt"/>
              <a:buAutoNum type="arabicPeriod"/>
            </a:pPr>
            <a:r>
              <a:rPr lang="en-US" sz="3200" b="1" dirty="0" smtClean="0">
                <a:solidFill>
                  <a:srgbClr val="C00000"/>
                </a:solidFill>
              </a:rPr>
              <a:t>“Come”</a:t>
            </a:r>
            <a:endParaRPr lang="en-US" sz="3200" b="1" dirty="0">
              <a:solidFill>
                <a:srgbClr val="C00000"/>
              </a:solidFill>
            </a:endParaRPr>
          </a:p>
          <a:p>
            <a:pPr lvl="0"/>
            <a:endParaRPr lang="en-US" sz="3200" b="1" dirty="0">
              <a:solidFill>
                <a:schemeClr val="tx1"/>
              </a:solidFill>
            </a:endParaRPr>
          </a:p>
        </p:txBody>
      </p:sp>
    </p:spTree>
    <p:extLst>
      <p:ext uri="{BB962C8B-B14F-4D97-AF65-F5344CB8AC3E}">
        <p14:creationId xmlns:p14="http://schemas.microsoft.com/office/powerpoint/2010/main" val="3605084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91594</TotalTime>
  <Words>849</Words>
  <Application>Microsoft Office PowerPoint</Application>
  <PresentationFormat>全屏显示(16:9)</PresentationFormat>
  <Paragraphs>78</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Executive</vt:lpstr>
      <vt:lpstr>Psalms</vt:lpstr>
      <vt:lpstr>PowerPoint 演示文稿</vt:lpstr>
      <vt:lpstr>PowerPoint 演示文稿</vt:lpstr>
      <vt:lpstr>Wampanoag leader, Massasoit</vt:lpstr>
      <vt:lpstr>William Bradford, Governor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dc:title>
  <dc:creator>Larry</dc:creator>
  <cp:lastModifiedBy>wangyao</cp:lastModifiedBy>
  <cp:revision>303</cp:revision>
  <dcterms:created xsi:type="dcterms:W3CDTF">2015-09-15T19:34:56Z</dcterms:created>
  <dcterms:modified xsi:type="dcterms:W3CDTF">2018-11-24T03:44:38Z</dcterms:modified>
</cp:coreProperties>
</file>