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a94ae8b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a94ae8b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see, the vast majority of the negative reviews are related to employees behaving in a bad way towards the customers. As a consequence, we would recommend to engage in some “healing” marketing activities in the stores concerned by those type of employee related reviews. This could not only include discounts to re-engage the customers but also activities such as cosmetics products demonstrations/showcase to re-engage employees and customers, and sustain better employee involvement.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b99a09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b99a09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see, the vast majority of the negative reviews are related to employees behaving in a bad way towards the customers. As a consequence, we would recommend to engage in some “healing” marketing activities in the stores concerned by those type of employee related reviews. This could not only include discounts to re-engage the customers but also activities such as cosmetics products demonstrations/showcase to re-engage employees and customers, and sustain better employee involvement.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b99a09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b99a09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see, the vast majority of the negative reviews are related to employees behaving in a bad way towards the customers. As a consequence, we would recommend to engage in some “healing” marketing activities in the stores concerned by those type of employee related reviews. This could not only include discounts to re-engage the customers but also activities such as cosmetics products demonstrations/showcase to re-engage employees and customers, and sustain better employee involvement.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5cf1db3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5cf1db3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5cf1db3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5cf1db3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a94ae8b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a94ae8b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5cf1db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5cf1db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cfa058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cfa058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5cf1db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5cf1db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5cf1db3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5cf1db3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5cf1db3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5cf1db3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5cf1db3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5cf1db3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5cf1db3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75cf1db3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a94ae8b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a94ae8b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see, the vast majority of the negative reviews are related to employees behaving in a bad way towards the customers. As a consequence, we would recommend to engage in some “healing” marketing activities in the stores concerned by those type of employee related reviews. This could not only include discounts to re-engage the customers but also activities such as cosmetics products demonstrations/showcase to re-engage employees and customers, and sustain better employee involvement.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6275" y="0"/>
            <a:ext cx="1017725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_Q32U8qHLad_ugqeZ2R65Hyuiplh8YSP/view?usp=shari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350900"/>
            <a:ext cx="596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Andres, Baptiste, Clement, Luca &amp; Tanguy</a:t>
            </a:r>
            <a:endParaRPr sz="23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050" y="1095563"/>
            <a:ext cx="6548823" cy="9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38050" y="2275550"/>
            <a:ext cx="512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DB193A"/>
                </a:solidFill>
              </a:rPr>
              <a:t>Data driven recommendations for a </a:t>
            </a:r>
            <a:endParaRPr b="1" i="1" sz="1700">
              <a:solidFill>
                <a:srgbClr val="DB19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DB193A"/>
                </a:solidFill>
              </a:rPr>
              <a:t>better marketing strategy</a:t>
            </a:r>
            <a:endParaRPr b="1" i="1" sz="1700">
              <a:solidFill>
                <a:srgbClr val="DB193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2359725" y="1611450"/>
            <a:ext cx="4072200" cy="253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38646" l="0" r="0" t="0"/>
          <a:stretch/>
        </p:blipFill>
        <p:spPr>
          <a:xfrm>
            <a:off x="2652188" y="1822363"/>
            <a:ext cx="3487274" cy="20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2021675" y="47673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75100" y="385650"/>
            <a:ext cx="39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Topic analysis</a:t>
            </a:r>
            <a:endParaRPr b="1" sz="28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-183725" y="1001238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02400" y="4334400"/>
            <a:ext cx="773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majority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negative reviews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are related to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behaving in an unprofessional way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towards the customers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3518400" y="1308576"/>
            <a:ext cx="5301300" cy="3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2021675" y="47673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75100" y="385650"/>
            <a:ext cx="49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Bonus: Stores location</a:t>
            </a:r>
            <a:endParaRPr b="1" sz="28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-183725" y="1001238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6850" y="2408725"/>
            <a:ext cx="310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Groups of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consecutive days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were created b</a:t>
            </a: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ased on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school holidays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matched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with official public available information.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63" y="1562799"/>
            <a:ext cx="4430374" cy="3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11150" y="1308550"/>
            <a:ext cx="5301300" cy="33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021675" y="47673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75100" y="385650"/>
            <a:ext cx="49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Bonus: Stores location</a:t>
            </a:r>
            <a:endParaRPr b="1" sz="28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-183725" y="1001238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829900" y="1308550"/>
            <a:ext cx="310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following locations were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found:</a:t>
            </a:r>
            <a:endParaRPr b="1"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13" y="1524988"/>
            <a:ext cx="4481376" cy="287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6164700" y="2138050"/>
            <a:ext cx="2430600" cy="219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750" y="2549938"/>
            <a:ext cx="17145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Final recommendations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903" y="2996575"/>
            <a:ext cx="3942597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180825" y="1305975"/>
            <a:ext cx="31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477605" y="4023885"/>
            <a:ext cx="365766" cy="504746"/>
            <a:chOff x="-38275925" y="1946600"/>
            <a:chExt cx="231600" cy="317450"/>
          </a:xfrm>
        </p:grpSpPr>
        <p:sp>
          <p:nvSpPr>
            <p:cNvPr id="181" name="Google Shape;181;p25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rgbClr val="DB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rgbClr val="DB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5"/>
          <p:cNvSpPr txBox="1"/>
          <p:nvPr/>
        </p:nvSpPr>
        <p:spPr>
          <a:xfrm>
            <a:off x="145175" y="1306625"/>
            <a:ext cx="88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081150" y="3645200"/>
            <a:ext cx="344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Shift Rossmann’s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position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the market by creating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less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but more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effective</a:t>
            </a:r>
            <a:r>
              <a:rPr b="1" lang="en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promotions &amp; promoting the</a:t>
            </a:r>
            <a:r>
              <a:rPr lang="en">
                <a:solidFill>
                  <a:srgbClr val="DD85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right brands / USP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differentiate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11700" y="1306625"/>
            <a:ext cx="852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regression &amp; textual analysis allowed us to identify 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main drivers of Rossmann’s success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main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difficulties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Rather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limit promotions</a:t>
            </a: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fewer, key flagship items.</a:t>
            </a:r>
            <a:endParaRPr sz="16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 on promotions during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school &amp; public holidays</a:t>
            </a:r>
            <a:r>
              <a:rPr b="1" lang="en" sz="1600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Aim to better</a:t>
            </a:r>
            <a:r>
              <a:rPr b="1" lang="en" sz="1600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employee engagement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through several initiatives 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to follow the marketing framework for these initiatives to be successful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Further analysis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1700" y="1346150"/>
            <a:ext cx="5414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further analysis, we would require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more data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about the company: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→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demographics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spending habits, visit frequency, …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Brand/product database → product sales, promotions, cost of sale, brand perception, …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Individual store database → product sales, location, inventory, ….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Competitor analysis: customers, brands, stores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additional data, in combination with the textual analysis and sales forecast, could be used to make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more efficient marketing decisions</a:t>
            </a:r>
            <a:endParaRPr>
              <a:solidFill>
                <a:srgbClr val="DB193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3" name="Google Shape;193;p26"/>
          <p:cNvGrpSpPr/>
          <p:nvPr/>
        </p:nvGrpSpPr>
        <p:grpSpPr>
          <a:xfrm>
            <a:off x="311705" y="4334985"/>
            <a:ext cx="365766" cy="504746"/>
            <a:chOff x="-38275925" y="1946600"/>
            <a:chExt cx="231600" cy="317450"/>
          </a:xfrm>
        </p:grpSpPr>
        <p:sp>
          <p:nvSpPr>
            <p:cNvPr id="194" name="Google Shape;194;p26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rgbClr val="DB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rgbClr val="DB19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6"/>
          <p:cNvSpPr txBox="1"/>
          <p:nvPr/>
        </p:nvSpPr>
        <p:spPr>
          <a:xfrm>
            <a:off x="813700" y="4279550"/>
            <a:ext cx="80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Shift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Rossmann’s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position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the market by creating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less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but more</a:t>
            </a: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effective</a:t>
            </a:r>
            <a:r>
              <a:rPr b="1" lang="en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promotions &amp; promoting the</a:t>
            </a:r>
            <a:r>
              <a:rPr lang="en">
                <a:solidFill>
                  <a:srgbClr val="DD85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right brands / USP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differentiate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2342857" y="4157450"/>
            <a:ext cx="4458300" cy="813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25412" t="0"/>
          <a:stretch/>
        </p:blipFill>
        <p:spPr>
          <a:xfrm>
            <a:off x="5774175" y="1400100"/>
            <a:ext cx="31968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3855000" y="2348725"/>
            <a:ext cx="1434000" cy="1341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855000" y="2367925"/>
            <a:ext cx="14340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47">
                <a:solidFill>
                  <a:srgbClr val="595959"/>
                </a:solidFill>
              </a:rPr>
              <a:t>Andres</a:t>
            </a:r>
            <a:endParaRPr sz="1847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47">
                <a:solidFill>
                  <a:srgbClr val="595959"/>
                </a:solidFill>
              </a:rPr>
              <a:t>Baptiste</a:t>
            </a:r>
            <a:endParaRPr sz="1847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47">
                <a:solidFill>
                  <a:srgbClr val="595959"/>
                </a:solidFill>
              </a:rPr>
              <a:t> Clement</a:t>
            </a:r>
            <a:endParaRPr sz="1847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47">
                <a:solidFill>
                  <a:srgbClr val="595959"/>
                </a:solidFill>
              </a:rPr>
              <a:t>Luca</a:t>
            </a:r>
            <a:endParaRPr sz="1847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47">
                <a:solidFill>
                  <a:srgbClr val="595959"/>
                </a:solidFill>
              </a:rPr>
              <a:t>Tanguy</a:t>
            </a:r>
            <a:endParaRPr sz="1847">
              <a:solidFill>
                <a:srgbClr val="595959"/>
              </a:solidFill>
            </a:endParaRPr>
          </a:p>
        </p:txBody>
      </p:sp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3515100" y="903875"/>
            <a:ext cx="21138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endParaRPr b="1" sz="352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352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7"/>
          <p:cNvSpPr txBox="1"/>
          <p:nvPr>
            <p:ph idx="4294967295" type="title"/>
          </p:nvPr>
        </p:nvSpPr>
        <p:spPr>
          <a:xfrm>
            <a:off x="3930900" y="3859125"/>
            <a:ext cx="12822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sz="352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6325" y="76975"/>
            <a:ext cx="851700" cy="8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0950" y="1275825"/>
            <a:ext cx="5010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stores,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around</a:t>
            </a:r>
            <a:r>
              <a:rPr b="1" lang="en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2200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Germany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Presence in Germany, Poland, Hungary, Czech Republic, Turkey, Albania, Kosovo &amp; Spain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10 billion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revenue with around constant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5% growth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 year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$3 billion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revenue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outside of Germany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Main competitors: dm &amp; Mueller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3919488" y="3097425"/>
            <a:ext cx="2823000" cy="813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950" y="3085152"/>
            <a:ext cx="3349575" cy="192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047" l="0" r="2047" t="0"/>
          <a:stretch/>
        </p:blipFill>
        <p:spPr>
          <a:xfrm>
            <a:off x="5609950" y="1275825"/>
            <a:ext cx="3156249" cy="1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10950" y="3262225"/>
            <a:ext cx="5010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daily promotions</a:t>
            </a: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a variety of mediums: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Coupons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Mobile application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Leaflets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TV advertisements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6350" y="3666750"/>
            <a:ext cx="35559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Numerous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different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promotions and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advertisements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b="1" lang="en" sz="1600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coherent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strategy</a:t>
            </a:r>
            <a:endParaRPr b="1" sz="16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5" y="77575"/>
            <a:ext cx="3971950" cy="32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800" y="77578"/>
            <a:ext cx="1180275" cy="21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575" y="2465400"/>
            <a:ext cx="4128875" cy="26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9425" y="247676"/>
            <a:ext cx="3611375" cy="18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202900" y="1499425"/>
            <a:ext cx="3777300" cy="32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Rossmann Sales - important aspects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316025"/>
            <a:ext cx="4447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OLS regression</a:t>
            </a:r>
            <a:r>
              <a:rPr b="1" lang="en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 dummified dates 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 coefficients more or less significant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Most important coefficients: 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“Open”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“Promo”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“Customers”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“State Holidays”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“PromoInterval”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“Assortment”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“StoreType”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December has higher positive coefficient and significance than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other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months.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significant coefficients are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endParaRPr b="1">
              <a:solidFill>
                <a:srgbClr val="DD85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Similar results to what we would expect 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50" y="1566488"/>
            <a:ext cx="3663265" cy="31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 rot="5400000">
            <a:off x="3598038" y="3087075"/>
            <a:ext cx="2823000" cy="813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956700" y="1286375"/>
            <a:ext cx="3105300" cy="373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Sales forecast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1248475"/>
            <a:ext cx="540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Polynomial and harmonic regression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forecasting with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Fourier transform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Some coefficients are more or less significant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still observe a strong </a:t>
            </a: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seasonality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</a:t>
            </a:r>
            <a:r>
              <a:rPr lang="en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prediction goes 42 open days and forecasts an initial sharp drop in sales with a recovery after around 20 days</a:t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925" y="1348925"/>
            <a:ext cx="2964074" cy="359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250" y="2827875"/>
            <a:ext cx="2505774" cy="10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75" y="3157063"/>
            <a:ext cx="2680100" cy="17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150" y="3876550"/>
            <a:ext cx="2625875" cy="12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Different scenarios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56900" y="1384775"/>
            <a:ext cx="7920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New competitor</a:t>
            </a:r>
            <a:endParaRPr b="1" sz="16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Older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competitors have a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stronger negative effect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on sales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However,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closer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competitors result in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lower sales</a:t>
            </a:r>
            <a:endParaRPr b="1"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New promotion</a:t>
            </a:r>
            <a:endParaRPr b="1" sz="16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note that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not running recurring promos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actually results in a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larger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positive coefficient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one-time promotions are more effective 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In-line with proposed promotions discussed later -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cut back on promotions</a:t>
            </a:r>
            <a:endParaRPr b="1"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Change in assortment</a:t>
            </a:r>
            <a:endParaRPr b="1" sz="16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Assortments a&amp;c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seem to have 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best effect on sales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extra assortment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seems to have a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lower positive impact on sales</a:t>
            </a:r>
            <a:endParaRPr b="1" sz="16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Promotions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1687700"/>
            <a:ext cx="8338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Consumers will go to drugstores to buy necessities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○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Emphasis on Rossmann being their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drug store of choice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encouraging adjacent and non-essential purchases once there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Regression shows recurring promotions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have a limited effect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○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Rather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limit promotions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 fewer, key flagship items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○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 on promotions during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school &amp; public holidays</a:t>
            </a:r>
            <a:endParaRPr b="1" sz="1600">
              <a:solidFill>
                <a:srgbClr val="DD85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Could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shift Rossmann’s position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 the market, brining fewer but higher quality products related to important holidays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Once customers are in Rossmann,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different in-store promotions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can  capitalise on consumer decision making process → </a:t>
            </a:r>
            <a:r>
              <a:rPr b="1" lang="en" sz="16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impulse buying</a:t>
            </a:r>
            <a:r>
              <a:rPr b="1" lang="en" sz="1600">
                <a:solidFill>
                  <a:srgbClr val="DD859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urgency &amp; product trial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Textual analysis </a:t>
            </a:r>
            <a:r>
              <a:rPr b="1" i="1" lang="en" sz="1400" u="sng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(Process Summary</a:t>
            </a:r>
            <a:r>
              <a:rPr b="1" i="1" lang="en" sz="14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-249250" y="1017725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62100" y="1406425"/>
            <a:ext cx="4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06850" y="1365475"/>
            <a:ext cx="88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6625"/>
            <a:ext cx="3763250" cy="24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9562950" y="18336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726150" y="1941900"/>
            <a:ext cx="2014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The </a:t>
            </a:r>
            <a:r>
              <a:rPr b="1" lang="en">
                <a:solidFill>
                  <a:srgbClr val="DB193A"/>
                </a:solidFill>
              </a:rPr>
              <a:t>majority</a:t>
            </a:r>
            <a:r>
              <a:rPr lang="en">
                <a:solidFill>
                  <a:srgbClr val="595959"/>
                </a:solidFill>
              </a:rPr>
              <a:t> of Rossmann reviews are </a:t>
            </a:r>
            <a:r>
              <a:rPr b="1" lang="en">
                <a:solidFill>
                  <a:srgbClr val="DB193A"/>
                </a:solidFill>
              </a:rPr>
              <a:t>positive</a:t>
            </a:r>
            <a:r>
              <a:rPr lang="en">
                <a:solidFill>
                  <a:srgbClr val="595959"/>
                </a:solidFill>
              </a:rPr>
              <a:t>,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meaning that operations seem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to be </a:t>
            </a:r>
            <a:r>
              <a:rPr b="1" lang="en">
                <a:solidFill>
                  <a:srgbClr val="DB193A"/>
                </a:solidFill>
              </a:rPr>
              <a:t>overall</a:t>
            </a:r>
            <a:r>
              <a:rPr lang="en">
                <a:solidFill>
                  <a:srgbClr val="DB193A"/>
                </a:solidFill>
              </a:rPr>
              <a:t> </a:t>
            </a:r>
            <a:r>
              <a:rPr b="1" lang="en">
                <a:solidFill>
                  <a:srgbClr val="DB193A"/>
                </a:solidFill>
              </a:rPr>
              <a:t>satisfactory</a:t>
            </a:r>
            <a:r>
              <a:rPr lang="en">
                <a:solidFill>
                  <a:srgbClr val="DB193A"/>
                </a:solidFill>
              </a:rPr>
              <a:t> </a:t>
            </a:r>
            <a:r>
              <a:rPr lang="en">
                <a:solidFill>
                  <a:srgbClr val="595959"/>
                </a:solidFill>
              </a:rPr>
              <a:t>for customers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However we still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need to </a:t>
            </a:r>
            <a:r>
              <a:rPr lang="en">
                <a:solidFill>
                  <a:srgbClr val="595959"/>
                </a:solidFill>
              </a:rPr>
              <a:t>investigate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 the motives of the </a:t>
            </a:r>
            <a:r>
              <a:rPr b="1" lang="en">
                <a:solidFill>
                  <a:srgbClr val="DB193A"/>
                </a:solidFill>
              </a:rPr>
              <a:t>21.5% negative</a:t>
            </a:r>
            <a:endParaRPr b="1">
              <a:solidFill>
                <a:srgbClr val="DB19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193A"/>
                </a:solidFill>
              </a:rPr>
              <a:t>reviews</a:t>
            </a:r>
            <a:endParaRPr b="1">
              <a:solidFill>
                <a:srgbClr val="DB193A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604775" y="2072975"/>
            <a:ext cx="4440900" cy="260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DB193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150" y="2154350"/>
            <a:ext cx="4280698" cy="24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192600" y="1495863"/>
            <a:ext cx="8758800" cy="2703900"/>
            <a:chOff x="180250" y="1212650"/>
            <a:chExt cx="8758800" cy="2703900"/>
          </a:xfrm>
        </p:grpSpPr>
        <p:sp>
          <p:nvSpPr>
            <p:cNvPr id="134" name="Google Shape;134;p21"/>
            <p:cNvSpPr/>
            <p:nvPr/>
          </p:nvSpPr>
          <p:spPr>
            <a:xfrm>
              <a:off x="180250" y="1212650"/>
              <a:ext cx="8758800" cy="2703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rgbClr val="DB193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9638" y="1418650"/>
              <a:ext cx="8344724" cy="230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1"/>
          <p:cNvSpPr txBox="1"/>
          <p:nvPr/>
        </p:nvSpPr>
        <p:spPr>
          <a:xfrm>
            <a:off x="-366775" y="1006400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53225" y="401750"/>
            <a:ext cx="48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DB193A"/>
                </a:solidFill>
                <a:latin typeface="Montserrat"/>
                <a:ea typeface="Montserrat"/>
                <a:cs typeface="Montserrat"/>
                <a:sym typeface="Montserrat"/>
              </a:rPr>
              <a:t>Keyword analysis</a:t>
            </a:r>
            <a:endParaRPr b="1" sz="2800">
              <a:solidFill>
                <a:srgbClr val="DB19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-153150" y="1017338"/>
            <a:ext cx="9663900" cy="158700"/>
          </a:xfrm>
          <a:prstGeom prst="rect">
            <a:avLst/>
          </a:prstGeom>
          <a:solidFill>
            <a:srgbClr val="D2D5E6"/>
          </a:solidFill>
          <a:ln cap="flat" cmpd="sng" w="9525">
            <a:solidFill>
              <a:srgbClr val="D2D5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2D5E6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02400" y="4334400"/>
            <a:ext cx="773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majority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the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negative reviews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are related to </a:t>
            </a:r>
            <a:r>
              <a:rPr b="1" lang="en" sz="16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employees behaving in an unprofessional way</a:t>
            </a:r>
            <a:r>
              <a:rPr lang="en" sz="160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towards the customers</a:t>
            </a:r>
            <a:endParaRPr sz="160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