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89D1DB-7A26-44EA-8339-BC7400D838EC}">
  <a:tblStyle styleId="{E289D1DB-7A26-44EA-8339-BC7400D838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2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Lora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Lora-italic.fntdata"/><Relationship Id="rId14" Type="http://schemas.openxmlformats.org/officeDocument/2006/relationships/slide" Target="slides/slide6.xml"/><Relationship Id="rId36" Type="http://schemas.openxmlformats.org/officeDocument/2006/relationships/font" Target="fonts/Lora-bold.fntdata"/><Relationship Id="rId17" Type="http://schemas.openxmlformats.org/officeDocument/2006/relationships/slide" Target="slides/slide9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8.xml"/><Relationship Id="rId38" Type="http://schemas.openxmlformats.org/officeDocument/2006/relationships/font" Target="fonts/Lora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fd60a336b_0_1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1fd60a336b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fd60a336b_0_18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1fd60a336b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fd60a336b_0_19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1fd60a336b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fd60a336b_0_1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1fd60a336b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fd60a336b_0_1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1fd60a336b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fd60a336b_0_19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1fd60a336b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That can be described through a mean vector and a covariance matrix.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529cc31fd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3529cc31f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That can be described through a mean vector and a covariance matrix.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529cc31fd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3529cc31f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That can be described through a mean vector and a covariance matrix.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529cc31fd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3529cc31f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That can be described through a mean vector and a covariance matrix.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529cc31fd_2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3529cc31fd_2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These metrics can be used for numerical or categorical data types, but not mixed data types, which can make their use quite difficult + column structure has to be identical between the two datasets (original+synthetic)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529cc31fd_2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3529cc31fd_2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d60a336b_0_1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fd60a336b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529cc31fd_2_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3529cc31fd_2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529cc31fd_2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3529cc31fd_2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529cc31fd_2_7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3529cc31fd_2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29cc31fd_2_7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3529cc31fd_2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529cc31fd_2_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3529cc31fd_2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Encoding the labels to 1 or 0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fd60a336b_0_16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1fd60a336b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fd60a336b_0_16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11fd60a336b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29cc31fd_2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529cc31fd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529cc31fd_2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3529cc31fd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Technical Goal: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Reproduce the statistical properties and patterns of the existing dataset.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Business Utility: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Share data with partners, governments, and other organizations to boost innovation without breaking privacy laws. 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Create new revenue streams for your business by monetizing your data without compromising personal/sensitive information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29cc31fd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529cc31f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fd60a336b_0_1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fd60a336b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529cc31fd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3529cc31fd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29cc31fd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529cc31fd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fd60a336b_0_18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1fd60a336b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8475" y="83975"/>
            <a:ext cx="1462825" cy="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68" name="Google Shape;68;p1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81" name="Google Shape;81;p18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8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8" name="Google Shape;98;p2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04" name="Google Shape;104;p2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2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2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0" name="Google Shape;120;p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30" name="Google Shape;130;p2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33" name="Google Shape;133;p2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37" name="Google Shape;137;p28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8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46" name="Google Shape;146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52" name="Google Shape;152;p3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3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1" name="Google Shape;161;p3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3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3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67" name="Google Shape;167;p32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3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58750" y="137625"/>
            <a:ext cx="1862374" cy="674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://data.europa.eu/eli/reg/2016/679/oj" TargetMode="External"/><Relationship Id="rId5" Type="http://schemas.openxmlformats.org/officeDocument/2006/relationships/hyperlink" Target="https://www.oecd.org/about/" TargetMode="External"/><Relationship Id="rId6" Type="http://schemas.openxmlformats.org/officeDocument/2006/relationships/hyperlink" Target="https://stats.oecd.org/glossary/detail.asp?ID=7003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996625" y="2003900"/>
            <a:ext cx="7627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3"/>
                </a:solidFill>
              </a:rPr>
              <a:t>UBS</a:t>
            </a:r>
            <a:r>
              <a:rPr lang="en"/>
              <a:t> </a:t>
            </a:r>
            <a:r>
              <a:rPr b="0" lang="en"/>
              <a:t>-</a:t>
            </a:r>
            <a:r>
              <a:rPr lang="en"/>
              <a:t> </a:t>
            </a:r>
            <a:r>
              <a:rPr i="1" lang="en">
                <a:highlight>
                  <a:srgbClr val="FFFFFF"/>
                </a:highlight>
              </a:rPr>
              <a:t>Synthetic Data</a:t>
            </a:r>
            <a:r>
              <a:rPr lang="en"/>
              <a:t> </a:t>
            </a:r>
            <a:r>
              <a:rPr b="0" i="1" lang="en">
                <a:highlight>
                  <a:srgbClr val="FFFFFF"/>
                </a:highlight>
              </a:rPr>
              <a:t>Hackathon</a:t>
            </a:r>
            <a:endParaRPr b="0" i="1">
              <a:highlight>
                <a:srgbClr val="FFFFFF"/>
              </a:highlight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686" y="4355235"/>
            <a:ext cx="1364427" cy="62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750" y="137625"/>
            <a:ext cx="1862374" cy="67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996625" y="682275"/>
            <a:ext cx="178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 </a:t>
            </a:r>
            <a:r>
              <a:rPr b="1" lang="en" u="sng"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1" i="0" sz="1400" u="sng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Baptiste Bignaud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Clement Gauvin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Luca Giglioli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Tanguy Pichelot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Elissa Al Dalccache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Felix Hobeiche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647850" y="761075"/>
            <a:ext cx="178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Serena Abella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Edmond Irani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Sami Rizkallah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Hussein Rahal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Toufic Ziade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/>
          <p:nvPr/>
        </p:nvSpPr>
        <p:spPr>
          <a:xfrm>
            <a:off x="1581200" y="1636650"/>
            <a:ext cx="6020700" cy="29442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4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TVAE Model schema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924" y="1781546"/>
            <a:ext cx="5698200" cy="26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/>
          <p:nvPr/>
        </p:nvSpPr>
        <p:spPr>
          <a:xfrm>
            <a:off x="1581200" y="1636650"/>
            <a:ext cx="6020700" cy="32031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5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the CTGAN Model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1706675" y="1782750"/>
            <a:ext cx="5700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Generative Adversarial Network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(GAN) models are a family of deep neural networks that can be used for the generation of synthetic data (especially used with images and textual data).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GANs can be also used to generate synthetic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tabular data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CTGAN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Generally,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Adversarial Networks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take a simple random variable as an input, and return, once trained, a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random variable that follows the targeted distribution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 Being this distribution potentially very complicated and unknown, we model the discriminator with another neural network which models a discriminative function.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6"/>
          <p:cNvSpPr/>
          <p:nvPr/>
        </p:nvSpPr>
        <p:spPr>
          <a:xfrm>
            <a:off x="1584700" y="1507075"/>
            <a:ext cx="6060300" cy="32841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6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GAN Model schema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150" y="1612238"/>
            <a:ext cx="5784000" cy="3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/>
          <p:nvPr/>
        </p:nvSpPr>
        <p:spPr>
          <a:xfrm>
            <a:off x="1581200" y="1636650"/>
            <a:ext cx="6020700" cy="29442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7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GAN</a:t>
            </a:r>
            <a:r>
              <a:rPr b="0" i="1" lang="en">
                <a:solidFill>
                  <a:srgbClr val="DE0203"/>
                </a:solidFill>
              </a:rPr>
              <a:t> Model schema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332" name="Google Shape;332;p47"/>
          <p:cNvSpPr/>
          <p:nvPr/>
        </p:nvSpPr>
        <p:spPr>
          <a:xfrm>
            <a:off x="1691700" y="1775525"/>
            <a:ext cx="5807400" cy="26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337" y="1773003"/>
            <a:ext cx="5701325" cy="26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436825" y="248200"/>
            <a:ext cx="56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READY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/>
          <p:nvPr/>
        </p:nvSpPr>
        <p:spPr>
          <a:xfrm>
            <a:off x="1581200" y="1636650"/>
            <a:ext cx="6020700" cy="32517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8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our</a:t>
            </a:r>
            <a:r>
              <a:rPr b="0" i="1" lang="en">
                <a:solidFill>
                  <a:srgbClr val="DE0203"/>
                </a:solidFill>
              </a:rPr>
              <a:t> WE-GMM Model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1706675" y="1782750"/>
            <a:ext cx="5700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Gaussian Mixture models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(GMM) are a family of clustering algorithms that can be employed to generate synthetic data. These models map an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unknown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target distribution to a combination of (well-known) multivariate normal distributions.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Firstly, we applied GMM directly on the cleaned original dataset, resulting in a poor synthetic data generation.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We then decided to encode the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categorical variables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contained in the dataset by applying a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Word Embedding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(WE) algorithm to project the data onto a latent space and then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feeding the embedding to the Gaussian Mixture model, resulting in a very good synthetic data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generation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436825" y="248200"/>
            <a:ext cx="56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READY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/>
          <p:nvPr/>
        </p:nvSpPr>
        <p:spPr>
          <a:xfrm>
            <a:off x="4940750" y="773475"/>
            <a:ext cx="6129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/>
          <p:nvPr/>
        </p:nvSpPr>
        <p:spPr>
          <a:xfrm>
            <a:off x="1393150" y="1754350"/>
            <a:ext cx="6362700" cy="27996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 txBox="1"/>
          <p:nvPr>
            <p:ph type="title"/>
          </p:nvPr>
        </p:nvSpPr>
        <p:spPr>
          <a:xfrm>
            <a:off x="852775" y="901150"/>
            <a:ext cx="5167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GMM schema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592" y="1933135"/>
            <a:ext cx="5984809" cy="24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/>
          <p:nvPr/>
        </p:nvSpPr>
        <p:spPr>
          <a:xfrm>
            <a:off x="4940750" y="773475"/>
            <a:ext cx="6129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0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0"/>
          <p:cNvSpPr txBox="1"/>
          <p:nvPr>
            <p:ph type="title"/>
          </p:nvPr>
        </p:nvSpPr>
        <p:spPr>
          <a:xfrm>
            <a:off x="852775" y="901150"/>
            <a:ext cx="5167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WE-GMM schema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369" name="Google Shape;369;p50"/>
          <p:cNvSpPr/>
          <p:nvPr/>
        </p:nvSpPr>
        <p:spPr>
          <a:xfrm>
            <a:off x="991300" y="1512775"/>
            <a:ext cx="7089300" cy="35019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1144675" y="1610050"/>
            <a:ext cx="6799500" cy="33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5">
            <a:alphaModFix/>
          </a:blip>
          <a:srcRect b="38084" l="0" r="0" t="0"/>
          <a:stretch/>
        </p:blipFill>
        <p:spPr>
          <a:xfrm>
            <a:off x="1217925" y="1695863"/>
            <a:ext cx="4822550" cy="3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68557" r="0" t="62360"/>
          <a:stretch/>
        </p:blipFill>
        <p:spPr>
          <a:xfrm>
            <a:off x="5952925" y="2320175"/>
            <a:ext cx="1516324" cy="19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/>
          <p:nvPr/>
        </p:nvSpPr>
        <p:spPr>
          <a:xfrm>
            <a:off x="4678100" y="1833800"/>
            <a:ext cx="1069800" cy="299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50"/>
          <p:cNvCxnSpPr/>
          <p:nvPr/>
        </p:nvCxnSpPr>
        <p:spPr>
          <a:xfrm>
            <a:off x="4585400" y="3252851"/>
            <a:ext cx="1449900" cy="21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/>
          <p:nvPr/>
        </p:nvSpPr>
        <p:spPr>
          <a:xfrm>
            <a:off x="4940750" y="773475"/>
            <a:ext cx="6129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/>
          <p:nvPr/>
        </p:nvSpPr>
        <p:spPr>
          <a:xfrm>
            <a:off x="971850" y="1636650"/>
            <a:ext cx="7571400" cy="33198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1"/>
          <p:cNvSpPr txBox="1"/>
          <p:nvPr>
            <p:ph type="title"/>
          </p:nvPr>
        </p:nvSpPr>
        <p:spPr>
          <a:xfrm>
            <a:off x="852775" y="901150"/>
            <a:ext cx="5167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evaluating model results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386" name="Google Shape;386;p51"/>
          <p:cNvSpPr/>
          <p:nvPr/>
        </p:nvSpPr>
        <p:spPr>
          <a:xfrm>
            <a:off x="1069125" y="1726800"/>
            <a:ext cx="7383300" cy="31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51"/>
          <p:cNvGraphicFramePr/>
          <p:nvPr/>
        </p:nvGraphicFramePr>
        <p:xfrm>
          <a:off x="11380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{E289D1DB-7A26-44EA-8339-BC7400D838EC}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2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Ranking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Privacy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Selected 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Model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RMSE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7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TVAE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30560.696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CTGAN</a:t>
                      </a:r>
                      <a:endParaRPr b="1"/>
                    </a:p>
                  </a:txBody>
                  <a:tcPr marT="91425" marB="91425" marR="6477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47567.203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2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WE-GMM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Random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20989.649</a:t>
                      </a:r>
                      <a:endParaRPr b="1" u="sng"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88" name="Google Shape;38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675" y="4007461"/>
            <a:ext cx="1419374" cy="10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 rotWithShape="1">
          <a:blip r:embed="rId6">
            <a:alphaModFix/>
          </a:blip>
          <a:srcRect b="7166" l="0" r="64561" t="0"/>
          <a:stretch/>
        </p:blipFill>
        <p:spPr>
          <a:xfrm>
            <a:off x="3099075" y="4257874"/>
            <a:ext cx="3997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1"/>
          <p:cNvPicPr preferRelativeResize="0"/>
          <p:nvPr/>
        </p:nvPicPr>
        <p:blipFill rotWithShape="1">
          <a:blip r:embed="rId6">
            <a:alphaModFix/>
          </a:blip>
          <a:srcRect b="11983" l="34116" r="34486" t="5765"/>
          <a:stretch/>
        </p:blipFill>
        <p:spPr>
          <a:xfrm>
            <a:off x="3099087" y="2718504"/>
            <a:ext cx="3997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1"/>
          <p:cNvPicPr preferRelativeResize="0"/>
          <p:nvPr/>
        </p:nvPicPr>
        <p:blipFill rotWithShape="1">
          <a:blip r:embed="rId6">
            <a:alphaModFix/>
          </a:blip>
          <a:srcRect b="0" l="64561" r="2358" t="0"/>
          <a:stretch/>
        </p:blipFill>
        <p:spPr>
          <a:xfrm>
            <a:off x="3113399" y="3531224"/>
            <a:ext cx="371125" cy="42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1100" y="2571750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325" y="3435613"/>
            <a:ext cx="6129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325" y="4148225"/>
            <a:ext cx="612900" cy="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/>
          <p:nvPr/>
        </p:nvSpPr>
        <p:spPr>
          <a:xfrm>
            <a:off x="5054525" y="651875"/>
            <a:ext cx="16332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2"/>
          <p:cNvSpPr/>
          <p:nvPr/>
        </p:nvSpPr>
        <p:spPr>
          <a:xfrm>
            <a:off x="936000" y="1909475"/>
            <a:ext cx="7272000" cy="23346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 SDV library includes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privacy metrics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to measure how anonymous is the synthetic data compared to the original data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Our selected model (WE-GMM), theoretically offers the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best anonymization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possible among the several models considered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For these reasons, we believe that it is not useful to evaluate this model based on privacy metrics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2" name="Google Shape;402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2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2"/>
          <p:cNvSpPr txBox="1"/>
          <p:nvPr>
            <p:ph type="title"/>
          </p:nvPr>
        </p:nvSpPr>
        <p:spPr>
          <a:xfrm>
            <a:off x="852775" y="901150"/>
            <a:ext cx="641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effectiveness of our synthetic data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-325400" y="1564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/>
          <p:nvPr/>
        </p:nvSpPr>
        <p:spPr>
          <a:xfrm>
            <a:off x="5083775" y="638700"/>
            <a:ext cx="12708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3"/>
          <p:cNvSpPr/>
          <p:nvPr/>
        </p:nvSpPr>
        <p:spPr>
          <a:xfrm>
            <a:off x="1110375" y="1608925"/>
            <a:ext cx="6590700" cy="32298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1170975" y="1649100"/>
            <a:ext cx="62052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●"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Risk of re identification: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○"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compromise between privacy and utility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○"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the more a synthetic dataset mimics the real data, the more it may reveal about real people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●"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Lack of clarity on other risks: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○"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the data transference of generative models, which could allow other parties to generate synthetic data on their own, might bring further risks to privacy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●"/>
            </a:pPr>
            <a:r>
              <a:rPr b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Risk of membership inference attacks:</a:t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○"/>
            </a:pPr>
            <a:r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synthetic data seems to share the same caveats of other forms anonymisation regarding the risk of membership inference attacks</a:t>
            </a:r>
            <a:r>
              <a:rPr lang="en">
                <a:solidFill>
                  <a:srgbClr val="283543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3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>
            <p:ph type="title"/>
          </p:nvPr>
        </p:nvSpPr>
        <p:spPr>
          <a:xfrm>
            <a:off x="852775" y="901150"/>
            <a:ext cx="5681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limitations</a:t>
            </a:r>
            <a:r>
              <a:rPr b="0" i="1" lang="en">
                <a:solidFill>
                  <a:srgbClr val="DE0203"/>
                </a:solidFill>
              </a:rPr>
              <a:t> of synthetic data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1205575" y="1490375"/>
            <a:ext cx="5991300" cy="31707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91" name="Google Shape;191;p36"/>
          <p:cNvGrpSpPr/>
          <p:nvPr/>
        </p:nvGrpSpPr>
        <p:grpSpPr>
          <a:xfrm>
            <a:off x="1381238" y="1808756"/>
            <a:ext cx="3277950" cy="2514478"/>
            <a:chOff x="3778727" y="4460423"/>
            <a:chExt cx="720160" cy="552426"/>
          </a:xfrm>
        </p:grpSpPr>
        <p:sp>
          <p:nvSpPr>
            <p:cNvPr id="192" name="Google Shape;192;p3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3912610" y="4808120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98" name="Google Shape;198;p36"/>
          <p:cNvCxnSpPr/>
          <p:nvPr/>
        </p:nvCxnSpPr>
        <p:spPr>
          <a:xfrm>
            <a:off x="4642572" y="2325550"/>
            <a:ext cx="960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9" name="Google Shape;199;p36"/>
          <p:cNvSpPr txBox="1"/>
          <p:nvPr/>
        </p:nvSpPr>
        <p:spPr>
          <a:xfrm>
            <a:off x="5667757" y="2169250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b="1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0" name="Google Shape;200;p36"/>
          <p:cNvCxnSpPr/>
          <p:nvPr/>
        </p:nvCxnSpPr>
        <p:spPr>
          <a:xfrm>
            <a:off x="4445313" y="2734402"/>
            <a:ext cx="1101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1" name="Google Shape;201;p36"/>
          <p:cNvSpPr txBox="1"/>
          <p:nvPr/>
        </p:nvSpPr>
        <p:spPr>
          <a:xfrm>
            <a:off x="5602872" y="2578090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PREPARATION</a:t>
            </a:r>
            <a:endParaRPr b="1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2" name="Google Shape;202;p36"/>
          <p:cNvCxnSpPr/>
          <p:nvPr/>
        </p:nvCxnSpPr>
        <p:spPr>
          <a:xfrm>
            <a:off x="4244335" y="3171948"/>
            <a:ext cx="1302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3" name="Google Shape;203;p36"/>
          <p:cNvSpPr txBox="1"/>
          <p:nvPr/>
        </p:nvSpPr>
        <p:spPr>
          <a:xfrm>
            <a:off x="5602872" y="3015627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I</a:t>
            </a:r>
            <a:endParaRPr b="1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4" name="Google Shape;204;p36"/>
          <p:cNvCxnSpPr/>
          <p:nvPr/>
        </p:nvCxnSpPr>
        <p:spPr>
          <a:xfrm>
            <a:off x="4073133" y="3609472"/>
            <a:ext cx="1473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5" name="Google Shape;205;p36"/>
          <p:cNvSpPr txBox="1"/>
          <p:nvPr/>
        </p:nvSpPr>
        <p:spPr>
          <a:xfrm>
            <a:off x="5602872" y="3453163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II</a:t>
            </a:r>
            <a:endParaRPr b="1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6" name="Google Shape;206;p36"/>
          <p:cNvCxnSpPr/>
          <p:nvPr/>
        </p:nvCxnSpPr>
        <p:spPr>
          <a:xfrm>
            <a:off x="3887032" y="4047018"/>
            <a:ext cx="1659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7" name="Google Shape;207;p36"/>
          <p:cNvSpPr txBox="1"/>
          <p:nvPr/>
        </p:nvSpPr>
        <p:spPr>
          <a:xfrm>
            <a:off x="5602872" y="3890700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b="1" i="0" sz="1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6879700" y="65250"/>
            <a:ext cx="22122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/>
          <p:nvPr/>
        </p:nvSpPr>
        <p:spPr>
          <a:xfrm>
            <a:off x="5137050" y="638700"/>
            <a:ext cx="1217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4"/>
          <p:cNvSpPr/>
          <p:nvPr/>
        </p:nvSpPr>
        <p:spPr>
          <a:xfrm>
            <a:off x="2162725" y="1766475"/>
            <a:ext cx="4593300" cy="26724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4"/>
          <p:cNvSpPr txBox="1"/>
          <p:nvPr>
            <p:ph type="title"/>
          </p:nvPr>
        </p:nvSpPr>
        <p:spPr>
          <a:xfrm>
            <a:off x="852775" y="901150"/>
            <a:ext cx="5977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convincing a business client I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430" name="Google Shape;43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00" y="1897338"/>
            <a:ext cx="4220699" cy="23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4"/>
          <p:cNvSpPr txBox="1"/>
          <p:nvPr/>
        </p:nvSpPr>
        <p:spPr>
          <a:xfrm>
            <a:off x="436825" y="248200"/>
            <a:ext cx="56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READY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/>
          <p:nvPr/>
        </p:nvSpPr>
        <p:spPr>
          <a:xfrm>
            <a:off x="5137050" y="638700"/>
            <a:ext cx="1217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5"/>
          <p:cNvSpPr/>
          <p:nvPr/>
        </p:nvSpPr>
        <p:spPr>
          <a:xfrm>
            <a:off x="2162725" y="1766475"/>
            <a:ext cx="4593300" cy="26724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>
            <p:ph type="title"/>
          </p:nvPr>
        </p:nvSpPr>
        <p:spPr>
          <a:xfrm>
            <a:off x="852775" y="901150"/>
            <a:ext cx="5977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convincing a business client II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00" y="1897338"/>
            <a:ext cx="4220699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899" y="1897350"/>
            <a:ext cx="4220699" cy="237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/>
          <p:nvPr/>
        </p:nvSpPr>
        <p:spPr>
          <a:xfrm>
            <a:off x="5137050" y="638700"/>
            <a:ext cx="1217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6"/>
          <p:cNvSpPr/>
          <p:nvPr/>
        </p:nvSpPr>
        <p:spPr>
          <a:xfrm>
            <a:off x="2162725" y="1766475"/>
            <a:ext cx="4593300" cy="26724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6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>
            <p:ph type="title"/>
          </p:nvPr>
        </p:nvSpPr>
        <p:spPr>
          <a:xfrm>
            <a:off x="852775" y="901150"/>
            <a:ext cx="5977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convincing a business client III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456" name="Google Shape;45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00" y="1897338"/>
            <a:ext cx="4220699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899" y="1897350"/>
            <a:ext cx="4220699" cy="237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900" y="1897353"/>
            <a:ext cx="4220699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2900" y="1897353"/>
            <a:ext cx="4220699" cy="237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/>
          <p:nvPr/>
        </p:nvSpPr>
        <p:spPr>
          <a:xfrm>
            <a:off x="5137050" y="638700"/>
            <a:ext cx="1217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/>
          <p:nvPr/>
        </p:nvSpPr>
        <p:spPr>
          <a:xfrm>
            <a:off x="2162725" y="1766475"/>
            <a:ext cx="4593300" cy="26724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57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>
            <p:ph type="title"/>
          </p:nvPr>
        </p:nvSpPr>
        <p:spPr>
          <a:xfrm>
            <a:off x="852775" y="901150"/>
            <a:ext cx="5977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convincing a business client IV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471" name="Google Shape;47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900" y="1897338"/>
            <a:ext cx="4220699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899" y="1897350"/>
            <a:ext cx="4220699" cy="237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900" y="1897353"/>
            <a:ext cx="4220699" cy="23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2900" y="1897350"/>
            <a:ext cx="4220699" cy="237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/>
          <p:nvPr/>
        </p:nvSpPr>
        <p:spPr>
          <a:xfrm>
            <a:off x="4762300" y="493950"/>
            <a:ext cx="1005900" cy="8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/>
          <p:nvPr/>
        </p:nvSpPr>
        <p:spPr>
          <a:xfrm>
            <a:off x="900375" y="1439250"/>
            <a:ext cx="7677600" cy="34965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353925" y="1402900"/>
            <a:ext cx="8086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key element for the identification of the material scope of EU data protection rules, such as the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General Data Protection Regulation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is 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definition of personal data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i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principles of data protection apply to any information concerning an identified or identifiable natural person.</a:t>
            </a:r>
            <a:endParaRPr i="1"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t/>
            </a:r>
            <a:endParaRPr i="1"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Anonymous information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information which does not relate to an identified or identifiable natural person or to personal data rendered anonymous in such a manner that the individual is not or no longer identifiable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 for Economic Co-operation and Development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OECD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defines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synthetic data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as: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</a:pPr>
            <a:r>
              <a:rPr i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“An approach to confidentiality where instead of disseminating real data, synthetic data that have been generated from one or more population models are released.”</a:t>
            </a:r>
            <a:endParaRPr i="1"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t/>
            </a:r>
            <a:endParaRPr i="1"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current debate in the EU raises an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important question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i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“what kind of threat scenarios should be considered to prevent these from harming individuals and what further measures and conditions are necessary to avoid re-identification and other privacy risks stemming from the use of synthetic data?”</a:t>
            </a:r>
            <a:endParaRPr i="1"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EDPS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IPEN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projects will therefore continue to follow 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development of privacy engineering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the </a:t>
            </a:r>
            <a:r>
              <a:rPr b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 of the art of synthetic data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6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Source: https://edps.europa.eu/press-publications/press-news/blog/future-privacy-synthetic_en</a:t>
            </a:r>
            <a:r>
              <a:rPr i="1" lang="en"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i="1" sz="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3" name="Google Shape;483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8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8"/>
          <p:cNvSpPr txBox="1"/>
          <p:nvPr>
            <p:ph type="title"/>
          </p:nvPr>
        </p:nvSpPr>
        <p:spPr>
          <a:xfrm>
            <a:off x="852775" y="901150"/>
            <a:ext cx="5681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4.     Task II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the legal angle in the EU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pic>
        <p:nvPicPr>
          <p:cNvPr id="487" name="Google Shape;487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7613" y="4260825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7975" y="3428550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0775" y="2638675"/>
            <a:ext cx="3594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7150" y="2040188"/>
            <a:ext cx="3594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/>
          <p:nvPr/>
        </p:nvSpPr>
        <p:spPr>
          <a:xfrm>
            <a:off x="5105875" y="651875"/>
            <a:ext cx="1019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59"/>
          <p:cNvGrpSpPr/>
          <p:nvPr/>
        </p:nvGrpSpPr>
        <p:grpSpPr>
          <a:xfrm>
            <a:off x="2073653" y="1694751"/>
            <a:ext cx="5194552" cy="2952252"/>
            <a:chOff x="2073553" y="1474571"/>
            <a:chExt cx="5087710" cy="2952252"/>
          </a:xfrm>
        </p:grpSpPr>
        <p:grpSp>
          <p:nvGrpSpPr>
            <p:cNvPr id="498" name="Google Shape;498;p59"/>
            <p:cNvGrpSpPr/>
            <p:nvPr/>
          </p:nvGrpSpPr>
          <p:grpSpPr>
            <a:xfrm>
              <a:off x="2073553" y="1474571"/>
              <a:ext cx="4996811" cy="2952252"/>
              <a:chOff x="2515652" y="1456900"/>
              <a:chExt cx="4996811" cy="3497100"/>
            </a:xfrm>
          </p:grpSpPr>
          <p:sp>
            <p:nvSpPr>
              <p:cNvPr id="499" name="Google Shape;499;p59"/>
              <p:cNvSpPr/>
              <p:nvPr/>
            </p:nvSpPr>
            <p:spPr>
              <a:xfrm>
                <a:off x="2515652" y="1505625"/>
                <a:ext cx="4996800" cy="3285600"/>
              </a:xfrm>
              <a:prstGeom prst="rect">
                <a:avLst/>
              </a:prstGeom>
              <a:solidFill>
                <a:srgbClr val="B8B1AA">
                  <a:alpha val="30980"/>
                </a:srgbClr>
              </a:solidFill>
              <a:ln cap="flat" cmpd="sng" w="19050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9"/>
              <p:cNvSpPr txBox="1"/>
              <p:nvPr/>
            </p:nvSpPr>
            <p:spPr>
              <a:xfrm>
                <a:off x="2515663" y="1456900"/>
                <a:ext cx="4996800" cy="349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Takeaways:</a:t>
                </a:r>
                <a:endParaRPr b="1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-31115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Quattrocento Sans"/>
                  <a:buChar char="●"/>
                </a:pPr>
                <a:r>
                  <a:rPr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 </a:t>
                </a:r>
                <a:r>
                  <a:rPr b="1"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best performing</a:t>
                </a:r>
                <a:r>
                  <a:rPr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model to generate synthetic data is the one combining </a:t>
                </a:r>
                <a:r>
                  <a:rPr b="1"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Word Embedding</a:t>
                </a:r>
                <a:r>
                  <a:rPr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and </a:t>
                </a:r>
                <a:r>
                  <a:rPr b="1"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Gaussian Mixture</a:t>
                </a:r>
                <a:endParaRPr b="1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endParaRPr b="1" i="0" sz="13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-31115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Quattrocento Sans"/>
                  <a:buChar char="●"/>
                </a:pPr>
                <a:r>
                  <a:rPr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 model obtained a </a:t>
                </a:r>
                <a:r>
                  <a:rPr b="1"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RMSE</a:t>
                </a:r>
                <a:r>
                  <a:rPr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of </a:t>
                </a:r>
                <a:r>
                  <a:rPr b="1"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20989.649</a:t>
                </a:r>
                <a:endParaRPr b="1" sz="130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-31115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Quattrocento Sans"/>
                  <a:buChar char="●"/>
                </a:pPr>
                <a:r>
                  <a:rPr b="1"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High degree</a:t>
                </a:r>
                <a:r>
                  <a:rPr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1" lang="en" sz="130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of anonymization</a:t>
                </a:r>
                <a:endParaRPr b="1" sz="13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01" name="Google Shape;501;p59"/>
            <p:cNvSpPr txBox="1"/>
            <p:nvPr/>
          </p:nvSpPr>
          <p:spPr>
            <a:xfrm>
              <a:off x="2073563" y="3399650"/>
              <a:ext cx="5087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Quattrocento Sans"/>
                <a:buChar char="●"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“Are synthetic data useful?”  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Quattrocento Sans"/>
                <a:buChar char="●"/>
              </a:pPr>
              <a:r>
                <a:rPr lang="en">
                  <a:latin typeface="Quattrocento Sans"/>
                  <a:ea typeface="Quattrocento Sans"/>
                  <a:cs typeface="Quattrocento Sans"/>
                  <a:sym typeface="Quattrocento Sans"/>
                </a:rPr>
                <a:t>“How much “anonymization” do synthetic data provide?”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02" name="Google Shape;502;p59"/>
            <p:cNvCxnSpPr/>
            <p:nvPr/>
          </p:nvCxnSpPr>
          <p:spPr>
            <a:xfrm flipH="1" rot="10800000">
              <a:off x="2309800" y="3399650"/>
              <a:ext cx="4615200" cy="1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9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9"/>
          <p:cNvSpPr txBox="1"/>
          <p:nvPr>
            <p:ph type="title"/>
          </p:nvPr>
        </p:nvSpPr>
        <p:spPr>
          <a:xfrm>
            <a:off x="852775" y="901150"/>
            <a:ext cx="5272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5</a:t>
            </a:r>
            <a:r>
              <a:rPr lang="en"/>
              <a:t>.     Conclusions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results and overview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/>
        </p:nvSpPr>
        <p:spPr>
          <a:xfrm>
            <a:off x="996625" y="682275"/>
            <a:ext cx="178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 </a:t>
            </a:r>
            <a:r>
              <a:rPr b="1" lang="en" u="sng"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1" i="0" sz="1400" u="sng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Baptiste Bignaud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Clement Gauvin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Luca Giglioli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Tanguy Pichelot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Elissa Al Dalccache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Felix Hobeiche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2" name="Google Shape;512;p60"/>
          <p:cNvSpPr txBox="1"/>
          <p:nvPr>
            <p:ph type="ctrTitle"/>
          </p:nvPr>
        </p:nvSpPr>
        <p:spPr>
          <a:xfrm>
            <a:off x="1730325" y="3853825"/>
            <a:ext cx="564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3900"/>
              <a:t>Thank You!</a:t>
            </a:r>
            <a:endParaRPr b="0" i="1" sz="3900"/>
          </a:p>
        </p:txBody>
      </p:sp>
      <p:sp>
        <p:nvSpPr>
          <p:cNvPr id="513" name="Google Shape;513;p60"/>
          <p:cNvSpPr/>
          <p:nvPr/>
        </p:nvSpPr>
        <p:spPr>
          <a:xfrm>
            <a:off x="3111475" y="3853825"/>
            <a:ext cx="2912700" cy="1159800"/>
          </a:xfrm>
          <a:prstGeom prst="rect">
            <a:avLst/>
          </a:prstGeom>
          <a:solidFill>
            <a:srgbClr val="B8B1AA">
              <a:alpha val="16079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686" y="4355235"/>
            <a:ext cx="1364427" cy="62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750" y="137625"/>
            <a:ext cx="1862374" cy="6747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0"/>
          <p:cNvSpPr txBox="1"/>
          <p:nvPr>
            <p:ph type="ctrTitle"/>
          </p:nvPr>
        </p:nvSpPr>
        <p:spPr>
          <a:xfrm>
            <a:off x="996625" y="2003900"/>
            <a:ext cx="7627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DE0203"/>
                </a:solidFill>
              </a:rPr>
              <a:t>UBS</a:t>
            </a:r>
            <a:r>
              <a:rPr lang="en"/>
              <a:t> </a:t>
            </a:r>
            <a:r>
              <a:rPr b="0" lang="en"/>
              <a:t>-</a:t>
            </a:r>
            <a:r>
              <a:rPr lang="en"/>
              <a:t> </a:t>
            </a:r>
            <a:r>
              <a:rPr i="1" lang="en">
                <a:highlight>
                  <a:srgbClr val="FFFFFF"/>
                </a:highlight>
              </a:rPr>
              <a:t>Synthetic Data</a:t>
            </a:r>
            <a:r>
              <a:rPr lang="en"/>
              <a:t> </a:t>
            </a:r>
            <a:r>
              <a:rPr b="0" i="1" lang="en">
                <a:highlight>
                  <a:srgbClr val="FFFFFF"/>
                </a:highlight>
              </a:rPr>
              <a:t>Hackathon</a:t>
            </a:r>
            <a:endParaRPr b="0" i="1">
              <a:highlight>
                <a:srgbClr val="FFFFFF"/>
              </a:highlight>
            </a:endParaRPr>
          </a:p>
        </p:txBody>
      </p:sp>
      <p:sp>
        <p:nvSpPr>
          <p:cNvPr id="517" name="Google Shape;517;p60"/>
          <p:cNvSpPr txBox="1"/>
          <p:nvPr/>
        </p:nvSpPr>
        <p:spPr>
          <a:xfrm>
            <a:off x="2647850" y="761075"/>
            <a:ext cx="178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Serena Abella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Edmond Irani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Sami Rizkallah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Hussein Rahal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Toufic Ziade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437750" y="1490375"/>
            <a:ext cx="5759100" cy="31707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7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1536050" y="1668425"/>
            <a:ext cx="5603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 dataset originates from a publicly available source and contains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salary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alongside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other characteristics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•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There are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missing values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coded as “</a:t>
            </a:r>
            <a:r>
              <a:rPr b="1" i="1" lang="en">
                <a:latin typeface="Quattrocento Sans"/>
                <a:ea typeface="Quattrocento Sans"/>
                <a:cs typeface="Quattrocento Sans"/>
                <a:sym typeface="Quattrocento Sans"/>
              </a:rPr>
              <a:t>unavailable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” (in education, race and gender) to use these variables without necessarily having to drop the observations with missing values •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However,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data processing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creating new variables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etc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 is   a prerogative to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maximize performance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•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target variable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is (depending on the task), </a:t>
            </a:r>
            <a:r>
              <a:rPr b="1" i="1" lang="en">
                <a:latin typeface="Quattrocento Sans"/>
                <a:ea typeface="Quattrocento Sans"/>
                <a:cs typeface="Quattrocento Sans"/>
                <a:sym typeface="Quattrocento Sans"/>
              </a:rPr>
              <a:t>base salary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(possibly also total compensation or base salary + bonus)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781525" y="909950"/>
            <a:ext cx="441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  Introduction</a:t>
            </a:r>
            <a:r>
              <a:rPr b="0" lang="en"/>
              <a:t> - </a:t>
            </a:r>
            <a:r>
              <a:rPr b="0" i="1" lang="en">
                <a:solidFill>
                  <a:srgbClr val="DE0203"/>
                </a:solidFill>
              </a:rPr>
              <a:t>the</a:t>
            </a:r>
            <a:r>
              <a:rPr b="0" i="1" lang="en">
                <a:solidFill>
                  <a:srgbClr val="DE0203"/>
                </a:solidFill>
              </a:rPr>
              <a:t> data</a:t>
            </a:r>
            <a:endParaRPr b="0" i="1">
              <a:solidFill>
                <a:srgbClr val="DE020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4492450" y="708600"/>
            <a:ext cx="1019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1516600" y="1804675"/>
            <a:ext cx="5603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Quattrocento Sans"/>
              <a:buChar char="●"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Synthetic data, simply put, is data </a:t>
            </a:r>
            <a:r>
              <a:rPr b="1"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artificially generated</a:t>
            </a: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 by an AI algorithm that has been trained on a </a:t>
            </a:r>
            <a:r>
              <a:rPr b="1"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real data</a:t>
            </a: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 set.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attrocento Sans"/>
              <a:buChar char="●"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Synthetic data can generated by treating each column in a table as a random variable, modeling a </a:t>
            </a:r>
            <a:r>
              <a:rPr b="1"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joint multivariate probability distribution</a:t>
            </a: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, and then sampling from that distribution. 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attrocento Sans"/>
              <a:buChar char="●"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Good synthetic data should be able to </a:t>
            </a:r>
            <a:r>
              <a:rPr b="1"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reproduce the statistical properties </a:t>
            </a: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of the original dataset.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				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			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		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1437750" y="1490375"/>
            <a:ext cx="5759100" cy="31707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>
            <p:ph type="title"/>
          </p:nvPr>
        </p:nvSpPr>
        <p:spPr>
          <a:xfrm>
            <a:off x="781525" y="909950"/>
            <a:ext cx="441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  Introduction</a:t>
            </a:r>
            <a:r>
              <a:rPr b="0" lang="en"/>
              <a:t> - </a:t>
            </a:r>
            <a:r>
              <a:rPr b="0" i="1" lang="en">
                <a:solidFill>
                  <a:srgbClr val="DE0203"/>
                </a:solidFill>
              </a:rPr>
              <a:t>synthetic</a:t>
            </a:r>
            <a:r>
              <a:rPr b="0" i="1" lang="en">
                <a:solidFill>
                  <a:srgbClr val="DE0203"/>
                </a:solidFill>
              </a:rPr>
              <a:t> data</a:t>
            </a:r>
            <a:endParaRPr b="0" i="1">
              <a:solidFill>
                <a:srgbClr val="DE02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/>
          <p:nvPr/>
        </p:nvSpPr>
        <p:spPr>
          <a:xfrm>
            <a:off x="5158450" y="651875"/>
            <a:ext cx="1019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1770450" y="1515775"/>
            <a:ext cx="5603100" cy="31788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Data pre-processing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Feature selection: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keep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company, level, title, location, yearsofexeprience, yearsatcompany, gender, year, tag_truncated, country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+ label: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basesalary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Data cleaning: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removed missing values for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basesalary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+ classified under-sampled categories as others + removed outlier values for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basesalary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Dummification: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dummification of the categorical variables using one-hot encoding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6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>
            <p:ph type="title"/>
          </p:nvPr>
        </p:nvSpPr>
        <p:spPr>
          <a:xfrm>
            <a:off x="852775" y="901150"/>
            <a:ext cx="5515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2.     Data Preparation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key steps involved</a:t>
            </a:r>
            <a:r>
              <a:rPr b="0" lang="en">
                <a:highlight>
                  <a:schemeClr val="accent1"/>
                </a:highlight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/>
          <p:nvPr/>
        </p:nvSpPr>
        <p:spPr>
          <a:xfrm>
            <a:off x="671250" y="1643375"/>
            <a:ext cx="7801500" cy="31005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Investigate whether a ML model trained on synthetic data can offer comparable levels of performance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regarding a model trained on original data when tested over real data.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Steps we followed: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Preprocessed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original dataset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split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original dataset into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train and test sets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trained a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baseline regression model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 original dataset (train set)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implemented various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synthetization techniques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the synthetic data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generated to train the model and </a:t>
            </a: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 it with the baseline model 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/>
          <p:nvPr/>
        </p:nvSpPr>
        <p:spPr>
          <a:xfrm>
            <a:off x="4704975" y="725200"/>
            <a:ext cx="1012200" cy="72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852775" y="901150"/>
            <a:ext cx="527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overview and procedure</a:t>
            </a:r>
            <a:r>
              <a:rPr b="0" i="1" lang="en">
                <a:solidFill>
                  <a:srgbClr val="DE0203"/>
                </a:solidFill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4885775" y="638725"/>
            <a:ext cx="1019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/>
          <p:nvPr/>
        </p:nvSpPr>
        <p:spPr>
          <a:xfrm>
            <a:off x="1581200" y="1636650"/>
            <a:ext cx="6020700" cy="26466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1693525" y="1693375"/>
            <a:ext cx="5603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Splitting the dataset into train and test sets and generating the baseline regression:</a:t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Once the dataset was preprocessed and ready to be exploited, we split it using a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80/20 train-test ratio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Based on the the train data of the cleaned dataset, we trained a multiple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linear regression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using the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OLS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regression a of Python statsmodels to predict </a:t>
            </a:r>
            <a:r>
              <a:rPr b="1" i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basesalary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on the test set 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 obtained an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</a:t>
            </a:r>
            <a:r>
              <a:rPr b="1" baseline="30000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67%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and a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MSE = 30,942</a:t>
            </a:r>
            <a:b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41"/>
          <p:cNvSpPr txBox="1"/>
          <p:nvPr>
            <p:ph type="title"/>
          </p:nvPr>
        </p:nvSpPr>
        <p:spPr>
          <a:xfrm>
            <a:off x="852775" y="901150"/>
            <a:ext cx="527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multiple linear</a:t>
            </a:r>
            <a:r>
              <a:rPr b="0" i="1" lang="en">
                <a:solidFill>
                  <a:srgbClr val="DE0203"/>
                </a:solidFill>
              </a:rPr>
              <a:t> regression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/>
          <p:nvPr/>
        </p:nvSpPr>
        <p:spPr>
          <a:xfrm>
            <a:off x="4885775" y="638725"/>
            <a:ext cx="1019700" cy="6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/>
          <p:nvPr/>
        </p:nvSpPr>
        <p:spPr>
          <a:xfrm>
            <a:off x="1581200" y="1636650"/>
            <a:ext cx="6020700" cy="24516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1693525" y="1693375"/>
            <a:ext cx="5603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Splitting the dataset into train and test sets and generating the baseline regression:</a:t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Once the dataset was preprocessed and ready to be exploited, we split it using a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80/20 train-test ratio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 also implemented a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random forest regression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on the cleaned data set train data to predict </a:t>
            </a:r>
            <a:r>
              <a:rPr b="1" i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basesalary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on the test set 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We obtained a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MSE = 32,306</a:t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b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random forest regression</a:t>
            </a:r>
            <a:r>
              <a:rPr b="0" i="1" lang="en">
                <a:solidFill>
                  <a:srgbClr val="DE0203"/>
                </a:solidFill>
              </a:rPr>
              <a:t>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925" y="80750"/>
            <a:ext cx="1473599" cy="49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/>
          <p:nvPr/>
        </p:nvSpPr>
        <p:spPr>
          <a:xfrm>
            <a:off x="1581200" y="1636650"/>
            <a:ext cx="6020700" cy="2944200"/>
          </a:xfrm>
          <a:prstGeom prst="rect">
            <a:avLst/>
          </a:prstGeom>
          <a:solidFill>
            <a:srgbClr val="B8B1AA">
              <a:alpha val="30980"/>
            </a:srgbClr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7407025" y="65250"/>
            <a:ext cx="1684800" cy="5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50" y="137625"/>
            <a:ext cx="1419377" cy="5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 txBox="1"/>
          <p:nvPr>
            <p:ph type="title"/>
          </p:nvPr>
        </p:nvSpPr>
        <p:spPr>
          <a:xfrm>
            <a:off x="852775" y="901150"/>
            <a:ext cx="4646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3</a:t>
            </a:r>
            <a:r>
              <a:rPr lang="en"/>
              <a:t>.     Task I </a:t>
            </a:r>
            <a:r>
              <a:rPr b="0" lang="en"/>
              <a:t>- </a:t>
            </a:r>
            <a:r>
              <a:rPr b="0" i="1" lang="en">
                <a:solidFill>
                  <a:srgbClr val="DE0203"/>
                </a:solidFill>
              </a:rPr>
              <a:t>the TVAE Model </a:t>
            </a:r>
            <a:r>
              <a:rPr b="0" lang="en"/>
              <a:t> </a:t>
            </a:r>
            <a:endParaRPr b="0">
              <a:highlight>
                <a:schemeClr val="accent1"/>
              </a:highlight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1706675" y="1782750"/>
            <a:ext cx="570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Variational Autoencoder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(VAE) is a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 neural network generative model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 A variational autoencoder can be defined as being an autoencoder whose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training is regularised to avoid overfitting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and ensure that the latent space has good properties that enable generative process.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Instead of encoding an input as a single point, we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encode it as a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distribution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over the latent space.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With the appropriate preprocessing and by modifying the loss function, we can adapt VAE to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tabular data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TVAE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570000"/>
      </a:accent1>
      <a:accent2>
        <a:srgbClr val="BD0000"/>
      </a:accent2>
      <a:accent3>
        <a:srgbClr val="DE0203"/>
      </a:accent3>
      <a:accent4>
        <a:srgbClr val="C3C2C0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570000"/>
      </a:accent1>
      <a:accent2>
        <a:srgbClr val="BD0000"/>
      </a:accent2>
      <a:accent3>
        <a:srgbClr val="DE0203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