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322" r:id="rId5"/>
    <p:sldId id="330" r:id="rId6"/>
    <p:sldId id="324" r:id="rId7"/>
    <p:sldId id="323" r:id="rId8"/>
    <p:sldId id="325" r:id="rId9"/>
    <p:sldId id="327" r:id="rId10"/>
    <p:sldId id="328" r:id="rId11"/>
    <p:sldId id="331" r:id="rId12"/>
    <p:sldId id="329" r:id="rId13"/>
    <p:sldId id="332" r:id="rId14"/>
    <p:sldId id="333" r:id="rId15"/>
    <p:sldId id="337" r:id="rId16"/>
    <p:sldId id="334" r:id="rId17"/>
    <p:sldId id="335" r:id="rId18"/>
    <p:sldId id="336" r:id="rId19"/>
    <p:sldId id="338" r:id="rId20"/>
    <p:sldId id="339" r:id="rId21"/>
    <p:sldId id="340" r:id="rId22"/>
    <p:sldId id="341" r:id="rId23"/>
    <p:sldId id="342" r:id="rId24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B8BF"/>
    <a:srgbClr val="5869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E3FDE45-AF77-4B5C-9715-49D594BDF05E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33" autoAdjust="0"/>
    <p:restoredTop sz="95388" autoAdjust="0"/>
  </p:normalViewPr>
  <p:slideViewPr>
    <p:cSldViewPr snapToGrid="0">
      <p:cViewPr varScale="1">
        <p:scale>
          <a:sx n="106" d="100"/>
          <a:sy n="106" d="100"/>
        </p:scale>
        <p:origin x="474" y="114"/>
      </p:cViewPr>
      <p:guideLst/>
    </p:cSldViewPr>
  </p:slideViewPr>
  <p:outlineViewPr>
    <p:cViewPr>
      <p:scale>
        <a:sx n="33" d="100"/>
        <a:sy n="33" d="100"/>
      </p:scale>
      <p:origin x="0" y="-77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80" d="100"/>
          <a:sy n="80" d="100"/>
        </p:scale>
        <p:origin x="4014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51A50702-3C68-4B14-B819-72B57D27F9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de-DE"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F0F4880-E690-44D0-8356-A9E7BDBAB0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de-DE" sz="1200"/>
            </a:lvl1pPr>
          </a:lstStyle>
          <a:p>
            <a:pPr rtl="0"/>
            <a:fld id="{B045831F-6AD1-4DED-BF09-35BFE3A3C66F}" type="datetime1">
              <a:rPr lang="de-DE" smtClean="0"/>
              <a:t>17.03.2025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6B4ACF6-39FD-4B08-A7D5-5BFDC37B462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de-DE"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F7C9FD2-2C57-4DE7-8EA4-86DEE80B988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de-DE" sz="1200"/>
            </a:lvl1pPr>
          </a:lstStyle>
          <a:p>
            <a:pPr rtl="0"/>
            <a:fld id="{00AC623C-86E0-4A85-83FB-F4A716956FD4}" type="slidenum">
              <a:rPr lang="de-DE" smtClean="0"/>
              <a:t>‹N°›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939555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de-DE"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de-DE" sz="1200"/>
            </a:lvl1pPr>
          </a:lstStyle>
          <a:p>
            <a:fld id="{4EAF0040-DFA1-4580-86F0-5CFB9E4596B0}" type="datetime1">
              <a:rPr lang="de-DE" smtClean="0"/>
              <a:pPr/>
              <a:t>17.03.2025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de-DE"/>
            </a:defPPr>
          </a:lstStyle>
          <a:p>
            <a:pPr lvl="0" rtl="0"/>
            <a:r>
              <a:rPr lang="de-DE"/>
              <a:t>Textmasterformat durch Klicken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de-DE" sz="1200"/>
            </a:lvl1pPr>
          </a:lstStyle>
          <a:p>
            <a:pPr rtl="0"/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de-DE" sz="1200"/>
            </a:lvl1pPr>
          </a:lstStyle>
          <a:p>
            <a:pPr rtl="0"/>
            <a:fld id="{C37D7554-D10C-4E29-B8E6-BB7111FA614F}" type="slidenum">
              <a:rPr lang="de-DE" smtClean="0"/>
              <a:t>‹N°›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17347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C37D7554-D10C-4E29-B8E6-BB7111FA614F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123426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24951F-D843-2A90-8DFE-A8DE5AE166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E3477151-1DC2-5C28-892F-C7E45A9C9E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F372F224-5272-8B66-55A3-59B6B76E27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E7CE1CD-B40A-62C5-38B4-F7DA5DFB4F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C37D7554-D10C-4E29-B8E6-BB7111FA614F}" type="slidenum">
              <a:rPr lang="de-DE" smtClean="0"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889451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6E1766-F7C0-E980-8DA4-19B14AF14A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64AE61BB-F6B9-923A-4935-729549AD1C1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D8587032-2BED-81B6-A99B-33EC1DF2D2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25538B8-CA36-76A5-32B2-2D23B6FA2B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C37D7554-D10C-4E29-B8E6-BB7111FA614F}" type="slidenum">
              <a:rPr lang="de-DE" smtClean="0"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139058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4DD8C1-7E0F-F3AA-9D6D-E9FF49BCA0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D8D8E5C6-AD93-FA12-5395-BEC3CE7C3F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DC58A3A2-C85F-0592-A0B5-C073A864C3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A7795FD-18A9-07E7-D86A-F57573B4BA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C37D7554-D10C-4E29-B8E6-BB7111FA614F}" type="slidenum">
              <a:rPr lang="de-DE" smtClean="0"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12306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74D614-E447-6F14-2F16-9595CF1771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1E2508E4-6C42-FBAA-A7A3-F80327A45C0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E87B85DD-ED36-7BAD-6F62-65509E61C1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9E71D35-8C45-350A-3B39-1C3A01E8DD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C37D7554-D10C-4E29-B8E6-BB7111FA614F}" type="slidenum">
              <a:rPr lang="de-DE" smtClean="0"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315406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21DBE4-5530-51AB-8227-AC103962AA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8D84C76A-E385-4B1A-4CF1-708908484A1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74207EA0-7F3D-C2A8-A1EC-9DB6683874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F9B454D-FBAF-F034-8B05-197487CAED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C37D7554-D10C-4E29-B8E6-BB7111FA614F}" type="slidenum">
              <a:rPr lang="de-DE" smtClean="0"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01892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17F796-57DB-510A-1920-FED8629E6F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77621D20-1CAF-0B1C-A6D1-7840D939EF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68E32A0B-397E-112A-D7F1-D5B912B6D6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77FB0B0-C65C-B6BF-C142-FA19F8092A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C37D7554-D10C-4E29-B8E6-BB7111FA614F}" type="slidenum">
              <a:rPr lang="de-DE" smtClean="0"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106685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781DAA-3F36-E585-9133-1A8B711301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4C69610F-4C49-9F1B-A02E-758C761B25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7D8F384E-8834-60C6-1B0B-4E849C92B6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D0183C1-9258-A4DE-43D3-BFA3DE5D9B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C37D7554-D10C-4E29-B8E6-BB7111FA614F}" type="slidenum">
              <a:rPr lang="de-DE" smtClean="0"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044493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E5FD60-D879-458B-AB39-1FDDF2F1F0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E2C45C93-DD07-7CC5-B327-3363EEDC6A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98E8FC38-153D-067C-C312-B1EF578C05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A689281-8B8D-8178-7F93-05FA592D12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C37D7554-D10C-4E29-B8E6-BB7111FA614F}" type="slidenum">
              <a:rPr lang="de-DE" smtClean="0"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850321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98134D-1CA9-212F-DE9A-D02435D0ED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7AA313BC-FE2B-FBFF-2A74-C9A1AAFD1F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EA463FD0-8BE1-4E5D-7BD3-0FBDD9722D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BF2B6D2-1B3E-5F07-217A-F64F81F1A7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C37D7554-D10C-4E29-B8E6-BB7111FA614F}" type="slidenum">
              <a:rPr lang="de-DE" smtClean="0"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451036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BA0A38-64FA-F7AE-2F6C-A0138BDA10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C95BA207-1D71-98C2-8DBC-F6A44AF8D24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79412450-4262-1F7C-4289-A10957B312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6D7C260-190A-7712-C16F-A432203F33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C37D7554-D10C-4E29-B8E6-BB7111FA614F}" type="slidenum">
              <a:rPr lang="de-DE" smtClean="0"/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099415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EFF190-6B1E-A3B5-7E3B-C3B29D2118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2C6F62E3-552A-0103-624D-030C3391C5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8297231-72D5-22F8-06B7-032EBD53DE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1A7C39B-89E9-909F-1034-3F3D2071D7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C37D7554-D10C-4E29-B8E6-BB7111FA614F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794791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2A5B05-4931-2740-C323-6342C310B2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B609CE05-A68B-0350-A46E-19ACAC3F4E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2B6AE94C-9E7B-488B-5CE4-36066E0081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5C160F3-89F2-029E-2E79-CE0E311057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C37D7554-D10C-4E29-B8E6-BB7111FA614F}" type="slidenum">
              <a:rPr lang="de-DE" smtClean="0"/>
              <a:t>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888220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7BE95E-8751-F276-B586-3D6CC68635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AB70582C-602E-04E3-6872-7ACB05AF1F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F56F4227-F174-B6F9-A8CD-8F61B9D8A2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411D3AE-3B6F-6EC0-CB3B-4BADC3CFC2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C37D7554-D10C-4E29-B8E6-BB7111FA614F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31468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80C21B-C07D-885E-B3EC-E75E5C6B14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80F34709-8EC1-5B19-92A9-A3D844D4A5E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5C84B43D-4498-C9A6-5FC5-BEC15A80DB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1524D3D-634C-9C2C-6E7B-26FE944BAC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C37D7554-D10C-4E29-B8E6-BB7111FA614F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771896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F196B0-7C4A-5DC0-5BA3-5358AEB9DA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BC7FD453-89DF-A87F-6A98-7A1ACE9330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0F5E5272-8DCA-66FC-F8C2-0B0298F0EA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250A94B-4178-4A4E-D4E0-03FFB72C7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C37D7554-D10C-4E29-B8E6-BB7111FA614F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724097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7157DB-F567-61E4-B858-BD29A3B6BC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7C4BD57D-72AD-1974-6E1B-5B86DD35E8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D9C3C117-2825-A810-0ECD-1388274C4F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C669950-F0DF-F5BB-EB46-541D87C8F9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C37D7554-D10C-4E29-B8E6-BB7111FA614F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233770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A95012-11FE-19DA-74A4-1ED1620235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C0CEDCC7-A20C-AD89-9DFF-5CE3C90A89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7AE58E3F-F55D-7DFB-3D17-2AE238D649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E022A16-09D2-84F6-BC4C-09B2E4FB13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C37D7554-D10C-4E29-B8E6-BB7111FA614F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819113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CBDA7C-8ECE-1D76-4B3B-E916980B80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4506F8E4-CFCD-EE38-CD9A-1616A1AFAE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709BD802-202E-3D03-31BD-056662A235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E48C3FB-2DDE-5244-E354-A4BC4A2960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C37D7554-D10C-4E29-B8E6-BB7111FA614F}" type="slidenum">
              <a:rPr lang="de-DE" smtClean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31678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40CAA7-B958-FAA5-6B1D-74014F52EC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DC9B37F9-8090-9DC1-7F88-B147A771A2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700349E6-CAC9-CF3F-8D56-EA3F3FB7A9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F059211-F8E1-66B9-9BDE-1827DFA83B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C37D7554-D10C-4E29-B8E6-BB7111FA614F}" type="slidenum">
              <a:rPr lang="de-DE" smtClean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55633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1"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E1B5E70F-EF03-B535-2505-BC971E3BC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8794424E-93DD-A404-D05E-EF6030A76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hteck 6">
            <a:extLst>
              <a:ext uri="{FF2B5EF4-FFF2-40B4-BE49-F238E27FC236}">
                <a16:creationId xmlns:a16="http://schemas.microsoft.com/office/drawing/2014/main" id="{B03A3B6B-5129-A46A-A20C-5D7BC706C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24E401A1-8CEE-5E1B-343B-D737433AE6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7615" y="690511"/>
            <a:ext cx="5185821" cy="5253089"/>
          </a:xfrm>
        </p:spPr>
        <p:txBody>
          <a:bodyPr rtlCol="0" anchor="b">
            <a:normAutofit/>
          </a:bodyPr>
          <a:lstStyle>
            <a:lvl1pPr>
              <a:defRPr lang="de-DE"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1784555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inhalt und Tabel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 rtlCol="0">
            <a:normAutofit/>
          </a:bodyPr>
          <a:lstStyle>
            <a:lvl1pPr>
              <a:defRPr lang="de-DE" sz="3600"/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12" name="Inhaltsplatzhalter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468814" y="2057400"/>
            <a:ext cx="3091027" cy="3867538"/>
          </a:xfrm>
        </p:spPr>
        <p:txBody>
          <a:bodyPr l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lang="de-DE" sz="2000"/>
            </a:lvl1pPr>
            <a:lvl2pPr marL="800100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/>
            </a:lvl2pPr>
            <a:lvl3pPr marL="12573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/>
            </a:lvl3pPr>
            <a:lvl4pPr marL="17145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/>
            </a:lvl4pPr>
            <a:lvl5pPr marL="21717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14" name="Tabellenplatzhalter 13">
            <a:extLst>
              <a:ext uri="{FF2B5EF4-FFF2-40B4-BE49-F238E27FC236}">
                <a16:creationId xmlns:a16="http://schemas.microsoft.com/office/drawing/2014/main" id="{EA708189-1532-1BDD-104F-4D8556146CEE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097463" y="2051976"/>
            <a:ext cx="6180137" cy="3867538"/>
          </a:xfrm>
        </p:spPr>
        <p:txBody>
          <a:bodyPr rtlCol="0">
            <a:normAutofit/>
          </a:bodyPr>
          <a:lstStyle>
            <a:lvl1pPr>
              <a:defRPr lang="de-DE" sz="2000"/>
            </a:lvl1pPr>
          </a:lstStyle>
          <a:p>
            <a:pPr rtl="0"/>
            <a:r>
              <a:rPr lang="fr-FR"/>
              <a:t>Cliquez sur l'icône pour ajouter un tableau</a:t>
            </a:r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liennummernplatzhalter 5">
            <a:extLst>
              <a:ext uri="{FF2B5EF4-FFF2-40B4-BE49-F238E27FC236}">
                <a16:creationId xmlns:a16="http://schemas.microsoft.com/office/drawing/2014/main" id="{6E0EC71B-95A1-C740-6B1F-F8DF02E2D1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fld id="{18D65601-5AE2-46FC-B138-694DDD2B510D}" type="slidenum">
              <a:rPr lang="de-DE" smtClean="0"/>
              <a:pPr rtl="0"/>
              <a:t>‹N°›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09299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2 Inhalte 2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el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 rtlCol="0">
            <a:normAutofit/>
          </a:bodyPr>
          <a:lstStyle>
            <a:lvl1pPr>
              <a:defRPr lang="de-DE" sz="3600"/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8B0AB10A-3CAB-D4C0-3CB1-401461802BD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468814" y="2066731"/>
            <a:ext cx="6452876" cy="3867538"/>
          </a:xfrm>
        </p:spPr>
        <p:txBody>
          <a:bodyPr lIns="0" rtlCol="0">
            <a:normAutofit/>
          </a:bodyPr>
          <a:lstStyle>
            <a:lvl1pPr>
              <a:lnSpc>
                <a:spcPct val="100000"/>
              </a:lnSpc>
              <a:spcAft>
                <a:spcPts val="600"/>
              </a:spcAft>
              <a:defRPr lang="de-DE" sz="2000"/>
            </a:lvl1pPr>
            <a:lvl2pPr>
              <a:lnSpc>
                <a:spcPct val="100000"/>
              </a:lnSpc>
              <a:spcAft>
                <a:spcPts val="600"/>
              </a:spcAft>
              <a:defRPr lang="de-DE" sz="2000"/>
            </a:lvl2pPr>
            <a:lvl3pPr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defRPr lang="de-DE" sz="2000"/>
            </a:lvl3pPr>
            <a:lvl4pPr>
              <a:lnSpc>
                <a:spcPct val="100000"/>
              </a:lnSpc>
              <a:spcAft>
                <a:spcPts val="1200"/>
              </a:spcAft>
              <a:defRPr lang="de-DE" sz="2000"/>
            </a:lvl4pPr>
            <a:lvl5pPr>
              <a:defRPr lang="de-DE" sz="20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11" name="Inhaltsplatzhalter 7">
            <a:extLst>
              <a:ext uri="{FF2B5EF4-FFF2-40B4-BE49-F238E27FC236}">
                <a16:creationId xmlns:a16="http://schemas.microsoft.com/office/drawing/2014/main" id="{7DBA8ADB-B20F-8404-46AB-AF67E25C7C75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169196" y="2066731"/>
            <a:ext cx="3108391" cy="3867538"/>
          </a:xfrm>
        </p:spPr>
        <p:txBody>
          <a:bodyPr lIns="0" rtlCol="0">
            <a:normAutofit/>
          </a:bodyPr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lang="de-DE" sz="2000"/>
            </a:lvl1pPr>
            <a:lvl2pPr marL="800100" indent="-3429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lang="de-DE" sz="2000"/>
            </a:lvl2pPr>
            <a:lvl3pPr marL="1257300" indent="-342900">
              <a:buFont typeface="Arial" panose="020B0604020202020204" pitchFamily="34" charset="0"/>
              <a:buChar char="•"/>
              <a:defRPr lang="de-DE" sz="2000"/>
            </a:lvl3pPr>
            <a:lvl4pPr marL="1714500" indent="-342900">
              <a:buFont typeface="Arial" panose="020B0604020202020204" pitchFamily="34" charset="0"/>
              <a:buChar char="•"/>
              <a:defRPr lang="de-DE" sz="2000"/>
            </a:lvl4pPr>
            <a:lvl5pPr marL="2171700" indent="-342900">
              <a:buFont typeface="Arial" panose="020B0604020202020204" pitchFamily="34" charset="0"/>
              <a:buChar char="•"/>
              <a:defRPr lang="de-DE" sz="20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2" name="Foliennummernplatzhalter 5">
            <a:extLst>
              <a:ext uri="{FF2B5EF4-FFF2-40B4-BE49-F238E27FC236}">
                <a16:creationId xmlns:a16="http://schemas.microsoft.com/office/drawing/2014/main" id="{8814D5F7-E70A-5F97-5C8F-95B9E1B6D49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fld id="{18D65601-5AE2-46FC-B138-694DDD2B510D}" type="slidenum">
              <a:rPr lang="de-DE" smtClean="0"/>
              <a:pPr rtl="0"/>
              <a:t>‹N°›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28140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Tabel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el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 rtlCol="0">
            <a:normAutofit/>
          </a:bodyPr>
          <a:lstStyle>
            <a:lvl1pPr>
              <a:defRPr lang="de-DE" sz="3600"/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9" name="Tabellenplatzhalter 8">
            <a:extLst>
              <a:ext uri="{FF2B5EF4-FFF2-40B4-BE49-F238E27FC236}">
                <a16:creationId xmlns:a16="http://schemas.microsoft.com/office/drawing/2014/main" id="{CB43608F-0A38-CF4A-4B3B-F1212E786FDE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1487488" y="2057400"/>
            <a:ext cx="9790112" cy="3886200"/>
          </a:xfrm>
        </p:spPr>
        <p:txBody>
          <a:bodyPr rtlCol="0">
            <a:normAutofit/>
          </a:bodyPr>
          <a:lstStyle>
            <a:lvl1pPr>
              <a:defRPr lang="de-DE" sz="2400"/>
            </a:lvl1pPr>
          </a:lstStyle>
          <a:p>
            <a:pPr rtl="0"/>
            <a:r>
              <a:rPr lang="fr-FR"/>
              <a:t>Cliquez sur l'icône pour ajouter un tableau</a:t>
            </a:r>
            <a:endParaRPr lang="de-DE"/>
          </a:p>
        </p:txBody>
      </p:sp>
      <p:sp>
        <p:nvSpPr>
          <p:cNvPr id="2" name="Foliennummernplatzhalter 5">
            <a:extLst>
              <a:ext uri="{FF2B5EF4-FFF2-40B4-BE49-F238E27FC236}">
                <a16:creationId xmlns:a16="http://schemas.microsoft.com/office/drawing/2014/main" id="{05DA3688-07D1-82D9-6818-C95E9A69C2F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fld id="{18D65601-5AE2-46FC-B138-694DDD2B510D}" type="slidenum">
              <a:rPr lang="de-DE" smtClean="0"/>
              <a:pPr rtl="0"/>
              <a:t>‹N°›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913572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len Dank 1"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E1B5E70F-EF03-B535-2505-BC971E3BC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8794424E-93DD-A404-D05E-EF6030A76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hteck 6">
            <a:extLst>
              <a:ext uri="{FF2B5EF4-FFF2-40B4-BE49-F238E27FC236}">
                <a16:creationId xmlns:a16="http://schemas.microsoft.com/office/drawing/2014/main" id="{B03A3B6B-5129-A46A-A20C-5D7BC706C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24E401A1-8CEE-5E1B-343B-D737433AE6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7614" y="690511"/>
            <a:ext cx="4964671" cy="5253089"/>
          </a:xfrm>
        </p:spPr>
        <p:txBody>
          <a:bodyPr rtlCol="0" anchor="b">
            <a:normAutofit/>
          </a:bodyPr>
          <a:lstStyle>
            <a:lvl1pPr>
              <a:defRPr lang="de-DE"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AD608249-3D60-D3B2-68C5-778D0EA18F2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82286" y="690465"/>
            <a:ext cx="4784372" cy="5253089"/>
          </a:xfrm>
        </p:spPr>
        <p:txBody>
          <a:bodyPr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lang="de-DE" sz="2000">
                <a:solidFill>
                  <a:schemeClr val="bg1"/>
                </a:solidFill>
              </a:defRPr>
            </a:lvl1pPr>
            <a:lvl2pPr marL="7429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1800">
                <a:solidFill>
                  <a:schemeClr val="bg1"/>
                </a:solidFill>
              </a:defRPr>
            </a:lvl2pPr>
            <a:lvl3pPr marL="12001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1600">
                <a:solidFill>
                  <a:schemeClr val="bg1"/>
                </a:solidFill>
              </a:defRPr>
            </a:lvl3pPr>
            <a:lvl4pPr marL="16573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1400">
                <a:solidFill>
                  <a:schemeClr val="bg1"/>
                </a:solidFill>
              </a:defRPr>
            </a:lvl4pPr>
            <a:lvl5pPr marL="21145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643748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55583" y="737115"/>
            <a:ext cx="4640418" cy="5407091"/>
          </a:xfrm>
        </p:spPr>
        <p:txBody>
          <a:bodyPr lIns="0" rtlCol="0">
            <a:normAutofit/>
          </a:bodyPr>
          <a:lstStyle>
            <a:lvl1pPr>
              <a:defRPr lang="de-DE" sz="3600"/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2" name="Inhaltsplatzhalter 7">
            <a:extLst>
              <a:ext uri="{FF2B5EF4-FFF2-40B4-BE49-F238E27FC236}">
                <a16:creationId xmlns:a16="http://schemas.microsoft.com/office/drawing/2014/main" id="{AEA3C42D-C3E7-4F13-63E2-96D7A3B2111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388461" y="737115"/>
            <a:ext cx="4449712" cy="5407091"/>
          </a:xfrm>
        </p:spPr>
        <p:txBody>
          <a:bodyPr lIns="0" tIns="0" rIns="0" bIns="0" rtlCol="0" anchor="ctr"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/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/>
            </a:lvl3pPr>
            <a:lvl4pPr marL="16002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/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45FE61D9-DA99-9DA5-5DD2-C4118066C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>
            <a:extLst>
              <a:ext uri="{FF2B5EF4-FFF2-40B4-BE49-F238E27FC236}">
                <a16:creationId xmlns:a16="http://schemas.microsoft.com/office/drawing/2014/main" id="{CE64603E-965E-E3BF-203B-F4D994282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9" name="Foliennummernplatzhalter 5">
            <a:extLst>
              <a:ext uri="{FF2B5EF4-FFF2-40B4-BE49-F238E27FC236}">
                <a16:creationId xmlns:a16="http://schemas.microsoft.com/office/drawing/2014/main" id="{4E9F5D75-1D8F-F695-81F8-4A6D0C67821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fld id="{18D65601-5AE2-46FC-B138-694DDD2B510D}" type="slidenum">
              <a:rPr lang="de-DE" smtClean="0"/>
              <a:pPr rtl="0"/>
              <a:t>‹N°›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77245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Bild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BB6B956C-A124-5A7C-EBD4-CBB618B9BC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53827" y="1278294"/>
            <a:ext cx="5000318" cy="4904141"/>
          </a:xfrm>
        </p:spPr>
        <p:txBody>
          <a:bodyPr rtlCol="0" anchor="b">
            <a:normAutofit/>
          </a:bodyPr>
          <a:lstStyle>
            <a:lvl1pPr>
              <a:defRPr lang="de-DE" sz="3600"/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12" name="Bildplatzhalter 11">
            <a:extLst>
              <a:ext uri="{FF2B5EF4-FFF2-40B4-BE49-F238E27FC236}">
                <a16:creationId xmlns:a16="http://schemas.microsoft.com/office/drawing/2014/main" id="{2B92702B-E14C-886C-445A-349265F3759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42169" y="-1"/>
            <a:ext cx="4635426" cy="6857999"/>
          </a:xfrm>
        </p:spPr>
        <p:txBody>
          <a:bodyPr rtlCol="0">
            <a:normAutofit/>
          </a:bodyPr>
          <a:lstStyle>
            <a:lvl1pPr marL="0" indent="0" algn="ctr">
              <a:buNone/>
              <a:defRPr lang="de-DE" sz="2000"/>
            </a:lvl1pPr>
          </a:lstStyle>
          <a:p>
            <a:pPr rtl="0"/>
            <a:r>
              <a:rPr lang="fr-FR"/>
              <a:t>Cliquez sur l'icône pour ajouter une image</a:t>
            </a:r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9C76C37-CBD2-36CF-1413-53DD1CB4A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10D1AAD-E663-5B8E-CE72-64C1DBF19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EC250190-89C1-EAA3-6C2A-15A60C675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029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Untertitel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BB6B956C-A124-5A7C-EBD4-CBB618B9BC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53827" y="3508311"/>
            <a:ext cx="9923770" cy="1438762"/>
          </a:xfrm>
        </p:spPr>
        <p:txBody>
          <a:bodyPr rtlCol="0" anchor="b">
            <a:normAutofit/>
          </a:bodyPr>
          <a:lstStyle>
            <a:lvl1pPr>
              <a:defRPr lang="de-DE" sz="3600"/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12" name="Bildplatzhalter 11">
            <a:extLst>
              <a:ext uri="{FF2B5EF4-FFF2-40B4-BE49-F238E27FC236}">
                <a16:creationId xmlns:a16="http://schemas.microsoft.com/office/drawing/2014/main" id="{2B92702B-E14C-886C-445A-349265F3759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5600" y="0"/>
            <a:ext cx="10361995" cy="3429000"/>
          </a:xfrm>
        </p:spPr>
        <p:txBody>
          <a:bodyPr rtlCol="0">
            <a:normAutofit/>
          </a:bodyPr>
          <a:lstStyle>
            <a:lvl1pPr marL="0" indent="0" algn="ctr">
              <a:buNone/>
              <a:defRPr lang="de-DE" sz="2000"/>
            </a:lvl1pPr>
          </a:lstStyle>
          <a:p>
            <a:pPr rtl="0"/>
            <a:r>
              <a:rPr lang="fr-FR"/>
              <a:t>Cliquez sur l'icône pour ajouter une image</a:t>
            </a:r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9C76C37-CBD2-36CF-1413-53DD1CB4A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10D1AAD-E663-5B8E-CE72-64C1DBF19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EC250190-89C1-EAA3-6C2A-15A60C675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platzhalter 12">
            <a:extLst>
              <a:ext uri="{FF2B5EF4-FFF2-40B4-BE49-F238E27FC236}">
                <a16:creationId xmlns:a16="http://schemas.microsoft.com/office/drawing/2014/main" id="{D179113D-0374-3934-841E-56AD5AFCF9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53828" y="5228488"/>
            <a:ext cx="9923770" cy="1368256"/>
          </a:xfrm>
          <a:prstGeom prst="rect">
            <a:avLst/>
          </a:prstGeom>
        </p:spPr>
        <p:txBody>
          <a:bodyPr rtlCol="0" anchor="t">
            <a:norm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lang="de-DE" sz="20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de-DE"/>
              <a:t>Untertitel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3227224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5" y="503852"/>
            <a:ext cx="9150675" cy="1427585"/>
          </a:xfrm>
        </p:spPr>
        <p:txBody>
          <a:bodyPr lIns="0" rtlCol="0">
            <a:normAutofit/>
          </a:bodyPr>
          <a:lstStyle>
            <a:lvl1pPr>
              <a:defRPr lang="de-DE" sz="3600"/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2" name="Inhaltsplatzhalter 7">
            <a:extLst>
              <a:ext uri="{FF2B5EF4-FFF2-40B4-BE49-F238E27FC236}">
                <a16:creationId xmlns:a16="http://schemas.microsoft.com/office/drawing/2014/main" id="{AEA3C42D-C3E7-4F13-63E2-96D7A3B2111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450153" y="2108722"/>
            <a:ext cx="8552264" cy="4119463"/>
          </a:xfrm>
        </p:spPr>
        <p:txBody>
          <a:bodyPr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/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/>
            </a:lvl3pPr>
            <a:lvl4pPr marL="16002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/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45FE61D9-DA99-9DA5-5DD2-C4118066C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>
            <a:extLst>
              <a:ext uri="{FF2B5EF4-FFF2-40B4-BE49-F238E27FC236}">
                <a16:creationId xmlns:a16="http://schemas.microsoft.com/office/drawing/2014/main" id="{CE64603E-965E-E3BF-203B-F4D994282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9" name="Foliennummernplatzhalter 5">
            <a:extLst>
              <a:ext uri="{FF2B5EF4-FFF2-40B4-BE49-F238E27FC236}">
                <a16:creationId xmlns:a16="http://schemas.microsoft.com/office/drawing/2014/main" id="{5DABAFC1-3E76-DCE6-3A6D-E0020C5BE8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fld id="{18D65601-5AE2-46FC-B138-694DDD2B510D}" type="slidenum">
              <a:rPr lang="de-DE" smtClean="0"/>
              <a:pPr rtl="0"/>
              <a:t>‹N°›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73596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tite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507175C5-CB2F-2BAC-3704-54DCD1BF04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8031" y="1068169"/>
            <a:ext cx="10115939" cy="2681549"/>
          </a:xfrm>
        </p:spPr>
        <p:txBody>
          <a:bodyPr rtlCol="0" anchor="b"/>
          <a:lstStyle>
            <a:lvl1pPr algn="ctr">
              <a:defRPr lang="de-DE">
                <a:solidFill>
                  <a:schemeClr val="bg1"/>
                </a:solidFill>
              </a:defRPr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901905E-33E7-852F-94E3-8E100B3D1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14400" y="914400"/>
            <a:ext cx="10363200" cy="502920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B7799F7-CBB1-9649-7D06-F7EEFD4F0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1AFC5CA-DB29-4B8C-C004-72E4EC761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9" name="Textplatzhalter 12">
            <a:extLst>
              <a:ext uri="{FF2B5EF4-FFF2-40B4-BE49-F238E27FC236}">
                <a16:creationId xmlns:a16="http://schemas.microsoft.com/office/drawing/2014/main" id="{E3CB2D2A-7172-87CE-D493-DAF52D62EBF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031" y="4027047"/>
            <a:ext cx="10115939" cy="1762783"/>
          </a:xfrm>
          <a:prstGeom prst="rect">
            <a:avLst/>
          </a:prstGeom>
        </p:spPr>
        <p:txBody>
          <a:bodyPr rtlCol="0" anchor="t">
            <a:norm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lang="de-DE" sz="2000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 rtl="0"/>
            <a:r>
              <a:rPr lang="de-DE"/>
              <a:t>Untertitel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2069536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2 Inhalte 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 rtlCol="0">
            <a:normAutofit/>
          </a:bodyPr>
          <a:lstStyle>
            <a:lvl1pPr>
              <a:defRPr lang="de-DE" sz="3600"/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2" name="Inhaltsplatzhalter 7">
            <a:extLst>
              <a:ext uri="{FF2B5EF4-FFF2-40B4-BE49-F238E27FC236}">
                <a16:creationId xmlns:a16="http://schemas.microsoft.com/office/drawing/2014/main" id="{AEA3C42D-C3E7-4F13-63E2-96D7A3B2111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468814" y="2057401"/>
            <a:ext cx="4627186" cy="4119463"/>
          </a:xfrm>
        </p:spPr>
        <p:txBody>
          <a:bodyPr l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lang="de-DE" sz="2000"/>
            </a:lvl1pPr>
            <a:lvl2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/>
            </a:lvl2pPr>
            <a:lvl3pPr marL="6858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/>
            </a:lvl3pPr>
            <a:lvl4pPr marL="11430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/>
            </a:lvl4pPr>
            <a:lvl5pPr marL="16002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12" name="Inhaltsplatzhalter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668185" y="2057401"/>
            <a:ext cx="4609399" cy="4119463"/>
          </a:xfrm>
        </p:spPr>
        <p:txBody>
          <a:bodyPr l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lang="de-DE"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/>
            </a:lvl2pPr>
            <a:lvl3pPr marL="6858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/>
            </a:lvl3pPr>
            <a:lvl4pPr marL="11430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/>
            </a:lvl4pPr>
            <a:lvl5pPr marL="16002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liennummernplatzhalter 5">
            <a:extLst>
              <a:ext uri="{FF2B5EF4-FFF2-40B4-BE49-F238E27FC236}">
                <a16:creationId xmlns:a16="http://schemas.microsoft.com/office/drawing/2014/main" id="{1D40DF0B-6602-19D4-3110-4659C28780D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fld id="{18D65601-5AE2-46FC-B138-694DDD2B510D}" type="slidenum">
              <a:rPr lang="de-DE" smtClean="0"/>
              <a:pPr rtl="0"/>
              <a:t>‹N°›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1720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2 Inhalte 3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 rtlCol="0">
            <a:normAutofit/>
          </a:bodyPr>
          <a:lstStyle>
            <a:lvl1pPr>
              <a:defRPr lang="de-DE" sz="3600"/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4" name="Inhaltsplatzhalter 7">
            <a:extLst>
              <a:ext uri="{FF2B5EF4-FFF2-40B4-BE49-F238E27FC236}">
                <a16:creationId xmlns:a16="http://schemas.microsoft.com/office/drawing/2014/main" id="{C355854D-70C0-E6E1-2A0C-284D00A21AE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468815" y="2057401"/>
            <a:ext cx="3068678" cy="4119463"/>
          </a:xfrm>
        </p:spPr>
        <p:txBody>
          <a:bodyPr lIns="0" rtlCol="0">
            <a:normAutofit/>
          </a:bodyPr>
          <a:lstStyle>
            <a:lvl1pPr marL="32004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 lang="de-DE" sz="2000"/>
            </a:lvl1pPr>
            <a:lvl2pPr marL="457200" indent="-32004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+mj-lt"/>
              <a:buAutoNum type="alphaLcPeriod"/>
              <a:defRPr lang="de-DE" sz="2000"/>
            </a:lvl2pPr>
            <a:lvl3pPr marL="914400" indent="-320040">
              <a:spcBef>
                <a:spcPts val="1000"/>
              </a:spcBef>
              <a:spcAft>
                <a:spcPts val="1200"/>
              </a:spcAft>
              <a:buFont typeface="+mj-lt"/>
              <a:buAutoNum type="arabicParenR"/>
              <a:defRPr lang="de-DE" sz="2000"/>
            </a:lvl3pPr>
            <a:lvl4pPr marL="1371600" indent="-320040">
              <a:spcBef>
                <a:spcPts val="1000"/>
              </a:spcBef>
              <a:spcAft>
                <a:spcPts val="1200"/>
              </a:spcAft>
              <a:buFont typeface="+mj-lt"/>
              <a:buAutoNum type="alphaLcParenR"/>
              <a:defRPr lang="de-DE" sz="2000"/>
            </a:lvl4pPr>
            <a:lvl5pPr marL="1828800" indent="-320040">
              <a:spcBef>
                <a:spcPts val="1000"/>
              </a:spcBef>
              <a:spcAft>
                <a:spcPts val="1200"/>
              </a:spcAft>
              <a:buFont typeface="+mj-lt"/>
              <a:buAutoNum type="romanLcPeriod"/>
              <a:defRPr lang="de-DE" sz="20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12" name="Inhaltsplatzhalter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191727" y="2057401"/>
            <a:ext cx="6085857" cy="4119463"/>
          </a:xfrm>
        </p:spPr>
        <p:txBody>
          <a:bodyPr l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lang="de-DE"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/>
            </a:lvl2pPr>
            <a:lvl3pPr marL="6858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/>
            </a:lvl3pPr>
            <a:lvl4pPr marL="11430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/>
            </a:lvl4pPr>
            <a:lvl5pPr marL="16002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liennummernplatzhalter 5">
            <a:extLst>
              <a:ext uri="{FF2B5EF4-FFF2-40B4-BE49-F238E27FC236}">
                <a16:creationId xmlns:a16="http://schemas.microsoft.com/office/drawing/2014/main" id="{D7B331F9-6D4A-5020-969F-E961AF374E1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fld id="{18D65601-5AE2-46FC-B138-694DDD2B510D}" type="slidenum">
              <a:rPr lang="de-DE" smtClean="0"/>
              <a:pPr rtl="0"/>
              <a:t>‹N°›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14237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bild und Inhalt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 rtlCol="0">
            <a:normAutofit/>
          </a:bodyPr>
          <a:lstStyle>
            <a:lvl1pPr>
              <a:defRPr lang="de-DE" sz="3600"/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8" name="Bildplatzhalter 7">
            <a:extLst>
              <a:ext uri="{FF2B5EF4-FFF2-40B4-BE49-F238E27FC236}">
                <a16:creationId xmlns:a16="http://schemas.microsoft.com/office/drawing/2014/main" id="{357912CB-B8F8-1E65-094F-AD3220E6C79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03363" y="2061969"/>
            <a:ext cx="4592637" cy="4805362"/>
          </a:xfrm>
        </p:spPr>
        <p:txBody>
          <a:bodyPr rtlCol="0">
            <a:normAutofit/>
          </a:bodyPr>
          <a:lstStyle>
            <a:lvl1pPr marL="0" indent="0" algn="ctr">
              <a:buNone/>
              <a:defRPr lang="de-DE" sz="2000"/>
            </a:lvl1pPr>
          </a:lstStyle>
          <a:p>
            <a:pPr rtl="0"/>
            <a:r>
              <a:rPr lang="fr-FR"/>
              <a:t>Cliquez sur l'icône pour ajouter une image</a:t>
            </a:r>
            <a:endParaRPr lang="de-DE"/>
          </a:p>
        </p:txBody>
      </p:sp>
      <p:sp>
        <p:nvSpPr>
          <p:cNvPr id="12" name="Inhaltsplatzhalter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787262" y="2052736"/>
            <a:ext cx="4490320" cy="4800598"/>
          </a:xfrm>
        </p:spPr>
        <p:txBody>
          <a:bodyPr l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lang="de-DE" sz="2000"/>
            </a:lvl1pPr>
            <a:lvl2pPr marL="800100" indent="-34290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/>
            </a:lvl2pPr>
            <a:lvl3pPr marL="1257300" indent="-3429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/>
            </a:lvl3pPr>
            <a:lvl4pPr marL="1714500" indent="-3429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/>
            </a:lvl4pPr>
            <a:lvl5pPr marL="2171700" indent="-3429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/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2" name="Foliennummernplatzhalter 5">
            <a:extLst>
              <a:ext uri="{FF2B5EF4-FFF2-40B4-BE49-F238E27FC236}">
                <a16:creationId xmlns:a16="http://schemas.microsoft.com/office/drawing/2014/main" id="{8809D86D-3DDE-CA24-4CAA-DF6944B9BC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fld id="{18D65601-5AE2-46FC-B138-694DDD2B510D}" type="slidenum">
              <a:rPr lang="de-DE" smtClean="0"/>
              <a:pPr rtl="0"/>
              <a:t>‹N°›</a:t>
            </a:fld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6107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B82F216-62F1-7E0B-63FD-51C27CDAA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de-DE"/>
            </a:defPPr>
          </a:lstStyle>
          <a:p>
            <a:pPr rtl="0"/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E61F31D-B959-2AD8-9208-FF08B574D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de-DE"/>
            </a:defPPr>
          </a:lstStyle>
          <a:p>
            <a:pPr lvl="0" rtl="0"/>
            <a:r>
              <a:rPr lang="de-DE"/>
              <a:t>Textmasterformat durch Klicken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F32C8C7-5C6C-400B-AEC0-4D8178161B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de-DE" sz="900" b="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</a:defRPr>
            </a:lvl1pPr>
          </a:lstStyle>
          <a:p>
            <a:pPr rtl="0"/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B7105D6-7B52-4B7D-9473-BCD571A93A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de-DE" sz="900" b="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</a:defRPr>
            </a:lvl1pPr>
          </a:lstStyle>
          <a:p>
            <a:pPr rtl="0"/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13EAA0A-7090-4FA3-AD1C-CD45704040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12136" y="5943601"/>
            <a:ext cx="968983" cy="6519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de-DE" sz="1200" b="1" spc="150" baseline="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18D65601-5AE2-46FC-B138-694DDD2B510D}" type="slidenum">
              <a:rPr lang="de-DE" smtClean="0"/>
              <a:pPr rtl="0"/>
              <a:t>‹N°›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37433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3" r:id="rId2"/>
    <p:sldLayoutId id="2147483692" r:id="rId3"/>
    <p:sldLayoutId id="2147483691" r:id="rId4"/>
    <p:sldLayoutId id="2147483690" r:id="rId5"/>
    <p:sldLayoutId id="2147483689" r:id="rId6"/>
    <p:sldLayoutId id="2147483688" r:id="rId7"/>
    <p:sldLayoutId id="2147483687" r:id="rId8"/>
    <p:sldLayoutId id="2147483686" r:id="rId9"/>
    <p:sldLayoutId id="2147483685" r:id="rId10"/>
    <p:sldLayoutId id="2147483684" r:id="rId11"/>
    <p:sldLayoutId id="2147483682" r:id="rId12"/>
    <p:sldLayoutId id="214748368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de-DE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de-DE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454C9E-20FB-B999-9303-C71D1334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615" y="690511"/>
            <a:ext cx="9220619" cy="5253089"/>
          </a:xfrm>
        </p:spPr>
        <p:txBody>
          <a:bodyPr rtlCol="0">
            <a:normAutofit/>
          </a:bodyPr>
          <a:lstStyle>
            <a:defPPr>
              <a:defRPr lang="de-DE"/>
            </a:defPPr>
          </a:lstStyle>
          <a:p>
            <a:pPr rtl="0"/>
            <a:r>
              <a:rPr lang="fr-FR" sz="5400" noProof="0" dirty="0"/>
              <a:t>Avancées projet solution d‘investissement</a:t>
            </a:r>
          </a:p>
        </p:txBody>
      </p:sp>
    </p:spTree>
    <p:extLst>
      <p:ext uri="{BB962C8B-B14F-4D97-AF65-F5344CB8AC3E}">
        <p14:creationId xmlns:p14="http://schemas.microsoft.com/office/powerpoint/2010/main" val="3378822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85A10C-36D5-0108-0CB1-000BDA992B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697D41-2794-2784-C05E-DD1EC10F3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318" y="345553"/>
            <a:ext cx="9191292" cy="765760"/>
          </a:xfrm>
        </p:spPr>
        <p:txBody>
          <a:bodyPr rtlCol="0">
            <a:normAutofit/>
          </a:bodyPr>
          <a:lstStyle>
            <a:defPPr>
              <a:defRPr lang="de-DE"/>
            </a:defPPr>
          </a:lstStyle>
          <a:p>
            <a:pPr rtl="0"/>
            <a:r>
              <a:rPr lang="el-GR" sz="3200" b="0" i="0" dirty="0">
                <a:effectLst/>
              </a:rPr>
              <a:t>β</a:t>
            </a:r>
            <a:r>
              <a:rPr lang="fr-FR" sz="3200" b="0" i="0" dirty="0">
                <a:effectLst/>
              </a:rPr>
              <a:t> du</a:t>
            </a:r>
            <a:r>
              <a:rPr lang="fr-FR" sz="3200" noProof="0" dirty="0"/>
              <a:t> CAPM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918FBCE-7ABE-6B45-08C6-057C5DCAF6B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18D65601-5AE2-46FC-B138-694DDD2B510D}" type="slidenum">
              <a:rPr lang="fr-FR" noProof="0" smtClean="0"/>
              <a:pPr rtl="0"/>
              <a:t>10</a:t>
            </a:fld>
            <a:endParaRPr lang="fr-FR" noProof="0" dirty="0"/>
          </a:p>
        </p:txBody>
      </p:sp>
      <p:pic>
        <p:nvPicPr>
          <p:cNvPr id="5" name="Image 4" descr="Une image contenant texte, capture d’écran, diagramme, ligne&#10;&#10;Le contenu généré par l’IA peut être incorrect.">
            <a:extLst>
              <a:ext uri="{FF2B5EF4-FFF2-40B4-BE49-F238E27FC236}">
                <a16:creationId xmlns:a16="http://schemas.microsoft.com/office/drawing/2014/main" id="{F05571F1-0AEB-57B2-845E-963C2CB9DB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5318" y="1133389"/>
            <a:ext cx="10057115" cy="481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633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5D1279-8E1F-077B-BBC0-65B38214A2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FAE425-8757-0BF6-B076-B5B07E3DC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318" y="345553"/>
            <a:ext cx="9191292" cy="765760"/>
          </a:xfrm>
        </p:spPr>
        <p:txBody>
          <a:bodyPr rtlCol="0">
            <a:normAutofit/>
          </a:bodyPr>
          <a:lstStyle>
            <a:defPPr>
              <a:defRPr lang="de-DE"/>
            </a:defPPr>
          </a:lstStyle>
          <a:p>
            <a:pPr rtl="0"/>
            <a:r>
              <a:rPr lang="fr-FR" sz="3200" noProof="0" dirty="0"/>
              <a:t>Variable de stress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1331187-9349-233A-B094-13A9A9E8038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18D65601-5AE2-46FC-B138-694DDD2B510D}" type="slidenum">
              <a:rPr lang="fr-FR" noProof="0" smtClean="0"/>
              <a:pPr rtl="0"/>
              <a:t>11</a:t>
            </a:fld>
            <a:endParaRPr lang="fr-FR" noProof="0" dirty="0"/>
          </a:p>
        </p:txBody>
      </p:sp>
      <p:pic>
        <p:nvPicPr>
          <p:cNvPr id="8" name="Image 7" descr="Une image contenant texte, diagramme, Tracé, ligne&#10;&#10;Le contenu généré par l’IA peut être incorrect.">
            <a:extLst>
              <a:ext uri="{FF2B5EF4-FFF2-40B4-BE49-F238E27FC236}">
                <a16:creationId xmlns:a16="http://schemas.microsoft.com/office/drawing/2014/main" id="{7A8EC7B9-1C79-17D2-4737-F042C0CA11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3446" y="895342"/>
            <a:ext cx="6401316" cy="3001996"/>
          </a:xfrm>
          <a:prstGeom prst="rect">
            <a:avLst/>
          </a:prstGeom>
        </p:spPr>
      </p:pic>
      <p:pic>
        <p:nvPicPr>
          <p:cNvPr id="10" name="Image 9" descr="Une image contenant texte, diagramme, capture d’écran, Tracé&#10;&#10;Le contenu généré par l’IA peut être incorrect.">
            <a:extLst>
              <a:ext uri="{FF2B5EF4-FFF2-40B4-BE49-F238E27FC236}">
                <a16:creationId xmlns:a16="http://schemas.microsoft.com/office/drawing/2014/main" id="{CC479EEE-95D6-D37A-6714-B539C0F9956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2751"/>
          <a:stretch/>
        </p:blipFill>
        <p:spPr>
          <a:xfrm>
            <a:off x="3123446" y="3856004"/>
            <a:ext cx="6401316" cy="300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43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FAC699-4BBB-80F7-4184-E1839EB844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D6787D-EECB-B52F-1E4F-68B3C10C6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318" y="345553"/>
            <a:ext cx="9191292" cy="765760"/>
          </a:xfrm>
        </p:spPr>
        <p:txBody>
          <a:bodyPr rtlCol="0">
            <a:normAutofit/>
          </a:bodyPr>
          <a:lstStyle>
            <a:defPPr>
              <a:defRPr lang="de-DE"/>
            </a:defPPr>
          </a:lstStyle>
          <a:p>
            <a:pPr rtl="0"/>
            <a:r>
              <a:rPr lang="fr-FR" sz="3200" dirty="0"/>
              <a:t>Tilter l’allocation de long terme</a:t>
            </a:r>
            <a:endParaRPr lang="fr-FR" sz="3200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9A23371-1998-C4DD-4E4E-253D6001604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18D65601-5AE2-46FC-B138-694DDD2B510D}" type="slidenum">
              <a:rPr lang="fr-FR" noProof="0" smtClean="0"/>
              <a:pPr rtl="0"/>
              <a:t>12</a:t>
            </a:fld>
            <a:endParaRPr lang="fr-FR" noProof="0" dirty="0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DBC30667-DDBC-C4BC-D7B9-F97EEE423C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2499" y="966130"/>
            <a:ext cx="6832171" cy="5546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540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9842B3-6F99-5601-863F-A443FE8802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99A54E-3D9D-2507-B15B-F11834638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318" y="345553"/>
            <a:ext cx="9191292" cy="765760"/>
          </a:xfrm>
        </p:spPr>
        <p:txBody>
          <a:bodyPr rtlCol="0">
            <a:normAutofit/>
          </a:bodyPr>
          <a:lstStyle>
            <a:defPPr>
              <a:defRPr lang="de-DE"/>
            </a:defPPr>
          </a:lstStyle>
          <a:p>
            <a:pPr rtl="0"/>
            <a:r>
              <a:rPr lang="fr-FR" sz="3200" dirty="0"/>
              <a:t>Premiers </a:t>
            </a:r>
            <a:r>
              <a:rPr lang="fr-FR" sz="3200" dirty="0" err="1"/>
              <a:t>backtest</a:t>
            </a:r>
            <a:r>
              <a:rPr lang="fr-FR" sz="3200" dirty="0"/>
              <a:t> : Benchmark</a:t>
            </a:r>
            <a:endParaRPr lang="fr-FR" sz="3200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D53A624-9129-1921-CC20-748399DE31C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18D65601-5AE2-46FC-B138-694DDD2B510D}" type="slidenum">
              <a:rPr lang="fr-FR" noProof="0" smtClean="0"/>
              <a:pPr rtl="0"/>
              <a:t>13</a:t>
            </a:fld>
            <a:endParaRPr lang="fr-FR" noProof="0" dirty="0"/>
          </a:p>
        </p:txBody>
      </p:sp>
      <p:pic>
        <p:nvPicPr>
          <p:cNvPr id="5" name="Image 4" descr="Une image contenant ligne, texte, Tracé, diagramme&#10;&#10;Le contenu généré par l’IA peut être incorrect.">
            <a:extLst>
              <a:ext uri="{FF2B5EF4-FFF2-40B4-BE49-F238E27FC236}">
                <a16:creationId xmlns:a16="http://schemas.microsoft.com/office/drawing/2014/main" id="{A041DFCD-9529-8B5F-4880-93F6FE2CA7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8403" y="1111313"/>
            <a:ext cx="9918908" cy="4462986"/>
          </a:xfrm>
          <a:prstGeom prst="rect">
            <a:avLst/>
          </a:prstGeom>
        </p:spPr>
      </p:pic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A9BD229F-AFC9-1017-52DF-4C8CDD55686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3420172" y="5363806"/>
            <a:ext cx="7016438" cy="887239"/>
          </a:xfrm>
        </p:spPr>
        <p:txBody>
          <a:bodyPr rtlCol="0">
            <a:normAutofit/>
          </a:bodyPr>
          <a:lstStyle>
            <a:defPPr>
              <a:defRPr lang="de-DE"/>
            </a:defPPr>
          </a:lstStyle>
          <a:p>
            <a:pPr marL="0" indent="0" algn="ctr" rtl="0">
              <a:buNone/>
            </a:pPr>
            <a:r>
              <a:rPr lang="fr-FR" sz="1800" i="1" dirty="0"/>
              <a:t>Performance de l’indice vs l’indice reconstitué via les sous-jacents</a:t>
            </a:r>
            <a:endParaRPr lang="fr-FR" sz="1800" i="1" noProof="0" dirty="0"/>
          </a:p>
        </p:txBody>
      </p:sp>
    </p:spTree>
    <p:extLst>
      <p:ext uri="{BB962C8B-B14F-4D97-AF65-F5344CB8AC3E}">
        <p14:creationId xmlns:p14="http://schemas.microsoft.com/office/powerpoint/2010/main" val="3389570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A5DBB8-92AC-7D13-C750-916AE53A00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0727E6-F41E-0D1D-0C37-2ABAEB8A4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318" y="345553"/>
            <a:ext cx="9191292" cy="765760"/>
          </a:xfrm>
        </p:spPr>
        <p:txBody>
          <a:bodyPr rtlCol="0">
            <a:normAutofit/>
          </a:bodyPr>
          <a:lstStyle>
            <a:defPPr>
              <a:defRPr lang="de-DE"/>
            </a:defPPr>
          </a:lstStyle>
          <a:p>
            <a:pPr rtl="0"/>
            <a:r>
              <a:rPr lang="fr-FR" sz="3200" dirty="0"/>
              <a:t>Premiers </a:t>
            </a:r>
            <a:r>
              <a:rPr lang="fr-FR" sz="3200" dirty="0" err="1"/>
              <a:t>backtest</a:t>
            </a:r>
            <a:r>
              <a:rPr lang="fr-FR" sz="3200" dirty="0"/>
              <a:t> : Allocation Stratégique</a:t>
            </a:r>
            <a:endParaRPr lang="fr-FR" sz="3200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749F2FB-9A67-F988-466A-3574EDC0154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18D65601-5AE2-46FC-B138-694DDD2B510D}" type="slidenum">
              <a:rPr lang="fr-FR" noProof="0" smtClean="0"/>
              <a:pPr rtl="0"/>
              <a:t>14</a:t>
            </a:fld>
            <a:endParaRPr lang="fr-FR" noProof="0" dirty="0"/>
          </a:p>
        </p:txBody>
      </p:sp>
      <p:pic>
        <p:nvPicPr>
          <p:cNvPr id="9" name="Image 8" descr="Une image contenant texte, capture d’écran, Tracé, ligne&#10;&#10;Le contenu généré par l’IA peut être incorrect.">
            <a:extLst>
              <a:ext uri="{FF2B5EF4-FFF2-40B4-BE49-F238E27FC236}">
                <a16:creationId xmlns:a16="http://schemas.microsoft.com/office/drawing/2014/main" id="{4B39219C-FA73-043B-D418-AC1765ABE2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8654" y="977774"/>
            <a:ext cx="6213419" cy="4142279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73D3A342-ECDA-BC7E-8403-0F1EFA17B7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5169" y="5209269"/>
            <a:ext cx="10114695" cy="1327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1694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0A1BEF-E8F8-1816-B32F-7F23B05F72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8B128A-AA6C-D3CD-3887-03B43E820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318" y="345553"/>
            <a:ext cx="9191292" cy="765760"/>
          </a:xfrm>
        </p:spPr>
        <p:txBody>
          <a:bodyPr rtlCol="0">
            <a:normAutofit/>
          </a:bodyPr>
          <a:lstStyle>
            <a:defPPr>
              <a:defRPr lang="de-DE"/>
            </a:defPPr>
          </a:lstStyle>
          <a:p>
            <a:pPr rtl="0"/>
            <a:r>
              <a:rPr lang="fr-FR" sz="3200" dirty="0"/>
              <a:t>Premiers </a:t>
            </a:r>
            <a:r>
              <a:rPr lang="fr-FR" sz="3200" dirty="0" err="1"/>
              <a:t>backtest</a:t>
            </a:r>
            <a:r>
              <a:rPr lang="fr-FR" sz="3200" dirty="0"/>
              <a:t> : Benchmark</a:t>
            </a:r>
            <a:endParaRPr lang="fr-FR" sz="3200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369346D-6D31-3D01-79BF-8E59EBC2E5B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18D65601-5AE2-46FC-B138-694DDD2B510D}" type="slidenum">
              <a:rPr lang="fr-FR" noProof="0" smtClean="0"/>
              <a:pPr rtl="0"/>
              <a:t>15</a:t>
            </a:fld>
            <a:endParaRPr lang="fr-FR" noProof="0" dirty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B892710D-55A4-4F3C-6D7B-10093D5B350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928419" y="5395930"/>
            <a:ext cx="7016438" cy="887239"/>
          </a:xfrm>
        </p:spPr>
        <p:txBody>
          <a:bodyPr rtlCol="0">
            <a:normAutofit/>
          </a:bodyPr>
          <a:lstStyle>
            <a:defPPr>
              <a:defRPr lang="de-DE"/>
            </a:defPPr>
          </a:lstStyle>
          <a:p>
            <a:pPr marL="0" indent="0" algn="ctr" rtl="0">
              <a:buNone/>
            </a:pPr>
            <a:r>
              <a:rPr lang="fr-FR" sz="1800" i="1" dirty="0"/>
              <a:t>Evolution de l’allocation stratégique</a:t>
            </a:r>
            <a:endParaRPr lang="fr-FR" sz="1800" i="1" noProof="0" dirty="0"/>
          </a:p>
        </p:txBody>
      </p:sp>
      <p:pic>
        <p:nvPicPr>
          <p:cNvPr id="6" name="Image 5" descr="Une image contenant texte, capture d’écran, conception&#10;&#10;Le contenu généré par l’IA peut être incorrect.">
            <a:extLst>
              <a:ext uri="{FF2B5EF4-FFF2-40B4-BE49-F238E27FC236}">
                <a16:creationId xmlns:a16="http://schemas.microsoft.com/office/drawing/2014/main" id="{211FDDC6-BCC4-ECE0-CB1E-5B26853CD63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655"/>
          <a:stretch/>
        </p:blipFill>
        <p:spPr>
          <a:xfrm>
            <a:off x="3143440" y="1291816"/>
            <a:ext cx="6586397" cy="4274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042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B9411F-1F6A-6B81-C953-1F1B16C026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892AA7-FA34-02B2-F786-F4C1FC132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8692" y="2663240"/>
            <a:ext cx="9191292" cy="765760"/>
          </a:xfrm>
        </p:spPr>
        <p:txBody>
          <a:bodyPr rtlCol="0">
            <a:normAutofit/>
          </a:bodyPr>
          <a:lstStyle>
            <a:defPPr>
              <a:defRPr lang="de-DE"/>
            </a:defPPr>
          </a:lstStyle>
          <a:p>
            <a:pPr rtl="0"/>
            <a:r>
              <a:rPr lang="fr-FR" sz="4400" noProof="0" dirty="0"/>
              <a:t>Rendez-vous 3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5147C94-479C-FAED-9188-8CBAEA29513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18D65601-5AE2-46FC-B138-694DDD2B510D}" type="slidenum">
              <a:rPr lang="fr-FR" noProof="0" smtClean="0"/>
              <a:pPr rtl="0"/>
              <a:t>16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4906509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FF6453-2118-6AB9-0C5C-286FDA7B7A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8EB271-477C-C3B8-77D0-BA1E8ABE4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318" y="345553"/>
            <a:ext cx="9191292" cy="765760"/>
          </a:xfrm>
        </p:spPr>
        <p:txBody>
          <a:bodyPr rtlCol="0">
            <a:normAutofit/>
          </a:bodyPr>
          <a:lstStyle>
            <a:defPPr>
              <a:defRPr lang="de-DE"/>
            </a:defPPr>
          </a:lstStyle>
          <a:p>
            <a:pPr rtl="0"/>
            <a:r>
              <a:rPr lang="fr-FR" sz="3200" dirty="0"/>
              <a:t>MIDAS</a:t>
            </a:r>
            <a:endParaRPr lang="fr-FR" sz="3200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A93D822-3FA8-A065-98E0-453F7DD5D3E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18D65601-5AE2-46FC-B138-694DDD2B510D}" type="slidenum">
              <a:rPr lang="fr-FR" noProof="0" smtClean="0"/>
              <a:pPr rtl="0"/>
              <a:t>17</a:t>
            </a:fld>
            <a:endParaRPr lang="fr-FR" noProof="0" dirty="0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1A6D83A6-4CB6-DECA-9F66-550FCEBE471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995714" y="5288704"/>
            <a:ext cx="7016438" cy="887239"/>
          </a:xfrm>
        </p:spPr>
        <p:txBody>
          <a:bodyPr rtlCol="0">
            <a:normAutofit/>
          </a:bodyPr>
          <a:lstStyle>
            <a:defPPr>
              <a:defRPr lang="de-DE"/>
            </a:defPPr>
          </a:lstStyle>
          <a:p>
            <a:pPr marL="0" indent="0" algn="ctr" rtl="0">
              <a:buNone/>
            </a:pPr>
            <a:r>
              <a:rPr lang="fr-FR" sz="1800" i="1" dirty="0"/>
              <a:t>Régression MIDAS roulante: secteur Télécom + Taux 10Y</a:t>
            </a:r>
            <a:endParaRPr lang="fr-FR" sz="1800" i="1" noProof="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CA1C4F9-A02B-497B-F2B7-D4BF8220A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5390" y="1111313"/>
            <a:ext cx="9497086" cy="4298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7902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8D9292-9FB6-F6C0-1DEF-50638C3EF8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BDE701-1308-C552-C895-23636E2A3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318" y="345553"/>
            <a:ext cx="9191292" cy="765760"/>
          </a:xfrm>
        </p:spPr>
        <p:txBody>
          <a:bodyPr rtlCol="0">
            <a:normAutofit/>
          </a:bodyPr>
          <a:lstStyle>
            <a:defPPr>
              <a:defRPr lang="de-DE"/>
            </a:defPPr>
          </a:lstStyle>
          <a:p>
            <a:pPr rtl="0"/>
            <a:r>
              <a:rPr lang="fr-FR" sz="3200" dirty="0"/>
              <a:t>MIDAS</a:t>
            </a:r>
            <a:endParaRPr lang="fr-FR" sz="3200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60D7834-2F9C-4F56-73C3-7FED2E74B1A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18D65601-5AE2-46FC-B138-694DDD2B510D}" type="slidenum">
              <a:rPr lang="fr-FR" noProof="0" smtClean="0"/>
              <a:pPr rtl="0"/>
              <a:t>18</a:t>
            </a:fld>
            <a:endParaRPr lang="fr-FR" noProof="0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7262CF65-92EB-82BB-99AF-E9C73F9DF3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6375" y="1785324"/>
            <a:ext cx="5672893" cy="3153043"/>
          </a:xfrm>
          <a:prstGeom prst="rect">
            <a:avLst/>
          </a:prstGeom>
        </p:spPr>
      </p:pic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4D6EEA3E-4202-7DE5-0512-FC0373E82C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844602" y="4836031"/>
            <a:ext cx="7016438" cy="887239"/>
          </a:xfrm>
        </p:spPr>
        <p:txBody>
          <a:bodyPr rtlCol="0">
            <a:normAutofit/>
          </a:bodyPr>
          <a:lstStyle>
            <a:defPPr>
              <a:defRPr lang="de-DE"/>
            </a:defPPr>
          </a:lstStyle>
          <a:p>
            <a:pPr marL="0" indent="0" algn="ctr" rtl="0">
              <a:buNone/>
            </a:pPr>
            <a:r>
              <a:rPr lang="fr-FR" sz="1800" i="1" dirty="0"/>
              <a:t>Expositions des secteurs aux variables macro</a:t>
            </a:r>
            <a:endParaRPr lang="fr-FR" sz="1800" i="1" noProof="0" dirty="0"/>
          </a:p>
        </p:txBody>
      </p:sp>
    </p:spTree>
    <p:extLst>
      <p:ext uri="{BB962C8B-B14F-4D97-AF65-F5344CB8AC3E}">
        <p14:creationId xmlns:p14="http://schemas.microsoft.com/office/powerpoint/2010/main" val="11468319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A2CDCE-A456-E387-6CF8-8B24D747D8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4216B1-98E8-F576-E5FE-4CD6A8B12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318" y="345553"/>
            <a:ext cx="9191292" cy="765760"/>
          </a:xfrm>
        </p:spPr>
        <p:txBody>
          <a:bodyPr rtlCol="0">
            <a:normAutofit/>
          </a:bodyPr>
          <a:lstStyle>
            <a:defPPr>
              <a:defRPr lang="de-DE"/>
            </a:defPPr>
          </a:lstStyle>
          <a:p>
            <a:pPr rtl="0"/>
            <a:r>
              <a:rPr lang="fr-FR" sz="3200" dirty="0"/>
              <a:t>Market Timing : Stratégie Momentum</a:t>
            </a:r>
            <a:endParaRPr lang="fr-FR" sz="3200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9A681D6-B672-83F7-F7BE-501038CAC85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18D65601-5AE2-46FC-B138-694DDD2B510D}" type="slidenum">
              <a:rPr lang="fr-FR" noProof="0" smtClean="0"/>
              <a:pPr rtl="0"/>
              <a:t>19</a:t>
            </a:fld>
            <a:endParaRPr lang="fr-FR" noProof="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619DEC6-F025-136F-9BC2-DF1539DF35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5758" y="1025305"/>
            <a:ext cx="7279782" cy="274782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DAF68020-3648-A505-8356-C0E2565892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5757" y="3700537"/>
            <a:ext cx="7279783" cy="273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51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AF7704-9631-004B-2C71-1F307E7364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4CD39C-84F1-FE24-C39D-B7B40016D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8692" y="2663240"/>
            <a:ext cx="9191292" cy="765760"/>
          </a:xfrm>
        </p:spPr>
        <p:txBody>
          <a:bodyPr rtlCol="0">
            <a:normAutofit/>
          </a:bodyPr>
          <a:lstStyle>
            <a:defPPr>
              <a:defRPr lang="de-DE"/>
            </a:defPPr>
          </a:lstStyle>
          <a:p>
            <a:pPr rtl="0"/>
            <a:r>
              <a:rPr lang="fr-FR" sz="4400" noProof="0" dirty="0"/>
              <a:t>Rendez-vous 1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EDBCE1A-986D-D917-79A7-A714C1B5155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18D65601-5AE2-46FC-B138-694DDD2B510D}" type="slidenum">
              <a:rPr lang="fr-FR" noProof="0" smtClean="0"/>
              <a:pPr rtl="0"/>
              <a:t>2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9652884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7C8A40-A2C8-20C6-4E8D-284AE8B4F2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CC2D9D-8B6F-39A7-3584-511503A69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318" y="345553"/>
            <a:ext cx="9191292" cy="765760"/>
          </a:xfrm>
        </p:spPr>
        <p:txBody>
          <a:bodyPr rtlCol="0">
            <a:normAutofit/>
          </a:bodyPr>
          <a:lstStyle>
            <a:defPPr>
              <a:defRPr lang="de-DE"/>
            </a:defPPr>
          </a:lstStyle>
          <a:p>
            <a:pPr rtl="0"/>
            <a:r>
              <a:rPr lang="fr-FR" sz="3200" dirty="0"/>
              <a:t>Market Timing : Stratégie Momentum</a:t>
            </a:r>
            <a:endParaRPr lang="fr-FR" sz="3200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D275C62-E44D-8245-783B-C91E30F9053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18D65601-5AE2-46FC-B138-694DDD2B510D}" type="slidenum">
              <a:rPr lang="fr-FR" noProof="0" smtClean="0"/>
              <a:pPr rtl="0"/>
              <a:t>20</a:t>
            </a:fld>
            <a:endParaRPr lang="fr-FR" noProof="0" dirty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C4F43EBB-010D-B496-6A3C-B37F0A4EED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0151" y="1387466"/>
            <a:ext cx="7885778" cy="2714776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D27BC8-B7F9-BB35-8E85-E5902DEBC5C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935240" y="4378395"/>
            <a:ext cx="7885778" cy="887239"/>
          </a:xfrm>
        </p:spPr>
        <p:txBody>
          <a:bodyPr rtlCol="0">
            <a:normAutofit/>
          </a:bodyPr>
          <a:lstStyle>
            <a:defPPr>
              <a:defRPr lang="de-DE"/>
            </a:defPPr>
          </a:lstStyle>
          <a:p>
            <a:pPr algn="ctr" rtl="0">
              <a:buFont typeface="Wingdings" panose="05000000000000000000" pitchFamily="2" charset="2"/>
              <a:buChar char="è"/>
            </a:pPr>
            <a:r>
              <a:rPr lang="fr-FR" sz="1800" dirty="0"/>
              <a:t>Approche validée : le </a:t>
            </a:r>
            <a:r>
              <a:rPr lang="fr-FR" sz="1800" dirty="0" err="1"/>
              <a:t>momentum</a:t>
            </a:r>
            <a:r>
              <a:rPr lang="fr-FR" sz="1800" dirty="0"/>
              <a:t> permet de surperformer</a:t>
            </a:r>
          </a:p>
          <a:p>
            <a:pPr algn="ctr" rtl="0">
              <a:buFont typeface="Wingdings" panose="05000000000000000000" pitchFamily="2" charset="2"/>
              <a:buChar char="è"/>
            </a:pPr>
            <a:r>
              <a:rPr lang="fr-FR" sz="1800" dirty="0"/>
              <a:t>Next </a:t>
            </a:r>
            <a:r>
              <a:rPr lang="fr-FR" sz="1800" dirty="0" err="1"/>
              <a:t>step</a:t>
            </a:r>
            <a:r>
              <a:rPr lang="fr-FR" sz="1800" dirty="0"/>
              <a:t> : implémenter un tilt de l’allocation macro avec Black-</a:t>
            </a:r>
            <a:r>
              <a:rPr lang="fr-FR" sz="1800" dirty="0" err="1"/>
              <a:t>Litterman</a:t>
            </a:r>
            <a:endParaRPr lang="fr-FR" sz="1800" noProof="0" dirty="0"/>
          </a:p>
        </p:txBody>
      </p:sp>
    </p:spTree>
    <p:extLst>
      <p:ext uri="{BB962C8B-B14F-4D97-AF65-F5344CB8AC3E}">
        <p14:creationId xmlns:p14="http://schemas.microsoft.com/office/powerpoint/2010/main" val="602817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6E6276-108E-377F-B627-612A906BEB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D63B2E-A7C4-3B63-A79E-A6FB03B4C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119" y="280285"/>
            <a:ext cx="9191292" cy="765760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fr-FR" noProof="0" dirty="0"/>
              <a:t>Plan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B5C69C7-C128-A8EE-834E-5F1242B52CD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18D65601-5AE2-46FC-B138-694DDD2B510D}" type="slidenum">
              <a:rPr lang="fr-FR" noProof="0" smtClean="0"/>
              <a:pPr rtl="0"/>
              <a:t>3</a:t>
            </a:fld>
            <a:endParaRPr lang="fr-FR" noProof="0" dirty="0"/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439B6BEF-ECF4-B37A-6389-1AD8796CAF99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041147" y="824996"/>
            <a:ext cx="11325491" cy="2906162"/>
          </a:xfrm>
        </p:spPr>
        <p:txBody>
          <a:bodyPr rtlCol="0">
            <a:normAutofit/>
          </a:bodyPr>
          <a:lstStyle>
            <a:defPPr>
              <a:defRPr lang="de-DE"/>
            </a:defPPr>
          </a:lstStyle>
          <a:p>
            <a:pPr rtl="0"/>
            <a:r>
              <a:rPr lang="fr-FR" noProof="0" dirty="0"/>
              <a:t>Allocation Stratégique : allocation long terme optimisée via MVO, ERC …</a:t>
            </a:r>
          </a:p>
          <a:p>
            <a:pPr rtl="0"/>
            <a:r>
              <a:rPr lang="fr-FR" dirty="0"/>
              <a:t>Allocation Tactique : tilter notre vision long terme par des vues cours terme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Vues macroéconomiques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Ajuter nos pondérations en conséquence : BL ?</a:t>
            </a:r>
          </a:p>
          <a:p>
            <a:pPr rtl="0"/>
            <a:endParaRPr lang="fr-FR" sz="1800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A8035A-AA54-0F22-3C51-3BFB1C23D351}"/>
              </a:ext>
            </a:extLst>
          </p:cNvPr>
          <p:cNvSpPr txBox="1">
            <a:spLocks/>
          </p:cNvSpPr>
          <p:nvPr/>
        </p:nvSpPr>
        <p:spPr>
          <a:xfrm>
            <a:off x="1041147" y="3976703"/>
            <a:ext cx="11325491" cy="170884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defPPr>
              <a:defRPr lang="de-DE"/>
            </a:defPPr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dirty="0"/>
              <a:t>Diversification</a:t>
            </a:r>
          </a:p>
          <a:p>
            <a:r>
              <a:rPr lang="fr-FR" sz="1800" dirty="0"/>
              <a:t>Instruments autorisés &amp; levier : future ?</a:t>
            </a:r>
          </a:p>
          <a:p>
            <a:r>
              <a:rPr lang="fr-FR" sz="1800" dirty="0"/>
              <a:t>Thématique : cyclique vs défensif</a:t>
            </a:r>
          </a:p>
          <a:p>
            <a:r>
              <a:rPr lang="fr-FR" sz="1800" dirty="0"/>
              <a:t>Typologie de client ?</a:t>
            </a: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916D4662-7B23-15F4-B05D-8A9CA622B28D}"/>
              </a:ext>
            </a:extLst>
          </p:cNvPr>
          <p:cNvSpPr txBox="1">
            <a:spLocks/>
          </p:cNvSpPr>
          <p:nvPr/>
        </p:nvSpPr>
        <p:spPr>
          <a:xfrm>
            <a:off x="1381119" y="3223455"/>
            <a:ext cx="9191292" cy="765760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>
            <a:defPPr>
              <a:defRPr lang="de-DE"/>
            </a:defPPr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Points d’attention</a:t>
            </a:r>
          </a:p>
        </p:txBody>
      </p:sp>
    </p:spTree>
    <p:extLst>
      <p:ext uri="{BB962C8B-B14F-4D97-AF65-F5344CB8AC3E}">
        <p14:creationId xmlns:p14="http://schemas.microsoft.com/office/powerpoint/2010/main" val="578397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832142-68E9-E1BC-1DA3-8A10D005AF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C00646-8E04-FCE3-D332-467EF9759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119" y="425447"/>
            <a:ext cx="9191292" cy="765760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fr-FR" noProof="0" dirty="0"/>
              <a:t>Données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DAF718D-1FE4-123A-1EB8-249BE9AEF98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18D65601-5AE2-46FC-B138-694DDD2B510D}" type="slidenum">
              <a:rPr lang="fr-FR" noProof="0" smtClean="0"/>
              <a:pPr rtl="0"/>
              <a:t>4</a:t>
            </a:fld>
            <a:endParaRPr lang="fr-FR" noProof="0" dirty="0"/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D807BF65-2EF1-ADDC-7CBE-30D49BB45C5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633327" y="2562130"/>
            <a:ext cx="3878168" cy="2358460"/>
          </a:xfrm>
        </p:spPr>
        <p:txBody>
          <a:bodyPr rtlCol="0">
            <a:normAutofit/>
          </a:bodyPr>
          <a:lstStyle>
            <a:defPPr>
              <a:defRPr lang="de-DE"/>
            </a:defPPr>
          </a:lstStyle>
          <a:p>
            <a:pPr rtl="0"/>
            <a:r>
              <a:rPr lang="fr-FR" sz="1800" noProof="0" dirty="0"/>
              <a:t>Données FactSet</a:t>
            </a:r>
          </a:p>
          <a:p>
            <a:pPr rtl="0"/>
            <a:r>
              <a:rPr lang="fr-FR" sz="1800" dirty="0"/>
              <a:t>14 ans d’historique (2011/2025)</a:t>
            </a:r>
          </a:p>
          <a:p>
            <a:pPr rtl="0"/>
            <a:r>
              <a:rPr lang="fr-FR" sz="1800" dirty="0"/>
              <a:t>Prix des indices total return</a:t>
            </a:r>
          </a:p>
          <a:p>
            <a:pPr rtl="0"/>
            <a:endParaRPr lang="fr-FR" sz="1800" noProof="0" dirty="0"/>
          </a:p>
        </p:txBody>
      </p:sp>
      <p:pic>
        <p:nvPicPr>
          <p:cNvPr id="11" name="Image 10" descr="Une image contenant texte, Tracé, capture d’écran, ligne&#10;&#10;Le contenu généré par l’IA peut être incorrect.">
            <a:extLst>
              <a:ext uri="{FF2B5EF4-FFF2-40B4-BE49-F238E27FC236}">
                <a16:creationId xmlns:a16="http://schemas.microsoft.com/office/drawing/2014/main" id="{E693B007-2C58-203B-7950-9412CEA20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540" y="1481990"/>
            <a:ext cx="7538446" cy="389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940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6C1FD2-D728-4F95-6D5A-385B894EAF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A0190F-1E2B-4CE3-EE43-7EB1261C2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119" y="425447"/>
            <a:ext cx="9191292" cy="765760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fr-FR" noProof="0" dirty="0"/>
              <a:t>Allocation stratégique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AD8F710-8CFC-7381-DBC0-EFA9054A798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18D65601-5AE2-46FC-B138-694DDD2B510D}" type="slidenum">
              <a:rPr lang="fr-FR" noProof="0" smtClean="0"/>
              <a:pPr rtl="0"/>
              <a:t>5</a:t>
            </a:fld>
            <a:endParaRPr lang="fr-FR" noProof="0" dirty="0"/>
          </a:p>
        </p:txBody>
      </p:sp>
      <p:pic>
        <p:nvPicPr>
          <p:cNvPr id="7" name="Image 6" descr="Une image contenant texte, capture d’écran, Caractère coloré, motif&#10;&#10;Le contenu généré par l’IA peut être incorrect.">
            <a:extLst>
              <a:ext uri="{FF2B5EF4-FFF2-40B4-BE49-F238E27FC236}">
                <a16:creationId xmlns:a16="http://schemas.microsoft.com/office/drawing/2014/main" id="{E2D7135A-763D-0674-3D02-8B8701C69F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0477" y="1248551"/>
            <a:ext cx="5249485" cy="4637703"/>
          </a:xfrm>
          <a:prstGeom prst="rect">
            <a:avLst/>
          </a:prstGeom>
        </p:spPr>
      </p:pic>
      <p:pic>
        <p:nvPicPr>
          <p:cNvPr id="10" name="Image 9" descr="Une image contenant texte, capture d’écran, nombre, Police&#10;&#10;Le contenu généré par l’IA peut être incorrect.">
            <a:extLst>
              <a:ext uri="{FF2B5EF4-FFF2-40B4-BE49-F238E27FC236}">
                <a16:creationId xmlns:a16="http://schemas.microsoft.com/office/drawing/2014/main" id="{17D50AA1-30E4-D604-0779-9FC5E5B3C5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001" y="2039811"/>
            <a:ext cx="5880476" cy="3055185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B1B06DDD-9867-7967-A7EF-FFE895BE3769}"/>
              </a:ext>
            </a:extLst>
          </p:cNvPr>
          <p:cNvSpPr txBox="1"/>
          <p:nvPr/>
        </p:nvSpPr>
        <p:spPr>
          <a:xfrm>
            <a:off x="1799835" y="5215425"/>
            <a:ext cx="4200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u="sng" dirty="0"/>
              <a:t>Rendements annualisés des secteurs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17F1C681-7CB6-B206-0B95-BAAF285350BE}"/>
              </a:ext>
            </a:extLst>
          </p:cNvPr>
          <p:cNvSpPr txBox="1"/>
          <p:nvPr/>
        </p:nvSpPr>
        <p:spPr>
          <a:xfrm>
            <a:off x="7579056" y="5902890"/>
            <a:ext cx="4200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u="sng" dirty="0"/>
              <a:t>Matrice de corrélation des secteurs</a:t>
            </a:r>
          </a:p>
        </p:txBody>
      </p:sp>
    </p:spTree>
    <p:extLst>
      <p:ext uri="{BB962C8B-B14F-4D97-AF65-F5344CB8AC3E}">
        <p14:creationId xmlns:p14="http://schemas.microsoft.com/office/powerpoint/2010/main" val="907988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645D78-80E5-AFAC-810E-DD57D5DFFB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8E631E-1CA3-4F5B-25D3-200740D27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119" y="425447"/>
            <a:ext cx="9191292" cy="765760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fr-FR" noProof="0" dirty="0"/>
              <a:t>Allocation stratégique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896FDAA-6F8F-731D-78AD-ACA46B0B328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18D65601-5AE2-46FC-B138-694DDD2B510D}" type="slidenum">
              <a:rPr lang="fr-FR" noProof="0" smtClean="0"/>
              <a:pPr rtl="0"/>
              <a:t>6</a:t>
            </a:fld>
            <a:endParaRPr lang="fr-FR" noProof="0" dirty="0"/>
          </a:p>
        </p:txBody>
      </p:sp>
      <p:pic>
        <p:nvPicPr>
          <p:cNvPr id="5" name="Image 4" descr="Une image contenant texte, diagramme, cercle, capture d’écran&#10;&#10;Le contenu généré par l’IA peut être incorrect.">
            <a:extLst>
              <a:ext uri="{FF2B5EF4-FFF2-40B4-BE49-F238E27FC236}">
                <a16:creationId xmlns:a16="http://schemas.microsoft.com/office/drawing/2014/main" id="{C08F5249-560C-4E02-9B52-3C961C94FE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5317" y="1487187"/>
            <a:ext cx="5371290" cy="4160067"/>
          </a:xfrm>
          <a:prstGeom prst="rect">
            <a:avLst/>
          </a:prstGeom>
        </p:spPr>
      </p:pic>
      <p:pic>
        <p:nvPicPr>
          <p:cNvPr id="10" name="Image 9" descr="Une image contenant diagramme, texte, cercle, Caractère coloré&#10;&#10;Le contenu généré par l’IA peut être incorrect.">
            <a:extLst>
              <a:ext uri="{FF2B5EF4-FFF2-40B4-BE49-F238E27FC236}">
                <a16:creationId xmlns:a16="http://schemas.microsoft.com/office/drawing/2014/main" id="{25DB9818-B36B-5403-3B24-4CB6661981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9632" y="1487187"/>
            <a:ext cx="4786368" cy="4160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621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FD15F1-4B2A-BBF7-0C8E-B9C3C80724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68DF81-0B7E-A1BA-BCF1-BAB96E1FA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119" y="425447"/>
            <a:ext cx="9191292" cy="765760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fr-FR" noProof="0" dirty="0"/>
              <a:t>Allocation stratégique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DEC5D3B-3B4E-1ABD-352F-E40B6884465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18D65601-5AE2-46FC-B138-694DDD2B510D}" type="slidenum">
              <a:rPr lang="fr-FR" noProof="0" smtClean="0"/>
              <a:pPr rtl="0"/>
              <a:t>7</a:t>
            </a:fld>
            <a:endParaRPr lang="fr-FR" noProof="0" dirty="0"/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A9AEC541-6632-D7CE-FC27-6CC29D677253}"/>
              </a:ext>
            </a:extLst>
          </p:cNvPr>
          <p:cNvSpPr txBox="1">
            <a:spLocks/>
          </p:cNvSpPr>
          <p:nvPr/>
        </p:nvSpPr>
        <p:spPr>
          <a:xfrm>
            <a:off x="1944793" y="1663577"/>
            <a:ext cx="8627617" cy="2111718"/>
          </a:xfrm>
          <a:prstGeom prst="rect">
            <a:avLst/>
          </a:prstGeom>
        </p:spPr>
        <p:txBody>
          <a:bodyPr vert="horz" lIns="0" tIns="0" rIns="0" bIns="0" rtlCol="0" anchor="ctr">
            <a:normAutofit lnSpcReduction="10000"/>
          </a:bodyPr>
          <a:lstStyle>
            <a:defPPr>
              <a:defRPr lang="de-DE"/>
            </a:defPPr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de-DE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dirty="0"/>
              <a:t>Optimisation max Shape ratio</a:t>
            </a:r>
          </a:p>
          <a:p>
            <a:r>
              <a:rPr lang="fr-FR" sz="1800" dirty="0"/>
              <a:t>Max concentration par secteur = 15%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1800" dirty="0"/>
              <a:t>Idée : dévié du benchmark plutôt que limite absolue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fr-FR" sz="1800" dirty="0"/>
          </a:p>
          <a:p>
            <a:r>
              <a:rPr lang="fr-FR" sz="1800" dirty="0"/>
              <a:t>Objectif : gagner en Sharpe pour se permettre des paris à cours terme</a:t>
            </a:r>
          </a:p>
          <a:p>
            <a:endParaRPr lang="fr-FR" sz="1800" dirty="0"/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6AB3966A-61DD-3FCF-E3C4-9318A10283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1764" y="4470422"/>
            <a:ext cx="2286319" cy="724001"/>
          </a:xfrm>
          <a:prstGeom prst="rect">
            <a:avLst/>
          </a:prstGeom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34718A28-6C23-921F-5FF9-4858E2B330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8993" y="4460543"/>
            <a:ext cx="2286319" cy="73388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CA10CAAF-AAB0-30CC-CF53-F5891F239A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7879" y="3922427"/>
            <a:ext cx="2676899" cy="191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462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92F38E-B66D-4DBF-7269-C75CC0EFF9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E5FC04-79A3-5452-7270-480ECEEBB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8692" y="2663240"/>
            <a:ext cx="9191292" cy="765760"/>
          </a:xfrm>
        </p:spPr>
        <p:txBody>
          <a:bodyPr rtlCol="0">
            <a:normAutofit/>
          </a:bodyPr>
          <a:lstStyle>
            <a:defPPr>
              <a:defRPr lang="de-DE"/>
            </a:defPPr>
          </a:lstStyle>
          <a:p>
            <a:pPr rtl="0"/>
            <a:r>
              <a:rPr lang="fr-FR" sz="4400" noProof="0" dirty="0"/>
              <a:t>Rendez-vous </a:t>
            </a:r>
            <a:r>
              <a:rPr lang="fr-FR" sz="4400" dirty="0"/>
              <a:t>2</a:t>
            </a:r>
            <a:endParaRPr lang="fr-FR" sz="4400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3F5EF0F-8E31-3AA4-39E5-9DAEC62BCE6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18D65601-5AE2-46FC-B138-694DDD2B510D}" type="slidenum">
              <a:rPr lang="fr-FR" noProof="0" smtClean="0"/>
              <a:pPr rtl="0"/>
              <a:t>8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579189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6B5B7A-F937-86FF-2E7C-454B93528C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233B42-B427-3229-67C5-AE1A19BC1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119" y="280285"/>
            <a:ext cx="9191292" cy="765760"/>
          </a:xfrm>
        </p:spPr>
        <p:txBody>
          <a:bodyPr rtlCol="0">
            <a:normAutofit fontScale="90000"/>
          </a:bodyPr>
          <a:lstStyle>
            <a:defPPr>
              <a:defRPr lang="de-DE"/>
            </a:defPPr>
          </a:lstStyle>
          <a:p>
            <a:pPr rtl="0"/>
            <a:r>
              <a:rPr lang="fr-FR" noProof="0" dirty="0"/>
              <a:t>Prise en compte des vues macro-économiques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36E30DF-EDCE-49CE-04A5-DB772A76270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18D65601-5AE2-46FC-B138-694DDD2B510D}" type="slidenum">
              <a:rPr lang="fr-FR" noProof="0" smtClean="0"/>
              <a:pPr rtl="0"/>
              <a:t>9</a:t>
            </a:fld>
            <a:endParaRPr lang="fr-FR" noProof="0" dirty="0"/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51994262-9557-53EE-FE43-121C912B51E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041147" y="959665"/>
            <a:ext cx="11325491" cy="5359653"/>
          </a:xfrm>
        </p:spPr>
        <p:txBody>
          <a:bodyPr rtlCol="0">
            <a:normAutofit/>
          </a:bodyPr>
          <a:lstStyle>
            <a:defPPr>
              <a:defRPr lang="de-DE"/>
            </a:defPPr>
          </a:lstStyle>
          <a:p>
            <a:pPr marL="0" indent="0" rtl="0">
              <a:buNone/>
            </a:pPr>
            <a:r>
              <a:rPr lang="fr-FR" sz="1800" b="1" u="sng" noProof="0" dirty="0"/>
              <a:t>Première approche :</a:t>
            </a:r>
            <a:endParaRPr lang="fr-FR" sz="1800" noProof="0" dirty="0"/>
          </a:p>
          <a:p>
            <a:pPr rtl="0"/>
            <a:r>
              <a:rPr lang="fr-FR" sz="1800" noProof="0" dirty="0"/>
              <a:t>Identification des </a:t>
            </a:r>
            <a:r>
              <a:rPr lang="el-GR" sz="1800" b="0" i="0" dirty="0">
                <a:effectLst/>
              </a:rPr>
              <a:t>β</a:t>
            </a:r>
            <a:r>
              <a:rPr lang="fr-FR" sz="1800" noProof="0" dirty="0"/>
              <a:t> au marché des secteurs du STOXX600</a:t>
            </a:r>
          </a:p>
          <a:p>
            <a:pPr rtl="0"/>
            <a:r>
              <a:rPr lang="fr-FR" sz="1800" dirty="0"/>
              <a:t>Construction d’un score de stress de marché : agrégation des variables macro-économiques</a:t>
            </a:r>
          </a:p>
          <a:p>
            <a:pPr rtl="0"/>
            <a:r>
              <a:rPr lang="fr-FR" sz="1800" dirty="0"/>
              <a:t>Surpondération des secteurs défensifs &amp; sous-pondération des secteurs offensifs via Black-</a:t>
            </a:r>
            <a:r>
              <a:rPr lang="fr-FR" sz="1800" dirty="0" err="1"/>
              <a:t>Litterman</a:t>
            </a:r>
            <a:endParaRPr lang="fr-FR" sz="1800" dirty="0"/>
          </a:p>
          <a:p>
            <a:pPr rtl="0"/>
            <a:endParaRPr lang="fr-FR" sz="1800" dirty="0"/>
          </a:p>
          <a:p>
            <a:pPr rtl="0">
              <a:buFont typeface="Wingdings" panose="05000000000000000000" pitchFamily="2" charset="2"/>
              <a:buChar char="è"/>
            </a:pPr>
            <a:r>
              <a:rPr lang="fr-FR" sz="1800" dirty="0"/>
              <a:t>Avantage : simplicité de la vue via l’agrégation</a:t>
            </a:r>
          </a:p>
          <a:p>
            <a:pPr rtl="0">
              <a:buFont typeface="Wingdings" panose="05000000000000000000" pitchFamily="2" charset="2"/>
              <a:buChar char="è"/>
            </a:pPr>
            <a:r>
              <a:rPr lang="fr-FR" sz="1800" dirty="0"/>
              <a:t>Inconvénient : grande perte d’information via la destruction de granularité</a:t>
            </a:r>
          </a:p>
          <a:p>
            <a:pPr rtl="0"/>
            <a:endParaRPr lang="fr-FR" sz="1800" noProof="0" dirty="0"/>
          </a:p>
          <a:p>
            <a:pPr marL="0" indent="0" rtl="0">
              <a:buNone/>
            </a:pPr>
            <a:r>
              <a:rPr lang="fr-FR" sz="1800" b="1" u="sng" dirty="0"/>
              <a:t>Réflexions :</a:t>
            </a:r>
            <a:endParaRPr lang="fr-FR" sz="1800" noProof="0" dirty="0"/>
          </a:p>
          <a:p>
            <a:r>
              <a:rPr lang="fr-FR" sz="1800" dirty="0"/>
              <a:t>Régressions MIDAS pour identifier les </a:t>
            </a:r>
            <a:r>
              <a:rPr lang="el-GR" sz="1800" b="0" i="0" dirty="0">
                <a:effectLst/>
              </a:rPr>
              <a:t>β</a:t>
            </a:r>
            <a:r>
              <a:rPr lang="fr-FR" sz="1800" b="0" i="0" dirty="0">
                <a:effectLst/>
              </a:rPr>
              <a:t> des secteurs avec chaque variable macr</a:t>
            </a:r>
            <a:r>
              <a:rPr lang="fr-FR" sz="1800" dirty="0"/>
              <a:t>o d’intérêt</a:t>
            </a:r>
          </a:p>
          <a:p>
            <a:r>
              <a:rPr lang="fr-FR" sz="1800" dirty="0"/>
              <a:t>Filtrage pondéré par les </a:t>
            </a:r>
            <a:r>
              <a:rPr lang="el-GR" sz="1800" b="0" i="0" dirty="0">
                <a:effectLst/>
              </a:rPr>
              <a:t>β</a:t>
            </a: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656329143"/>
      </p:ext>
    </p:extLst>
  </p:cSld>
  <p:clrMapOvr>
    <a:masterClrMapping/>
  </p:clrMapOvr>
</p:sld>
</file>

<file path=ppt/theme/theme1.xml><?xml version="1.0" encoding="utf-8"?>
<a:theme xmlns:a="http://schemas.openxmlformats.org/drawingml/2006/main" name="Benutzerdefiniert">
  <a:themeElements>
    <a:clrScheme name="Custom 2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8696B"/>
      </a:accent1>
      <a:accent2>
        <a:srgbClr val="95B8BF"/>
      </a:accent2>
      <a:accent3>
        <a:srgbClr val="BFD4D9"/>
      </a:accent3>
      <a:accent4>
        <a:srgbClr val="5B4839"/>
      </a:accent4>
      <a:accent5>
        <a:srgbClr val="C3A398"/>
      </a:accent5>
      <a:accent6>
        <a:srgbClr val="CA553E"/>
      </a:accent6>
      <a:hlink>
        <a:srgbClr val="0563C1"/>
      </a:hlink>
      <a:folHlink>
        <a:srgbClr val="954F72"/>
      </a:folHlink>
    </a:clrScheme>
    <a:fontScheme name="Custom 30">
      <a:majorFont>
        <a:latin typeface="Tisa Offc Serif Pro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accent5">
              <a:lumMod val="20000"/>
              <a:lumOff val="8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_72938327_TF78544816_Win32" id="{A86D2529-0102-4786-A7BE-258984D63721}" vid="{FE3B0FAD-7AD0-46AD-A4CD-14C47D9E5FB9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69E9DE5-EFFE-4262-A023-32732F0B66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FDB7358-0BCB-4DEB-B717-C1D7CC555F0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6DE3707C-8CAB-4302-B7E1-D32E1543E05C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Moderne Konferenzpräsentation</Template>
  <TotalTime>0</TotalTime>
  <Words>330</Words>
  <Application>Microsoft Office PowerPoint</Application>
  <PresentationFormat>Grand écran</PresentationFormat>
  <Paragraphs>95</Paragraphs>
  <Slides>20</Slides>
  <Notes>20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6" baseType="lpstr">
      <vt:lpstr>Arial</vt:lpstr>
      <vt:lpstr>Calibri</vt:lpstr>
      <vt:lpstr>Tisa Offc Serif Pro</vt:lpstr>
      <vt:lpstr>Univers Light</vt:lpstr>
      <vt:lpstr>Wingdings</vt:lpstr>
      <vt:lpstr>Benutzerdefiniert</vt:lpstr>
      <vt:lpstr>Avancées projet solution d‘investissement</vt:lpstr>
      <vt:lpstr>Rendez-vous 1</vt:lpstr>
      <vt:lpstr>Plan</vt:lpstr>
      <vt:lpstr>Données</vt:lpstr>
      <vt:lpstr>Allocation stratégique</vt:lpstr>
      <vt:lpstr>Allocation stratégique</vt:lpstr>
      <vt:lpstr>Allocation stratégique</vt:lpstr>
      <vt:lpstr>Rendez-vous 2</vt:lpstr>
      <vt:lpstr>Prise en compte des vues macro-économiques</vt:lpstr>
      <vt:lpstr>β du CAPM</vt:lpstr>
      <vt:lpstr>Variable de stress</vt:lpstr>
      <vt:lpstr>Tilter l’allocation de long terme</vt:lpstr>
      <vt:lpstr>Premiers backtest : Benchmark</vt:lpstr>
      <vt:lpstr>Premiers backtest : Allocation Stratégique</vt:lpstr>
      <vt:lpstr>Premiers backtest : Benchmark</vt:lpstr>
      <vt:lpstr>Rendez-vous 3</vt:lpstr>
      <vt:lpstr>MIDAS</vt:lpstr>
      <vt:lpstr>MIDAS</vt:lpstr>
      <vt:lpstr>Market Timing : Stratégie Momentum</vt:lpstr>
      <vt:lpstr>Market Timing : Stratégie Momentum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CHARBONNIER Thibault</dc:creator>
  <cp:lastModifiedBy>CHARBONNIER Thibault</cp:lastModifiedBy>
  <cp:revision>4</cp:revision>
  <dcterms:created xsi:type="dcterms:W3CDTF">2025-02-24T18:44:08Z</dcterms:created>
  <dcterms:modified xsi:type="dcterms:W3CDTF">2025-03-17T21:20:42Z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