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2" r:id="rId5"/>
    <p:sldId id="330" r:id="rId6"/>
    <p:sldId id="324" r:id="rId7"/>
    <p:sldId id="323" r:id="rId8"/>
    <p:sldId id="325" r:id="rId9"/>
    <p:sldId id="327" r:id="rId10"/>
    <p:sldId id="328" r:id="rId11"/>
    <p:sldId id="331" r:id="rId12"/>
    <p:sldId id="329" r:id="rId13"/>
    <p:sldId id="332" r:id="rId14"/>
    <p:sldId id="333" r:id="rId15"/>
    <p:sldId id="337" r:id="rId16"/>
    <p:sldId id="334" r:id="rId17"/>
    <p:sldId id="335" r:id="rId18"/>
    <p:sldId id="336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5388" autoAdjust="0"/>
  </p:normalViewPr>
  <p:slideViewPr>
    <p:cSldViewPr snapToGrid="0">
      <p:cViewPr varScale="1">
        <p:scale>
          <a:sx n="106" d="100"/>
          <a:sy n="106" d="100"/>
        </p:scale>
        <p:origin x="474" y="114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01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B045831F-6AD1-4DED-BF09-35BFE3A3C66F}" type="datetime1">
              <a:rPr lang="de-DE" smtClean="0"/>
              <a:t>03.03.2025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00AC623C-86E0-4A85-83FB-F4A716956FD4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4EAF0040-DFA1-4580-86F0-5CFB9E4596B0}" type="datetime1">
              <a:rPr lang="de-DE" smtClean="0"/>
              <a:pPr/>
              <a:t>03.03.2025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C37D7554-D10C-4E29-B8E6-BB7111FA614F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34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4951F-D843-2A90-8DFE-A8DE5AE16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477151-1DC2-5C28-892F-C7E45A9C9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372F224-5272-8B66-55A3-59B6B76E2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7CE1CD-B40A-62C5-38B4-F7DA5DFB4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945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E1766-F7C0-E980-8DA4-19B14AF1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4AE61BB-F6B9-923A-4935-729549AD1C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8587032-2BED-81B6-A99B-33EC1DF2D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5538B8-CA36-76A5-32B2-2D23B6FA2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905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DD8C1-7E0F-F3AA-9D6D-E9FF49BCA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8D8E5C6-AD93-FA12-5395-BEC3CE7C3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C58A3A2-C85F-0592-A0B5-C073A864C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7795FD-18A9-07E7-D86A-F57573B4BA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30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4D614-E447-6F14-2F16-9595CF177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E2508E4-6C42-FBAA-A7A3-F80327A45C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87B85DD-ED36-7BAD-6F62-65509E61C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E71D35-8C45-350A-3B39-1C3A01E8D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40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1DBE4-5530-51AB-8227-AC103962A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84C76A-E385-4B1A-4CF1-708908484A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207EA0-7F3D-C2A8-A1EC-9DB668387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9B454D-FBAF-F034-8B05-197487CAE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189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7F796-57DB-510A-1920-FED8629E6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7621D20-1CAF-0B1C-A6D1-7840D939E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8E32A0B-397E-112A-D7F1-D5B912B6D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FB0B0-C65C-B6BF-C142-FA19F8092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668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FF190-6B1E-A3B5-7E3B-C3B29D211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C6F62E3-552A-0103-624D-030C3391C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8297231-72D5-22F8-06B7-032EBD53D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A7C39B-89E9-909F-1034-3F3D2071D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9479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E95E-8751-F276-B586-3D6CC686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B70582C-602E-04E3-6872-7ACB05AF1F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56F4227-F174-B6F9-A8CD-8F61B9D8A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11D3AE-3B6F-6EC0-CB3B-4BADC3CFC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314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0C21B-C07D-885E-B3EC-E75E5C6B1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0F34709-8EC1-5B19-92A9-A3D844D4A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C84B43D-4498-C9A6-5FC5-BEC15A80D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524D3D-634C-9C2C-6E7B-26FE944BA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718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196B0-7C4A-5DC0-5BA3-5358AEB9D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C7FD453-89DF-A87F-6A98-7A1ACE933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5E5272-8DCA-66FC-F8C2-0B0298F0E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50A94B-4178-4A4E-D4E0-03FFB72C7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40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157DB-F567-61E4-B858-BD29A3B6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C4BD57D-72AD-1974-6E1B-5B86DD35E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9C3C117-2825-A810-0ECD-1388274C4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669950-F0DF-F5BB-EB46-541D87C8F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37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95012-11FE-19DA-74A4-1ED162023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CEDCC7-A20C-AD89-9DFF-5CE3C90A8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E58E3F-F55D-7DFB-3D17-2AE238D64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022A16-09D2-84F6-BC4C-09B2E4FB1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91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BDA7C-8ECE-1D76-4B3B-E916980B8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506F8E4-CFCD-EE38-CD9A-1616A1AFA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09BD802-202E-3D03-31BD-056662A23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48C3FB-2DDE-5244-E354-A4BC4A296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167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0CAA7-B958-FAA5-6B1D-74014F52E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9B37F9-8090-9DC1-7F88-B147A771A2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00349E6-CAC9-CF3F-8D56-EA3F3FB7A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59211-F8E1-66B9-9BDE-1827DFA83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63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lang="de-DE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4" name="Tabellenplatzhalt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lang="de-DE" sz="2000"/>
            </a:lvl1pPr>
          </a:lstStyle>
          <a:p>
            <a:pPr rtl="0"/>
            <a:r>
              <a:rPr lang="fr-FR"/>
              <a:t>Cliquez sur l'icône pour ajouter un tableau</a:t>
            </a:r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de-DE" sz="2000"/>
            </a:lvl1pPr>
            <a:lvl2pPr>
              <a:lnSpc>
                <a:spcPct val="100000"/>
              </a:lnSpc>
              <a:spcAft>
                <a:spcPts val="600"/>
              </a:spcAft>
              <a:defRPr lang="de-DE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de-DE" sz="2000"/>
            </a:lvl3pPr>
            <a:lvl4pPr>
              <a:lnSpc>
                <a:spcPct val="100000"/>
              </a:lnSpc>
              <a:spcAft>
                <a:spcPts val="1200"/>
              </a:spcAft>
              <a:defRPr lang="de-DE" sz="2000"/>
            </a:lvl4pPr>
            <a:lvl5pPr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Tabellenplatzhalter 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lang="de-DE" sz="2400"/>
            </a:lvl1pPr>
          </a:lstStyle>
          <a:p>
            <a:pPr rtl="0"/>
            <a:r>
              <a:rPr lang="fr-FR"/>
              <a:t>Cliquez sur l'icône pour ajouter un tableau</a:t>
            </a:r>
            <a:endParaRPr lang="de-DE"/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lang="de-DE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de-DE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de-DE"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de-DE"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lang="de-DE"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lang="de-DE"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lang="de-DE"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ild und Inhal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9220619" cy="525308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5400" noProof="0" dirty="0"/>
              <a:t>Avancées projet solution d‘investissement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5A10C-36D5-0108-0CB1-000BDA992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97D41-2794-2784-C05E-DD1EC10F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el-GR" sz="3200" b="0" i="0" dirty="0">
                <a:effectLst/>
              </a:rPr>
              <a:t>β</a:t>
            </a:r>
            <a:r>
              <a:rPr lang="fr-FR" sz="3200" b="0" i="0" dirty="0">
                <a:effectLst/>
              </a:rPr>
              <a:t> du</a:t>
            </a:r>
            <a:r>
              <a:rPr lang="fr-FR" sz="3200" noProof="0" dirty="0"/>
              <a:t> CAPM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18FBCE-7ABE-6B45-08C6-057C5DCAF6B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10</a:t>
            </a:fld>
            <a:endParaRPr lang="fr-FR" noProof="0" dirty="0"/>
          </a:p>
        </p:txBody>
      </p:sp>
      <p:pic>
        <p:nvPicPr>
          <p:cNvPr id="5" name="Image 4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F05571F1-0AEB-57B2-845E-963C2CB9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18" y="1133389"/>
            <a:ext cx="10057115" cy="481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D1279-8E1F-077B-BBC0-65B38214A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AE425-8757-0BF6-B076-B5B07E3D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noProof="0" dirty="0"/>
              <a:t>Variable de stress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331187-9349-233A-B094-13A9A9E803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11</a:t>
            </a:fld>
            <a:endParaRPr lang="fr-FR" noProof="0" dirty="0"/>
          </a:p>
        </p:txBody>
      </p:sp>
      <p:pic>
        <p:nvPicPr>
          <p:cNvPr id="8" name="Image 7" descr="Une image contenant texte, diagramme, Tracé, ligne&#10;&#10;Le contenu généré par l’IA peut être incorrect.">
            <a:extLst>
              <a:ext uri="{FF2B5EF4-FFF2-40B4-BE49-F238E27FC236}">
                <a16:creationId xmlns:a16="http://schemas.microsoft.com/office/drawing/2014/main" id="{7A8EC7B9-1C79-17D2-4737-F042C0CA1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446" y="895342"/>
            <a:ext cx="6401316" cy="3001996"/>
          </a:xfrm>
          <a:prstGeom prst="rect">
            <a:avLst/>
          </a:prstGeom>
        </p:spPr>
      </p:pic>
      <p:pic>
        <p:nvPicPr>
          <p:cNvPr id="10" name="Image 9" descr="Une image contenant texte, diagramme, capture d’écran, Tracé&#10;&#10;Le contenu généré par l’IA peut être incorrect.">
            <a:extLst>
              <a:ext uri="{FF2B5EF4-FFF2-40B4-BE49-F238E27FC236}">
                <a16:creationId xmlns:a16="http://schemas.microsoft.com/office/drawing/2014/main" id="{CC479EEE-95D6-D37A-6714-B539C0F995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751"/>
          <a:stretch/>
        </p:blipFill>
        <p:spPr>
          <a:xfrm>
            <a:off x="3123446" y="3856004"/>
            <a:ext cx="6401316" cy="30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AC699-4BBB-80F7-4184-E1839EB84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6787D-EECB-B52F-1E4F-68B3C10C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dirty="0"/>
              <a:t>Tilter l’allocation de long terme</a:t>
            </a:r>
            <a:endParaRPr lang="fr-FR" sz="32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A23371-1998-C4DD-4E4E-253D600160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12</a:t>
            </a:fld>
            <a:endParaRPr lang="fr-FR" noProof="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C30667-DDBC-C4BC-D7B9-F97EEE423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499" y="966130"/>
            <a:ext cx="6832171" cy="55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4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842B3-6F99-5601-863F-A443FE880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9A54E-3D9D-2507-B15B-F1183463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dirty="0"/>
              <a:t>Premiers </a:t>
            </a:r>
            <a:r>
              <a:rPr lang="fr-FR" sz="3200" dirty="0" err="1"/>
              <a:t>backtest</a:t>
            </a:r>
            <a:r>
              <a:rPr lang="fr-FR" sz="3200" dirty="0"/>
              <a:t> : Benchmark</a:t>
            </a:r>
            <a:endParaRPr lang="fr-FR" sz="32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53A624-9129-1921-CC20-748399DE31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13</a:t>
            </a:fld>
            <a:endParaRPr lang="fr-FR" noProof="0" dirty="0"/>
          </a:p>
        </p:txBody>
      </p:sp>
      <p:pic>
        <p:nvPicPr>
          <p:cNvPr id="5" name="Image 4" descr="Une image contenant ligne, texte, Tracé, diagramme&#10;&#10;Le contenu généré par l’IA peut être incorrect.">
            <a:extLst>
              <a:ext uri="{FF2B5EF4-FFF2-40B4-BE49-F238E27FC236}">
                <a16:creationId xmlns:a16="http://schemas.microsoft.com/office/drawing/2014/main" id="{A041DFCD-9529-8B5F-4880-93F6FE2CA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403" y="1111313"/>
            <a:ext cx="9918908" cy="4462986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9BD229F-AFC9-1017-52DF-4C8CDD5568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20172" y="5363806"/>
            <a:ext cx="7016438" cy="88723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algn="ctr" rtl="0">
              <a:buNone/>
            </a:pPr>
            <a:r>
              <a:rPr lang="fr-FR" sz="1800" i="1" dirty="0"/>
              <a:t>Performance de l’indice vs l’indice reconstitué via les sous-jacents</a:t>
            </a:r>
            <a:endParaRPr lang="fr-FR" sz="1800" i="1" noProof="0" dirty="0"/>
          </a:p>
        </p:txBody>
      </p:sp>
    </p:spTree>
    <p:extLst>
      <p:ext uri="{BB962C8B-B14F-4D97-AF65-F5344CB8AC3E}">
        <p14:creationId xmlns:p14="http://schemas.microsoft.com/office/powerpoint/2010/main" val="33895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5DBB8-92AC-7D13-C750-916AE53A0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727E6-F41E-0D1D-0C37-2ABAEB8A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dirty="0"/>
              <a:t>Premiers </a:t>
            </a:r>
            <a:r>
              <a:rPr lang="fr-FR" sz="3200" dirty="0" err="1"/>
              <a:t>backtest</a:t>
            </a:r>
            <a:r>
              <a:rPr lang="fr-FR" sz="3200" dirty="0"/>
              <a:t> : Allocation Stratégique</a:t>
            </a:r>
            <a:endParaRPr lang="fr-FR" sz="32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49F2FB-9A67-F988-466A-3574EDC0154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14</a:t>
            </a:fld>
            <a:endParaRPr lang="fr-FR" noProof="0" dirty="0"/>
          </a:p>
        </p:txBody>
      </p:sp>
      <p:pic>
        <p:nvPicPr>
          <p:cNvPr id="9" name="Image 8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4B39219C-FA73-043B-D418-AC1765AB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654" y="977774"/>
            <a:ext cx="6213419" cy="414227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3D3A342-ECDA-BC7E-8403-0F1EFA17B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169" y="5209269"/>
            <a:ext cx="10114695" cy="13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6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A1BEF-E8F8-1816-B32F-7F23B05F7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B128A-AA6C-D3CD-3887-03B43E82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dirty="0"/>
              <a:t>Premiers </a:t>
            </a:r>
            <a:r>
              <a:rPr lang="fr-FR" sz="3200" dirty="0" err="1"/>
              <a:t>backtest</a:t>
            </a:r>
            <a:r>
              <a:rPr lang="fr-FR" sz="3200" dirty="0"/>
              <a:t> : Benchmark</a:t>
            </a:r>
            <a:endParaRPr lang="fr-FR" sz="32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69346D-6D31-3D01-79BF-8E59EBC2E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15</a:t>
            </a:fld>
            <a:endParaRPr lang="fr-FR" noProof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892710D-55A4-4F3C-6D7B-10093D5B350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928419" y="5395930"/>
            <a:ext cx="7016438" cy="88723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algn="ctr" rtl="0">
              <a:buNone/>
            </a:pPr>
            <a:r>
              <a:rPr lang="fr-FR" sz="1800" i="1" dirty="0"/>
              <a:t>Evolution de l’allocation stratégique</a:t>
            </a:r>
            <a:endParaRPr lang="fr-FR" sz="1800" i="1" noProof="0" dirty="0"/>
          </a:p>
        </p:txBody>
      </p:sp>
      <p:pic>
        <p:nvPicPr>
          <p:cNvPr id="6" name="Image 5" descr="Une image contenant text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211FDDC6-BCC4-ECE0-CB1E-5B26853CD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55"/>
          <a:stretch/>
        </p:blipFill>
        <p:spPr>
          <a:xfrm>
            <a:off x="3143440" y="1291816"/>
            <a:ext cx="6586397" cy="42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F7704-9631-004B-2C71-1F307E736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CD39C-84F1-FE24-C39D-B7B40016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692" y="2663240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4400" noProof="0" dirty="0"/>
              <a:t>Rendez-vous 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DBCE1A-986D-D917-79A7-A714C1B515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6528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E6276-108E-377F-B627-612A906BE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63B2E-A7C4-3B63-A79E-A6FB03B4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280285"/>
            <a:ext cx="9191292" cy="7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fr-FR" noProof="0" dirty="0"/>
              <a:t>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5C69C7-C128-A8EE-834E-5F1242B52CD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39B6BEF-ECF4-B37A-6389-1AD8796CAF9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41147" y="824996"/>
            <a:ext cx="11325491" cy="290616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noProof="0" dirty="0"/>
              <a:t>Allocation Stratégique : allocation long terme optimisée via MVO, ERC …</a:t>
            </a:r>
          </a:p>
          <a:p>
            <a:pPr rtl="0"/>
            <a:r>
              <a:rPr lang="fr-FR" dirty="0"/>
              <a:t>Allocation Tactique : tilter notre vision long terme par des vues cours terme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Vues macroéconomiques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Ajuter nos pondérations en conséquence : BL ?</a:t>
            </a:r>
          </a:p>
          <a:p>
            <a:pPr rtl="0"/>
            <a:endParaRPr lang="fr-FR" sz="18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A8035A-AA54-0F22-3C51-3BFB1C23D351}"/>
              </a:ext>
            </a:extLst>
          </p:cNvPr>
          <p:cNvSpPr txBox="1">
            <a:spLocks/>
          </p:cNvSpPr>
          <p:nvPr/>
        </p:nvSpPr>
        <p:spPr>
          <a:xfrm>
            <a:off x="1041147" y="3976703"/>
            <a:ext cx="11325491" cy="170884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Diversification</a:t>
            </a:r>
          </a:p>
          <a:p>
            <a:r>
              <a:rPr lang="fr-FR" sz="1800" dirty="0"/>
              <a:t>Instruments autorisés &amp; levier : future ?</a:t>
            </a:r>
          </a:p>
          <a:p>
            <a:r>
              <a:rPr lang="fr-FR" sz="1800" dirty="0"/>
              <a:t>Thématique : cyclique vs défensif</a:t>
            </a:r>
          </a:p>
          <a:p>
            <a:r>
              <a:rPr lang="fr-FR" sz="1800" dirty="0"/>
              <a:t>Typologie de client ?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16D4662-7B23-15F4-B05D-8A9CA622B28D}"/>
              </a:ext>
            </a:extLst>
          </p:cNvPr>
          <p:cNvSpPr txBox="1">
            <a:spLocks/>
          </p:cNvSpPr>
          <p:nvPr/>
        </p:nvSpPr>
        <p:spPr>
          <a:xfrm>
            <a:off x="1381119" y="3223455"/>
            <a:ext cx="9191292" cy="76576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defPPr>
              <a:defRPr lang="de-DE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Points d’attention</a:t>
            </a:r>
          </a:p>
        </p:txBody>
      </p:sp>
    </p:spTree>
    <p:extLst>
      <p:ext uri="{BB962C8B-B14F-4D97-AF65-F5344CB8AC3E}">
        <p14:creationId xmlns:p14="http://schemas.microsoft.com/office/powerpoint/2010/main" val="5783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32142-68E9-E1BC-1DA3-8A10D005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00646-8E04-FCE3-D332-467EF975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425447"/>
            <a:ext cx="9191292" cy="7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fr-FR" noProof="0" dirty="0"/>
              <a:t>Données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AF718D-1FE4-123A-1EB8-249BE9AEF9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807BF65-2EF1-ADDC-7CBE-30D49BB45C5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633327" y="2562130"/>
            <a:ext cx="3878168" cy="23584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1800" noProof="0" dirty="0"/>
              <a:t>Données FactSet</a:t>
            </a:r>
          </a:p>
          <a:p>
            <a:pPr rtl="0"/>
            <a:r>
              <a:rPr lang="fr-FR" sz="1800" dirty="0"/>
              <a:t>14 ans d’historique (2011/2025)</a:t>
            </a:r>
          </a:p>
          <a:p>
            <a:pPr rtl="0"/>
            <a:r>
              <a:rPr lang="fr-FR" sz="1800" dirty="0"/>
              <a:t>Prix des indices total return</a:t>
            </a:r>
          </a:p>
          <a:p>
            <a:pPr rtl="0"/>
            <a:endParaRPr lang="fr-FR" sz="1800" noProof="0" dirty="0"/>
          </a:p>
        </p:txBody>
      </p:sp>
      <p:pic>
        <p:nvPicPr>
          <p:cNvPr id="11" name="Image 10" descr="Une image contenant texte, Tracé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E693B007-2C58-203B-7950-9412CEA20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40" y="1481990"/>
            <a:ext cx="7538446" cy="38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4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C1FD2-D728-4F95-6D5A-385B894EA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0190F-1E2B-4CE3-EE43-7EB1261C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425447"/>
            <a:ext cx="9191292" cy="7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fr-FR" noProof="0" dirty="0"/>
              <a:t>Allocation stratégique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D8F710-8CFC-7381-DBC0-EFA9054A79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pic>
        <p:nvPicPr>
          <p:cNvPr id="7" name="Image 6" descr="Une image contenant texte, capture d’écran, Caractère coloré, motif&#10;&#10;Le contenu généré par l’IA peut être incorrect.">
            <a:extLst>
              <a:ext uri="{FF2B5EF4-FFF2-40B4-BE49-F238E27FC236}">
                <a16:creationId xmlns:a16="http://schemas.microsoft.com/office/drawing/2014/main" id="{E2D7135A-763D-0674-3D02-8B8701C6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77" y="1248551"/>
            <a:ext cx="5249485" cy="4637703"/>
          </a:xfrm>
          <a:prstGeom prst="rect">
            <a:avLst/>
          </a:prstGeom>
        </p:spPr>
      </p:pic>
      <p:pic>
        <p:nvPicPr>
          <p:cNvPr id="10" name="Image 9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17D50AA1-30E4-D604-0779-9FC5E5B3C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01" y="2039811"/>
            <a:ext cx="5880476" cy="305518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1B06DDD-9867-7967-A7EF-FFE895BE3769}"/>
              </a:ext>
            </a:extLst>
          </p:cNvPr>
          <p:cNvSpPr txBox="1"/>
          <p:nvPr/>
        </p:nvSpPr>
        <p:spPr>
          <a:xfrm>
            <a:off x="1799835" y="5215425"/>
            <a:ext cx="42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u="sng" dirty="0"/>
              <a:t>Rendements annualisés des secteurs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7F1C681-7CB6-B206-0B95-BAAF285350BE}"/>
              </a:ext>
            </a:extLst>
          </p:cNvPr>
          <p:cNvSpPr txBox="1"/>
          <p:nvPr/>
        </p:nvSpPr>
        <p:spPr>
          <a:xfrm>
            <a:off x="7579056" y="5902890"/>
            <a:ext cx="42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u="sng" dirty="0"/>
              <a:t>Matrice de corrélation des secteurs</a:t>
            </a:r>
          </a:p>
        </p:txBody>
      </p:sp>
    </p:spTree>
    <p:extLst>
      <p:ext uri="{BB962C8B-B14F-4D97-AF65-F5344CB8AC3E}">
        <p14:creationId xmlns:p14="http://schemas.microsoft.com/office/powerpoint/2010/main" val="90798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5D78-80E5-AFAC-810E-DD57D5DF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E631E-1CA3-4F5B-25D3-200740D2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425447"/>
            <a:ext cx="9191292" cy="7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fr-FR" noProof="0" dirty="0"/>
              <a:t>Allocation stratégique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96FDAA-6F8F-731D-78AD-ACA46B0B32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pic>
        <p:nvPicPr>
          <p:cNvPr id="5" name="Image 4" descr="Une image contenant texte, diagramme, cercl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C08F5249-560C-4E02-9B52-3C961C94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17" y="1487187"/>
            <a:ext cx="5371290" cy="4160067"/>
          </a:xfrm>
          <a:prstGeom prst="rect">
            <a:avLst/>
          </a:prstGeom>
        </p:spPr>
      </p:pic>
      <p:pic>
        <p:nvPicPr>
          <p:cNvPr id="10" name="Image 9" descr="Une image contenant diagramme, texte, cercle, Caractère coloré&#10;&#10;Le contenu généré par l’IA peut être incorrect.">
            <a:extLst>
              <a:ext uri="{FF2B5EF4-FFF2-40B4-BE49-F238E27FC236}">
                <a16:creationId xmlns:a16="http://schemas.microsoft.com/office/drawing/2014/main" id="{25DB9818-B36B-5403-3B24-4CB666198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632" y="1487187"/>
            <a:ext cx="4786368" cy="41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2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D15F1-4B2A-BBF7-0C8E-B9C3C8072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8DF81-0B7E-A1BA-BCF1-BAB96E1F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425447"/>
            <a:ext cx="9191292" cy="7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fr-FR" noProof="0" dirty="0"/>
              <a:t>Allocation stratégique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EC5D3B-3B4E-1ABD-352F-E40B688446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7</a:t>
            </a:fld>
            <a:endParaRPr lang="fr-FR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9AEC541-6632-D7CE-FC27-6CC29D677253}"/>
              </a:ext>
            </a:extLst>
          </p:cNvPr>
          <p:cNvSpPr txBox="1">
            <a:spLocks/>
          </p:cNvSpPr>
          <p:nvPr/>
        </p:nvSpPr>
        <p:spPr>
          <a:xfrm>
            <a:off x="1944793" y="1663577"/>
            <a:ext cx="8627617" cy="2111718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Optimisation max Shape ratio</a:t>
            </a:r>
          </a:p>
          <a:p>
            <a:r>
              <a:rPr lang="fr-FR" sz="1800" dirty="0"/>
              <a:t>Max concentration par secteur = 15%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Idée : dévié du benchmark plutôt que limite absolue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800" dirty="0"/>
          </a:p>
          <a:p>
            <a:r>
              <a:rPr lang="fr-FR" sz="1800" dirty="0"/>
              <a:t>Objectif : gagner en Sharpe pour se permettre des paris à cours terme</a:t>
            </a:r>
          </a:p>
          <a:p>
            <a:endParaRPr lang="fr-FR" sz="18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6AB3966A-61DD-3FCF-E3C4-9318A1028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764" y="4470422"/>
            <a:ext cx="2286319" cy="72400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4718A28-6C23-921F-5FF9-4858E2B33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993" y="4460543"/>
            <a:ext cx="2286319" cy="7338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A10CAAF-AAB0-30CC-CF53-F5891F239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879" y="3922427"/>
            <a:ext cx="267689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6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2F38E-B66D-4DBF-7269-C75CC0EFF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5FC04-79A3-5452-7270-480ECEEB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692" y="2663240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4400" noProof="0" dirty="0"/>
              <a:t>Rendez-vous </a:t>
            </a:r>
            <a:r>
              <a:rPr lang="fr-FR" sz="4400" dirty="0"/>
              <a:t>2</a:t>
            </a:r>
            <a:endParaRPr lang="fr-FR" sz="44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F5EF0F-8E31-3AA4-39E5-9DAEC62BCE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7918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B5B7A-F937-86FF-2E7C-454B93528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33B42-B427-3229-67C5-AE1A19BC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280285"/>
            <a:ext cx="9191292" cy="765760"/>
          </a:xfrm>
        </p:spPr>
        <p:txBody>
          <a:bodyPr rtlCol="0">
            <a:normAutofit fontScale="90000"/>
          </a:bodyPr>
          <a:lstStyle>
            <a:defPPr>
              <a:defRPr lang="de-DE"/>
            </a:defPPr>
          </a:lstStyle>
          <a:p>
            <a:pPr rtl="0"/>
            <a:r>
              <a:rPr lang="fr-FR" noProof="0" dirty="0"/>
              <a:t>Prise en compte des vues macro-économiques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6E30DF-EDCE-49CE-04A5-DB772A7627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9</a:t>
            </a:fld>
            <a:endParaRPr lang="fr-FR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1994262-9557-53EE-FE43-121C912B5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41147" y="959665"/>
            <a:ext cx="11325491" cy="535965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fr-FR" sz="1800" b="1" u="sng" noProof="0" dirty="0"/>
              <a:t>Première approche :</a:t>
            </a:r>
            <a:endParaRPr lang="fr-FR" sz="1800" noProof="0" dirty="0"/>
          </a:p>
          <a:p>
            <a:pPr rtl="0"/>
            <a:r>
              <a:rPr lang="fr-FR" sz="1800" noProof="0" dirty="0"/>
              <a:t>Identification des </a:t>
            </a:r>
            <a:r>
              <a:rPr lang="el-GR" sz="1800" b="0" i="0" dirty="0">
                <a:effectLst/>
              </a:rPr>
              <a:t>β</a:t>
            </a:r>
            <a:r>
              <a:rPr lang="fr-FR" sz="1800" noProof="0" dirty="0"/>
              <a:t> au marché des secteurs du STOXX600</a:t>
            </a:r>
          </a:p>
          <a:p>
            <a:pPr rtl="0"/>
            <a:r>
              <a:rPr lang="fr-FR" sz="1800" dirty="0"/>
              <a:t>Construction d’un score de stress de marché : agrégation des variables macro-économiques</a:t>
            </a:r>
          </a:p>
          <a:p>
            <a:pPr rtl="0"/>
            <a:r>
              <a:rPr lang="fr-FR" sz="1800" dirty="0"/>
              <a:t>Surpondération des secteurs défensifs &amp; sous-pondération des secteurs offensifs via Black-</a:t>
            </a:r>
            <a:r>
              <a:rPr lang="fr-FR" sz="1800" dirty="0" err="1"/>
              <a:t>Litterman</a:t>
            </a:r>
            <a:endParaRPr lang="fr-FR" sz="1800" dirty="0"/>
          </a:p>
          <a:p>
            <a:pPr rtl="0"/>
            <a:endParaRPr lang="fr-FR" sz="1800" dirty="0"/>
          </a:p>
          <a:p>
            <a:pPr rtl="0">
              <a:buFont typeface="Wingdings" panose="05000000000000000000" pitchFamily="2" charset="2"/>
              <a:buChar char="è"/>
            </a:pPr>
            <a:r>
              <a:rPr lang="fr-FR" sz="1800" dirty="0"/>
              <a:t>Avantage : simplicité de la vue via l’agrégation</a:t>
            </a:r>
          </a:p>
          <a:p>
            <a:pPr rtl="0">
              <a:buFont typeface="Wingdings" panose="05000000000000000000" pitchFamily="2" charset="2"/>
              <a:buChar char="è"/>
            </a:pPr>
            <a:r>
              <a:rPr lang="fr-FR" sz="1800" dirty="0"/>
              <a:t>Inconvénient : grande perte d’information via la destruction de granularité</a:t>
            </a:r>
          </a:p>
          <a:p>
            <a:pPr rtl="0"/>
            <a:endParaRPr lang="fr-FR" sz="1800" noProof="0" dirty="0"/>
          </a:p>
          <a:p>
            <a:pPr marL="0" indent="0" rtl="0">
              <a:buNone/>
            </a:pPr>
            <a:r>
              <a:rPr lang="fr-FR" sz="1800" b="1" u="sng" dirty="0"/>
              <a:t>Réflexions :</a:t>
            </a:r>
            <a:endParaRPr lang="fr-FR" sz="1800" noProof="0" dirty="0"/>
          </a:p>
          <a:p>
            <a:r>
              <a:rPr lang="fr-FR" sz="1800" dirty="0"/>
              <a:t>Régressions MIDAS pour identifier les </a:t>
            </a:r>
            <a:r>
              <a:rPr lang="el-GR" sz="1800" b="0" i="0" dirty="0">
                <a:effectLst/>
              </a:rPr>
              <a:t>β</a:t>
            </a:r>
            <a:r>
              <a:rPr lang="fr-FR" sz="1800" b="0" i="0" dirty="0">
                <a:effectLst/>
              </a:rPr>
              <a:t> des secteurs avec chaque variable macr</a:t>
            </a:r>
            <a:r>
              <a:rPr lang="fr-FR" sz="1800" dirty="0"/>
              <a:t>o d’intérêt</a:t>
            </a:r>
          </a:p>
          <a:p>
            <a:r>
              <a:rPr lang="fr-FR" sz="1800" dirty="0"/>
              <a:t>Filtrage pondéré par les </a:t>
            </a:r>
            <a:r>
              <a:rPr lang="el-GR" sz="1800" b="0" i="0" dirty="0">
                <a:effectLst/>
              </a:rPr>
              <a:t>β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65632914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938327_TF78544816_Win32" id="{A86D2529-0102-4786-A7BE-258984D63721}" vid="{FE3B0FAD-7AD0-46AD-A4CD-14C47D9E5FB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Moderne Konferenzpräsentation</Template>
  <TotalTime>0</TotalTime>
  <Words>272</Words>
  <Application>Microsoft Office PowerPoint</Application>
  <PresentationFormat>Grand écran</PresentationFormat>
  <Paragraphs>76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Tisa Offc Serif Pro</vt:lpstr>
      <vt:lpstr>Univers Light</vt:lpstr>
      <vt:lpstr>Wingdings</vt:lpstr>
      <vt:lpstr>Benutzerdefiniert</vt:lpstr>
      <vt:lpstr>Avancées projet solution d‘investissement</vt:lpstr>
      <vt:lpstr>Rendez-vous 1</vt:lpstr>
      <vt:lpstr>Plan</vt:lpstr>
      <vt:lpstr>Données</vt:lpstr>
      <vt:lpstr>Allocation stratégique</vt:lpstr>
      <vt:lpstr>Allocation stratégique</vt:lpstr>
      <vt:lpstr>Allocation stratégique</vt:lpstr>
      <vt:lpstr>Rendez-vous 2</vt:lpstr>
      <vt:lpstr>Prise en compte des vues macro-économiques</vt:lpstr>
      <vt:lpstr>β du CAPM</vt:lpstr>
      <vt:lpstr>Variable de stress</vt:lpstr>
      <vt:lpstr>Tilter l’allocation de long terme</vt:lpstr>
      <vt:lpstr>Premiers backtest : Benchmark</vt:lpstr>
      <vt:lpstr>Premiers backtest : Allocation Stratégique</vt:lpstr>
      <vt:lpstr>Premiers backtest : Benchmark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CHARBONNIER Thibault</dc:creator>
  <cp:lastModifiedBy>CHARBONNIER Thibault</cp:lastModifiedBy>
  <cp:revision>3</cp:revision>
  <dcterms:created xsi:type="dcterms:W3CDTF">2025-02-24T18:44:08Z</dcterms:created>
  <dcterms:modified xsi:type="dcterms:W3CDTF">2025-03-03T19:09:48Z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