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handoutMasterIdLst>
    <p:handoutMasterId r:id="rId51"/>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51" r:id="rId15"/>
    <p:sldId id="348" r:id="rId16"/>
    <p:sldId id="343" r:id="rId17"/>
    <p:sldId id="295" r:id="rId18"/>
    <p:sldId id="296" r:id="rId19"/>
    <p:sldId id="297" r:id="rId20"/>
    <p:sldId id="345" r:id="rId21"/>
    <p:sldId id="298" r:id="rId22"/>
    <p:sldId id="299" r:id="rId23"/>
    <p:sldId id="301" r:id="rId24"/>
    <p:sldId id="336" r:id="rId25"/>
    <p:sldId id="337" r:id="rId26"/>
    <p:sldId id="342" r:id="rId27"/>
    <p:sldId id="303" r:id="rId28"/>
    <p:sldId id="344" r:id="rId29"/>
    <p:sldId id="309" r:id="rId30"/>
    <p:sldId id="310" r:id="rId31"/>
    <p:sldId id="314" r:id="rId32"/>
    <p:sldId id="315" r:id="rId33"/>
    <p:sldId id="316" r:id="rId34"/>
    <p:sldId id="317" r:id="rId35"/>
    <p:sldId id="318" r:id="rId36"/>
    <p:sldId id="319" r:id="rId37"/>
    <p:sldId id="323" r:id="rId38"/>
    <p:sldId id="325" r:id="rId39"/>
    <p:sldId id="326" r:id="rId40"/>
    <p:sldId id="330" r:id="rId41"/>
    <p:sldId id="331" r:id="rId42"/>
    <p:sldId id="332" r:id="rId43"/>
    <p:sldId id="349" r:id="rId44"/>
    <p:sldId id="333" r:id="rId45"/>
    <p:sldId id="346" r:id="rId46"/>
    <p:sldId id="347" r:id="rId47"/>
    <p:sldId id="350" r:id="rId48"/>
    <p:sldId id="284" r:id="rId4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68"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18</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19</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21</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22</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23</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27</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29</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31</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32</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33</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34</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35</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36</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37</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38</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39</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40</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41</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42</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43</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22283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44</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17</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10</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Valeurs par défauts</a:t>
            </a:r>
            <a:endParaRPr lang="fr-FR" dirty="0"/>
          </a:p>
        </p:txBody>
      </p:sp>
      <p:sp>
        <p:nvSpPr>
          <p:cNvPr id="3" name="Espace réservé du contenu 2"/>
          <p:cNvSpPr>
            <a:spLocks noGrp="1"/>
          </p:cNvSpPr>
          <p:nvPr>
            <p:ph idx="1"/>
          </p:nvPr>
        </p:nvSpPr>
        <p:spPr/>
        <p:txBody>
          <a:bodyPr/>
          <a:lstStyle/>
          <a:p>
            <a:r>
              <a:rPr lang="fr-FR" dirty="0" smtClean="0"/>
              <a:t>Les méthodes et paramètres peuvent avoir des valeurs par défaut</a:t>
            </a:r>
          </a:p>
          <a:p>
            <a:pPr lvl="1"/>
            <a:r>
              <a:rPr lang="fr-FR" dirty="0" smtClean="0"/>
              <a:t>Evite les surcharges</a:t>
            </a:r>
          </a:p>
          <a:p>
            <a:r>
              <a:rPr lang="en-US" dirty="0"/>
              <a:t>constructor(id: </a:t>
            </a:r>
            <a:r>
              <a:rPr lang="en-US" dirty="0" smtClean="0"/>
              <a:t>number = 0, </a:t>
            </a:r>
            <a:r>
              <a:rPr lang="en-US" dirty="0"/>
              <a:t>owner: </a:t>
            </a:r>
            <a:r>
              <a:rPr lang="en-US" dirty="0" smtClean="0"/>
              <a:t>Customer = null)</a:t>
            </a:r>
          </a:p>
          <a:p>
            <a:r>
              <a:rPr lang="en-US" dirty="0" smtClean="0"/>
              <a:t>Les </a:t>
            </a:r>
            <a:r>
              <a:rPr lang="en-US" dirty="0" err="1" smtClean="0"/>
              <a:t>valeurs</a:t>
            </a:r>
            <a:r>
              <a:rPr lang="en-US" dirty="0" smtClean="0"/>
              <a:t> par </a:t>
            </a:r>
            <a:r>
              <a:rPr lang="en-US" smtClean="0"/>
              <a:t>défauts </a:t>
            </a:r>
            <a:r>
              <a:rPr lang="en-US" dirty="0" err="1" smtClean="0"/>
              <a:t>sont</a:t>
            </a:r>
            <a:r>
              <a:rPr lang="en-US" dirty="0" smtClean="0"/>
              <a:t> </a:t>
            </a:r>
            <a:r>
              <a:rPr lang="en-US" dirty="0" err="1" smtClean="0"/>
              <a:t>toujours</a:t>
            </a:r>
            <a:r>
              <a:rPr lang="en-US" dirty="0" smtClean="0"/>
              <a:t> à </a:t>
            </a:r>
            <a:r>
              <a:rPr lang="en-US" dirty="0" err="1" smtClean="0"/>
              <a:t>droite</a:t>
            </a:r>
            <a:r>
              <a:rPr lang="en-US" dirty="0" smtClean="0"/>
              <a:t> de la signature</a:t>
            </a:r>
            <a:endParaRPr lang="fr-FR" dirty="0"/>
          </a:p>
        </p:txBody>
      </p:sp>
    </p:spTree>
    <p:extLst>
      <p:ext uri="{BB962C8B-B14F-4D97-AF65-F5344CB8AC3E}">
        <p14:creationId xmlns:p14="http://schemas.microsoft.com/office/powerpoint/2010/main" val="3792444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prototypé</a:t>
            </a:r>
            <a:endParaRPr lang="fr-FR" dirty="0"/>
          </a:p>
        </p:txBody>
      </p:sp>
      <p:sp>
        <p:nvSpPr>
          <p:cNvPr id="3" name="Espace réservé du contenu 2"/>
          <p:cNvSpPr>
            <a:spLocks noGrp="1"/>
          </p:cNvSpPr>
          <p:nvPr>
            <p:ph idx="1"/>
          </p:nvPr>
        </p:nvSpPr>
        <p:spPr/>
        <p:txBody>
          <a:bodyPr/>
          <a:lstStyle/>
          <a:p>
            <a:r>
              <a:rPr lang="fr-FR" dirty="0" smtClean="0"/>
              <a:t>Un constructeur prototypé permet de simplifié l’écriture d’un constructeur</a:t>
            </a:r>
          </a:p>
          <a:p>
            <a:r>
              <a:rPr lang="fr-FR" dirty="0" smtClean="0"/>
              <a:t>Exemple</a:t>
            </a:r>
          </a:p>
          <a:p>
            <a:pPr lvl="1"/>
            <a:r>
              <a:rPr lang="fr-FR" dirty="0" err="1" smtClean="0"/>
              <a:t>constructor</a:t>
            </a:r>
            <a:r>
              <a:rPr lang="fr-FR" dirty="0" smtClean="0"/>
              <a:t>(public </a:t>
            </a:r>
            <a:r>
              <a:rPr lang="fr-FR" dirty="0" err="1"/>
              <a:t>heroService</a:t>
            </a:r>
            <a:r>
              <a:rPr lang="fr-FR" dirty="0"/>
              <a:t>: </a:t>
            </a:r>
            <a:r>
              <a:rPr lang="fr-FR" dirty="0" err="1"/>
              <a:t>HeroService</a:t>
            </a:r>
            <a:r>
              <a:rPr lang="fr-FR" dirty="0"/>
              <a:t>) { </a:t>
            </a:r>
            <a:r>
              <a:rPr lang="fr-FR" dirty="0" smtClean="0"/>
              <a:t>}</a:t>
            </a:r>
          </a:p>
          <a:p>
            <a:pPr lvl="1"/>
            <a:r>
              <a:rPr lang="fr-FR" dirty="0" smtClean="0"/>
              <a:t>Crée </a:t>
            </a:r>
            <a:r>
              <a:rPr lang="fr-FR" smtClean="0"/>
              <a:t>l’attribut public </a:t>
            </a:r>
            <a:r>
              <a:rPr lang="fr-FR" dirty="0" err="1" smtClean="0"/>
              <a:t>heroService</a:t>
            </a:r>
            <a:r>
              <a:rPr lang="fr-FR" dirty="0" smtClean="0"/>
              <a:t> et l’affecte</a:t>
            </a:r>
          </a:p>
          <a:p>
            <a:pPr lvl="1"/>
            <a:r>
              <a:rPr lang="fr-FR" dirty="0" smtClean="0"/>
              <a:t>Peut avoir plusieurs paramètres</a:t>
            </a:r>
            <a:endParaRPr lang="fr-FR" dirty="0"/>
          </a:p>
        </p:txBody>
      </p:sp>
    </p:spTree>
    <p:extLst>
      <p:ext uri="{BB962C8B-B14F-4D97-AF65-F5344CB8AC3E}">
        <p14:creationId xmlns:p14="http://schemas.microsoft.com/office/powerpoint/2010/main" val="37712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Uniquement pour les entités et TO</a:t>
            </a:r>
          </a:p>
          <a:p>
            <a:pPr lvl="1"/>
            <a:r>
              <a:rPr lang="fr-FR" dirty="0" smtClean="0"/>
              <a:t>Non compatible avec des classes possédant </a:t>
            </a:r>
            <a:r>
              <a:rPr lang="fr-FR" smtClean="0"/>
              <a:t>des méthodes</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758971" y="1988840"/>
            <a:ext cx="7607131" cy="2088232"/>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dirty="0" smtClean="0"/>
              <a:t>Une interface est un ensemble de méthodes abstraites et de constantes</a:t>
            </a:r>
          </a:p>
          <a:p>
            <a:pPr eaLnBrk="1" hangingPunct="1"/>
            <a:endParaRPr lang="fr-FR" altLang="fr-FR" dirty="0" smtClean="0"/>
          </a:p>
          <a:p>
            <a:pPr eaLnBrk="1" hangingPunct="1"/>
            <a:r>
              <a:rPr lang="fr-FR" altLang="fr-FR" dirty="0" smtClean="0"/>
              <a:t>Une classe peut « implémenter » une ou plusieurs interfaces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p>
          <a:p>
            <a:pPr marL="457200" lvl="1" indent="0">
              <a:buNone/>
            </a:pPr>
            <a:r>
              <a:rPr lang="fr-FR" dirty="0"/>
              <a:t>interface </a:t>
            </a:r>
            <a:r>
              <a:rPr lang="fr-FR" dirty="0" err="1"/>
              <a:t>ClockInterface</a:t>
            </a:r>
            <a:r>
              <a:rPr lang="fr-FR" dirty="0"/>
              <a:t> { </a:t>
            </a:r>
            <a:r>
              <a:rPr lang="fr-FR" dirty="0" err="1"/>
              <a:t>tick</a:t>
            </a:r>
            <a:r>
              <a:rPr lang="fr-FR" dirty="0"/>
              <a:t>(); </a:t>
            </a:r>
            <a:r>
              <a:rPr lang="fr-FR" dirty="0" smtClean="0"/>
              <a:t>}</a:t>
            </a:r>
          </a:p>
          <a:p>
            <a:pPr marL="457200" lvl="1" indent="0">
              <a:buNone/>
            </a:pPr>
            <a:r>
              <a:rPr lang="fr-FR" dirty="0"/>
              <a:t>class </a:t>
            </a:r>
            <a:r>
              <a:rPr lang="fr-FR" dirty="0" err="1"/>
              <a:t>DigitalClock</a:t>
            </a:r>
            <a:r>
              <a:rPr lang="fr-FR" dirty="0"/>
              <a:t> </a:t>
            </a:r>
            <a:r>
              <a:rPr lang="fr-FR" dirty="0" err="1"/>
              <a:t>implements</a:t>
            </a:r>
            <a:r>
              <a:rPr lang="fr-FR" dirty="0"/>
              <a:t> </a:t>
            </a:r>
            <a:r>
              <a:rPr lang="fr-FR" dirty="0" err="1"/>
              <a:t>ClockInterface</a:t>
            </a:r>
            <a:r>
              <a:rPr lang="fr-FR" dirty="0"/>
              <a:t> </a:t>
            </a:r>
            <a:r>
              <a:rPr lang="fr-FR" dirty="0" smtClean="0"/>
              <a:t>{</a:t>
            </a:r>
          </a:p>
          <a:p>
            <a:pPr marL="457200" lvl="1" indent="0">
              <a:buNone/>
            </a:pPr>
            <a:r>
              <a:rPr lang="fr-FR" dirty="0" smtClean="0"/>
              <a:t>	</a:t>
            </a:r>
            <a:r>
              <a:rPr lang="fr-FR" dirty="0" err="1" smtClean="0"/>
              <a:t>constructor</a:t>
            </a:r>
            <a:r>
              <a:rPr lang="fr-FR" dirty="0" smtClean="0"/>
              <a:t>(h</a:t>
            </a:r>
            <a:r>
              <a:rPr lang="fr-FR" dirty="0"/>
              <a:t>: </a:t>
            </a:r>
            <a:r>
              <a:rPr lang="fr-FR" dirty="0" err="1"/>
              <a:t>number</a:t>
            </a:r>
            <a:r>
              <a:rPr lang="fr-FR" dirty="0"/>
              <a:t>, m: </a:t>
            </a:r>
            <a:r>
              <a:rPr lang="fr-FR" dirty="0" err="1"/>
              <a:t>number</a:t>
            </a:r>
            <a:r>
              <a:rPr lang="fr-FR" dirty="0"/>
              <a:t>) { </a:t>
            </a:r>
            <a:r>
              <a:rPr lang="fr-FR" dirty="0" smtClean="0"/>
              <a:t>}</a:t>
            </a:r>
          </a:p>
          <a:p>
            <a:pPr marL="457200" lvl="1" indent="0">
              <a:buNone/>
            </a:pPr>
            <a:r>
              <a:rPr lang="fr-FR" dirty="0"/>
              <a:t>	</a:t>
            </a:r>
            <a:r>
              <a:rPr lang="fr-FR" dirty="0" err="1" smtClean="0"/>
              <a:t>tick</a:t>
            </a:r>
            <a:r>
              <a:rPr lang="fr-FR" dirty="0"/>
              <a:t>() { console.log("</a:t>
            </a:r>
            <a:r>
              <a:rPr lang="fr-FR" dirty="0" err="1"/>
              <a:t>beep</a:t>
            </a:r>
            <a:r>
              <a:rPr lang="fr-FR" dirty="0"/>
              <a:t> </a:t>
            </a:r>
            <a:r>
              <a:rPr lang="fr-FR" dirty="0" err="1"/>
              <a:t>beep</a:t>
            </a:r>
            <a:r>
              <a:rPr lang="fr-FR" dirty="0"/>
              <a:t>"); </a:t>
            </a:r>
            <a:r>
              <a:rPr lang="fr-FR" dirty="0" smtClean="0"/>
              <a:t>}</a:t>
            </a:r>
          </a:p>
          <a:p>
            <a:pPr marL="457200" lvl="1" indent="0">
              <a:buNone/>
            </a:pPr>
            <a:r>
              <a:rPr lang="fr-FR" dirty="0" smtClean="0"/>
              <a:t> </a:t>
            </a:r>
            <a:r>
              <a:rPr lang="fr-FR" dirty="0"/>
              <a:t>}</a:t>
            </a:r>
            <a:endParaRPr lang="fr-FR" dirty="0" smtClean="0"/>
          </a:p>
          <a:p>
            <a:endParaRPr lang="fr-FR" kern="0" dirty="0"/>
          </a:p>
        </p:txBody>
      </p:sp>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dirty="0" smtClean="0"/>
              <a:t>Les interfaces d'attributs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Très utilisé comme contrat JSON</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376186484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p>
          <a:p>
            <a:pPr lvl="1"/>
            <a:endParaRPr lang="fr-FR" kern="0" dirty="0"/>
          </a:p>
          <a:p>
            <a:pPr lvl="1"/>
            <a:endParaRPr lang="fr-FR" kern="0" dirty="0" smtClean="0"/>
          </a:p>
          <a:p>
            <a:pPr lvl="1"/>
            <a:endParaRPr lang="fr-FR" kern="0" dirty="0"/>
          </a:p>
          <a:p>
            <a:pPr lvl="1"/>
            <a:endParaRPr lang="fr-FR" kern="0" dirty="0" smtClean="0"/>
          </a:p>
          <a:p>
            <a:pPr lvl="1"/>
            <a:r>
              <a:rPr lang="fr-FR" kern="0" dirty="0" smtClean="0"/>
              <a:t>Attributs optionnels</a:t>
            </a:r>
          </a:p>
          <a:p>
            <a:pPr lvl="1"/>
            <a:r>
              <a:rPr lang="fr-FR" kern="0" dirty="0" smtClean="0"/>
              <a:t>Gestion des </a:t>
            </a:r>
            <a:r>
              <a:rPr lang="fr-FR" kern="0" dirty="0" err="1" smtClean="0"/>
              <a:t>null</a:t>
            </a:r>
            <a:r>
              <a:rPr lang="fr-FR" kern="0" dirty="0" smtClean="0"/>
              <a:t> et </a:t>
            </a:r>
            <a:r>
              <a:rPr lang="fr-FR" kern="0" dirty="0" err="1" smtClean="0"/>
              <a:t>undefined</a:t>
            </a:r>
            <a:endParaRPr lang="fr-FR" kern="0" dirty="0" smtClean="0"/>
          </a:p>
          <a:p>
            <a:pPr lvl="1"/>
            <a:r>
              <a:rPr lang="fr-FR" kern="0" dirty="0"/>
              <a:t>if (</a:t>
            </a:r>
            <a:r>
              <a:rPr lang="fr-FR" kern="0" dirty="0" err="1"/>
              <a:t>config.width</a:t>
            </a:r>
            <a:r>
              <a:rPr lang="fr-FR" kern="0" dirty="0" smtClean="0"/>
              <a:t>) {…}</a:t>
            </a:r>
          </a:p>
          <a:p>
            <a:pPr lvl="1"/>
            <a:endParaRPr lang="fr-FR" kern="0" dirty="0" smtClean="0"/>
          </a:p>
          <a:p>
            <a:pPr lvl="1"/>
            <a:endParaRPr lang="fr-FR" kern="0" dirty="0"/>
          </a:p>
        </p:txBody>
      </p:sp>
      <p:pic>
        <p:nvPicPr>
          <p:cNvPr id="4" name="Image 3"/>
          <p:cNvPicPr>
            <a:picLocks noChangeAspect="1"/>
          </p:cNvPicPr>
          <p:nvPr/>
        </p:nvPicPr>
        <p:blipFill>
          <a:blip r:embed="rId3"/>
          <a:stretch>
            <a:fillRect/>
          </a:stretch>
        </p:blipFill>
        <p:spPr>
          <a:xfrm>
            <a:off x="5064125" y="1556792"/>
            <a:ext cx="2686050" cy="990600"/>
          </a:xfrm>
          <a:prstGeom prst="rect">
            <a:avLst/>
          </a:prstGeom>
        </p:spPr>
      </p:pic>
      <p:pic>
        <p:nvPicPr>
          <p:cNvPr id="5" name="Image 4"/>
          <p:cNvPicPr>
            <a:picLocks noChangeAspect="1"/>
          </p:cNvPicPr>
          <p:nvPr/>
        </p:nvPicPr>
        <p:blipFill>
          <a:blip r:embed="rId4"/>
          <a:stretch>
            <a:fillRect/>
          </a:stretch>
        </p:blipFill>
        <p:spPr>
          <a:xfrm>
            <a:off x="4165049" y="2735825"/>
            <a:ext cx="4781550" cy="942975"/>
          </a:xfrm>
          <a:prstGeom prst="rect">
            <a:avLst/>
          </a:prstGeom>
        </p:spPr>
      </p:pic>
      <p:pic>
        <p:nvPicPr>
          <p:cNvPr id="2" name="Image 1"/>
          <p:cNvPicPr>
            <a:picLocks noChangeAspect="1"/>
          </p:cNvPicPr>
          <p:nvPr/>
        </p:nvPicPr>
        <p:blipFill>
          <a:blip r:embed="rId5"/>
          <a:stretch>
            <a:fillRect/>
          </a:stretch>
        </p:blipFill>
        <p:spPr>
          <a:xfrm>
            <a:off x="5292080" y="3989303"/>
            <a:ext cx="3372445" cy="1290539"/>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Imports absolues</a:t>
            </a:r>
            <a:endParaRPr lang="fr-FR" dirty="0"/>
          </a:p>
        </p:txBody>
      </p:sp>
      <p:sp>
        <p:nvSpPr>
          <p:cNvPr id="3" name="Espace réservé du contenu 2"/>
          <p:cNvSpPr>
            <a:spLocks noGrp="1"/>
          </p:cNvSpPr>
          <p:nvPr>
            <p:ph idx="1"/>
          </p:nvPr>
        </p:nvSpPr>
        <p:spPr/>
        <p:txBody>
          <a:bodyPr/>
          <a:lstStyle/>
          <a:p>
            <a:r>
              <a:rPr lang="fr-FR" dirty="0" smtClean="0"/>
              <a:t>Il est possible d'importer les modules en absolue depuis le répertoire </a:t>
            </a:r>
            <a:r>
              <a:rPr lang="fr-FR" dirty="0" err="1" smtClean="0"/>
              <a:t>src</a:t>
            </a:r>
            <a:endParaRPr lang="fr-FR" dirty="0" smtClean="0"/>
          </a:p>
          <a:p>
            <a:pPr lvl="1"/>
            <a:r>
              <a:rPr lang="fr-FR" dirty="0" err="1" smtClean="0"/>
              <a:t>tsconfig.json</a:t>
            </a:r>
            <a:endParaRPr lang="fr-FR" dirty="0" smtClean="0"/>
          </a:p>
          <a:p>
            <a:pPr marL="457200" lvl="1" indent="0">
              <a:buNone/>
            </a:pPr>
            <a:r>
              <a:rPr lang="fr-FR" dirty="0"/>
              <a:t>{</a:t>
            </a:r>
          </a:p>
          <a:p>
            <a:pPr marL="457200" lvl="1" indent="0">
              <a:buNone/>
            </a:pPr>
            <a:r>
              <a:rPr lang="fr-FR" dirty="0"/>
              <a:t>  "</a:t>
            </a:r>
            <a:r>
              <a:rPr lang="fr-FR" dirty="0" err="1"/>
              <a:t>compilerOptions</a:t>
            </a:r>
            <a:r>
              <a:rPr lang="fr-FR" dirty="0"/>
              <a:t>": {</a:t>
            </a:r>
          </a:p>
          <a:p>
            <a:pPr marL="457200" lvl="1" indent="0">
              <a:buNone/>
            </a:pPr>
            <a:r>
              <a:rPr lang="fr-FR" dirty="0"/>
              <a:t>    "</a:t>
            </a:r>
            <a:r>
              <a:rPr lang="fr-FR" dirty="0" err="1"/>
              <a:t>baseUrl</a:t>
            </a:r>
            <a:r>
              <a:rPr lang="fr-FR" dirty="0"/>
              <a:t>": "./</a:t>
            </a:r>
            <a:r>
              <a:rPr lang="fr-FR" dirty="0" err="1"/>
              <a:t>src</a:t>
            </a:r>
            <a:r>
              <a:rPr lang="fr-FR" dirty="0"/>
              <a:t>"</a:t>
            </a:r>
          </a:p>
          <a:p>
            <a:pPr marL="457200" lvl="1" indent="0">
              <a:buNone/>
            </a:pPr>
            <a:r>
              <a:rPr lang="fr-FR" dirty="0"/>
              <a:t>  }</a:t>
            </a:r>
          </a:p>
          <a:p>
            <a:pPr marL="457200" lvl="1" indent="0">
              <a:buNone/>
            </a:pPr>
            <a:r>
              <a:rPr lang="fr-FR" dirty="0" smtClean="0"/>
              <a:t>}</a:t>
            </a:r>
          </a:p>
          <a:p>
            <a:r>
              <a:rPr lang="fr-FR" dirty="0"/>
              <a:t>import { </a:t>
            </a:r>
            <a:r>
              <a:rPr lang="fr-FR" dirty="0" err="1"/>
              <a:t>foo</a:t>
            </a:r>
            <a:r>
              <a:rPr lang="fr-FR" dirty="0"/>
              <a:t> } </a:t>
            </a:r>
            <a:r>
              <a:rPr lang="fr-FR" dirty="0" err="1"/>
              <a:t>from</a:t>
            </a:r>
            <a:r>
              <a:rPr lang="fr-FR" dirty="0"/>
              <a:t> ‘</a:t>
            </a:r>
            <a:r>
              <a:rPr lang="fr-FR" dirty="0" err="1"/>
              <a:t>app</a:t>
            </a:r>
            <a:r>
              <a:rPr lang="fr-FR" dirty="0"/>
              <a:t>/bar’</a:t>
            </a:r>
          </a:p>
        </p:txBody>
      </p:sp>
    </p:spTree>
    <p:extLst>
      <p:ext uri="{BB962C8B-B14F-4D97-AF65-F5344CB8AC3E}">
        <p14:creationId xmlns:p14="http://schemas.microsoft.com/office/powerpoint/2010/main" val="30276804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variable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3355</TotalTime>
  <Words>3507</Words>
  <Application>Microsoft Office PowerPoint</Application>
  <PresentationFormat>Affichage à l'écran (4:3)</PresentationFormat>
  <Paragraphs>456</Paragraphs>
  <Slides>48</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Valeurs par défauts</vt:lpstr>
      <vt:lpstr>Constructeur prototypé</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d'attributs</vt:lpstr>
      <vt:lpstr>Les interfaces - Implémentation</vt:lpstr>
      <vt:lpstr>Interfaces</vt:lpstr>
      <vt:lpstr>Import d’un fichier</vt:lpstr>
      <vt:lpstr>Imports absolues</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238</cp:revision>
  <dcterms:created xsi:type="dcterms:W3CDTF">2000-04-10T19:33:12Z</dcterms:created>
  <dcterms:modified xsi:type="dcterms:W3CDTF">2019-11-07T10:06:37Z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