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REST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MySQL, Oracle, etc. all support Xpath.  Lead in to next slide.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75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7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584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8499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62400"/>
            <a:ext cx="6488113" cy="276694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6594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5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47637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Implementing a Provider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Tell them that we are concerned with server-side.  So they will not learn JavaScript today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39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3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&lt;*s*o*u*r*c*e*&gt;*5*7*7*g*3*-*7*-*2*3*&lt;*/*s*o*u*r*c*e*&gt;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Could mention that RESTful Web services are a good fit for such Create-Read-Update-Delete tasks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9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REST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d'effectuer du CRUD</a:t>
            </a:r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Update </a:t>
            </a:r>
            <a:r>
              <a:rPr lang="fr-FR" dirty="0" err="1" smtClean="0"/>
              <a:t>Delete</a:t>
            </a:r>
            <a:endParaRPr lang="fr-FR" dirty="0"/>
          </a:p>
          <a:p>
            <a:pPr lvl="1"/>
            <a:r>
              <a:rPr lang="fr-FR" dirty="0" smtClean="0"/>
              <a:t>POST : </a:t>
            </a:r>
            <a:r>
              <a:rPr lang="fr-FR" dirty="0" smtClean="0"/>
              <a:t>insert</a:t>
            </a:r>
            <a:endParaRPr lang="fr-FR" dirty="0" smtClean="0"/>
          </a:p>
          <a:p>
            <a:pPr lvl="1"/>
            <a:r>
              <a:rPr lang="fr-FR" dirty="0" smtClean="0"/>
              <a:t>PUT </a:t>
            </a:r>
            <a:r>
              <a:rPr lang="fr-FR" smtClean="0"/>
              <a:t>: </a:t>
            </a:r>
            <a:r>
              <a:rPr lang="fr-FR" smtClean="0"/>
              <a:t>update</a:t>
            </a:r>
            <a:endParaRPr lang="fr-FR" dirty="0" smtClean="0"/>
          </a:p>
          <a:p>
            <a:pPr lvl="1"/>
            <a:r>
              <a:rPr lang="fr-FR" dirty="0" smtClean="0"/>
              <a:t>DELETE : </a:t>
            </a:r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3" y="3851126"/>
            <a:ext cx="6676680" cy="18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61050"/>
            <a:ext cx="6408712" cy="40159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25144"/>
            <a:ext cx="4983840" cy="16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Search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services très puissants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66835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Convention</a:t>
            </a:r>
          </a:p>
          <a:p>
            <a:pPr lvl="1"/>
            <a:r>
              <a:rPr lang="fr-FR" dirty="0" smtClean="0"/>
              <a:t>Suffixer les attributs observables par $</a:t>
            </a:r>
          </a:p>
          <a:p>
            <a:r>
              <a:rPr lang="fr-FR" dirty="0" smtClean="0"/>
              <a:t>Filtrer </a:t>
            </a:r>
            <a:r>
              <a:rPr lang="fr-FR" dirty="0" err="1" smtClean="0"/>
              <a:t>async</a:t>
            </a:r>
            <a:endParaRPr lang="fr-FR" dirty="0" smtClean="0"/>
          </a:p>
          <a:p>
            <a:pPr lvl="1"/>
            <a:r>
              <a:rPr lang="fr-FR" dirty="0" smtClean="0"/>
              <a:t>Effectue une directive asynchrone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heroes$ | </a:t>
            </a:r>
            <a:r>
              <a:rPr lang="en-US" dirty="0" err="1"/>
              <a:t>async</a:t>
            </a:r>
            <a:r>
              <a:rPr lang="en-US" dirty="0"/>
              <a:t>" </a:t>
            </a:r>
            <a:r>
              <a:rPr lang="en-US" dirty="0" smtClean="0"/>
              <a:t>&gt;</a:t>
            </a:r>
            <a:endParaRPr lang="fr-FR" dirty="0"/>
          </a:p>
          <a:p>
            <a:pPr lvl="1"/>
            <a:r>
              <a:rPr lang="fr-FR" smtClean="0"/>
              <a:t>Souscription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271588"/>
            <a:ext cx="8599487" cy="4940300"/>
          </a:xfrm>
        </p:spPr>
        <p:txBody>
          <a:bodyPr/>
          <a:lstStyle/>
          <a:p>
            <a:r>
              <a:rPr lang="fr-FR" sz="1800" dirty="0" smtClean="0"/>
              <a:t>REST (</a:t>
            </a:r>
            <a:r>
              <a:rPr lang="fr-FR" sz="1800" i="1" u="sng" dirty="0" smtClean="0"/>
              <a:t>Re</a:t>
            </a:r>
            <a:r>
              <a:rPr lang="fr-FR" sz="1800" i="1" dirty="0" smtClean="0"/>
              <a:t>presentational </a:t>
            </a:r>
            <a:r>
              <a:rPr lang="fr-FR" sz="1800" i="1" u="sng" dirty="0" smtClean="0"/>
              <a:t>S</a:t>
            </a:r>
            <a:r>
              <a:rPr lang="fr-FR" sz="1800" i="1" dirty="0" smtClean="0"/>
              <a:t>tate </a:t>
            </a:r>
            <a:r>
              <a:rPr lang="fr-FR" sz="1800" i="1" u="sng" dirty="0" smtClean="0"/>
              <a:t>T</a:t>
            </a:r>
            <a:r>
              <a:rPr lang="fr-FR" sz="1800" i="1" dirty="0" smtClean="0"/>
              <a:t>ransfer </a:t>
            </a:r>
            <a:r>
              <a:rPr lang="fr-FR" sz="1800" dirty="0" smtClean="0"/>
              <a:t>) est un type</a:t>
            </a:r>
            <a:br>
              <a:rPr lang="fr-FR" sz="1800" dirty="0" smtClean="0"/>
            </a:br>
            <a:r>
              <a:rPr lang="fr-FR" sz="1800" dirty="0" smtClean="0"/>
              <a:t>d’architecture logicielle</a:t>
            </a:r>
          </a:p>
          <a:p>
            <a:pPr lvl="1"/>
            <a:r>
              <a:rPr lang="fr-FR" sz="1800" dirty="0" smtClean="0"/>
              <a:t>Décrit des architectures distribuées constituées de services </a:t>
            </a:r>
            <a:br>
              <a:rPr lang="fr-FR" sz="1800" dirty="0" smtClean="0"/>
            </a:br>
            <a:r>
              <a:rPr lang="fr-FR" sz="1800" dirty="0" smtClean="0"/>
              <a:t>sans états</a:t>
            </a:r>
          </a:p>
          <a:p>
            <a:pPr lvl="1"/>
            <a:r>
              <a:rPr lang="fr-FR" sz="1800" dirty="0" smtClean="0"/>
              <a:t>Forgé par Roy Fielding pour décrire l’architecture du World Wide Web</a:t>
            </a:r>
          </a:p>
          <a:p>
            <a:r>
              <a:rPr lang="fr-FR" sz="1800" dirty="0" smtClean="0"/>
              <a:t>Dans les services Web SOAP/WSDL, toutes les opérations vont à l’URL du service est sont déterminées par le type du message reçu</a:t>
            </a:r>
          </a:p>
          <a:p>
            <a:r>
              <a:rPr lang="fr-FR" sz="1800" dirty="0" smtClean="0"/>
              <a:t>Dans REST, chaque opération a une URL unique </a:t>
            </a:r>
          </a:p>
          <a:p>
            <a:pPr lvl="1"/>
            <a:r>
              <a:rPr lang="fr-FR" sz="1800" dirty="0" smtClean="0"/>
              <a:t>Le  client envoie la requête HTTP a une « ressource » sur le serveur</a:t>
            </a:r>
          </a:p>
          <a:p>
            <a:pPr lvl="1"/>
            <a:r>
              <a:rPr lang="fr-FR" sz="1800" dirty="0" smtClean="0"/>
              <a:t>Les données sont généralement envoyées et reçues par le serveur sous forme de messages XML ordinaires</a:t>
            </a:r>
          </a:p>
          <a:p>
            <a:pPr lvl="1"/>
            <a:r>
              <a:rPr lang="fr-FR" sz="1800" dirty="0" smtClean="0"/>
              <a:t>REST est plus simple et moins formel que l’emploi de SOAP/WSDL</a:t>
            </a:r>
          </a:p>
          <a:p>
            <a:r>
              <a:rPr lang="fr-FR" sz="1800" dirty="0" smtClean="0"/>
              <a:t>On peut utiliser l’API Provider côté serveur pour servir du XML ordinaire</a:t>
            </a:r>
          </a:p>
          <a:p>
            <a:pPr lvl="1"/>
            <a:r>
              <a:rPr lang="fr-FR" sz="1800" dirty="0" smtClean="0"/>
              <a:t>Utile si le XML est stocké en colonne dans une base de données et que la base prend en charge les interrogations style XPath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2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Qu’est-ce qui rend Ajax différent?</a:t>
            </a:r>
            <a:endParaRPr lang="fr-FR" dirty="0"/>
          </a:p>
        </p:txBody>
      </p:sp>
      <p:sp>
        <p:nvSpPr>
          <p:cNvPr id="125747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925"/>
          </a:xfrm>
        </p:spPr>
        <p:txBody>
          <a:bodyPr/>
          <a:lstStyle/>
          <a:p>
            <a:r>
              <a:rPr lang="fr-FR" sz="1800" dirty="0" smtClean="0"/>
              <a:t>Dans les applications Web classiques, les requêtes sont synchrones</a:t>
            </a:r>
          </a:p>
          <a:p>
            <a:pPr lvl="1"/>
            <a:r>
              <a:rPr lang="fr-FR" sz="1800" dirty="0" smtClean="0"/>
              <a:t>La réponse du serveur amène le client à une page différente </a:t>
            </a:r>
          </a:p>
          <a:p>
            <a:r>
              <a:rPr lang="fr-FR" sz="1800" dirty="0" smtClean="0"/>
              <a:t>Les applications Ajax émettent les requêtes de manière asynchrone</a:t>
            </a:r>
          </a:p>
          <a:p>
            <a:pPr lvl="1"/>
            <a:r>
              <a:rPr lang="fr-FR" sz="1800" dirty="0" smtClean="0"/>
              <a:t>Quand la réponse arrive, le client met à jour la page Web courante</a:t>
            </a:r>
          </a:p>
        </p:txBody>
      </p:sp>
      <p:graphicFrame>
        <p:nvGraphicFramePr>
          <p:cNvPr id="1257474" name="Object 2"/>
          <p:cNvGraphicFramePr>
            <a:graphicFrameLocks noChangeAspect="1"/>
          </p:cNvGraphicFramePr>
          <p:nvPr/>
        </p:nvGraphicFramePr>
        <p:xfrm>
          <a:off x="484188" y="3017838"/>
          <a:ext cx="3392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5" imgW="3391939" imgH="2771706" progId="">
                  <p:embed/>
                </p:oleObj>
              </mc:Choice>
              <mc:Fallback>
                <p:oleObj name="Visio" r:id="rId5" imgW="3391939" imgH="2771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17838"/>
                        <a:ext cx="3392487" cy="2771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5" name="Object 3"/>
          <p:cNvGraphicFramePr>
            <a:graphicFrameLocks noChangeAspect="1"/>
          </p:cNvGraphicFramePr>
          <p:nvPr/>
        </p:nvGraphicFramePr>
        <p:xfrm>
          <a:off x="4187825" y="3327400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7" imgW="4644189" imgH="2187953" progId="">
                  <p:embed/>
                </p:oleObj>
              </mc:Choice>
              <mc:Fallback>
                <p:oleObj name="Visio" r:id="rId7" imgW="4644189" imgH="2187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327400"/>
                        <a:ext cx="4581525" cy="206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145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259522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4503737"/>
          </a:xfrm>
        </p:spPr>
        <p:txBody>
          <a:bodyPr/>
          <a:lstStyle/>
          <a:p>
            <a:r>
              <a:rPr lang="fr-FR" sz="1800" dirty="0" smtClean="0"/>
              <a:t>Acronyme de </a:t>
            </a:r>
            <a:r>
              <a:rPr lang="fr-FR" sz="1800" i="1" dirty="0" smtClean="0"/>
              <a:t>Asynchronous JavaScript &amp; XML</a:t>
            </a:r>
          </a:p>
          <a:p>
            <a:pPr lvl="1"/>
            <a:r>
              <a:rPr lang="fr-FR" sz="1800" dirty="0" smtClean="0"/>
              <a:t>Terme forgé par Jesse James Garrett dans un article de 2005 :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www.adaptivepath.com/ideas/essays/archives/000385.php</a:t>
            </a:r>
          </a:p>
          <a:p>
            <a:r>
              <a:rPr lang="fr-FR" sz="1800" dirty="0" smtClean="0"/>
              <a:t>En Ajax, le code JavaScript est exécuté par le navigateur Web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XmlHttpRequest</a:t>
            </a:r>
            <a:r>
              <a:rPr lang="fr-FR" sz="1800" dirty="0" smtClean="0"/>
              <a:t> est émis par le code JavaScript</a:t>
            </a:r>
          </a:p>
          <a:p>
            <a:pPr lvl="2"/>
            <a:r>
              <a:rPr lang="fr-FR" sz="1800" dirty="0" smtClean="0"/>
              <a:t>Un objet spécial peut demander les données du serveur sans recharger la page</a:t>
            </a:r>
          </a:p>
          <a:p>
            <a:pPr lvl="2"/>
            <a:r>
              <a:rPr lang="fr-FR" sz="1800" dirty="0" smtClean="0"/>
              <a:t>La page Web courante est actualisée avec la réponse quand elle</a:t>
            </a:r>
            <a:br>
              <a:rPr lang="fr-FR" sz="1800" dirty="0" smtClean="0"/>
            </a:br>
            <a:r>
              <a:rPr lang="fr-FR" sz="1800" dirty="0" smtClean="0"/>
              <a:t>est disponible</a:t>
            </a:r>
          </a:p>
          <a:p>
            <a:pPr lvl="1"/>
            <a:r>
              <a:rPr lang="fr-FR" sz="1800" dirty="0" smtClean="0"/>
              <a:t>XML est utilisée pour renvoyer les données depuis le serveur</a:t>
            </a:r>
          </a:p>
          <a:p>
            <a:pPr lvl="2"/>
            <a:r>
              <a:rPr lang="fr-FR" sz="1800" dirty="0" smtClean="0"/>
              <a:t>XML est analysé par JavaScript et utilisé pour actualiser l’affichage</a:t>
            </a:r>
          </a:p>
          <a:p>
            <a:r>
              <a:rPr lang="fr-FR" sz="1800" dirty="0" smtClean="0"/>
              <a:t>L’essentiel d’Ajax se trouve côté client</a:t>
            </a:r>
          </a:p>
          <a:p>
            <a:pPr lvl="1"/>
            <a:r>
              <a:rPr lang="fr-FR" sz="1800" dirty="0" smtClean="0"/>
              <a:t>JavaScript dépasse la portée de ce cours</a:t>
            </a:r>
          </a:p>
          <a:p>
            <a:pPr lvl="1"/>
            <a:r>
              <a:rPr lang="fr-FR" sz="1800" dirty="0" smtClean="0"/>
              <a:t>Nous nous intéressons plus à ce qui doit être fait côté serveur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Une application de gestion de stock RESTful</a:t>
            </a:r>
            <a:endParaRPr lang="fr-FR" dirty="0"/>
          </a:p>
        </p:txBody>
      </p:sp>
      <p:sp>
        <p:nvSpPr>
          <p:cNvPr id="127181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145087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Supposez par exemple qu’on veuille construire un service Web  de</a:t>
            </a:r>
            <a:br>
              <a:rPr lang="fr-FR" sz="1800" dirty="0" smtClean="0"/>
            </a:br>
            <a:r>
              <a:rPr lang="fr-FR" sz="1800" dirty="0" smtClean="0"/>
              <a:t>gestion de stock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cs typeface="Courier New" pitchFamily="49" charset="0"/>
              </a:rPr>
              <a:t>Disponible à l’adresse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http://rf.com/inventory/rs/item/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XXXX</a:t>
            </a:r>
            <a:endParaRPr lang="fr-FR" sz="1800" i="1" dirty="0" smtClean="0"/>
          </a:p>
          <a:p>
            <a:pPr>
              <a:lnSpc>
                <a:spcPts val="2000"/>
              </a:lnSpc>
            </a:pPr>
            <a:r>
              <a:rPr lang="fr-FR" sz="1800" dirty="0" smtClean="0"/>
              <a:t>Un client Ajax émet des requêtes HTTP/XML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fr-FR" sz="1800" dirty="0" smtClean="0"/>
              <a:t> vers l’URL </a:t>
            </a:r>
            <a:r>
              <a:rPr lang="fr-FR" sz="1800" dirty="0" smtClean="0">
                <a:latin typeface="Courier New" pitchFamily="49" charset="0"/>
              </a:rPr>
              <a:t>/all</a:t>
            </a:r>
            <a:r>
              <a:rPr lang="fr-FR" sz="1800" dirty="0" smtClean="0"/>
              <a:t> retournera tous les articles en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La réponse retournée sera un document 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POST</a:t>
            </a:r>
            <a:r>
              <a:rPr lang="fr-FR" sz="1800" dirty="0" smtClean="0"/>
              <a:t> déclenchera une mise à jour du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document XML posté contiendra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</a:t>
            </a:r>
            <a:r>
              <a:rPr lang="fr-FR" sz="1800" dirty="0" smtClean="0"/>
              <a:t> et la</a:t>
            </a:r>
            <a:br>
              <a:rPr lang="fr-FR" sz="1800" dirty="0" smtClean="0"/>
            </a:br>
            <a:r>
              <a:rPr lang="fr-FR" sz="1800" dirty="0" smtClean="0"/>
              <a:t>nouvelle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PUT</a:t>
            </a:r>
            <a:r>
              <a:rPr lang="fr-FR" sz="1800" dirty="0" smtClean="0"/>
              <a:t> provoquera l’insertion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insérer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XML posté contiendra la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DELETE</a:t>
            </a:r>
            <a:r>
              <a:rPr lang="fr-FR" sz="1800" dirty="0" smtClean="0"/>
              <a:t> provoquera la suppression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supprimer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</a:t>
            </a:r>
            <a:r>
              <a:rPr lang="fr-FR" dirty="0" smtClean="0"/>
              <a:t> coté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JAX-RS 2 + Jersey 2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</a:t>
            </a:r>
            <a:endParaRPr lang="fr-FR" dirty="0" smtClean="0"/>
          </a:p>
          <a:p>
            <a:r>
              <a:rPr lang="fr-FR" dirty="0" smtClean="0"/>
              <a:t>.NET</a:t>
            </a:r>
          </a:p>
          <a:p>
            <a:pPr lvl="1"/>
            <a:r>
              <a:rPr lang="fr-FR" dirty="0" smtClean="0"/>
              <a:t>Web API 2</a:t>
            </a:r>
          </a:p>
          <a:p>
            <a:r>
              <a:rPr lang="fr-FR" dirty="0" smtClean="0"/>
              <a:t>Python</a:t>
            </a:r>
          </a:p>
          <a:p>
            <a:pPr lvl="1"/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Node.js</a:t>
            </a:r>
          </a:p>
          <a:p>
            <a:pPr lvl="1"/>
            <a:r>
              <a:rPr lang="fr-FR" dirty="0" smtClean="0"/>
              <a:t>Routes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0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besoins de la démo nous allons simuler un service en mémoire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-in-memory-web-api --</a:t>
            </a:r>
            <a:r>
              <a:rPr lang="fr-FR" dirty="0" err="1" smtClean="0"/>
              <a:t>save</a:t>
            </a:r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in-memory-data</a:t>
            </a:r>
            <a:endParaRPr lang="fr-FR" dirty="0" smtClean="0"/>
          </a:p>
          <a:p>
            <a:r>
              <a:rPr lang="fr-FR" dirty="0" smtClean="0"/>
              <a:t>Voir la démo</a:t>
            </a:r>
          </a:p>
          <a:p>
            <a:r>
              <a:rPr lang="fr-FR" dirty="0" smtClean="0"/>
              <a:t>Evidement dans la vrai vie il s'agit d'un vrai service REST</a:t>
            </a:r>
          </a:p>
          <a:p>
            <a:r>
              <a:rPr lang="fr-FR" dirty="0"/>
              <a:t>Par défaut l'URL </a:t>
            </a:r>
            <a:r>
              <a:rPr lang="fr-FR" dirty="0" smtClean="0"/>
              <a:t>est</a:t>
            </a:r>
          </a:p>
          <a:p>
            <a:pPr lvl="1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heroesUrl</a:t>
            </a:r>
            <a:r>
              <a:rPr lang="fr-FR" dirty="0"/>
              <a:t> = 'api/</a:t>
            </a:r>
            <a:r>
              <a:rPr lang="fr-FR" dirty="0" err="1"/>
              <a:t>heroes</a:t>
            </a:r>
            <a:r>
              <a:rPr lang="fr-FR" dirty="0"/>
              <a:t>';  // URL to web </a:t>
            </a:r>
            <a:r>
              <a:rPr lang="fr-FR" dirty="0" smtClean="0"/>
              <a:t>api</a:t>
            </a:r>
          </a:p>
          <a:p>
            <a:pPr lvl="1"/>
            <a:r>
              <a:rPr lang="fr-FR" dirty="0" smtClean="0"/>
              <a:t>Il s'agit du URL en mémoire (non visible depuis un navigateur)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est la classe à injecter qui effectue de l'AJAX</a:t>
            </a:r>
          </a:p>
          <a:p>
            <a:r>
              <a:rPr lang="fr-FR" dirty="0" smtClean="0"/>
              <a:t>A injecter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6" y="3320988"/>
            <a:ext cx="734481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71" y="4785470"/>
            <a:ext cx="5325787" cy="12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possède la méthode 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Observable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 err="1" smtClean="0"/>
              <a:t>getHeroes</a:t>
            </a:r>
            <a:r>
              <a:rPr lang="en-US" dirty="0" smtClean="0"/>
              <a:t> </a:t>
            </a:r>
            <a:r>
              <a:rPr lang="en-US" dirty="0"/>
              <a:t>(): Observable&lt;Hero[]&gt; {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err="1"/>
              <a:t>this.http.get</a:t>
            </a:r>
            <a:r>
              <a:rPr lang="en-US" dirty="0"/>
              <a:t>&lt;Hero[]&gt;(</a:t>
            </a:r>
            <a:r>
              <a:rPr lang="en-US" dirty="0" err="1"/>
              <a:t>this.heroesUrl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c'est</a:t>
            </a:r>
            <a:r>
              <a:rPr lang="en-US" dirty="0" smtClean="0"/>
              <a:t> tout !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catcher les </a:t>
            </a:r>
            <a:r>
              <a:rPr lang="en-US" dirty="0" err="1" smtClean="0"/>
              <a:t>erreurs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4553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461</Words>
  <Application>Microsoft Office PowerPoint</Application>
  <PresentationFormat>Affichage à l'écran (4:3)</PresentationFormat>
  <Paragraphs>109</Paragraphs>
  <Slides>13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Visio</vt:lpstr>
      <vt:lpstr>Présentation PowerPoint</vt:lpstr>
      <vt:lpstr>REST</vt:lpstr>
      <vt:lpstr>Qu’est-ce qui rend Ajax différent?</vt:lpstr>
      <vt:lpstr>Ajax</vt:lpstr>
      <vt:lpstr>Une application de gestion de stock RESTful</vt:lpstr>
      <vt:lpstr>Rest coté serveur</vt:lpstr>
      <vt:lpstr>Service REST</vt:lpstr>
      <vt:lpstr>HTTPClient</vt:lpstr>
      <vt:lpstr>Méthode GET</vt:lpstr>
      <vt:lpstr>CRUD</vt:lpstr>
      <vt:lpstr>Delete</vt:lpstr>
      <vt:lpstr>Search</vt:lpstr>
      <vt:lpstr>AsyncPipe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2019-09-04T08:30:28Z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