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1"/>
  </p:notesMasterIdLst>
  <p:handoutMasterIdLst>
    <p:handoutMasterId r:id="rId52"/>
  </p:handoutMasterIdLst>
  <p:sldIdLst>
    <p:sldId id="264" r:id="rId2"/>
    <p:sldId id="286" r:id="rId3"/>
    <p:sldId id="287" r:id="rId4"/>
    <p:sldId id="288" r:id="rId5"/>
    <p:sldId id="289" r:id="rId6"/>
    <p:sldId id="290" r:id="rId7"/>
    <p:sldId id="291" r:id="rId8"/>
    <p:sldId id="292" r:id="rId9"/>
    <p:sldId id="338" r:id="rId10"/>
    <p:sldId id="293" r:id="rId11"/>
    <p:sldId id="339" r:id="rId12"/>
    <p:sldId id="340" r:id="rId13"/>
    <p:sldId id="341" r:id="rId14"/>
    <p:sldId id="351" r:id="rId15"/>
    <p:sldId id="348" r:id="rId16"/>
    <p:sldId id="343" r:id="rId17"/>
    <p:sldId id="295" r:id="rId18"/>
    <p:sldId id="296" r:id="rId19"/>
    <p:sldId id="297" r:id="rId20"/>
    <p:sldId id="345" r:id="rId21"/>
    <p:sldId id="298" r:id="rId22"/>
    <p:sldId id="299" r:id="rId23"/>
    <p:sldId id="301" r:id="rId24"/>
    <p:sldId id="336" r:id="rId25"/>
    <p:sldId id="337" r:id="rId26"/>
    <p:sldId id="342" r:id="rId27"/>
    <p:sldId id="303" r:id="rId28"/>
    <p:sldId id="344" r:id="rId29"/>
    <p:sldId id="309" r:id="rId30"/>
    <p:sldId id="310" r:id="rId31"/>
    <p:sldId id="314" r:id="rId32"/>
    <p:sldId id="315" r:id="rId33"/>
    <p:sldId id="316" r:id="rId34"/>
    <p:sldId id="317" r:id="rId35"/>
    <p:sldId id="318" r:id="rId36"/>
    <p:sldId id="319" r:id="rId37"/>
    <p:sldId id="323" r:id="rId38"/>
    <p:sldId id="325" r:id="rId39"/>
    <p:sldId id="326" r:id="rId40"/>
    <p:sldId id="330" r:id="rId41"/>
    <p:sldId id="331" r:id="rId42"/>
    <p:sldId id="332" r:id="rId43"/>
    <p:sldId id="349" r:id="rId44"/>
    <p:sldId id="333" r:id="rId45"/>
    <p:sldId id="346" r:id="rId46"/>
    <p:sldId id="334" r:id="rId47"/>
    <p:sldId id="347" r:id="rId48"/>
    <p:sldId id="350" r:id="rId49"/>
    <p:sldId id="284" r:id="rId50"/>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DD53596-2C19-4D8C-8FD7-3B49AE9A67F2}" type="slidenum">
              <a:rPr lang="fr-FR" altLang="fr-FR" sz="800"/>
              <a:pPr eaLnBrk="1" hangingPunct="1">
                <a:spcBef>
                  <a:spcPct val="0"/>
                </a:spcBef>
              </a:pPr>
              <a:t>2</a:t>
            </a:fld>
            <a:endParaRPr lang="fr-FR" altLang="fr-FR" sz="800"/>
          </a:p>
        </p:txBody>
      </p:sp>
      <p:sp>
        <p:nvSpPr>
          <p:cNvPr id="55300" name="Rectangle 2"/>
          <p:cNvSpPr>
            <a:spLocks noGrp="1" noRot="1" noChangeAspect="1" noChangeArrowheads="1" noTextEdit="1"/>
          </p:cNvSpPr>
          <p:nvPr>
            <p:ph type="sldImg"/>
          </p:nvPr>
        </p:nvSpPr>
        <p:spPr>
          <a:xfrm>
            <a:off x="877888" y="733425"/>
            <a:ext cx="4892675" cy="367030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programmation orientée objet a essentiellement pour but de produire du logiciel de qualité. La POO est la réponse aux problèmes de la programmation dite « procédurale ». En effet, le programme ci-dessus est un exemple de code procédural qui certes est écrit en Java mais qui n’utilise pas les possibilités objets du langage.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Après avoir vu les techniques de programmation orientées objet, nous pourrions constater que ce source pourrait être sujet à de nombreuses erreurs de programmation si le volume de code était plus important, et donc allonger les temps de développement, diminuer la fiabilité et la lisibilité du programme.</a:t>
            </a:r>
          </a:p>
        </p:txBody>
      </p:sp>
    </p:spTree>
    <p:extLst>
      <p:ext uri="{BB962C8B-B14F-4D97-AF65-F5344CB8AC3E}">
        <p14:creationId xmlns:p14="http://schemas.microsoft.com/office/powerpoint/2010/main" val="265080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5B594EB2-8E54-46C6-983A-E0A453521ADA}" type="slidenum">
              <a:rPr lang="fr-FR" altLang="fr-FR" sz="800"/>
              <a:pPr eaLnBrk="1" hangingPunct="1">
                <a:spcBef>
                  <a:spcPct val="0"/>
                </a:spcBef>
              </a:pPr>
              <a:t>18</a:t>
            </a:fld>
            <a:endParaRPr lang="fr-FR" altLang="fr-FR" sz="800"/>
          </a:p>
        </p:txBody>
      </p:sp>
      <p:sp>
        <p:nvSpPr>
          <p:cNvPr id="65540" name="Rectangle 2"/>
          <p:cNvSpPr>
            <a:spLocks noGrp="1" noRot="1" noChangeAspect="1" noChangeArrowheads="1" noTextEdit="1"/>
          </p:cNvSpPr>
          <p:nvPr>
            <p:ph type="sldImg"/>
          </p:nvPr>
        </p:nvSpPr>
        <p:spPr>
          <a:xfrm>
            <a:off x="877888" y="733425"/>
            <a:ext cx="4892675" cy="3670300"/>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Nous avons vu que les attributs de la classe définissaient les caractéristiques des objets et leurs états. Pour protéger l’intégrité des objets qui seront crées, le concepteur de la classe fera en sorte que les attributs ne soit pas directement accessibles de l’extérieur car cela pourrait compromettre la cohérence des données qui définissent l’objet. Le symbole « - » indique que l’information et cachée tandis que le symbole « + » indique que l’information est visible et utilisable de l’extérieur. Les utilisateurs de cette classe Voiture seront donc obligés de passer par la méthode réimmatriculer pour pouvoir modifier l’immatriculation du véhicule. On sera ainsi certain que l’immatriculation est correcte, avant de positionner l’attribut de l’objet. Ce principe est fondamental dans la programmation objet puisque c’est la méthode reeimatriculer qui sera chargée de vérifier si la plaque d’immatriculation est correcte et qui devra agir en conséquence. L’utilisateur ne pourra donc plus accéder directement à l’attribut et n’aura d’ailleurs pas forcément connaissance de son existence.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Ce type de gestion des objets peut paraître lourd, mais c’est ce principe qui permet de faire des petits modules logiciels autonomes et évolutifs. L’utilisateur d’une classe ne connaît pas l’implémentation de l’objet mais sait ce qu’il est sensée faire (sa spécification) et par quel moyen il peut le manipuler (les méthodes non cachées, c’est-à-dire son interface). Si l’implémentation change dans une future version de la classe Voiture le concepteur s’arrangera pour les méthodes permettent toujours de manipuler l’objet de la même manière. Par exemple, imaginons que la classe Voiture ait été utilisée dans plusieurs programmes en exploitation et que l’on doive mettre au point un nouveau programme qui lui, doit gérer la panne des voitures ! Cela consiste à ajouter un troisième état aux objets. Les trois états seront: arrêtée, en marche, en panne. Il faudra donc transformer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en variable nommée par exemple </a:t>
            </a:r>
            <a:r>
              <a:rPr lang="fr-FR" altLang="fr-FR" smtClean="0">
                <a:latin typeface="Courier New" panose="02070309020205020404" pitchFamily="49" charset="0"/>
                <a:cs typeface="Arial" panose="020B0604020202020204" pitchFamily="34" charset="0"/>
              </a:rPr>
              <a:t>etat</a:t>
            </a:r>
            <a:r>
              <a:rPr lang="fr-FR" altLang="fr-FR" smtClean="0">
                <a:latin typeface="Arial" panose="020B0604020202020204" pitchFamily="34" charset="0"/>
                <a:cs typeface="Arial" panose="020B0604020202020204" pitchFamily="34" charset="0"/>
              </a:rPr>
              <a:t> de type entière et qui contiendra trois valeurs possibles: 0 (arrêtée), 1 (en marche), et 2 (en panne), puis on ajoutera par exemple une méthode </a:t>
            </a:r>
            <a:r>
              <a:rPr lang="fr-FR" altLang="fr-FR" smtClean="0">
                <a:latin typeface="Courier New" panose="02070309020205020404" pitchFamily="49" charset="0"/>
                <a:cs typeface="Arial" panose="020B0604020202020204" pitchFamily="34" charset="0"/>
              </a:rPr>
              <a:t>reparer</a:t>
            </a:r>
            <a:r>
              <a:rPr lang="fr-FR" altLang="fr-FR" smtClean="0">
                <a:latin typeface="Arial" panose="020B0604020202020204" pitchFamily="34" charset="0"/>
                <a:cs typeface="Arial" panose="020B0604020202020204" pitchFamily="34" charset="0"/>
              </a:rPr>
              <a:t> à l’objet. Cette classe fonctionnera à la fois avec les anciens programmes puis les nouveaux qui devaient implémenter cette fonctionnalité.</a:t>
            </a:r>
          </a:p>
        </p:txBody>
      </p:sp>
    </p:spTree>
    <p:extLst>
      <p:ext uri="{BB962C8B-B14F-4D97-AF65-F5344CB8AC3E}">
        <p14:creationId xmlns:p14="http://schemas.microsoft.com/office/powerpoint/2010/main" val="73070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692684A7-ED92-4AFF-ACBE-E468C5FAE1BD}" type="slidenum">
              <a:rPr lang="fr-FR" altLang="fr-FR" sz="800"/>
              <a:pPr eaLnBrk="1" hangingPunct="1">
                <a:spcBef>
                  <a:spcPct val="0"/>
                </a:spcBef>
              </a:pPr>
              <a:t>19</a:t>
            </a:fld>
            <a:endParaRPr lang="fr-FR" altLang="fr-FR" sz="800"/>
          </a:p>
        </p:txBody>
      </p:sp>
      <p:sp>
        <p:nvSpPr>
          <p:cNvPr id="66564" name="Rectangle 2"/>
          <p:cNvSpPr>
            <a:spLocks noGrp="1" noRot="1" noChangeAspect="1" noChangeArrowheads="1" noTextEdit="1"/>
          </p:cNvSpPr>
          <p:nvPr>
            <p:ph type="sldImg"/>
          </p:nvPr>
        </p:nvSpPr>
        <p:spPr>
          <a:xfrm>
            <a:off x="877888" y="733425"/>
            <a:ext cx="4892675" cy="3670300"/>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masquer les attributs, il suffit de spécifier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sur les attributs à masquer. Dans l’exemple de la classe Point, l’utilisateur de la classe est obligé d’utiliser les modifieurs et accesseurs qui constituent alors l’interface.</a:t>
            </a:r>
          </a:p>
        </p:txBody>
      </p:sp>
    </p:spTree>
    <p:extLst>
      <p:ext uri="{BB962C8B-B14F-4D97-AF65-F5344CB8AC3E}">
        <p14:creationId xmlns:p14="http://schemas.microsoft.com/office/powerpoint/2010/main" val="94356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C26AA0-9546-4AB5-AD4C-38EF47E4093E}" type="slidenum">
              <a:rPr lang="fr-FR" altLang="fr-FR" sz="800"/>
              <a:pPr eaLnBrk="1" hangingPunct="1">
                <a:spcBef>
                  <a:spcPct val="0"/>
                </a:spcBef>
              </a:pPr>
              <a:t>21</a:t>
            </a:fld>
            <a:endParaRPr lang="fr-FR" altLang="fr-FR" sz="800"/>
          </a:p>
        </p:txBody>
      </p:sp>
      <p:sp>
        <p:nvSpPr>
          <p:cNvPr id="67588" name="Rectangle 2"/>
          <p:cNvSpPr>
            <a:spLocks noGrp="1" noRot="1" noChangeAspect="1" noChangeArrowheads="1" noTextEdit="1"/>
          </p:cNvSpPr>
          <p:nvPr>
            <p:ph type="sldImg"/>
          </p:nvPr>
        </p:nvSpPr>
        <p:spPr>
          <a:xfrm>
            <a:off x="877888" y="733425"/>
            <a:ext cx="4892675" cy="3670300"/>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dirty="0" smtClean="0">
                <a:latin typeface="Arial" panose="020B0604020202020204" pitchFamily="34" charset="0"/>
                <a:cs typeface="Arial" panose="020B0604020202020204" pitchFamily="34" charset="0"/>
              </a:rPr>
              <a:t>L’utilisateur d’une classe n’utilisera que très rarement les attributs d’une classe pour lire l’état d’un objet, il utilisera les méthodes d’accès que le concepteur aura mises à sa disposition. Les méthodes qui ne modifient pas l’état de l’objet s’appellent des accesseurs.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Le fait d’utiliser les méthodes au lieu d’accéder directement aux attributs permet de pouvoir faire évoluer un programme si les attributs qui caractérisent les objets sont sujets à des modifications.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Par convention, on donnera un nom aux accesseurs qui commencent par le préfixe </a:t>
            </a:r>
            <a:r>
              <a:rPr lang="fr-FR" altLang="fr-FR" dirty="0" err="1" smtClean="0">
                <a:latin typeface="Arial" panose="020B0604020202020204" pitchFamily="34" charset="0"/>
                <a:cs typeface="Arial" panose="020B0604020202020204" pitchFamily="34" charset="0"/>
              </a:rPr>
              <a:t>get</a:t>
            </a:r>
            <a:r>
              <a:rPr lang="fr-FR" altLang="fr-FR" dirty="0" smtClean="0">
                <a:latin typeface="Arial" panose="020B0604020202020204" pitchFamily="34" charset="0"/>
                <a:cs typeface="Arial" panose="020B0604020202020204" pitchFamily="34" charset="0"/>
              </a:rPr>
              <a:t>.</a:t>
            </a:r>
          </a:p>
          <a:p>
            <a:pPr eaLnBrk="1" hangingPunct="1"/>
            <a:endParaRPr lang="fr-FR" alt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918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5A5874D-A298-4097-8A74-8C1D5F1B03CE}" type="slidenum">
              <a:rPr lang="fr-FR" altLang="fr-FR" sz="800"/>
              <a:pPr eaLnBrk="1" hangingPunct="1">
                <a:spcBef>
                  <a:spcPct val="0"/>
                </a:spcBef>
              </a:pPr>
              <a:t>22</a:t>
            </a:fld>
            <a:endParaRPr lang="fr-FR" altLang="fr-FR" sz="800"/>
          </a:p>
        </p:txBody>
      </p:sp>
      <p:sp>
        <p:nvSpPr>
          <p:cNvPr id="68612" name="Rectangle 2"/>
          <p:cNvSpPr>
            <a:spLocks noGrp="1" noRot="1" noChangeAspect="1" noChangeArrowheads="1" noTextEdit="1"/>
          </p:cNvSpPr>
          <p:nvPr>
            <p:ph type="sldImg"/>
          </p:nvPr>
        </p:nvSpPr>
        <p:spPr>
          <a:xfrm>
            <a:off x="877888" y="733425"/>
            <a:ext cx="4892675" cy="3670300"/>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A l’opposé des accesseurs, qui ne modifient pas l’état de l’objet, on trouve des méthodes que l’on appellent des modifieurs et qui permettent de modifier l’état de l’objet. Par convention, ils commencent par le préfixe set.</a:t>
            </a:r>
          </a:p>
          <a:p>
            <a:pPr algn="just"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Règle de programmation orientée objet: Il faut éviter de créer des méthodes qui lisent et modifient l’état d’un objet.</a:t>
            </a:r>
          </a:p>
        </p:txBody>
      </p:sp>
    </p:spTree>
    <p:extLst>
      <p:ext uri="{BB962C8B-B14F-4D97-AF65-F5344CB8AC3E}">
        <p14:creationId xmlns:p14="http://schemas.microsoft.com/office/powerpoint/2010/main" val="12561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7E85B50-35F0-4226-A6A3-248D52EFEF93}" type="slidenum">
              <a:rPr lang="fr-FR" altLang="fr-FR" sz="800"/>
              <a:pPr eaLnBrk="1" hangingPunct="1">
                <a:spcBef>
                  <a:spcPct val="0"/>
                </a:spcBef>
              </a:pPr>
              <a:t>23</a:t>
            </a:fld>
            <a:endParaRPr lang="fr-FR" altLang="fr-FR" sz="800"/>
          </a:p>
        </p:txBody>
      </p:sp>
      <p:sp>
        <p:nvSpPr>
          <p:cNvPr id="70660" name="Rectangle 2"/>
          <p:cNvSpPr>
            <a:spLocks noGrp="1" noRot="1" noChangeAspect="1" noChangeArrowheads="1" noTextEdit="1"/>
          </p:cNvSpPr>
          <p:nvPr>
            <p:ph type="sldImg"/>
          </p:nvPr>
        </p:nvSpPr>
        <p:spPr>
          <a:xfrm>
            <a:off x="877888" y="733425"/>
            <a:ext cx="4892675" cy="3670300"/>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Il est possible de spécifier des méthodes privées à la classe. Elle ne sont pas accessibles à l'utilisateur de la classe. Elles peuvent être appelées par les autres méthodes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Ces méthodes ont pour but:</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présentent pas d'intérêt pour l'utilisateur</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pourraient ne plus être supportées dans des futures évolutions de la classe</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font pas partie de l’interface.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Le masquage des méthodes se fait également par le biais du mot réservé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0882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B62F6A7-2669-4350-A43E-CADEBA7F247A}" type="slidenum">
              <a:rPr lang="fr-FR" altLang="fr-FR" sz="800"/>
              <a:pPr eaLnBrk="1" hangingPunct="1">
                <a:spcBef>
                  <a:spcPct val="0"/>
                </a:spcBef>
              </a:pPr>
              <a:t>27</a:t>
            </a:fld>
            <a:endParaRPr lang="fr-FR" altLang="fr-FR" sz="800"/>
          </a:p>
        </p:txBody>
      </p:sp>
      <p:sp>
        <p:nvSpPr>
          <p:cNvPr id="72708" name="Rectangle 2"/>
          <p:cNvSpPr>
            <a:spLocks noGrp="1" noRot="1" noChangeAspect="1" noChangeArrowheads="1" noTextEdit="1"/>
          </p:cNvSpPr>
          <p:nvPr>
            <p:ph type="sldImg"/>
          </p:nvPr>
        </p:nvSpPr>
        <p:spPr>
          <a:xfrm>
            <a:off x="877888" y="733425"/>
            <a:ext cx="4892675" cy="3670300"/>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surcharge est la possibilité de pouvoir assigner un même nom à des méthodes différentes. C'est le compilateur Java qui se charge de déterminer quelle méthode appliquer en fonction des paramètres qui sont passés.</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Les constructeurs peuvent bien évidemment être surchargés.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La surcharge est un concept important de la programmation orientée objet. Le but est de pouvoir offrir à l’utilisateur d’une classe différentes façons de faire un traitement en utilisant le même nom de méthode.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74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19117E8-A0EA-4544-9621-7D6F8FFC2C0D}" type="slidenum">
              <a:rPr lang="fr-FR" altLang="fr-FR" sz="800"/>
              <a:pPr eaLnBrk="1" hangingPunct="1">
                <a:spcBef>
                  <a:spcPct val="0"/>
                </a:spcBef>
              </a:pPr>
              <a:t>29</a:t>
            </a:fld>
            <a:endParaRPr lang="fr-FR" altLang="fr-FR" sz="800"/>
          </a:p>
        </p:txBody>
      </p:sp>
      <p:sp>
        <p:nvSpPr>
          <p:cNvPr id="78852" name="Rectangle 2"/>
          <p:cNvSpPr>
            <a:spLocks noGrp="1" noRot="1" noChangeAspect="1" noChangeArrowheads="1" noTextEdit="1"/>
          </p:cNvSpPr>
          <p:nvPr>
            <p:ph type="sldImg"/>
          </p:nvPr>
        </p:nvSpPr>
        <p:spPr>
          <a:xfrm>
            <a:off x="877888" y="733425"/>
            <a:ext cx="4892675" cy="3670300"/>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attributs et les méthodes statiques opèrent au niveau de la classe et non pas au niveau de l'instance. On peut donc se servir de ces méthodes pour écrire des méthodes qui seront appelées sans forcément créer une instance de classe. Les variables statiques sont utilisées pour stocker des constantes ou pour partager une valeur entre plusieurs instances de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Une méthode statique ne peut utiliser que des variables de classe de type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La méthode main est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puisqu'il n'est pas nécessaire de créer une instance de la classe pour utiliser la classe qui la contient. Parfois, on rencontre des classes qui créent une instance de leur propre classe pour pouvoir utiliser conjointement les méthodes statiques et non-statiques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class Application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static void main(String[] args)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Application a = new Application();</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18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58F054C-74CA-45F6-883C-CF46BA35F557}" type="slidenum">
              <a:rPr lang="fr-FR" altLang="fr-FR" sz="800"/>
              <a:pPr eaLnBrk="1" hangingPunct="1">
                <a:spcBef>
                  <a:spcPct val="0"/>
                </a:spcBef>
              </a:pPr>
              <a:t>31</a:t>
            </a:fld>
            <a:endParaRPr lang="fr-FR" altLang="fr-FR" sz="800"/>
          </a:p>
        </p:txBody>
      </p:sp>
      <p:sp>
        <p:nvSpPr>
          <p:cNvPr id="82948" name="Rectangle 2"/>
          <p:cNvSpPr>
            <a:spLocks noGrp="1" noRot="1" noChangeAspect="1" noChangeArrowheads="1" noTextEdit="1"/>
          </p:cNvSpPr>
          <p:nvPr>
            <p:ph type="sldImg"/>
          </p:nvPr>
        </p:nvSpPr>
        <p:spPr>
          <a:xfrm>
            <a:off x="877888" y="733425"/>
            <a:ext cx="4892675" cy="3670300"/>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Avant de discuter de l’héritage, supposons une classe Personne ayant les caractéristiques ci-dessus. Nous pouvons y voir deux constructeurs et d’après ceux-ci, on en déduit que l’attribut nom est obligatoire. La classe possède deux méthodes d’altération qui permettent de manipuler l’objet, ainsi que trois méthodes qui sont des accesseurs afin de récupérer des informations sur les objets.</a:t>
            </a:r>
          </a:p>
        </p:txBody>
      </p:sp>
    </p:spTree>
    <p:extLst>
      <p:ext uri="{BB962C8B-B14F-4D97-AF65-F5344CB8AC3E}">
        <p14:creationId xmlns:p14="http://schemas.microsoft.com/office/powerpoint/2010/main" val="184628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0478A0E-1386-46D5-B89B-17BF348481AD}" type="slidenum">
              <a:rPr lang="fr-FR" altLang="fr-FR" sz="800"/>
              <a:pPr eaLnBrk="1" hangingPunct="1">
                <a:spcBef>
                  <a:spcPct val="0"/>
                </a:spcBef>
              </a:pPr>
              <a:t>32</a:t>
            </a:fld>
            <a:endParaRPr lang="fr-FR" altLang="fr-FR" sz="800"/>
          </a:p>
        </p:txBody>
      </p:sp>
      <p:sp>
        <p:nvSpPr>
          <p:cNvPr id="83972" name="Rectangle 2"/>
          <p:cNvSpPr>
            <a:spLocks noGrp="1" noRot="1" noChangeAspect="1" noChangeArrowheads="1" noTextEdit="1"/>
          </p:cNvSpPr>
          <p:nvPr>
            <p:ph type="sldImg"/>
          </p:nvPr>
        </p:nvSpPr>
        <p:spPr>
          <a:xfrm>
            <a:off x="877888" y="733425"/>
            <a:ext cx="4892675" cy="3670300"/>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L’héritage est un concept important de la programmation orientée objet. L’héritage consiste à créer une nouvelle classe (sous-classe) à partir d’une classe existante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La sous-classe bénéficie alors de toutes les fonctionnalités définies dans la super-classe. On pourrait également dire que la sous-classe est une spécialisation d’une classe puisque l’on va ajouter des fonctionnalités.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Concrètement, l’héritage consiste avec Java à ajouter des attributs et des nouvelles méthodes dans la sous-classe en plus de ceux définis dans la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L’héritage permet de créer une hiérarchie de classes provenant de classes fournies par les bibliothèques Java mais aussi avec celles construites par d’autres développeurs.</a:t>
            </a:r>
          </a:p>
        </p:txBody>
      </p:sp>
    </p:spTree>
    <p:extLst>
      <p:ext uri="{BB962C8B-B14F-4D97-AF65-F5344CB8AC3E}">
        <p14:creationId xmlns:p14="http://schemas.microsoft.com/office/powerpoint/2010/main" val="1967401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0CC261-3E53-4763-ADE4-E35617354877}" type="slidenum">
              <a:rPr lang="fr-FR" altLang="fr-FR" sz="800"/>
              <a:pPr eaLnBrk="1" hangingPunct="1">
                <a:spcBef>
                  <a:spcPct val="0"/>
                </a:spcBef>
              </a:pPr>
              <a:t>33</a:t>
            </a:fld>
            <a:endParaRPr lang="fr-FR" altLang="fr-FR" sz="800"/>
          </a:p>
        </p:txBody>
      </p:sp>
      <p:sp>
        <p:nvSpPr>
          <p:cNvPr id="84996" name="Rectangle 2"/>
          <p:cNvSpPr>
            <a:spLocks noGrp="1" noRot="1" noChangeAspect="1" noChangeArrowheads="1" noTextEdit="1"/>
          </p:cNvSpPr>
          <p:nvPr>
            <p:ph type="sldImg"/>
          </p:nvPr>
        </p:nvSpPr>
        <p:spPr>
          <a:xfrm>
            <a:off x="877888" y="733425"/>
            <a:ext cx="4892675" cy="3670300"/>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sous-classe peut elle-même être la super-classe d’autres classes. Cela constitue une hiérarchie d’héritage comme le montre l’exemple ci-dessus. Plus on descend dans la hiérarchie, plus les classes sont spécialisées. Les instances des classes qui sont en bas de l’arborescence, comme VoitureDeCourse par exemple, occupent un espace mémoire plus important que celles des super-classes. Ceci est logique puisque une instance de la classe VoitureDeCourse, possède les attributs définis au niveau de VoitureDeCourse, ceux définis au niveau de la classe Voiture et enfin ceux de Vehicule.</a:t>
            </a:r>
          </a:p>
        </p:txBody>
      </p:sp>
    </p:spTree>
    <p:extLst>
      <p:ext uri="{BB962C8B-B14F-4D97-AF65-F5344CB8AC3E}">
        <p14:creationId xmlns:p14="http://schemas.microsoft.com/office/powerpoint/2010/main" val="273562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B2D51E6-008B-49C4-A461-DDF0BC68DB36}" type="slidenum">
              <a:rPr lang="fr-FR" altLang="fr-FR" sz="800"/>
              <a:pPr eaLnBrk="1" hangingPunct="1">
                <a:spcBef>
                  <a:spcPct val="0"/>
                </a:spcBef>
              </a:pPr>
              <a:t>3</a:t>
            </a:fld>
            <a:endParaRPr lang="fr-FR" altLang="fr-FR" sz="800"/>
          </a:p>
        </p:txBody>
      </p:sp>
      <p:sp>
        <p:nvSpPr>
          <p:cNvPr id="56324" name="Rectangle 2"/>
          <p:cNvSpPr>
            <a:spLocks noGrp="1" noRot="1" noChangeAspect="1" noChangeArrowheads="1" noTextEdit="1"/>
          </p:cNvSpPr>
          <p:nvPr>
            <p:ph type="sldImg"/>
          </p:nvPr>
        </p:nvSpPr>
        <p:spPr>
          <a:xfrm>
            <a:off x="877888" y="733425"/>
            <a:ext cx="4892675" cy="3670300"/>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Les techniques de POO mettent en place une série de mécanismes permettant d’obtenir du logiciel de qualité. Celle-ci peut être définie par les critères qui suivent.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b="1" smtClean="0">
                <a:latin typeface="Arial" panose="020B0604020202020204" pitchFamily="34" charset="0"/>
                <a:cs typeface="Arial" panose="020B0604020202020204" pitchFamily="34" charset="0"/>
              </a:rPr>
              <a:t>Validité</a:t>
            </a:r>
            <a:r>
              <a:rPr lang="fr-FR" altLang="fr-FR" smtClean="0">
                <a:latin typeface="Arial" panose="020B0604020202020204" pitchFamily="34" charset="0"/>
                <a:cs typeface="Arial" panose="020B0604020202020204" pitchFamily="34" charset="0"/>
              </a:rPr>
              <a:t>: Un logiciel est valide si il a un comportement correct par rapport à sa spécification.</a:t>
            </a:r>
          </a:p>
          <a:p>
            <a:pPr eaLnBrk="1" hangingPunct="1"/>
            <a:r>
              <a:rPr lang="fr-FR" altLang="fr-FR" b="1" smtClean="0">
                <a:latin typeface="Arial" panose="020B0604020202020204" pitchFamily="34" charset="0"/>
                <a:cs typeface="Arial" panose="020B0604020202020204" pitchFamily="34" charset="0"/>
              </a:rPr>
              <a:t>Robustesse</a:t>
            </a:r>
            <a:r>
              <a:rPr lang="fr-FR" altLang="fr-FR" smtClean="0">
                <a:latin typeface="Arial" panose="020B0604020202020204" pitchFamily="34" charset="0"/>
                <a:cs typeface="Arial" panose="020B0604020202020204" pitchFamily="34" charset="0"/>
              </a:rPr>
              <a:t>: capacité du logiciel à fonctionner dans des conditions anormales (même si des cas n’ont pas été prévus dans la spécification).</a:t>
            </a:r>
          </a:p>
          <a:p>
            <a:pPr eaLnBrk="1" hangingPunct="1"/>
            <a:r>
              <a:rPr lang="fr-FR" altLang="fr-FR" b="1" smtClean="0">
                <a:latin typeface="Arial" panose="020B0604020202020204" pitchFamily="34" charset="0"/>
                <a:cs typeface="Arial" panose="020B0604020202020204" pitchFamily="34" charset="0"/>
              </a:rPr>
              <a:t>Extensibilité</a:t>
            </a:r>
            <a:r>
              <a:rPr lang="fr-FR" altLang="fr-FR" smtClean="0">
                <a:latin typeface="Arial" panose="020B0604020202020204" pitchFamily="34" charset="0"/>
                <a:cs typeface="Arial" panose="020B0604020202020204" pitchFamily="34" charset="0"/>
              </a:rPr>
              <a:t>: Facilité à laquelle on peut modifier le logiciel pour répondre à des changements de spécifications.</a:t>
            </a:r>
          </a:p>
          <a:p>
            <a:pPr eaLnBrk="1" hangingPunct="1"/>
            <a:r>
              <a:rPr lang="fr-FR" altLang="fr-FR" b="1" smtClean="0">
                <a:latin typeface="Arial" panose="020B0604020202020204" pitchFamily="34" charset="0"/>
                <a:cs typeface="Arial" panose="020B0604020202020204" pitchFamily="34" charset="0"/>
              </a:rPr>
              <a:t>Réutilisabilité</a:t>
            </a:r>
            <a:r>
              <a:rPr lang="fr-FR" altLang="fr-FR" smtClean="0">
                <a:latin typeface="Arial" panose="020B0604020202020204" pitchFamily="34" charset="0"/>
                <a:cs typeface="Arial" panose="020B0604020202020204" pitchFamily="34" charset="0"/>
              </a:rPr>
              <a:t>: Capacité à réutiliser tout ou partie d’un programme pour construire de nouveaux logiciels.</a:t>
            </a:r>
          </a:p>
          <a:p>
            <a:pPr eaLnBrk="1" hangingPunct="1"/>
            <a:r>
              <a:rPr lang="fr-FR" altLang="fr-FR" b="1" smtClean="0">
                <a:latin typeface="Arial" panose="020B0604020202020204" pitchFamily="34" charset="0"/>
                <a:cs typeface="Arial" panose="020B0604020202020204" pitchFamily="34" charset="0"/>
              </a:rPr>
              <a:t>Compatibilité</a:t>
            </a:r>
            <a:r>
              <a:rPr lang="fr-FR" altLang="fr-FR" smtClean="0">
                <a:latin typeface="Arial" panose="020B0604020202020204" pitchFamily="34" charset="0"/>
                <a:cs typeface="Arial" panose="020B0604020202020204" pitchFamily="34" charset="0"/>
              </a:rPr>
              <a:t>: Capacité à pouvoir faire fonctionner un logiciel avec d’autres.</a:t>
            </a:r>
          </a:p>
          <a:p>
            <a:pPr eaLnBrk="1" hangingPunct="1"/>
            <a:r>
              <a:rPr lang="fr-FR" altLang="fr-FR" b="1" smtClean="0">
                <a:latin typeface="Arial" panose="020B0604020202020204" pitchFamily="34" charset="0"/>
                <a:cs typeface="Arial" panose="020B0604020202020204" pitchFamily="34" charset="0"/>
              </a:rPr>
              <a:t>Efficacité:</a:t>
            </a:r>
            <a:r>
              <a:rPr lang="fr-FR" altLang="fr-FR" smtClean="0">
                <a:latin typeface="Arial" panose="020B0604020202020204" pitchFamily="34" charset="0"/>
                <a:cs typeface="Arial" panose="020B0604020202020204" pitchFamily="34" charset="0"/>
              </a:rPr>
              <a:t> Utilisation optimale des ressources matérielles et logicielles.</a:t>
            </a:r>
          </a:p>
          <a:p>
            <a:pPr eaLnBrk="1" hangingPunct="1"/>
            <a:r>
              <a:rPr lang="fr-FR" altLang="fr-FR" b="1" smtClean="0">
                <a:latin typeface="Arial" panose="020B0604020202020204" pitchFamily="34" charset="0"/>
                <a:cs typeface="Arial" panose="020B0604020202020204" pitchFamily="34" charset="0"/>
              </a:rPr>
              <a:t>Portabilité</a:t>
            </a:r>
            <a:r>
              <a:rPr lang="fr-FR" altLang="fr-FR" smtClean="0">
                <a:latin typeface="Arial" panose="020B0604020202020204" pitchFamily="34" charset="0"/>
                <a:cs typeface="Arial" panose="020B0604020202020204" pitchFamily="34" charset="0"/>
              </a:rPr>
              <a:t>: Facilité à adapter le logiciel dans d’autres environnements matériels et logiciels.</a:t>
            </a:r>
          </a:p>
          <a:p>
            <a:pPr eaLnBrk="1" hangingPunct="1"/>
            <a:endParaRPr lang="fr-FR" altLang="fr-FR" smtClean="0">
              <a:latin typeface="Arial" panose="020B0604020202020204" pitchFamily="34" charset="0"/>
              <a:cs typeface="Arial" panose="020B0604020202020204" pitchFamily="34" charset="0"/>
            </a:endParaRP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755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6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83ECA9-D8D2-41FD-BC6A-DC0D58E3D96C}" type="slidenum">
              <a:rPr lang="fr-FR" altLang="fr-FR" sz="800"/>
              <a:pPr eaLnBrk="1" hangingPunct="1">
                <a:spcBef>
                  <a:spcPct val="0"/>
                </a:spcBef>
              </a:pPr>
              <a:t>34</a:t>
            </a:fld>
            <a:endParaRPr lang="fr-FR" altLang="fr-FR" sz="800"/>
          </a:p>
        </p:txBody>
      </p:sp>
      <p:sp>
        <p:nvSpPr>
          <p:cNvPr id="86020" name="Rectangle 2"/>
          <p:cNvSpPr>
            <a:spLocks noGrp="1" noRot="1" noChangeAspect="1" noChangeArrowheads="1" noTextEdit="1"/>
          </p:cNvSpPr>
          <p:nvPr>
            <p:ph type="sldImg"/>
          </p:nvPr>
        </p:nvSpPr>
        <p:spPr>
          <a:xfrm>
            <a:off x="877888" y="733425"/>
            <a:ext cx="4892675" cy="3670300"/>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Pour dériver une classe, on utilise le mot réservé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lors de la déclaration de la sous-classe en précisant la super-classe utilisée pour l’héritage.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Après avoir déclaré l’héritage en utilisant le mot-clé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il faut déclarer les nouveaux attributs de la classe. Dans l’exemple ci-dessus, on ajoute l’attribut </a:t>
            </a:r>
            <a:r>
              <a:rPr lang="fr-FR" altLang="fr-FR" smtClean="0">
                <a:latin typeface="Courier New" panose="02070309020205020404" pitchFamily="49" charset="0"/>
                <a:cs typeface="Arial" panose="020B0604020202020204" pitchFamily="34" charset="0"/>
              </a:rPr>
              <a:t>salaire</a:t>
            </a:r>
            <a:r>
              <a:rPr lang="fr-FR" altLang="fr-FR" smtClean="0">
                <a:latin typeface="Arial" panose="020B0604020202020204" pitchFamily="34" charset="0"/>
                <a:cs typeface="Arial" panose="020B0604020202020204" pitchFamily="34" charset="0"/>
              </a:rPr>
              <a:t> à ceux existants au niveau de Personne.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Lorsqu’on crée une sous-classe, la redéfinition des constructeurs est impérative car pour rester en phase avec les concepts objets, il faut s’assurer que les instances de la nouvelle classe dérivée seront correctement construites. Il faut donc créer au minimum un constructeur.</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Ce ou ces nouveaux constructeurs vont opérer généralement de la manière suivante:</a:t>
            </a:r>
          </a:p>
          <a:p>
            <a:pPr algn="just" eaLnBrk="1" hangingPunct="1">
              <a:buFontTx/>
              <a:buChar char="-"/>
            </a:pPr>
            <a:r>
              <a:rPr lang="fr-FR" altLang="fr-FR" smtClean="0">
                <a:latin typeface="Arial" panose="020B0604020202020204" pitchFamily="34" charset="0"/>
                <a:cs typeface="Arial" panose="020B0604020202020204" pitchFamily="34" charset="0"/>
              </a:rPr>
              <a:t>Il rappelle un constructeur de la super-classe pour s’assurer que les attributs de la superclasse soient correctement initialisés. Cela se fait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Si la sous-classe n'appelle pas explicitement de constructeur, le constructeur par défaut de la super-classe est utilisée. Attention,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doit être la première instruction utilisée.</a:t>
            </a:r>
          </a:p>
          <a:p>
            <a:pPr algn="just" eaLnBrk="1" hangingPunct="1">
              <a:buFontTx/>
              <a:buChar char="-"/>
            </a:pPr>
            <a:r>
              <a:rPr lang="fr-FR" altLang="fr-FR" smtClean="0">
                <a:latin typeface="Arial" panose="020B0604020202020204" pitchFamily="34" charset="0"/>
                <a:cs typeface="Arial" panose="020B0604020202020204" pitchFamily="34" charset="0"/>
              </a:rPr>
              <a:t>Il initialise les nouveaux attributs de la classe.</a:t>
            </a:r>
          </a:p>
        </p:txBody>
      </p:sp>
    </p:spTree>
    <p:extLst>
      <p:ext uri="{BB962C8B-B14F-4D97-AF65-F5344CB8AC3E}">
        <p14:creationId xmlns:p14="http://schemas.microsoft.com/office/powerpoint/2010/main" val="365850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7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01588921-C841-4350-AADB-D0E502CA2656}" type="slidenum">
              <a:rPr lang="fr-FR" altLang="fr-FR" sz="800"/>
              <a:pPr eaLnBrk="1" hangingPunct="1">
                <a:spcBef>
                  <a:spcPct val="0"/>
                </a:spcBef>
              </a:pPr>
              <a:t>35</a:t>
            </a:fld>
            <a:endParaRPr lang="fr-FR" altLang="fr-FR" sz="800"/>
          </a:p>
        </p:txBody>
      </p:sp>
      <p:sp>
        <p:nvSpPr>
          <p:cNvPr id="87044" name="Rectangle 1026"/>
          <p:cNvSpPr>
            <a:spLocks noGrp="1" noRot="1" noChangeAspect="1" noChangeArrowheads="1" noTextEdit="1"/>
          </p:cNvSpPr>
          <p:nvPr>
            <p:ph type="sldImg"/>
          </p:nvPr>
        </p:nvSpPr>
        <p:spPr>
          <a:xfrm>
            <a:off x="877888" y="733425"/>
            <a:ext cx="4892675" cy="3670300"/>
          </a:xfrm>
          <a:ln/>
        </p:spPr>
      </p:sp>
      <p:sp>
        <p:nvSpPr>
          <p:cNvPr id="8704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L’étape suivante consiste à ajouter les nouvelles méthodes à la classe. Attention, il faut se rappeler que seules les instances de la classe Employe pourront les utiliser et que les instances de Personne ne pourront pas. Un Employe est une Personne mais une Personne n’est pas forcément un Employe !</a:t>
            </a:r>
          </a:p>
        </p:txBody>
      </p:sp>
    </p:spTree>
    <p:extLst>
      <p:ext uri="{BB962C8B-B14F-4D97-AF65-F5344CB8AC3E}">
        <p14:creationId xmlns:p14="http://schemas.microsoft.com/office/powerpoint/2010/main" val="409586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8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C513D41-64FB-4D27-B7BC-AC9DFB39E867}" type="slidenum">
              <a:rPr lang="fr-FR" altLang="fr-FR" sz="800"/>
              <a:pPr eaLnBrk="1" hangingPunct="1">
                <a:spcBef>
                  <a:spcPct val="0"/>
                </a:spcBef>
              </a:pPr>
              <a:t>36</a:t>
            </a:fld>
            <a:endParaRPr lang="fr-FR" altLang="fr-FR" sz="800"/>
          </a:p>
        </p:txBody>
      </p:sp>
      <p:sp>
        <p:nvSpPr>
          <p:cNvPr id="88068" name="Rectangle 2"/>
          <p:cNvSpPr>
            <a:spLocks noGrp="1" noRot="1" noChangeAspect="1" noChangeArrowheads="1" noTextEdit="1"/>
          </p:cNvSpPr>
          <p:nvPr>
            <p:ph type="sldImg"/>
          </p:nvPr>
        </p:nvSpPr>
        <p:spPr>
          <a:xfrm>
            <a:off x="877888" y="733425"/>
            <a:ext cx="4892675" cy="3670300"/>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méthodes publiques sont héritées et l’on n’a pas besoin de les redéfinir dans la sous-classe si elles fonctionnent toujours avec les nouvelles spécificités. Cependant, dans certains cas, il est nécessaire de redéfinir certaines méthodes pour les adapter aux nouvelles fonctionnalités.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Dans le cas de la classe </a:t>
            </a:r>
            <a:r>
              <a:rPr lang="fr-FR" altLang="fr-FR" smtClean="0">
                <a:latin typeface="Courier New" panose="02070309020205020404" pitchFamily="49" charset="0"/>
                <a:cs typeface="Arial" panose="020B0604020202020204" pitchFamily="34" charset="0"/>
              </a:rPr>
              <a:t>Employe</a:t>
            </a:r>
            <a:r>
              <a:rPr lang="fr-FR" altLang="fr-FR" smtClean="0">
                <a:latin typeface="Arial" panose="020B0604020202020204" pitchFamily="34" charset="0"/>
                <a:cs typeface="Arial" panose="020B0604020202020204" pitchFamily="34" charset="0"/>
              </a:rPr>
              <a:t>, il est judicieux de redéfinir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définie au niveau de Personne puisque celle de Personne n’affiche que le nom et le prénom.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rappelle donc celle de la super-classe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puis ajoute le nom. Utilisé de cette manière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n’est pas obligatoirement au début du corps de la méthode comme c’était le cas pour les constructeurs.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D’autre part, notons que les méthodes de la classe Employe n’ont pas accès aux attributs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qui ont été définis au niveau de Personne. Cependant, nous aurions eut le droit d’écrire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en utilisant les accesseurs puisqu’ils sont publiques comme le montre le code ci-dessous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Courier New" panose="02070309020205020404" pitchFamily="49" charset="0"/>
                <a:cs typeface="Arial" panose="020B0604020202020204" pitchFamily="34" charset="0"/>
              </a:rPr>
              <a:t>public String toString() {</a:t>
            </a:r>
          </a:p>
          <a:p>
            <a:pPr algn="just" eaLnBrk="1" hangingPunct="1"/>
            <a:r>
              <a:rPr lang="fr-FR" altLang="fr-FR" smtClean="0">
                <a:latin typeface="Courier New" panose="02070309020205020404" pitchFamily="49" charset="0"/>
                <a:cs typeface="Arial" panose="020B0604020202020204" pitchFamily="34" charset="0"/>
              </a:rPr>
              <a:t>    return "nom=" + getNom() + ",prenom=" + getPrenom() +</a:t>
            </a:r>
          </a:p>
          <a:p>
            <a:pPr algn="just" eaLnBrk="1" hangingPunct="1"/>
            <a:r>
              <a:rPr lang="fr-FR" altLang="fr-FR" smtClean="0">
                <a:latin typeface="Courier New" panose="02070309020205020404" pitchFamily="49" charset="0"/>
                <a:cs typeface="Arial" panose="020B0604020202020204" pitchFamily="34" charset="0"/>
              </a:rPr>
              <a:t>        ",salaire=" + salaire;</a:t>
            </a:r>
          </a:p>
          <a:p>
            <a:pPr algn="just" eaLnBrk="1" hangingPunct="1"/>
            <a:r>
              <a:rPr lang="fr-FR" altLang="fr-FR" smtClean="0">
                <a:latin typeface="Courier New" panose="02070309020205020404" pitchFamily="49" charset="0"/>
                <a:cs typeface="Arial" panose="020B0604020202020204" pitchFamily="34" charset="0"/>
              </a:rPr>
              <a:t>}</a:t>
            </a:r>
          </a:p>
          <a:p>
            <a:pPr algn="just" eaLnBrk="1" hangingPunct="1"/>
            <a:endParaRPr lang="fr-FR" altLang="fr-FR" smtClean="0">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4055380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1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3FF5D41F-CC92-4191-93A1-67363EDA2C80}" type="slidenum">
              <a:rPr lang="fr-FR" altLang="fr-FR" sz="800"/>
              <a:pPr eaLnBrk="1" hangingPunct="1">
                <a:spcBef>
                  <a:spcPct val="0"/>
                </a:spcBef>
              </a:pPr>
              <a:t>37</a:t>
            </a:fld>
            <a:endParaRPr lang="fr-FR" altLang="fr-FR" sz="800"/>
          </a:p>
        </p:txBody>
      </p:sp>
      <p:sp>
        <p:nvSpPr>
          <p:cNvPr id="91140" name="Rectangle 2"/>
          <p:cNvSpPr>
            <a:spLocks noGrp="1" noRot="1" noChangeAspect="1" noChangeArrowheads="1" noTextEdit="1"/>
          </p:cNvSpPr>
          <p:nvPr>
            <p:ph type="sldImg"/>
          </p:nvPr>
        </p:nvSpPr>
        <p:spPr>
          <a:xfrm>
            <a:off x="877888" y="733425"/>
            <a:ext cx="4892675" cy="3670300"/>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 polymorphisme utilise les fonctions virtuelles. Ce mécanisme de liaison dynamique permet de choisir au moment de l'exécution quelle méthode appliquer à un objet.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Contrairement au C++, il n'est pas nécessaire de déclarer une fonction comme virtuelle, elles le sont toutes par défaut.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L’exemple ci-dessus considère qu’une méthode </a:t>
            </a:r>
            <a:r>
              <a:rPr lang="fr-FR" altLang="fr-FR" smtClean="0">
                <a:latin typeface="Courier New" panose="02070309020205020404" pitchFamily="49" charset="0"/>
                <a:cs typeface="Arial" panose="020B0604020202020204" pitchFamily="34" charset="0"/>
              </a:rPr>
              <a:t>testFonctionVirtuelle</a:t>
            </a:r>
            <a:r>
              <a:rPr lang="fr-FR" altLang="fr-FR" smtClean="0">
                <a:latin typeface="Arial" panose="020B0604020202020204" pitchFamily="34" charset="0"/>
                <a:cs typeface="Arial" panose="020B0604020202020204" pitchFamily="34" charset="0"/>
              </a:rPr>
              <a:t> est définie dans la super-classe et a été surchargée dans la sous-classe. La méthode appliquée sera celle dont la classe est réellement une instance. </a:t>
            </a:r>
          </a:p>
        </p:txBody>
      </p:sp>
    </p:spTree>
    <p:extLst>
      <p:ext uri="{BB962C8B-B14F-4D97-AF65-F5344CB8AC3E}">
        <p14:creationId xmlns:p14="http://schemas.microsoft.com/office/powerpoint/2010/main" val="3645570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3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04E555A-A7EF-423A-9AF2-4877EAED9D76}" type="slidenum">
              <a:rPr lang="fr-FR" altLang="fr-FR" sz="800"/>
              <a:pPr eaLnBrk="1" hangingPunct="1">
                <a:spcBef>
                  <a:spcPct val="0"/>
                </a:spcBef>
              </a:pPr>
              <a:t>38</a:t>
            </a:fld>
            <a:endParaRPr lang="fr-FR" altLang="fr-FR" sz="800"/>
          </a:p>
        </p:txBody>
      </p:sp>
      <p:sp>
        <p:nvSpPr>
          <p:cNvPr id="93188" name="Rectangle 2"/>
          <p:cNvSpPr>
            <a:spLocks noGrp="1" noRot="1" noChangeAspect="1" noChangeArrowheads="1" noTextEdit="1"/>
          </p:cNvSpPr>
          <p:nvPr>
            <p:ph type="sldImg"/>
          </p:nvPr>
        </p:nvSpPr>
        <p:spPr>
          <a:xfrm>
            <a:off x="877888" y="733425"/>
            <a:ext cx="4892675" cy="3670300"/>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Times New Roman" panose="02020603050405020304" pitchFamily="18" charset="0"/>
              </a:rPr>
              <a:t>Le transtypage d’objet consiste a affecter avec l’opérateur de cast, une référence d’objet avec un autre même s’ils ne sont pas de même type. Le compilateur autorise alors l’emploi des méthodes de la classe avec laquelle l’objet a été déclaré. Bien évidemment ceci peut conduire à des erreurs de programmation et on préférera vérifier en utilisant l’opérateur </a:t>
            </a:r>
            <a:r>
              <a:rPr lang="fr-FR" altLang="fr-FR" smtClean="0">
                <a:latin typeface="Courier New" panose="02070309020205020404" pitchFamily="49" charset="0"/>
                <a:cs typeface="Times New Roman" panose="02020603050405020304" pitchFamily="18" charset="0"/>
              </a:rPr>
              <a:t>instanceof</a:t>
            </a:r>
            <a:r>
              <a:rPr lang="fr-FR" altLang="fr-FR" smtClean="0">
                <a:latin typeface="Arial" panose="020B0604020202020204" pitchFamily="34" charset="0"/>
                <a:cs typeface="Times New Roman" panose="02020603050405020304" pitchFamily="18" charset="0"/>
              </a:rPr>
              <a:t> que l’objet est bien du type avec lequel on souhaite faire le transtypage.</a:t>
            </a:r>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426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79841665-ED23-4942-8AE7-8BA218B4D696}" type="slidenum">
              <a:rPr lang="fr-FR" altLang="fr-FR" sz="800"/>
              <a:pPr eaLnBrk="1" hangingPunct="1">
                <a:spcBef>
                  <a:spcPct val="0"/>
                </a:spcBef>
              </a:pPr>
              <a:t>39</a:t>
            </a:fld>
            <a:endParaRPr lang="fr-FR" altLang="fr-FR" sz="800"/>
          </a:p>
        </p:txBody>
      </p:sp>
      <p:sp>
        <p:nvSpPr>
          <p:cNvPr id="94212" name="Rectangle 2"/>
          <p:cNvSpPr>
            <a:spLocks noGrp="1" noRot="1" noChangeAspect="1" noChangeArrowheads="1" noTextEdit="1"/>
          </p:cNvSpPr>
          <p:nvPr>
            <p:ph type="sldImg"/>
          </p:nvPr>
        </p:nvSpPr>
        <p:spPr>
          <a:xfrm>
            <a:off x="877888" y="733425"/>
            <a:ext cx="4892675" cy="3670300"/>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classes abstraites sont l'équivalent des classes qui contiennent des fonctions virtuelles pures en langage C++. Une classe abstraite ne peut pas être instanciée. On doit obligatoirement la dériver pour l'instancier et éventuellement redéfinir toutes les méthodes abstraites dans la classe dérivée: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abstract class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abstract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public class Instanciable extends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Courier New" panose="02070309020205020404" pitchFamily="49" charset="0"/>
                <a:cs typeface="Arial" panose="020B0604020202020204" pitchFamily="34" charset="0"/>
              </a:rPr>
              <a:t> </a:t>
            </a:r>
          </a:p>
        </p:txBody>
      </p:sp>
    </p:spTree>
    <p:extLst>
      <p:ext uri="{BB962C8B-B14F-4D97-AF65-F5344CB8AC3E}">
        <p14:creationId xmlns:p14="http://schemas.microsoft.com/office/powerpoint/2010/main" val="3100993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8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3CB3069-43DC-41BD-8DEF-F3F80307ED09}" type="slidenum">
              <a:rPr lang="fr-FR" altLang="fr-FR" sz="800"/>
              <a:pPr eaLnBrk="1" hangingPunct="1">
                <a:spcBef>
                  <a:spcPct val="0"/>
                </a:spcBef>
              </a:pPr>
              <a:t>40</a:t>
            </a:fld>
            <a:endParaRPr lang="fr-FR" altLang="fr-FR" sz="800"/>
          </a:p>
        </p:txBody>
      </p:sp>
      <p:sp>
        <p:nvSpPr>
          <p:cNvPr id="98308" name="Rectangle 2"/>
          <p:cNvSpPr>
            <a:spLocks noGrp="1" noRot="1" noChangeAspect="1" noChangeArrowheads="1" noTextEdit="1"/>
          </p:cNvSpPr>
          <p:nvPr>
            <p:ph type="sldImg"/>
          </p:nvPr>
        </p:nvSpPr>
        <p:spPr>
          <a:xfrm>
            <a:off x="877888" y="733425"/>
            <a:ext cx="4892675" cy="3670300"/>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classe est un ensemble de méthodes abstraites (sans implémentation) et de constantes. Une classe qui « implémente » une interface doit implémenter toutes les méthodes définies dans l’interface. Certains comparent les interfaces avec les classes abstraites, ceci-étant il y a un certain nombre de différences:</a:t>
            </a:r>
          </a:p>
          <a:p>
            <a:pPr eaLnBrk="1" hangingPunct="1"/>
            <a:endParaRPr lang="fr-FR" altLang="fr-FR" smtClean="0">
              <a:latin typeface="Arial" panose="020B0604020202020204" pitchFamily="34" charset="0"/>
              <a:cs typeface="Arial" panose="020B0604020202020204" pitchFamily="34" charset="0"/>
            </a:endParaRPr>
          </a:p>
          <a:p>
            <a:pPr eaLnBrk="1" hangingPunct="1">
              <a:buFontTx/>
              <a:buChar char="-"/>
            </a:pPr>
            <a:r>
              <a:rPr lang="fr-FR" altLang="fr-FR" smtClean="0">
                <a:latin typeface="Arial" panose="020B0604020202020204" pitchFamily="34" charset="0"/>
                <a:cs typeface="Arial" panose="020B0604020202020204" pitchFamily="34" charset="0"/>
              </a:rPr>
              <a:t>Une interface ne peut pas implémenter une seule méthode, alors qu’une classe abstraite le peut</a:t>
            </a:r>
          </a:p>
          <a:p>
            <a:pPr eaLnBrk="1" hangingPunct="1">
              <a:buFontTx/>
              <a:buChar char="-"/>
            </a:pPr>
            <a:r>
              <a:rPr lang="fr-FR" altLang="fr-FR" smtClean="0">
                <a:latin typeface="Arial" panose="020B0604020202020204" pitchFamily="34" charset="0"/>
                <a:cs typeface="Arial" panose="020B0604020202020204" pitchFamily="34" charset="0"/>
              </a:rPr>
              <a:t>Une classe peut implémenter plusieurs interfaces mais ne peut avoir qu’une seule super-classe</a:t>
            </a:r>
          </a:p>
          <a:p>
            <a:pPr eaLnBrk="1" hangingPunct="1">
              <a:buFontTx/>
              <a:buChar char="-"/>
            </a:pPr>
            <a:r>
              <a:rPr lang="fr-FR" altLang="fr-FR" smtClean="0">
                <a:latin typeface="Arial" panose="020B0604020202020204" pitchFamily="34" charset="0"/>
                <a:cs typeface="Arial" panose="020B0604020202020204" pitchFamily="34" charset="0"/>
              </a:rPr>
              <a:t>Une interface ne fait pas partie d’une hiérarchie de classes.</a:t>
            </a:r>
          </a:p>
        </p:txBody>
      </p:sp>
    </p:spTree>
    <p:extLst>
      <p:ext uri="{BB962C8B-B14F-4D97-AF65-F5344CB8AC3E}">
        <p14:creationId xmlns:p14="http://schemas.microsoft.com/office/powerpoint/2010/main" val="18620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9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33F842B-7E70-4F00-8978-F7527E04D215}" type="slidenum">
              <a:rPr lang="fr-FR" altLang="fr-FR" sz="800"/>
              <a:pPr eaLnBrk="1" hangingPunct="1">
                <a:spcBef>
                  <a:spcPct val="0"/>
                </a:spcBef>
              </a:pPr>
              <a:t>41</a:t>
            </a:fld>
            <a:endParaRPr lang="fr-FR" altLang="fr-FR" sz="800"/>
          </a:p>
        </p:txBody>
      </p:sp>
      <p:sp>
        <p:nvSpPr>
          <p:cNvPr id="99332" name="Rectangle 2"/>
          <p:cNvSpPr>
            <a:spLocks noGrp="1" noRot="1" noChangeAspect="1" noChangeArrowheads="1" noTextEdit="1"/>
          </p:cNvSpPr>
          <p:nvPr>
            <p:ph type="sldImg"/>
          </p:nvPr>
        </p:nvSpPr>
        <p:spPr>
          <a:xfrm>
            <a:off x="877888" y="733425"/>
            <a:ext cx="4892675" cy="3670300"/>
          </a:xfrm>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 l’inverse d’autres langages objets, les concepteurs de Java ont fait le choix de supprimer l’héritage multiple et d’introduire la notion d’interface. Il est toujours possible de contourner l’héritage multiple pur et dur qui peut être issu d’une analyse. On utilise l’héritage pour dire qu’un objet et un sous-type d’un autre. Dans l’exemple ci-dessus, Employe est bien un sous-type de Personne. On utilise les interfaces pour dire qu’une classe implémente un service particulier comme l’interface Persitent montré ci-dessus.</a:t>
            </a:r>
          </a:p>
        </p:txBody>
      </p:sp>
    </p:spTree>
    <p:extLst>
      <p:ext uri="{BB962C8B-B14F-4D97-AF65-F5344CB8AC3E}">
        <p14:creationId xmlns:p14="http://schemas.microsoft.com/office/powerpoint/2010/main" val="19500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42</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3112920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43</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222831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E291A3-E6F8-4E5F-B18B-BBEA90E25267}" type="slidenum">
              <a:rPr lang="fr-FR" altLang="fr-FR" sz="800"/>
              <a:pPr eaLnBrk="1" hangingPunct="1">
                <a:spcBef>
                  <a:spcPct val="0"/>
                </a:spcBef>
              </a:pPr>
              <a:t>4</a:t>
            </a:fld>
            <a:endParaRPr lang="fr-FR" altLang="fr-FR" sz="800"/>
          </a:p>
        </p:txBody>
      </p:sp>
      <p:sp>
        <p:nvSpPr>
          <p:cNvPr id="57348" name="Rectangle 2"/>
          <p:cNvSpPr>
            <a:spLocks noGrp="1" noRot="1" noChangeAspect="1" noChangeArrowheads="1" noTextEdit="1"/>
          </p:cNvSpPr>
          <p:nvPr>
            <p:ph type="sldImg"/>
          </p:nvPr>
        </p:nvSpPr>
        <p:spPr>
          <a:xfrm>
            <a:off x="877888" y="733425"/>
            <a:ext cx="4892675" cy="3670300"/>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définition la plus simple d’un objet est tout simplement « n’importe quoi dont nous puissions parler ». Si on regarde autour de soi, on reconnaîtra automatiquement des objets: livre, chaise, lampe, pièce, etc. Un objet peut être une entité physique, comme les choses qu’on voit, mais également une entité intangible, par exemple un concept comme la maladie, la beauté ou un emploi. Bien qu’un emploi ne soit pas quelque chose que nous puissions toucher, c’est quelque chose dont nous pouvons parler, que nous pouvons attribuer ou remplir.</a:t>
            </a:r>
          </a:p>
        </p:txBody>
      </p:sp>
    </p:spTree>
    <p:extLst>
      <p:ext uri="{BB962C8B-B14F-4D97-AF65-F5344CB8AC3E}">
        <p14:creationId xmlns:p14="http://schemas.microsoft.com/office/powerpoint/2010/main" val="3725927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105C893-FA6F-4635-94A4-D75BF522A70A}" type="slidenum">
              <a:rPr lang="fr-FR" altLang="fr-FR" sz="800"/>
              <a:pPr eaLnBrk="1" hangingPunct="1">
                <a:spcBef>
                  <a:spcPct val="0"/>
                </a:spcBef>
              </a:pPr>
              <a:t>44</a:t>
            </a:fld>
            <a:endParaRPr lang="fr-FR" altLang="fr-FR" sz="800"/>
          </a:p>
        </p:txBody>
      </p:sp>
      <p:sp>
        <p:nvSpPr>
          <p:cNvPr id="101380" name="Rectangle 2"/>
          <p:cNvSpPr>
            <a:spLocks noGrp="1" noRot="1" noChangeAspect="1" noChangeArrowheads="1" noTextEdit="1"/>
          </p:cNvSpPr>
          <p:nvPr>
            <p:ph type="sldImg"/>
          </p:nvPr>
        </p:nvSpPr>
        <p:spPr>
          <a:xfrm>
            <a:off x="877888" y="733425"/>
            <a:ext cx="4892675" cy="3670300"/>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implémenter une interface, il faut utiliser le mot-clé </a:t>
            </a:r>
            <a:r>
              <a:rPr lang="fr-FR" altLang="fr-FR" smtClean="0">
                <a:latin typeface="Courier New" panose="02070309020205020404" pitchFamily="49" charset="0"/>
                <a:cs typeface="Arial" panose="020B0604020202020204" pitchFamily="34" charset="0"/>
              </a:rPr>
              <a:t>implements</a:t>
            </a:r>
            <a:r>
              <a:rPr lang="fr-FR" altLang="fr-FR" smtClean="0">
                <a:latin typeface="Arial" panose="020B0604020202020204" pitchFamily="34" charset="0"/>
                <a:cs typeface="Arial" panose="020B0604020202020204" pitchFamily="34" charset="0"/>
              </a:rPr>
              <a:t>. Chaque méthode déclarée dans l’interface doit faire l’objet d’une implémentation. </a:t>
            </a:r>
          </a:p>
        </p:txBody>
      </p:sp>
    </p:spTree>
    <p:extLst>
      <p:ext uri="{BB962C8B-B14F-4D97-AF65-F5344CB8AC3E}">
        <p14:creationId xmlns:p14="http://schemas.microsoft.com/office/powerpoint/2010/main" val="314975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80D25CC-1CB5-437C-B9C9-91167B21C144}" type="slidenum">
              <a:rPr lang="fr-FR" altLang="fr-FR" sz="800"/>
              <a:pPr eaLnBrk="1" hangingPunct="1">
                <a:spcBef>
                  <a:spcPct val="0"/>
                </a:spcBef>
              </a:pPr>
              <a:t>5</a:t>
            </a:fld>
            <a:endParaRPr lang="fr-FR" altLang="fr-FR" sz="800"/>
          </a:p>
        </p:txBody>
      </p:sp>
      <p:sp>
        <p:nvSpPr>
          <p:cNvPr id="58372" name="Rectangle 2"/>
          <p:cNvSpPr>
            <a:spLocks noGrp="1" noRot="1" noChangeAspect="1" noChangeArrowheads="1" noTextEdit="1"/>
          </p:cNvSpPr>
          <p:nvPr>
            <p:ph type="sldImg"/>
          </p:nvPr>
        </p:nvSpPr>
        <p:spPr>
          <a:xfrm>
            <a:off x="877888" y="733425"/>
            <a:ext cx="4892675" cy="367030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objet logiciel est une abstraction, c’est-à-dire une représentation de quelque chose appartenant au monde réel. Une abstraction est une façon de décrire quelque chose grâce à laquelle nous pouvons sélectionner uniquement les informations pertinentes pour l’usage que nous en avons. Si on veut contacter notre ami Pierre, par exemple, on n’a pas besoin de tout savoir à son sujet. Il suffit de connaître son adresse e-mail ou son numéro de téléphone. On n’a pas besoin de connaître son anatomie, sa généalogie, ni ses goûts musicaux. Toutes ces informations sont valides mais parfaitement inutiles pour le cas qui nous préoccupe. La figure ci-dessus montre Pierre absorbé par son travail et une icône d’objet qui représente notre abstraction de Pierre.</a:t>
            </a:r>
          </a:p>
          <a:p>
            <a:pPr eaLnBrk="1" hangingPunct="1"/>
            <a:r>
              <a:rPr lang="fr-FR" altLang="fr-FR" smtClean="0">
                <a:latin typeface="Arial" panose="020B0604020202020204" pitchFamily="34" charset="0"/>
                <a:cs typeface="Arial" panose="020B0604020202020204" pitchFamily="34" charset="0"/>
              </a:rPr>
              <a:t>Le fond du problème est donc le suivant: une abstraction n’est utile que si elle décrit les informations dont on a besoin pour résoudre un problème. Donc, lorsque nous créons une abstraction, on doit vérifier que l’on sait pourquoi on en a besoin. La définition d’une abstraction est donc la suivante: « représentation de quelque chose du monde réel d’une manière utile à la résolution d’un problème particulier ». L’utilité est mesurée en fonction de l’aide apportée pour la résolution du problème.</a:t>
            </a:r>
          </a:p>
        </p:txBody>
      </p:sp>
    </p:spTree>
    <p:extLst>
      <p:ext uri="{BB962C8B-B14F-4D97-AF65-F5344CB8AC3E}">
        <p14:creationId xmlns:p14="http://schemas.microsoft.com/office/powerpoint/2010/main" val="126709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EAAB8FF-74E6-47B3-A006-4E0A529A6654}" type="slidenum">
              <a:rPr lang="fr-FR" altLang="fr-FR" sz="800"/>
              <a:pPr eaLnBrk="1" hangingPunct="1">
                <a:spcBef>
                  <a:spcPct val="0"/>
                </a:spcBef>
              </a:pPr>
              <a:t>6</a:t>
            </a:fld>
            <a:endParaRPr lang="fr-FR" altLang="fr-FR" sz="800"/>
          </a:p>
        </p:txBody>
      </p:sp>
      <p:sp>
        <p:nvSpPr>
          <p:cNvPr id="59396" name="Rectangle 2"/>
          <p:cNvSpPr>
            <a:spLocks noGrp="1" noRot="1" noChangeAspect="1" noChangeArrowheads="1" noTextEdit="1"/>
          </p:cNvSpPr>
          <p:nvPr>
            <p:ph type="sldImg"/>
          </p:nvPr>
        </p:nvSpPr>
        <p:spPr>
          <a:xfrm>
            <a:off x="877888" y="733425"/>
            <a:ext cx="4892675" cy="367030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représentation est « objet ». Les règles qui définissent la représentation constituent une « classe ». Par comparaison, il faut penser à la définition d’une Personne dans le dictionnaire et à une personne à qui on parle. En programmation, la définition du dictionnaire est une classe et Pierre est un objet. Pour créer des objets, on doit utiliser la définition de la classe comme modèle. Bien que chaque objet puisse présenter des différences, tous sont conformes à leur classe. C’est pourquoi on dit que les objets sont des « instances » de leur classe. Un objet est crée, fabriqué ou instancié à partir de sa classe.</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87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6814C2C-9A5D-4B87-9FB0-D7BE839B4714}" type="slidenum">
              <a:rPr lang="fr-FR" altLang="fr-FR" sz="800"/>
              <a:pPr eaLnBrk="1" hangingPunct="1">
                <a:spcBef>
                  <a:spcPct val="0"/>
                </a:spcBef>
              </a:pPr>
              <a:t>7</a:t>
            </a:fld>
            <a:endParaRPr lang="fr-FR" altLang="fr-FR" sz="800"/>
          </a:p>
        </p:txBody>
      </p:sp>
      <p:sp>
        <p:nvSpPr>
          <p:cNvPr id="60420" name="Rectangle 2"/>
          <p:cNvSpPr>
            <a:spLocks noGrp="1" noRot="1" noChangeAspect="1" noChangeArrowheads="1" noTextEdit="1"/>
          </p:cNvSpPr>
          <p:nvPr>
            <p:ph type="sldImg"/>
          </p:nvPr>
        </p:nvSpPr>
        <p:spPr>
          <a:xfrm>
            <a:off x="877888" y="733425"/>
            <a:ext cx="4892675" cy="3670300"/>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L’encapsulation consiste à organiser les informations dans une classe et donc indirectement dans les objets en deux catégories:</a:t>
            </a:r>
          </a:p>
          <a:p>
            <a:pPr eaLnBrk="1" hangingPunct="1">
              <a:buFontTx/>
              <a:buChar char="-"/>
            </a:pPr>
            <a:r>
              <a:rPr lang="fr-FR" altLang="fr-FR" smtClean="0">
                <a:latin typeface="Arial" panose="020B0604020202020204" pitchFamily="34" charset="0"/>
                <a:cs typeface="Arial" panose="020B0604020202020204" pitchFamily="34" charset="0"/>
              </a:rPr>
              <a:t>les caractéristiques des objets qui sont matérialisées par des variables qui s’appellent attributs ou en encore champs.</a:t>
            </a:r>
          </a:p>
          <a:p>
            <a:pPr eaLnBrk="1" hangingPunct="1">
              <a:buFontTx/>
              <a:buChar char="-"/>
            </a:pPr>
            <a:r>
              <a:rPr lang="fr-FR" altLang="fr-FR" smtClean="0">
                <a:latin typeface="Arial" panose="020B0604020202020204" pitchFamily="34" charset="0"/>
                <a:cs typeface="Arial" panose="020B0604020202020204" pitchFamily="34" charset="0"/>
              </a:rPr>
              <a:t>Les opérations qui pourront être utilisées sur les objets que l’on appelle méthodes.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attributs de la classe sont des variables qui vont permettre de connaître les caractéristiques d’un objet. Par exemple, dans la figure ci-dessus chaque objet de cette classe possèdera les informations suivantes: l’immatriculation, le type de véhicule et la marque. En plus de ces descriptions, les attributs peuvent contenir des informations concernant l’état de l’objet, dans l’exemple ci-dessus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décrit plutôt un état.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méthodes quant à elles permettent de décrire les opérations que l’on pourra faire sur les objets et donc indirectement les règles. Pour qu’un objet puisse être manipulé, il faut que la personne qui utilise un objet connaisse la déclaration des méthodes disponibles, c’est que l’on appelle l’interface de l’objet. Bien que les méthodes de l’objet soient crées dans la classe, on n’a pas besoin de connaître le détail du code d’une méthode pour pouvoir l’utiliser mais de savoir ce qu’elle est sensée faire.</a:t>
            </a:r>
          </a:p>
        </p:txBody>
      </p:sp>
    </p:spTree>
    <p:extLst>
      <p:ext uri="{BB962C8B-B14F-4D97-AF65-F5344CB8AC3E}">
        <p14:creationId xmlns:p14="http://schemas.microsoft.com/office/powerpoint/2010/main" val="70135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299AEBE-B82C-49B1-A364-B134154CA83D}" type="slidenum">
              <a:rPr lang="fr-FR" altLang="fr-FR" sz="800"/>
              <a:pPr eaLnBrk="1" hangingPunct="1">
                <a:spcBef>
                  <a:spcPct val="0"/>
                </a:spcBef>
              </a:pPr>
              <a:t>8</a:t>
            </a:fld>
            <a:endParaRPr lang="fr-FR" altLang="fr-FR" sz="800"/>
          </a:p>
        </p:txBody>
      </p:sp>
      <p:sp>
        <p:nvSpPr>
          <p:cNvPr id="61444" name="Rectangle 2"/>
          <p:cNvSpPr>
            <a:spLocks noGrp="1" noRot="1" noChangeAspect="1" noChangeArrowheads="1" noTextEdit="1"/>
          </p:cNvSpPr>
          <p:nvPr>
            <p:ph type="sldImg"/>
          </p:nvPr>
        </p:nvSpPr>
        <p:spPr>
          <a:xfrm>
            <a:off x="877888" y="733425"/>
            <a:ext cx="4892675" cy="3670300"/>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syntaxe de création d'une classe est la suivante: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i="1" smtClean="0">
                <a:latin typeface="Courier New" panose="02070309020205020404" pitchFamily="49" charset="0"/>
                <a:cs typeface="Times New Roman" panose="02020603050405020304" pitchFamily="18" charset="0"/>
              </a:rPr>
              <a:t>modificateur</a:t>
            </a:r>
            <a:r>
              <a:rPr lang="fr-FR" altLang="fr-FR" smtClean="0">
                <a:latin typeface="Courier New" panose="02070309020205020404" pitchFamily="49" charset="0"/>
                <a:cs typeface="Times New Roman" panose="02020603050405020304" pitchFamily="18" charset="0"/>
              </a:rPr>
              <a:t> class NomDeClasse {</a:t>
            </a:r>
          </a:p>
          <a:p>
            <a:pPr algn="just" eaLnBrk="1" hangingPunct="1"/>
            <a:r>
              <a:rPr lang="fr-FR" altLang="fr-FR" smtClean="0">
                <a:latin typeface="Courier New" panose="02070309020205020404" pitchFamily="49" charset="0"/>
                <a:cs typeface="Times New Roman" panose="02020603050405020304" pitchFamily="18" charset="0"/>
              </a:rPr>
              <a:t>	// implémentation de la classe</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Par convention, un nom de classe commence toujours par une majuscule.</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02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362611-BCDB-4DB6-ACAF-6AF810CF4542}" type="slidenum">
              <a:rPr lang="fr-FR" altLang="fr-FR" sz="800"/>
              <a:pPr eaLnBrk="1" hangingPunct="1">
                <a:spcBef>
                  <a:spcPct val="0"/>
                </a:spcBef>
              </a:pPr>
              <a:t>10</a:t>
            </a:fld>
            <a:endParaRPr lang="fr-FR" altLang="fr-FR" sz="800"/>
          </a:p>
        </p:txBody>
      </p:sp>
      <p:sp>
        <p:nvSpPr>
          <p:cNvPr id="62468" name="Rectangle 2"/>
          <p:cNvSpPr>
            <a:spLocks noGrp="1" noRot="1" noChangeAspect="1" noChangeArrowheads="1" noTextEdit="1"/>
          </p:cNvSpPr>
          <p:nvPr>
            <p:ph type="sldImg"/>
          </p:nvPr>
        </p:nvSpPr>
        <p:spPr>
          <a:xfrm>
            <a:off x="877888" y="733425"/>
            <a:ext cx="4892675" cy="3670300"/>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Voici une classe qui modélise un point mathématique. Cette classe est composée d’attributs (ou propriétés) et de méthodes. Les attributs x et y définissent l’état de l’objet, tandis que les méthodes (affiche, deplacer, getX) permettent de manipuler les objets de la classe Point. </a:t>
            </a:r>
          </a:p>
        </p:txBody>
      </p:sp>
    </p:spTree>
    <p:extLst>
      <p:ext uri="{BB962C8B-B14F-4D97-AF65-F5344CB8AC3E}">
        <p14:creationId xmlns:p14="http://schemas.microsoft.com/office/powerpoint/2010/main" val="349848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75C151C-AAE6-46AD-8393-CB1A14A14FF6}" type="slidenum">
              <a:rPr lang="fr-FR" altLang="fr-FR" sz="800"/>
              <a:pPr eaLnBrk="1" hangingPunct="1">
                <a:spcBef>
                  <a:spcPct val="0"/>
                </a:spcBef>
              </a:pPr>
              <a:t>17</a:t>
            </a:fld>
            <a:endParaRPr lang="fr-FR" altLang="fr-FR" sz="800"/>
          </a:p>
        </p:txBody>
      </p:sp>
      <p:sp>
        <p:nvSpPr>
          <p:cNvPr id="64516" name="Rectangle 2"/>
          <p:cNvSpPr>
            <a:spLocks noGrp="1" noRot="1" noChangeAspect="1" noChangeArrowheads="1" noTextEdit="1"/>
          </p:cNvSpPr>
          <p:nvPr>
            <p:ph type="sldImg"/>
          </p:nvPr>
        </p:nvSpPr>
        <p:spPr>
          <a:xfrm>
            <a:off x="877888" y="733425"/>
            <a:ext cx="4892675" cy="3670300"/>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des grands principes de la POO est basé sur le masquage de données. Les états des objets ne peuvent être modifiés ou consultés qu’au travers des modifieurs et des accesseurs. De plus, on interdit de donner accès à des structures qui permettent l’implémentation de la classe, sans devoir nécessairement êtres connus d’une classe utilisatrice. On empêche ainsi les violations d’intégrité des objets qui pourraient se produire si un utilisateur modifiait explicitement un attribut sans changer d’autres attributs qui sont liés. On veut ainsi rendre invisible les conditions techniques de l’implémentation de l’objet, et permettre éventuellement de changer celles-ci sans modifier l’interface de programmation, et donc sans nécessité de changer les programmes qui utilisent la classe.</a:t>
            </a:r>
          </a:p>
        </p:txBody>
      </p:sp>
    </p:spTree>
    <p:extLst>
      <p:ext uri="{BB962C8B-B14F-4D97-AF65-F5344CB8AC3E}">
        <p14:creationId xmlns:p14="http://schemas.microsoft.com/office/powerpoint/2010/main" val="158548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10</a:t>
            </a:r>
            <a:endParaRPr lang="fr-FR" altLang="fr-FR" dirty="0" smtClean="0"/>
          </a:p>
          <a:p>
            <a:pPr eaLnBrk="1" hangingPunct="1"/>
            <a:r>
              <a:rPr lang="fr-FR" altLang="fr-FR" dirty="0" err="1" smtClean="0"/>
              <a:t>Typescript</a:t>
            </a:r>
            <a:r>
              <a:rPr lang="fr-FR" altLang="fr-FR" dirty="0" smtClean="0"/>
              <a:t> Orienté Objet</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fr-FR" altLang="fr-FR" smtClean="0"/>
              <a:t>Les classes – Une classe simple</a:t>
            </a:r>
          </a:p>
        </p:txBody>
      </p:sp>
      <p:pic>
        <p:nvPicPr>
          <p:cNvPr id="3" name="Espace réservé du contenu 3"/>
          <p:cNvPicPr>
            <a:picLocks noGrp="1" noChangeAspect="1"/>
          </p:cNvPicPr>
          <p:nvPr>
            <p:ph idx="1"/>
          </p:nvPr>
        </p:nvPicPr>
        <p:blipFill>
          <a:blip r:embed="rId3"/>
          <a:stretch>
            <a:fillRect/>
          </a:stretch>
        </p:blipFill>
        <p:spPr>
          <a:xfrm>
            <a:off x="1187624" y="1412776"/>
            <a:ext cx="6703319" cy="4392488"/>
          </a:xfrm>
          <a:prstGeom prst="rect">
            <a:avLst/>
          </a:prstGeom>
        </p:spPr>
      </p:pic>
    </p:spTree>
    <p:extLst>
      <p:ext uri="{BB962C8B-B14F-4D97-AF65-F5344CB8AC3E}">
        <p14:creationId xmlns:p14="http://schemas.microsoft.com/office/powerpoint/2010/main" val="200712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this</a:t>
            </a:r>
            <a:endParaRPr lang="fr-FR" dirty="0"/>
          </a:p>
        </p:txBody>
      </p:sp>
      <p:sp>
        <p:nvSpPr>
          <p:cNvPr id="3" name="Espace réservé du contenu 2"/>
          <p:cNvSpPr>
            <a:spLocks noGrp="1"/>
          </p:cNvSpPr>
          <p:nvPr>
            <p:ph idx="1"/>
          </p:nvPr>
        </p:nvSpPr>
        <p:spPr/>
        <p:txBody>
          <a:bodyPr/>
          <a:lstStyle/>
          <a:p>
            <a:r>
              <a:rPr lang="fr-FR" dirty="0" smtClean="0"/>
              <a:t>This est la référence de la classe sur son instance</a:t>
            </a:r>
          </a:p>
          <a:p>
            <a:r>
              <a:rPr lang="fr-FR" dirty="0" smtClean="0"/>
              <a:t>Est obligatoire pour accéder à un membre</a:t>
            </a:r>
          </a:p>
          <a:p>
            <a:pPr lvl="1"/>
            <a:r>
              <a:rPr lang="fr-FR" dirty="0" smtClean="0"/>
              <a:t>Contrairement à Java, C++ et C#</a:t>
            </a:r>
          </a:p>
          <a:p>
            <a:r>
              <a:rPr lang="fr-FR" dirty="0" err="1" smtClean="0"/>
              <a:t>this.nomAttribut</a:t>
            </a:r>
            <a:endParaRPr lang="fr-FR" dirty="0"/>
          </a:p>
        </p:txBody>
      </p:sp>
    </p:spTree>
    <p:extLst>
      <p:ext uri="{BB962C8B-B14F-4D97-AF65-F5344CB8AC3E}">
        <p14:creationId xmlns:p14="http://schemas.microsoft.com/office/powerpoint/2010/main" val="322349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a:t>
            </a:r>
            <a:endParaRPr lang="fr-FR" dirty="0"/>
          </a:p>
        </p:txBody>
      </p:sp>
      <p:sp>
        <p:nvSpPr>
          <p:cNvPr id="3" name="Espace réservé du contenu 2"/>
          <p:cNvSpPr>
            <a:spLocks noGrp="1"/>
          </p:cNvSpPr>
          <p:nvPr>
            <p:ph idx="1"/>
          </p:nvPr>
        </p:nvSpPr>
        <p:spPr/>
        <p:txBody>
          <a:bodyPr/>
          <a:lstStyle/>
          <a:p>
            <a:r>
              <a:rPr lang="fr-FR" dirty="0" smtClean="0"/>
              <a:t>Un constructeur est la méthode appelée automatiquement lors de l’instanciation</a:t>
            </a:r>
          </a:p>
          <a:p>
            <a:r>
              <a:rPr lang="fr-FR" dirty="0" smtClean="0"/>
              <a:t>Méthode </a:t>
            </a:r>
            <a:r>
              <a:rPr lang="fr-FR" dirty="0" err="1" smtClean="0"/>
              <a:t>constructor</a:t>
            </a:r>
            <a:r>
              <a:rPr lang="fr-FR" dirty="0" smtClean="0"/>
              <a:t>()</a:t>
            </a:r>
          </a:p>
          <a:p>
            <a:r>
              <a:rPr lang="fr-FR" dirty="0" smtClean="0"/>
              <a:t>Peut avoir des paramètres</a:t>
            </a:r>
          </a:p>
          <a:p>
            <a:r>
              <a:rPr lang="fr-FR" dirty="0" smtClean="0"/>
              <a:t>Exemple</a:t>
            </a:r>
          </a:p>
          <a:p>
            <a:pPr lvl="1"/>
            <a:r>
              <a:rPr lang="fr-FR" dirty="0"/>
              <a:t>p</a:t>
            </a:r>
            <a:r>
              <a:rPr lang="fr-FR" dirty="0" smtClean="0"/>
              <a:t>ersonne = new Personne(‘</a:t>
            </a:r>
            <a:r>
              <a:rPr lang="fr-FR" dirty="0" err="1" smtClean="0"/>
              <a:t>Cyril’,’Vincent</a:t>
            </a:r>
            <a:r>
              <a:rPr lang="fr-FR" dirty="0" smtClean="0"/>
              <a:t>’);</a:t>
            </a:r>
            <a:endParaRPr lang="fr-FR" dirty="0"/>
          </a:p>
        </p:txBody>
      </p:sp>
    </p:spTree>
    <p:extLst>
      <p:ext uri="{BB962C8B-B14F-4D97-AF65-F5344CB8AC3E}">
        <p14:creationId xmlns:p14="http://schemas.microsoft.com/office/powerpoint/2010/main" val="1799530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constructeur</a:t>
            </a:r>
            <a:endParaRPr lang="fr-FR" dirty="0"/>
          </a:p>
        </p:txBody>
      </p:sp>
      <p:pic>
        <p:nvPicPr>
          <p:cNvPr id="4" name="Image 3"/>
          <p:cNvPicPr>
            <a:picLocks noChangeAspect="1"/>
          </p:cNvPicPr>
          <p:nvPr/>
        </p:nvPicPr>
        <p:blipFill>
          <a:blip r:embed="rId2"/>
          <a:stretch>
            <a:fillRect/>
          </a:stretch>
        </p:blipFill>
        <p:spPr>
          <a:xfrm>
            <a:off x="1403648" y="1412776"/>
            <a:ext cx="6513550" cy="4608512"/>
          </a:xfrm>
          <a:prstGeom prst="rect">
            <a:avLst/>
          </a:prstGeom>
        </p:spPr>
      </p:pic>
    </p:spTree>
    <p:extLst>
      <p:ext uri="{BB962C8B-B14F-4D97-AF65-F5344CB8AC3E}">
        <p14:creationId xmlns:p14="http://schemas.microsoft.com/office/powerpoint/2010/main" val="1929468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Valeurs par défauts</a:t>
            </a:r>
            <a:endParaRPr lang="fr-FR" dirty="0"/>
          </a:p>
        </p:txBody>
      </p:sp>
      <p:sp>
        <p:nvSpPr>
          <p:cNvPr id="3" name="Espace réservé du contenu 2"/>
          <p:cNvSpPr>
            <a:spLocks noGrp="1"/>
          </p:cNvSpPr>
          <p:nvPr>
            <p:ph idx="1"/>
          </p:nvPr>
        </p:nvSpPr>
        <p:spPr/>
        <p:txBody>
          <a:bodyPr/>
          <a:lstStyle/>
          <a:p>
            <a:r>
              <a:rPr lang="fr-FR" dirty="0" smtClean="0"/>
              <a:t>Les méthodes et paramètres peuvent avoir des valeurs par défaut</a:t>
            </a:r>
          </a:p>
          <a:p>
            <a:pPr lvl="1"/>
            <a:r>
              <a:rPr lang="fr-FR" dirty="0" smtClean="0"/>
              <a:t>Evite les surcharges</a:t>
            </a:r>
          </a:p>
          <a:p>
            <a:r>
              <a:rPr lang="en-US" dirty="0"/>
              <a:t>constructor(id: </a:t>
            </a:r>
            <a:r>
              <a:rPr lang="en-US" dirty="0" smtClean="0"/>
              <a:t>number = 0, </a:t>
            </a:r>
            <a:r>
              <a:rPr lang="en-US" dirty="0"/>
              <a:t>owner: </a:t>
            </a:r>
            <a:r>
              <a:rPr lang="en-US" dirty="0" smtClean="0"/>
              <a:t>Customer = null)</a:t>
            </a:r>
          </a:p>
          <a:p>
            <a:r>
              <a:rPr lang="en-US" dirty="0" smtClean="0"/>
              <a:t>Les </a:t>
            </a:r>
            <a:r>
              <a:rPr lang="en-US" dirty="0" err="1" smtClean="0"/>
              <a:t>valeurs</a:t>
            </a:r>
            <a:r>
              <a:rPr lang="en-US" dirty="0" smtClean="0"/>
              <a:t> par </a:t>
            </a:r>
            <a:r>
              <a:rPr lang="en-US" smtClean="0"/>
              <a:t>défauts </a:t>
            </a:r>
            <a:r>
              <a:rPr lang="en-US" dirty="0" err="1" smtClean="0"/>
              <a:t>sont</a:t>
            </a:r>
            <a:r>
              <a:rPr lang="en-US" dirty="0" smtClean="0"/>
              <a:t> </a:t>
            </a:r>
            <a:r>
              <a:rPr lang="en-US" dirty="0" err="1" smtClean="0"/>
              <a:t>toujours</a:t>
            </a:r>
            <a:r>
              <a:rPr lang="en-US" dirty="0" smtClean="0"/>
              <a:t> à </a:t>
            </a:r>
            <a:r>
              <a:rPr lang="en-US" dirty="0" err="1" smtClean="0"/>
              <a:t>droite</a:t>
            </a:r>
            <a:r>
              <a:rPr lang="en-US" dirty="0" smtClean="0"/>
              <a:t> de la signature</a:t>
            </a:r>
            <a:endParaRPr lang="fr-FR" dirty="0"/>
          </a:p>
        </p:txBody>
      </p:sp>
    </p:spTree>
    <p:extLst>
      <p:ext uri="{BB962C8B-B14F-4D97-AF65-F5344CB8AC3E}">
        <p14:creationId xmlns:p14="http://schemas.microsoft.com/office/powerpoint/2010/main" val="3792444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prototypé</a:t>
            </a:r>
            <a:endParaRPr lang="fr-FR" dirty="0"/>
          </a:p>
        </p:txBody>
      </p:sp>
      <p:sp>
        <p:nvSpPr>
          <p:cNvPr id="3" name="Espace réservé du contenu 2"/>
          <p:cNvSpPr>
            <a:spLocks noGrp="1"/>
          </p:cNvSpPr>
          <p:nvPr>
            <p:ph idx="1"/>
          </p:nvPr>
        </p:nvSpPr>
        <p:spPr/>
        <p:txBody>
          <a:bodyPr/>
          <a:lstStyle/>
          <a:p>
            <a:r>
              <a:rPr lang="fr-FR" dirty="0" smtClean="0"/>
              <a:t>Un constructeur prototypé permet de simplifié l’écriture d’un constructeur</a:t>
            </a:r>
          </a:p>
          <a:p>
            <a:r>
              <a:rPr lang="fr-FR" dirty="0" smtClean="0"/>
              <a:t>Exemple</a:t>
            </a:r>
          </a:p>
          <a:p>
            <a:pPr lvl="1"/>
            <a:r>
              <a:rPr lang="fr-FR" dirty="0" err="1" smtClean="0"/>
              <a:t>constructor</a:t>
            </a:r>
            <a:r>
              <a:rPr lang="fr-FR" dirty="0" smtClean="0"/>
              <a:t>(public </a:t>
            </a:r>
            <a:r>
              <a:rPr lang="fr-FR" dirty="0" err="1"/>
              <a:t>heroService</a:t>
            </a:r>
            <a:r>
              <a:rPr lang="fr-FR" dirty="0"/>
              <a:t>: </a:t>
            </a:r>
            <a:r>
              <a:rPr lang="fr-FR" dirty="0" err="1"/>
              <a:t>HeroService</a:t>
            </a:r>
            <a:r>
              <a:rPr lang="fr-FR" dirty="0"/>
              <a:t>) { </a:t>
            </a:r>
            <a:r>
              <a:rPr lang="fr-FR" dirty="0" smtClean="0"/>
              <a:t>}</a:t>
            </a:r>
          </a:p>
          <a:p>
            <a:pPr lvl="1"/>
            <a:r>
              <a:rPr lang="fr-FR" dirty="0" smtClean="0"/>
              <a:t>Crée </a:t>
            </a:r>
            <a:r>
              <a:rPr lang="fr-FR" smtClean="0"/>
              <a:t>l’attribut </a:t>
            </a:r>
            <a:r>
              <a:rPr lang="fr-FR" smtClean="0"/>
              <a:t>public </a:t>
            </a:r>
            <a:r>
              <a:rPr lang="fr-FR" dirty="0" err="1" smtClean="0"/>
              <a:t>heroService</a:t>
            </a:r>
            <a:r>
              <a:rPr lang="fr-FR" dirty="0" smtClean="0"/>
              <a:t> et l’affecte</a:t>
            </a:r>
          </a:p>
          <a:p>
            <a:pPr lvl="1"/>
            <a:r>
              <a:rPr lang="fr-FR" dirty="0" smtClean="0"/>
              <a:t>Peut avoir plusieurs paramètres</a:t>
            </a:r>
            <a:endParaRPr lang="fr-FR" dirty="0"/>
          </a:p>
        </p:txBody>
      </p:sp>
    </p:spTree>
    <p:extLst>
      <p:ext uri="{BB962C8B-B14F-4D97-AF65-F5344CB8AC3E}">
        <p14:creationId xmlns:p14="http://schemas.microsoft.com/office/powerpoint/2010/main" val="377123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JSON</a:t>
            </a:r>
            <a:endParaRPr lang="fr-FR" dirty="0"/>
          </a:p>
        </p:txBody>
      </p:sp>
      <p:sp>
        <p:nvSpPr>
          <p:cNvPr id="3" name="Espace réservé du contenu 2"/>
          <p:cNvSpPr>
            <a:spLocks noGrp="1"/>
          </p:cNvSpPr>
          <p:nvPr>
            <p:ph idx="1"/>
          </p:nvPr>
        </p:nvSpPr>
        <p:spPr/>
        <p:txBody>
          <a:bodyPr/>
          <a:lstStyle/>
          <a:p>
            <a:r>
              <a:rPr lang="fr-FR" dirty="0" smtClean="0"/>
              <a:t>Initialiseur d’objets simplifié avec JSON</a:t>
            </a:r>
          </a:p>
          <a:p>
            <a:r>
              <a:rPr lang="fr-FR" dirty="0" smtClean="0"/>
              <a:t>Uniquement pour les entités et TO</a:t>
            </a:r>
          </a:p>
          <a:p>
            <a:pPr lvl="1"/>
            <a:r>
              <a:rPr lang="fr-FR" dirty="0" smtClean="0"/>
              <a:t>Non compatible avec des classes possédant </a:t>
            </a:r>
            <a:r>
              <a:rPr lang="fr-FR" smtClean="0"/>
              <a:t>des méthodes</a:t>
            </a:r>
            <a:endParaRPr lang="fr-FR" dirty="0"/>
          </a:p>
        </p:txBody>
      </p:sp>
      <p:pic>
        <p:nvPicPr>
          <p:cNvPr id="4" name="Image 3"/>
          <p:cNvPicPr>
            <a:picLocks noChangeAspect="1"/>
          </p:cNvPicPr>
          <p:nvPr/>
        </p:nvPicPr>
        <p:blipFill>
          <a:blip r:embed="rId2"/>
          <a:stretch>
            <a:fillRect/>
          </a:stretch>
        </p:blipFill>
        <p:spPr>
          <a:xfrm>
            <a:off x="2267744" y="3140968"/>
            <a:ext cx="3168352" cy="1878906"/>
          </a:xfrm>
          <a:prstGeom prst="rect">
            <a:avLst/>
          </a:prstGeom>
        </p:spPr>
      </p:pic>
    </p:spTree>
    <p:extLst>
      <p:ext uri="{BB962C8B-B14F-4D97-AF65-F5344CB8AC3E}">
        <p14:creationId xmlns:p14="http://schemas.microsoft.com/office/powerpoint/2010/main" val="2571671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fr-FR" altLang="fr-FR" smtClean="0"/>
              <a:t>Les classes - Masquage de données</a:t>
            </a:r>
          </a:p>
        </p:txBody>
      </p:sp>
      <p:sp>
        <p:nvSpPr>
          <p:cNvPr id="12291" name="Oval 1028"/>
          <p:cNvSpPr>
            <a:spLocks noChangeArrowheads="1"/>
          </p:cNvSpPr>
          <p:nvPr/>
        </p:nvSpPr>
        <p:spPr bwMode="auto">
          <a:xfrm>
            <a:off x="2813538" y="2022231"/>
            <a:ext cx="6049108" cy="3516923"/>
          </a:xfrm>
          <a:prstGeom prst="ellipse">
            <a:avLst/>
          </a:prstGeom>
          <a:solidFill>
            <a:schemeClr val="hlink"/>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b="1"/>
              <a:t>Classe</a:t>
            </a:r>
          </a:p>
        </p:txBody>
      </p:sp>
      <p:sp>
        <p:nvSpPr>
          <p:cNvPr id="12292" name="Line 1029"/>
          <p:cNvSpPr>
            <a:spLocks noChangeShapeType="1"/>
          </p:cNvSpPr>
          <p:nvPr/>
        </p:nvSpPr>
        <p:spPr bwMode="auto">
          <a:xfrm>
            <a:off x="914400" y="2725615"/>
            <a:ext cx="78075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215"/>
          </a:p>
        </p:txBody>
      </p:sp>
      <p:sp>
        <p:nvSpPr>
          <p:cNvPr id="12293" name="Text Box 1030"/>
          <p:cNvSpPr txBox="1">
            <a:spLocks noChangeArrowheads="1"/>
          </p:cNvSpPr>
          <p:nvPr/>
        </p:nvSpPr>
        <p:spPr bwMode="auto">
          <a:xfrm>
            <a:off x="703385" y="1740877"/>
            <a:ext cx="20398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Visible</a:t>
            </a:r>
          </a:p>
        </p:txBody>
      </p:sp>
      <p:sp>
        <p:nvSpPr>
          <p:cNvPr id="12294" name="Text Box 1031"/>
          <p:cNvSpPr txBox="1">
            <a:spLocks noChangeArrowheads="1"/>
          </p:cNvSpPr>
          <p:nvPr/>
        </p:nvSpPr>
        <p:spPr bwMode="auto">
          <a:xfrm>
            <a:off x="281354" y="2866293"/>
            <a:ext cx="2672862" cy="111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invisible pour utilisateurs de la classe</a:t>
            </a:r>
          </a:p>
        </p:txBody>
      </p:sp>
      <p:sp>
        <p:nvSpPr>
          <p:cNvPr id="12295" name="Text Box 1032"/>
          <p:cNvSpPr txBox="1">
            <a:spLocks noChangeArrowheads="1"/>
          </p:cNvSpPr>
          <p:nvPr/>
        </p:nvSpPr>
        <p:spPr bwMode="auto">
          <a:xfrm>
            <a:off x="4360985" y="2233246"/>
            <a:ext cx="3094892"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a:t>Méthodes : interface</a:t>
            </a:r>
          </a:p>
        </p:txBody>
      </p:sp>
      <p:sp>
        <p:nvSpPr>
          <p:cNvPr id="12296" name="Text Box 1033"/>
          <p:cNvSpPr txBox="1">
            <a:spLocks noChangeArrowheads="1"/>
          </p:cNvSpPr>
          <p:nvPr/>
        </p:nvSpPr>
        <p:spPr bwMode="auto">
          <a:xfrm>
            <a:off x="4642339" y="4273062"/>
            <a:ext cx="29542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 Attributs</a:t>
            </a:r>
          </a:p>
        </p:txBody>
      </p:sp>
    </p:spTree>
    <p:extLst>
      <p:ext uri="{BB962C8B-B14F-4D97-AF65-F5344CB8AC3E}">
        <p14:creationId xmlns:p14="http://schemas.microsoft.com/office/powerpoint/2010/main" val="330865027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altLang="fr-FR" smtClean="0"/>
              <a:t>La protection des objets</a:t>
            </a:r>
          </a:p>
        </p:txBody>
      </p:sp>
      <p:grpSp>
        <p:nvGrpSpPr>
          <p:cNvPr id="13315" name="Group 3"/>
          <p:cNvGrpSpPr>
            <a:grpSpLocks/>
          </p:cNvGrpSpPr>
          <p:nvPr/>
        </p:nvGrpSpPr>
        <p:grpSpPr bwMode="auto">
          <a:xfrm>
            <a:off x="281354" y="1389185"/>
            <a:ext cx="3798277" cy="2250831"/>
            <a:chOff x="192" y="1392"/>
            <a:chExt cx="2592" cy="1536"/>
          </a:xfrm>
        </p:grpSpPr>
        <p:sp>
          <p:nvSpPr>
            <p:cNvPr id="13321" name="Rectangle 4"/>
            <p:cNvSpPr>
              <a:spLocks noChangeArrowheads="1"/>
            </p:cNvSpPr>
            <p:nvPr/>
          </p:nvSpPr>
          <p:spPr bwMode="auto">
            <a:xfrm>
              <a:off x="192" y="1392"/>
              <a:ext cx="2592" cy="24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22" name="Rectangle 5"/>
            <p:cNvSpPr>
              <a:spLocks noChangeArrowheads="1"/>
            </p:cNvSpPr>
            <p:nvPr/>
          </p:nvSpPr>
          <p:spPr bwMode="auto">
            <a:xfrm>
              <a:off x="192" y="1632"/>
              <a:ext cx="2592" cy="72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13323" name="Rectangle 6"/>
            <p:cNvSpPr>
              <a:spLocks noChangeArrowheads="1"/>
            </p:cNvSpPr>
            <p:nvPr/>
          </p:nvSpPr>
          <p:spPr bwMode="auto">
            <a:xfrm>
              <a:off x="192" y="2352"/>
              <a:ext cx="2592" cy="57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grpSp>
      <p:sp>
        <p:nvSpPr>
          <p:cNvPr id="13316" name="Rectangle 7"/>
          <p:cNvSpPr>
            <a:spLocks noChangeArrowheads="1"/>
          </p:cNvSpPr>
          <p:nvPr/>
        </p:nvSpPr>
        <p:spPr bwMode="auto">
          <a:xfrm>
            <a:off x="4572000" y="3006969"/>
            <a:ext cx="3938954"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17" name="Rectangle 8"/>
          <p:cNvSpPr>
            <a:spLocks noChangeArrowheads="1"/>
          </p:cNvSpPr>
          <p:nvPr/>
        </p:nvSpPr>
        <p:spPr bwMode="auto">
          <a:xfrm>
            <a:off x="4572000" y="3358662"/>
            <a:ext cx="3938954"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immatriculation : String</a:t>
            </a:r>
          </a:p>
          <a:p>
            <a:pPr eaLnBrk="1" hangingPunct="1">
              <a:spcBef>
                <a:spcPct val="0"/>
              </a:spcBef>
              <a:buClrTx/>
              <a:buFontTx/>
              <a:buNone/>
            </a:pPr>
            <a:r>
              <a:rPr lang="fr-FR" altLang="fr-FR" sz="1662"/>
              <a:t>- marque : String</a:t>
            </a:r>
          </a:p>
          <a:p>
            <a:pPr eaLnBrk="1" hangingPunct="1">
              <a:spcBef>
                <a:spcPct val="0"/>
              </a:spcBef>
              <a:buClrTx/>
              <a:buFontTx/>
              <a:buNone/>
            </a:pPr>
            <a:r>
              <a:rPr lang="fr-FR" altLang="fr-FR" sz="1662"/>
              <a:t>- type : String</a:t>
            </a:r>
          </a:p>
          <a:p>
            <a:pPr eaLnBrk="1" hangingPunct="1">
              <a:spcBef>
                <a:spcPct val="0"/>
              </a:spcBef>
              <a:buClrTx/>
              <a:buFontTx/>
              <a:buNone/>
            </a:pPr>
            <a:r>
              <a:rPr lang="fr-FR" altLang="fr-FR" sz="1662"/>
              <a:t>- enMarche : boolean</a:t>
            </a:r>
          </a:p>
        </p:txBody>
      </p:sp>
      <p:sp>
        <p:nvSpPr>
          <p:cNvPr id="13318" name="Rectangle 9"/>
          <p:cNvSpPr>
            <a:spLocks noChangeArrowheads="1"/>
          </p:cNvSpPr>
          <p:nvPr/>
        </p:nvSpPr>
        <p:spPr bwMode="auto">
          <a:xfrm>
            <a:off x="4572000" y="4413739"/>
            <a:ext cx="3938954" cy="21804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demarrer ()</a:t>
            </a:r>
          </a:p>
          <a:p>
            <a:pPr eaLnBrk="1" hangingPunct="1">
              <a:spcBef>
                <a:spcPct val="0"/>
              </a:spcBef>
              <a:buClrTx/>
              <a:buFontTx/>
              <a:buNone/>
            </a:pPr>
            <a:r>
              <a:rPr lang="fr-FR" altLang="fr-FR" sz="1662"/>
              <a:t>+ stopper()</a:t>
            </a:r>
          </a:p>
          <a:p>
            <a:pPr eaLnBrk="1" hangingPunct="1">
              <a:spcBef>
                <a:spcPct val="0"/>
              </a:spcBef>
              <a:buClrTx/>
              <a:buFontTx/>
              <a:buNone/>
            </a:pPr>
            <a:r>
              <a:rPr lang="fr-FR" altLang="fr-FR" sz="1662"/>
              <a:t>+ reimmatriculer(String immatriculation)</a:t>
            </a:r>
          </a:p>
          <a:p>
            <a:pPr eaLnBrk="1" hangingPunct="1">
              <a:spcBef>
                <a:spcPct val="0"/>
              </a:spcBef>
              <a:buClrTx/>
              <a:buFontTx/>
              <a:buNone/>
            </a:pPr>
            <a:r>
              <a:rPr lang="fr-FR" altLang="fr-FR" sz="1662"/>
              <a:t>+ getImmatriculation() : String</a:t>
            </a:r>
          </a:p>
          <a:p>
            <a:pPr eaLnBrk="1" hangingPunct="1">
              <a:spcBef>
                <a:spcPct val="0"/>
              </a:spcBef>
              <a:buClrTx/>
              <a:buFontTx/>
              <a:buNone/>
            </a:pPr>
            <a:r>
              <a:rPr lang="fr-FR" altLang="fr-FR" sz="1662"/>
              <a:t>+ getType() : String</a:t>
            </a:r>
          </a:p>
          <a:p>
            <a:pPr eaLnBrk="1" hangingPunct="1">
              <a:spcBef>
                <a:spcPct val="0"/>
              </a:spcBef>
              <a:buClrTx/>
              <a:buFontTx/>
              <a:buNone/>
            </a:pPr>
            <a:r>
              <a:rPr lang="fr-FR" altLang="fr-FR" sz="1662"/>
              <a:t>+ setType(String type)</a:t>
            </a:r>
          </a:p>
          <a:p>
            <a:pPr eaLnBrk="1" hangingPunct="1">
              <a:spcBef>
                <a:spcPct val="0"/>
              </a:spcBef>
              <a:buClrTx/>
              <a:buFontTx/>
              <a:buNone/>
            </a:pPr>
            <a:r>
              <a:rPr lang="fr-FR" altLang="fr-FR" sz="1662"/>
              <a:t>+ getMarque() : String</a:t>
            </a:r>
          </a:p>
          <a:p>
            <a:pPr eaLnBrk="1" hangingPunct="1">
              <a:spcBef>
                <a:spcPct val="0"/>
              </a:spcBef>
              <a:buClrTx/>
              <a:buFontTx/>
              <a:buNone/>
            </a:pPr>
            <a:r>
              <a:rPr lang="fr-FR" altLang="fr-FR" sz="1662"/>
              <a:t>+ setMarque ( String marque )</a:t>
            </a:r>
          </a:p>
        </p:txBody>
      </p:sp>
      <p:sp>
        <p:nvSpPr>
          <p:cNvPr id="13319" name="AutoShape 10"/>
          <p:cNvSpPr>
            <a:spLocks noChangeArrowheads="1"/>
          </p:cNvSpPr>
          <p:nvPr/>
        </p:nvSpPr>
        <p:spPr bwMode="auto">
          <a:xfrm rot="2533931">
            <a:off x="2602523"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13320" name="Text Box 11"/>
          <p:cNvSpPr txBox="1">
            <a:spLocks noChangeArrowheads="1"/>
          </p:cNvSpPr>
          <p:nvPr/>
        </p:nvSpPr>
        <p:spPr bwMode="auto">
          <a:xfrm>
            <a:off x="353158" y="4062046"/>
            <a:ext cx="3234103" cy="213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Masquage des informations et mise à disposition de suffisamment de méthodes pour pouvoir manipuler l’objet</a:t>
            </a:r>
          </a:p>
        </p:txBody>
      </p:sp>
    </p:spTree>
    <p:extLst>
      <p:ext uri="{BB962C8B-B14F-4D97-AF65-F5344CB8AC3E}">
        <p14:creationId xmlns:p14="http://schemas.microsoft.com/office/powerpoint/2010/main" val="142297526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bwMode="auto">
          <a:xfrm>
            <a:off x="179512" y="1412776"/>
            <a:ext cx="8766051"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err="1" smtClean="0"/>
              <a:t>Private</a:t>
            </a:r>
            <a:r>
              <a:rPr lang="fr-FR" kern="0" dirty="0" smtClean="0"/>
              <a:t> permet de masquer un attribut ou une méthode</a:t>
            </a:r>
            <a:endParaRPr lang="fr-FR" kern="0" dirty="0"/>
          </a:p>
        </p:txBody>
      </p:sp>
      <p:sp>
        <p:nvSpPr>
          <p:cNvPr id="14339" name="Rectangle 1026"/>
          <p:cNvSpPr>
            <a:spLocks noGrp="1" noChangeArrowheads="1"/>
          </p:cNvSpPr>
          <p:nvPr>
            <p:ph type="title"/>
          </p:nvPr>
        </p:nvSpPr>
        <p:spPr/>
        <p:txBody>
          <a:bodyPr/>
          <a:lstStyle/>
          <a:p>
            <a:pPr eaLnBrk="1" hangingPunct="1"/>
            <a:r>
              <a:rPr lang="fr-FR" altLang="fr-FR" smtClean="0"/>
              <a:t>Les classes - Masquage des attributs</a:t>
            </a:r>
          </a:p>
        </p:txBody>
      </p:sp>
      <p:pic>
        <p:nvPicPr>
          <p:cNvPr id="3" name="Espace réservé du contenu 3"/>
          <p:cNvPicPr>
            <a:picLocks noGrp="1" noChangeAspect="1"/>
          </p:cNvPicPr>
          <p:nvPr>
            <p:ph idx="1"/>
          </p:nvPr>
        </p:nvPicPr>
        <p:blipFill>
          <a:blip r:embed="rId3"/>
          <a:stretch>
            <a:fillRect/>
          </a:stretch>
        </p:blipFill>
        <p:spPr>
          <a:xfrm>
            <a:off x="2267744" y="1916832"/>
            <a:ext cx="5106883" cy="4536504"/>
          </a:xfrm>
          <a:prstGeom prst="rect">
            <a:avLst/>
          </a:prstGeom>
        </p:spPr>
      </p:pic>
    </p:spTree>
    <p:extLst>
      <p:ext uri="{BB962C8B-B14F-4D97-AF65-F5344CB8AC3E}">
        <p14:creationId xmlns:p14="http://schemas.microsoft.com/office/powerpoint/2010/main" val="232173208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029"/>
          <p:cNvSpPr>
            <a:spLocks noChangeArrowheads="1"/>
          </p:cNvSpPr>
          <p:nvPr/>
        </p:nvSpPr>
        <p:spPr bwMode="auto">
          <a:xfrm flipH="1" flipV="1">
            <a:off x="353158" y="1248508"/>
            <a:ext cx="7665426" cy="492369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3075" name="Rectangle 1026"/>
          <p:cNvSpPr>
            <a:spLocks noGrp="1" noChangeArrowheads="1"/>
          </p:cNvSpPr>
          <p:nvPr>
            <p:ph type="title"/>
          </p:nvPr>
        </p:nvSpPr>
        <p:spPr/>
        <p:txBody>
          <a:bodyPr/>
          <a:lstStyle/>
          <a:p>
            <a:pPr eaLnBrk="1" hangingPunct="1"/>
            <a:r>
              <a:rPr lang="fr-FR" altLang="fr-FR" smtClean="0"/>
              <a:t>Introduction à la Programmation Orientée Objet</a:t>
            </a:r>
          </a:p>
        </p:txBody>
      </p:sp>
      <p:sp>
        <p:nvSpPr>
          <p:cNvPr id="3076" name="Text Box 1028"/>
          <p:cNvSpPr txBox="1">
            <a:spLocks noChangeArrowheads="1"/>
          </p:cNvSpPr>
          <p:nvPr/>
        </p:nvSpPr>
        <p:spPr bwMode="auto">
          <a:xfrm>
            <a:off x="422031" y="1459523"/>
            <a:ext cx="8305800" cy="471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public class ProgrammeProcedural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deplacerHorizontalPoint(int x,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x+val;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deplacerVerticalPoint(int y,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y+val;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void affichePoint(double x,y)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system.out.println("x="+x+",y="+y);</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public static void main (String[] args)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x1,y1,x2,y2; // coordonnees d'un point</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 initialisation des points</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x1=y1=x2=y2=0.0;</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deplacerVerticalPoint(y1,10.0);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affichePoint(x1,y1);</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affichePoint(x2,y3);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623205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propriétés</a:t>
            </a:r>
            <a:endParaRPr lang="fr-FR" dirty="0"/>
          </a:p>
        </p:txBody>
      </p:sp>
      <p:sp>
        <p:nvSpPr>
          <p:cNvPr id="3" name="Espace réservé du contenu 2"/>
          <p:cNvSpPr>
            <a:spLocks noGrp="1"/>
          </p:cNvSpPr>
          <p:nvPr>
            <p:ph idx="1"/>
          </p:nvPr>
        </p:nvSpPr>
        <p:spPr/>
        <p:txBody>
          <a:bodyPr/>
          <a:lstStyle/>
          <a:p>
            <a:r>
              <a:rPr lang="fr-FR" dirty="0" smtClean="0"/>
              <a:t>Getter et Setter simplifiés par rapport à Java</a:t>
            </a:r>
          </a:p>
          <a:p>
            <a:r>
              <a:rPr lang="fr-FR" dirty="0" smtClean="0"/>
              <a:t>Cela devient une propriété</a:t>
            </a:r>
            <a:endParaRPr lang="fr-FR" dirty="0"/>
          </a:p>
        </p:txBody>
      </p:sp>
      <p:pic>
        <p:nvPicPr>
          <p:cNvPr id="4" name="Image 3"/>
          <p:cNvPicPr>
            <a:picLocks noChangeAspect="1"/>
          </p:cNvPicPr>
          <p:nvPr/>
        </p:nvPicPr>
        <p:blipFill>
          <a:blip r:embed="rId2"/>
          <a:stretch>
            <a:fillRect/>
          </a:stretch>
        </p:blipFill>
        <p:spPr>
          <a:xfrm>
            <a:off x="1619672" y="2996952"/>
            <a:ext cx="5950231" cy="1152128"/>
          </a:xfrm>
          <a:prstGeom prst="rect">
            <a:avLst/>
          </a:prstGeom>
        </p:spPr>
      </p:pic>
    </p:spTree>
    <p:extLst>
      <p:ext uri="{BB962C8B-B14F-4D97-AF65-F5344CB8AC3E}">
        <p14:creationId xmlns:p14="http://schemas.microsoft.com/office/powerpoint/2010/main" val="2740923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eaLnBrk="1" hangingPunct="1"/>
            <a:r>
              <a:rPr lang="fr-FR" altLang="fr-FR" smtClean="0"/>
              <a:t>Les classes – Méthodes d’accès aux attributs</a:t>
            </a:r>
          </a:p>
        </p:txBody>
      </p:sp>
      <p:sp>
        <p:nvSpPr>
          <p:cNvPr id="3" name="Espace réservé du contenu 2"/>
          <p:cNvSpPr txBox="1">
            <a:spLocks/>
          </p:cNvSpPr>
          <p:nvPr/>
        </p:nvSpPr>
        <p:spPr bwMode="auto">
          <a:xfrm>
            <a:off x="179513" y="1344538"/>
            <a:ext cx="3960439"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getters permettent d’accéder à des attributs en lecture</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283968" y="1156210"/>
            <a:ext cx="5040560" cy="8114074"/>
          </a:xfrm>
          <a:prstGeom prst="rect">
            <a:avLst/>
          </a:prstGeom>
        </p:spPr>
      </p:pic>
    </p:spTree>
    <p:extLst>
      <p:ext uri="{BB962C8B-B14F-4D97-AF65-F5344CB8AC3E}">
        <p14:creationId xmlns:p14="http://schemas.microsoft.com/office/powerpoint/2010/main" val="860128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eaLnBrk="1" hangingPunct="1"/>
            <a:r>
              <a:rPr lang="fr-FR" altLang="fr-FR" smtClean="0"/>
              <a:t>Les classes - Méthodes d’altération</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setters permettent d’accéder aux attributs en écriture</a:t>
            </a:r>
            <a:endParaRPr lang="fr-FR" kern="0" dirty="0"/>
          </a:p>
        </p:txBody>
      </p:sp>
      <p:pic>
        <p:nvPicPr>
          <p:cNvPr id="4" name="Image 3"/>
          <p:cNvPicPr>
            <a:picLocks noChangeAspect="1"/>
          </p:cNvPicPr>
          <p:nvPr/>
        </p:nvPicPr>
        <p:blipFill>
          <a:blip r:embed="rId3"/>
          <a:stretch>
            <a:fillRect/>
          </a:stretch>
        </p:blipFill>
        <p:spPr>
          <a:xfrm>
            <a:off x="274572" y="3933056"/>
            <a:ext cx="4741605" cy="1085578"/>
          </a:xfrm>
          <a:prstGeom prst="rect">
            <a:avLst/>
          </a:prstGeom>
        </p:spPr>
      </p:pic>
      <p:pic>
        <p:nvPicPr>
          <p:cNvPr id="5" name="Espace réservé du contenu 3"/>
          <p:cNvPicPr>
            <a:picLocks noGrp="1" noChangeAspect="1"/>
          </p:cNvPicPr>
          <p:nvPr>
            <p:ph idx="1"/>
          </p:nvPr>
        </p:nvPicPr>
        <p:blipFill>
          <a:blip r:embed="rId4"/>
          <a:stretch>
            <a:fillRect/>
          </a:stretch>
        </p:blipFill>
        <p:spPr>
          <a:xfrm>
            <a:off x="4838161" y="1052736"/>
            <a:ext cx="4305839" cy="6931353"/>
          </a:xfrm>
          <a:prstGeom prst="rect">
            <a:avLst/>
          </a:prstGeom>
        </p:spPr>
      </p:pic>
    </p:spTree>
    <p:extLst>
      <p:ext uri="{BB962C8B-B14F-4D97-AF65-F5344CB8AC3E}">
        <p14:creationId xmlns:p14="http://schemas.microsoft.com/office/powerpoint/2010/main" val="1638661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fr-FR" altLang="fr-FR" smtClean="0"/>
              <a:t>Les classes - Masquage des méthodes</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Par défaut les attributs et méthodes sont publiques</a:t>
            </a:r>
          </a:p>
          <a:p>
            <a:r>
              <a:rPr lang="fr-FR" kern="0" dirty="0" smtClean="0"/>
              <a:t>Il est possible de passer les méthodes à privées</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139952" y="2996952"/>
            <a:ext cx="5342459" cy="3712951"/>
          </a:xfrm>
          <a:prstGeom prst="rect">
            <a:avLst/>
          </a:prstGeom>
        </p:spPr>
      </p:pic>
    </p:spTree>
    <p:extLst>
      <p:ext uri="{BB962C8B-B14F-4D97-AF65-F5344CB8AC3E}">
        <p14:creationId xmlns:p14="http://schemas.microsoft.com/office/powerpoint/2010/main" val="106913313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écriture des méthodes</a:t>
            </a:r>
            <a:endParaRPr lang="fr-FR" dirty="0"/>
          </a:p>
        </p:txBody>
      </p:sp>
      <p:pic>
        <p:nvPicPr>
          <p:cNvPr id="4" name="Espace réservé du contenu 3"/>
          <p:cNvPicPr>
            <a:picLocks noGrp="1" noChangeAspect="1"/>
          </p:cNvPicPr>
          <p:nvPr>
            <p:ph idx="1"/>
          </p:nvPr>
        </p:nvPicPr>
        <p:blipFill>
          <a:blip r:embed="rId2"/>
          <a:stretch>
            <a:fillRect/>
          </a:stretch>
        </p:blipFill>
        <p:spPr>
          <a:xfrm>
            <a:off x="1187624" y="2780928"/>
            <a:ext cx="7002584" cy="1224136"/>
          </a:xfrm>
          <a:prstGeom prst="rect">
            <a:avLst/>
          </a:prstGeom>
        </p:spPr>
      </p:pic>
      <p:sp>
        <p:nvSpPr>
          <p:cNvPr id="5" name="Espace réservé du contenu 2"/>
          <p:cNvSpPr txBox="1">
            <a:spLocks/>
          </p:cNvSpPr>
          <p:nvPr/>
        </p:nvSpPr>
        <p:spPr bwMode="auto">
          <a:xfrm>
            <a:off x="179513" y="1412776"/>
            <a:ext cx="864095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En JS et TS les méthodes sont des variables</a:t>
            </a:r>
            <a:endParaRPr lang="fr-FR" kern="0" dirty="0"/>
          </a:p>
        </p:txBody>
      </p:sp>
    </p:spTree>
    <p:extLst>
      <p:ext uri="{BB962C8B-B14F-4D97-AF65-F5344CB8AC3E}">
        <p14:creationId xmlns:p14="http://schemas.microsoft.com/office/powerpoint/2010/main" val="320355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Arrow </a:t>
            </a:r>
            <a:r>
              <a:rPr lang="fr-FR" dirty="0" err="1" smtClean="0"/>
              <a:t>function</a:t>
            </a:r>
            <a:endParaRPr lang="fr-FR" dirty="0"/>
          </a:p>
        </p:txBody>
      </p:sp>
      <p:pic>
        <p:nvPicPr>
          <p:cNvPr id="4" name="Espace réservé du contenu 3"/>
          <p:cNvPicPr>
            <a:picLocks noGrp="1" noChangeAspect="1"/>
          </p:cNvPicPr>
          <p:nvPr>
            <p:ph idx="1"/>
          </p:nvPr>
        </p:nvPicPr>
        <p:blipFill>
          <a:blip r:embed="rId2"/>
          <a:stretch>
            <a:fillRect/>
          </a:stretch>
        </p:blipFill>
        <p:spPr>
          <a:xfrm>
            <a:off x="971600" y="4149080"/>
            <a:ext cx="7129583" cy="1224136"/>
          </a:xfrm>
          <a:prstGeom prst="rect">
            <a:avLst/>
          </a:prstGeom>
        </p:spPr>
      </p:pic>
      <p:sp>
        <p:nvSpPr>
          <p:cNvPr id="5" name="Espace réservé du contenu 2"/>
          <p:cNvSpPr txBox="1">
            <a:spLocks/>
          </p:cNvSpPr>
          <p:nvPr/>
        </p:nvSpPr>
        <p:spPr bwMode="auto">
          <a:xfrm>
            <a:off x="179513" y="1412776"/>
            <a:ext cx="8640959"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La Arrow </a:t>
            </a:r>
            <a:r>
              <a:rPr lang="fr-FR" kern="0" dirty="0" err="1" smtClean="0"/>
              <a:t>function</a:t>
            </a:r>
            <a:r>
              <a:rPr lang="fr-FR" kern="0" dirty="0" smtClean="0"/>
              <a:t> est une écriture simplifiée d’une méthode</a:t>
            </a:r>
          </a:p>
          <a:p>
            <a:r>
              <a:rPr lang="fr-FR" kern="0" dirty="0" smtClean="0"/>
              <a:t>Similaire à une expression lambda de C#</a:t>
            </a:r>
          </a:p>
          <a:p>
            <a:r>
              <a:rPr lang="fr-FR" kern="0" dirty="0" smtClean="0"/>
              <a:t>Très utilisé en mathématique</a:t>
            </a:r>
          </a:p>
          <a:p>
            <a:r>
              <a:rPr lang="fr-FR" kern="0" dirty="0" smtClean="0"/>
              <a:t>Très utilisé car son écriture est concise</a:t>
            </a:r>
          </a:p>
          <a:p>
            <a:endParaRPr lang="fr-FR" kern="0" dirty="0"/>
          </a:p>
        </p:txBody>
      </p:sp>
    </p:spTree>
    <p:extLst>
      <p:ext uri="{BB962C8B-B14F-4D97-AF65-F5344CB8AC3E}">
        <p14:creationId xmlns:p14="http://schemas.microsoft.com/office/powerpoint/2010/main" val="3416074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erreurs</a:t>
            </a:r>
            <a:endParaRPr lang="fr-FR" dirty="0"/>
          </a:p>
        </p:txBody>
      </p:sp>
      <p:sp>
        <p:nvSpPr>
          <p:cNvPr id="3" name="Espace réservé du contenu 2"/>
          <p:cNvSpPr>
            <a:spLocks noGrp="1"/>
          </p:cNvSpPr>
          <p:nvPr>
            <p:ph idx="1"/>
          </p:nvPr>
        </p:nvSpPr>
        <p:spPr/>
        <p:txBody>
          <a:bodyPr/>
          <a:lstStyle/>
          <a:p>
            <a:r>
              <a:rPr lang="fr-FR" dirty="0" smtClean="0"/>
              <a:t>Les erreurs doivent être </a:t>
            </a:r>
            <a:r>
              <a:rPr lang="fr-FR" dirty="0" err="1" smtClean="0"/>
              <a:t>lévées</a:t>
            </a:r>
            <a:r>
              <a:rPr lang="fr-FR" dirty="0" smtClean="0"/>
              <a:t> par les couches basses et capturer par les couches hautes</a:t>
            </a:r>
          </a:p>
          <a:p>
            <a:r>
              <a:rPr lang="fr-FR" dirty="0" smtClean="0"/>
              <a:t>Eviter les erreurs silencieuses</a:t>
            </a:r>
            <a:endParaRPr lang="fr-FR" dirty="0"/>
          </a:p>
        </p:txBody>
      </p:sp>
      <p:pic>
        <p:nvPicPr>
          <p:cNvPr id="4" name="Espace réservé du contenu 3"/>
          <p:cNvPicPr>
            <a:picLocks noChangeAspect="1"/>
          </p:cNvPicPr>
          <p:nvPr/>
        </p:nvPicPr>
        <p:blipFill>
          <a:blip r:embed="rId2"/>
          <a:stretch>
            <a:fillRect/>
          </a:stretch>
        </p:blipFill>
        <p:spPr bwMode="auto">
          <a:xfrm>
            <a:off x="12737" y="3068960"/>
            <a:ext cx="424802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4"/>
          <p:cNvPicPr>
            <a:picLocks noChangeAspect="1"/>
          </p:cNvPicPr>
          <p:nvPr/>
        </p:nvPicPr>
        <p:blipFill>
          <a:blip r:embed="rId3"/>
          <a:stretch>
            <a:fillRect/>
          </a:stretch>
        </p:blipFill>
        <p:spPr>
          <a:xfrm>
            <a:off x="4851186" y="3573016"/>
            <a:ext cx="3936570" cy="1748395"/>
          </a:xfrm>
          <a:prstGeom prst="rect">
            <a:avLst/>
          </a:prstGeom>
        </p:spPr>
      </p:pic>
    </p:spTree>
    <p:extLst>
      <p:ext uri="{BB962C8B-B14F-4D97-AF65-F5344CB8AC3E}">
        <p14:creationId xmlns:p14="http://schemas.microsoft.com/office/powerpoint/2010/main" val="265576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pPr eaLnBrk="1" hangingPunct="1"/>
            <a:r>
              <a:rPr lang="fr-FR" altLang="fr-FR" smtClean="0"/>
              <a:t>Les classes - Association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L’association se fait par un simple agrégation</a:t>
            </a:r>
            <a:endParaRPr lang="fr-FR" dirty="0"/>
          </a:p>
        </p:txBody>
      </p:sp>
      <p:pic>
        <p:nvPicPr>
          <p:cNvPr id="7" name="Image 6"/>
          <p:cNvPicPr>
            <a:picLocks noChangeAspect="1"/>
          </p:cNvPicPr>
          <p:nvPr/>
        </p:nvPicPr>
        <p:blipFill>
          <a:blip r:embed="rId3"/>
          <a:stretch>
            <a:fillRect/>
          </a:stretch>
        </p:blipFill>
        <p:spPr>
          <a:xfrm>
            <a:off x="539552" y="2348880"/>
            <a:ext cx="3619500" cy="3762375"/>
          </a:xfrm>
          <a:prstGeom prst="rect">
            <a:avLst/>
          </a:prstGeom>
        </p:spPr>
      </p:pic>
      <p:pic>
        <p:nvPicPr>
          <p:cNvPr id="8" name="Image 7"/>
          <p:cNvPicPr>
            <a:picLocks noChangeAspect="1"/>
          </p:cNvPicPr>
          <p:nvPr/>
        </p:nvPicPr>
        <p:blipFill>
          <a:blip r:embed="rId4"/>
          <a:stretch>
            <a:fillRect/>
          </a:stretch>
        </p:blipFill>
        <p:spPr>
          <a:xfrm>
            <a:off x="4470069" y="3717032"/>
            <a:ext cx="4133850" cy="771525"/>
          </a:xfrm>
          <a:prstGeom prst="rect">
            <a:avLst/>
          </a:prstGeom>
        </p:spPr>
      </p:pic>
    </p:spTree>
    <p:extLst>
      <p:ext uri="{BB962C8B-B14F-4D97-AF65-F5344CB8AC3E}">
        <p14:creationId xmlns:p14="http://schemas.microsoft.com/office/powerpoint/2010/main" val="1063969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Association </a:t>
            </a:r>
            <a:r>
              <a:rPr lang="fr-FR" dirty="0" err="1" smtClean="0"/>
              <a:t>multivaluées</a:t>
            </a:r>
            <a:endParaRPr lang="fr-FR" dirty="0"/>
          </a:p>
        </p:txBody>
      </p:sp>
      <p:sp>
        <p:nvSpPr>
          <p:cNvPr id="3" name="Espace réservé du contenu 2"/>
          <p:cNvSpPr>
            <a:spLocks noGrp="1"/>
          </p:cNvSpPr>
          <p:nvPr>
            <p:ph idx="1"/>
          </p:nvPr>
        </p:nvSpPr>
        <p:spPr/>
        <p:txBody>
          <a:bodyPr/>
          <a:lstStyle/>
          <a:p>
            <a:r>
              <a:rPr lang="fr-FR" dirty="0" smtClean="0"/>
              <a:t>Agrégation d’une liste</a:t>
            </a:r>
            <a:endParaRPr lang="fr-FR" dirty="0"/>
          </a:p>
        </p:txBody>
      </p:sp>
      <p:pic>
        <p:nvPicPr>
          <p:cNvPr id="4" name="Image 3"/>
          <p:cNvPicPr>
            <a:picLocks noChangeAspect="1"/>
          </p:cNvPicPr>
          <p:nvPr/>
        </p:nvPicPr>
        <p:blipFill>
          <a:blip r:embed="rId2"/>
          <a:stretch>
            <a:fillRect/>
          </a:stretch>
        </p:blipFill>
        <p:spPr>
          <a:xfrm>
            <a:off x="47179" y="1916832"/>
            <a:ext cx="2524125" cy="1362075"/>
          </a:xfrm>
          <a:prstGeom prst="rect">
            <a:avLst/>
          </a:prstGeom>
        </p:spPr>
      </p:pic>
      <p:pic>
        <p:nvPicPr>
          <p:cNvPr id="5" name="Image 4"/>
          <p:cNvPicPr>
            <a:picLocks noChangeAspect="1"/>
          </p:cNvPicPr>
          <p:nvPr/>
        </p:nvPicPr>
        <p:blipFill>
          <a:blip r:embed="rId3"/>
          <a:stretch>
            <a:fillRect/>
          </a:stretch>
        </p:blipFill>
        <p:spPr>
          <a:xfrm>
            <a:off x="4211960" y="836712"/>
            <a:ext cx="5610225" cy="3257550"/>
          </a:xfrm>
          <a:prstGeom prst="rect">
            <a:avLst/>
          </a:prstGeom>
        </p:spPr>
      </p:pic>
      <p:pic>
        <p:nvPicPr>
          <p:cNvPr id="6" name="Image 5"/>
          <p:cNvPicPr>
            <a:picLocks noChangeAspect="1"/>
          </p:cNvPicPr>
          <p:nvPr/>
        </p:nvPicPr>
        <p:blipFill>
          <a:blip r:embed="rId4"/>
          <a:stretch>
            <a:fillRect/>
          </a:stretch>
        </p:blipFill>
        <p:spPr>
          <a:xfrm>
            <a:off x="1323800" y="4229100"/>
            <a:ext cx="5543550" cy="2628900"/>
          </a:xfrm>
          <a:prstGeom prst="rect">
            <a:avLst/>
          </a:prstGeom>
        </p:spPr>
      </p:pic>
    </p:spTree>
    <p:extLst>
      <p:ext uri="{BB962C8B-B14F-4D97-AF65-F5344CB8AC3E}">
        <p14:creationId xmlns:p14="http://schemas.microsoft.com/office/powerpoint/2010/main" val="2684266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p:txBody>
          <a:bodyPr/>
          <a:lstStyle/>
          <a:p>
            <a:pPr eaLnBrk="1" hangingPunct="1"/>
            <a:r>
              <a:rPr lang="fr-FR" altLang="fr-FR" smtClean="0"/>
              <a:t>Les classes – Attributs et méthodes statiques</a:t>
            </a:r>
          </a:p>
        </p:txBody>
      </p:sp>
      <p:sp>
        <p:nvSpPr>
          <p:cNvPr id="3" name="Espace réservé du contenu 2"/>
          <p:cNvSpPr>
            <a:spLocks noGrp="1"/>
          </p:cNvSpPr>
          <p:nvPr>
            <p:ph idx="1"/>
          </p:nvPr>
        </p:nvSpPr>
        <p:spPr>
          <a:xfrm>
            <a:off x="179512" y="1412776"/>
            <a:ext cx="8766051" cy="5040560"/>
          </a:xfrm>
        </p:spPr>
        <p:txBody>
          <a:bodyPr/>
          <a:lstStyle/>
          <a:p>
            <a:r>
              <a:rPr lang="fr-FR" dirty="0" smtClean="0"/>
              <a:t>Utilisation de </a:t>
            </a:r>
            <a:r>
              <a:rPr lang="fr-FR" dirty="0" err="1" smtClean="0"/>
              <a:t>static</a:t>
            </a:r>
            <a:endParaRPr lang="fr-FR" dirty="0"/>
          </a:p>
        </p:txBody>
      </p:sp>
      <p:pic>
        <p:nvPicPr>
          <p:cNvPr id="4" name="Image 3"/>
          <p:cNvPicPr>
            <a:picLocks noChangeAspect="1"/>
          </p:cNvPicPr>
          <p:nvPr/>
        </p:nvPicPr>
        <p:blipFill>
          <a:blip r:embed="rId3"/>
          <a:stretch>
            <a:fillRect/>
          </a:stretch>
        </p:blipFill>
        <p:spPr>
          <a:xfrm>
            <a:off x="2627784" y="2204864"/>
            <a:ext cx="3305175" cy="1257300"/>
          </a:xfrm>
          <a:prstGeom prst="rect">
            <a:avLst/>
          </a:prstGeom>
        </p:spPr>
      </p:pic>
      <p:pic>
        <p:nvPicPr>
          <p:cNvPr id="5" name="Image 4"/>
          <p:cNvPicPr>
            <a:picLocks noChangeAspect="1"/>
          </p:cNvPicPr>
          <p:nvPr/>
        </p:nvPicPr>
        <p:blipFill>
          <a:blip r:embed="rId4"/>
          <a:stretch>
            <a:fillRect/>
          </a:stretch>
        </p:blipFill>
        <p:spPr>
          <a:xfrm>
            <a:off x="2696196" y="3886175"/>
            <a:ext cx="3924300" cy="1971675"/>
          </a:xfrm>
          <a:prstGeom prst="rect">
            <a:avLst/>
          </a:prstGeom>
        </p:spPr>
      </p:pic>
    </p:spTree>
    <p:extLst>
      <p:ext uri="{BB962C8B-B14F-4D97-AF65-F5344CB8AC3E}">
        <p14:creationId xmlns:p14="http://schemas.microsoft.com/office/powerpoint/2010/main" val="1847943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fr-FR" altLang="fr-FR" smtClean="0"/>
              <a:t>Critères de qualité d’un logiciel</a:t>
            </a:r>
          </a:p>
        </p:txBody>
      </p:sp>
      <p:sp>
        <p:nvSpPr>
          <p:cNvPr id="4099" name="Rectangle 3"/>
          <p:cNvSpPr>
            <a:spLocks noGrp="1" noChangeArrowheads="1"/>
          </p:cNvSpPr>
          <p:nvPr>
            <p:ph type="body" idx="1"/>
          </p:nvPr>
        </p:nvSpPr>
        <p:spPr>
          <a:xfrm>
            <a:off x="211016" y="1811215"/>
            <a:ext cx="8721969" cy="4360985"/>
          </a:xfrm>
        </p:spPr>
        <p:txBody>
          <a:bodyPr/>
          <a:lstStyle/>
          <a:p>
            <a:pPr eaLnBrk="1" hangingPunct="1">
              <a:lnSpc>
                <a:spcPct val="90000"/>
              </a:lnSpc>
            </a:pPr>
            <a:r>
              <a:rPr lang="fr-FR" altLang="fr-FR" smtClean="0">
                <a:latin typeface="Tahoma" panose="020B0604030504040204" pitchFamily="34" charset="0"/>
              </a:rPr>
              <a:t>Validité : conforme à sa spécification</a:t>
            </a:r>
          </a:p>
          <a:p>
            <a:pPr eaLnBrk="1" hangingPunct="1">
              <a:lnSpc>
                <a:spcPct val="90000"/>
              </a:lnSpc>
            </a:pPr>
            <a:r>
              <a:rPr lang="fr-FR" altLang="fr-FR" smtClean="0">
                <a:latin typeface="Tahoma" panose="020B0604030504040204" pitchFamily="34" charset="0"/>
              </a:rPr>
              <a:t>Robustesse: réactions dans des conditions anormales</a:t>
            </a:r>
          </a:p>
          <a:p>
            <a:pPr eaLnBrk="1" hangingPunct="1">
              <a:lnSpc>
                <a:spcPct val="90000"/>
              </a:lnSpc>
            </a:pPr>
            <a:r>
              <a:rPr lang="fr-FR" altLang="fr-FR" smtClean="0">
                <a:latin typeface="Tahoma" panose="020B0604030504040204" pitchFamily="34" charset="0"/>
              </a:rPr>
              <a:t>Extensibilité: facilité de modification</a:t>
            </a:r>
          </a:p>
          <a:p>
            <a:pPr eaLnBrk="1" hangingPunct="1">
              <a:lnSpc>
                <a:spcPct val="90000"/>
              </a:lnSpc>
            </a:pPr>
            <a:r>
              <a:rPr lang="fr-FR" altLang="fr-FR" smtClean="0">
                <a:latin typeface="Tahoma" panose="020B0604030504040204" pitchFamily="34" charset="0"/>
              </a:rPr>
              <a:t>Réutilisabilité: utilisation dans un autre contexte</a:t>
            </a:r>
          </a:p>
          <a:p>
            <a:pPr eaLnBrk="1" hangingPunct="1">
              <a:lnSpc>
                <a:spcPct val="90000"/>
              </a:lnSpc>
            </a:pPr>
            <a:r>
              <a:rPr lang="fr-FR" altLang="fr-FR" smtClean="0">
                <a:latin typeface="Tahoma" panose="020B0604030504040204" pitchFamily="34" charset="0"/>
              </a:rPr>
              <a:t>Compatibilité: capacité d’intégration</a:t>
            </a:r>
          </a:p>
          <a:p>
            <a:pPr eaLnBrk="1" hangingPunct="1">
              <a:lnSpc>
                <a:spcPct val="90000"/>
              </a:lnSpc>
            </a:pPr>
            <a:r>
              <a:rPr lang="fr-FR" altLang="fr-FR" smtClean="0">
                <a:latin typeface="Tahoma" panose="020B0604030504040204" pitchFamily="34" charset="0"/>
              </a:rPr>
              <a:t>Efficacité: utilisation optimale des ressources</a:t>
            </a:r>
          </a:p>
          <a:p>
            <a:pPr eaLnBrk="1" hangingPunct="1">
              <a:lnSpc>
                <a:spcPct val="90000"/>
              </a:lnSpc>
            </a:pPr>
            <a:r>
              <a:rPr lang="fr-FR" altLang="fr-FR" smtClean="0">
                <a:latin typeface="Tahoma" panose="020B0604030504040204" pitchFamily="34" charset="0"/>
              </a:rPr>
              <a:t>Portabilité: fonctionnement dans une environnement</a:t>
            </a:r>
          </a:p>
        </p:txBody>
      </p:sp>
    </p:spTree>
    <p:extLst>
      <p:ext uri="{BB962C8B-B14F-4D97-AF65-F5344CB8AC3E}">
        <p14:creationId xmlns:p14="http://schemas.microsoft.com/office/powerpoint/2010/main" val="496315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altLang="fr-FR" smtClean="0"/>
              <a:t>Les énumérations</a:t>
            </a:r>
          </a:p>
        </p:txBody>
      </p:sp>
      <p:sp>
        <p:nvSpPr>
          <p:cNvPr id="2" name="Espace réservé du contenu 1"/>
          <p:cNvSpPr>
            <a:spLocks noGrp="1"/>
          </p:cNvSpPr>
          <p:nvPr>
            <p:ph idx="1"/>
          </p:nvPr>
        </p:nvSpPr>
        <p:spPr/>
        <p:txBody>
          <a:bodyPr/>
          <a:lstStyle/>
          <a:p>
            <a:endParaRPr lang="fr-FR" dirty="0"/>
          </a:p>
        </p:txBody>
      </p:sp>
      <p:pic>
        <p:nvPicPr>
          <p:cNvPr id="3" name="Image 2"/>
          <p:cNvPicPr>
            <a:picLocks noChangeAspect="1"/>
          </p:cNvPicPr>
          <p:nvPr/>
        </p:nvPicPr>
        <p:blipFill>
          <a:blip r:embed="rId2"/>
          <a:stretch>
            <a:fillRect/>
          </a:stretch>
        </p:blipFill>
        <p:spPr>
          <a:xfrm>
            <a:off x="2673666" y="2060849"/>
            <a:ext cx="2731772" cy="2232248"/>
          </a:xfrm>
          <a:prstGeom prst="rect">
            <a:avLst/>
          </a:prstGeom>
        </p:spPr>
      </p:pic>
    </p:spTree>
    <p:extLst>
      <p:ext uri="{BB962C8B-B14F-4D97-AF65-F5344CB8AC3E}">
        <p14:creationId xmlns:p14="http://schemas.microsoft.com/office/powerpoint/2010/main" val="2335607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fr-FR" altLang="fr-FR" smtClean="0"/>
              <a:t>L’héritage - Préliminaire</a:t>
            </a:r>
          </a:p>
        </p:txBody>
      </p:sp>
      <p:grpSp>
        <p:nvGrpSpPr>
          <p:cNvPr id="31747" name="Group 1032"/>
          <p:cNvGrpSpPr>
            <a:grpSpLocks/>
          </p:cNvGrpSpPr>
          <p:nvPr/>
        </p:nvGrpSpPr>
        <p:grpSpPr bwMode="auto">
          <a:xfrm>
            <a:off x="281354" y="1811215"/>
            <a:ext cx="5416062" cy="3938954"/>
            <a:chOff x="480" y="1392"/>
            <a:chExt cx="3696" cy="2688"/>
          </a:xfrm>
        </p:grpSpPr>
        <p:sp>
          <p:nvSpPr>
            <p:cNvPr id="31759" name="Rectangle 1029"/>
            <p:cNvSpPr>
              <a:spLocks noChangeArrowheads="1"/>
            </p:cNvSpPr>
            <p:nvPr/>
          </p:nvSpPr>
          <p:spPr bwMode="auto">
            <a:xfrm>
              <a:off x="480" y="1392"/>
              <a:ext cx="3696" cy="4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1760" name="Rectangle 1030"/>
            <p:cNvSpPr>
              <a:spLocks noChangeArrowheads="1"/>
            </p:cNvSpPr>
            <p:nvPr/>
          </p:nvSpPr>
          <p:spPr bwMode="auto">
            <a:xfrm>
              <a:off x="480" y="1824"/>
              <a:ext cx="3696" cy="62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nom : String</a:t>
              </a:r>
            </a:p>
            <a:p>
              <a:pPr eaLnBrk="1" hangingPunct="1">
                <a:spcBef>
                  <a:spcPct val="0"/>
                </a:spcBef>
                <a:buClrTx/>
                <a:buFontTx/>
                <a:buNone/>
              </a:pPr>
              <a:r>
                <a:rPr lang="fr-FR" altLang="fr-FR" sz="2215"/>
                <a:t>- prenom : String</a:t>
              </a:r>
            </a:p>
          </p:txBody>
        </p:sp>
        <p:sp>
          <p:nvSpPr>
            <p:cNvPr id="31761" name="Rectangle 1031"/>
            <p:cNvSpPr>
              <a:spLocks noChangeArrowheads="1"/>
            </p:cNvSpPr>
            <p:nvPr/>
          </p:nvSpPr>
          <p:spPr bwMode="auto">
            <a:xfrm>
              <a:off x="480" y="2448"/>
              <a:ext cx="3696" cy="16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Personne ( String nom )</a:t>
              </a:r>
            </a:p>
            <a:p>
              <a:pPr eaLnBrk="1" hangingPunct="1">
                <a:spcBef>
                  <a:spcPct val="0"/>
                </a:spcBef>
                <a:buClrTx/>
                <a:buFontTx/>
                <a:buNone/>
              </a:pPr>
              <a:r>
                <a:rPr lang="fr-FR" altLang="fr-FR" sz="2215"/>
                <a:t>+ Personne ( String nom, String prenom)</a:t>
              </a:r>
            </a:p>
            <a:p>
              <a:pPr eaLnBrk="1" hangingPunct="1">
                <a:spcBef>
                  <a:spcPct val="0"/>
                </a:spcBef>
                <a:buClrTx/>
                <a:buFontTx/>
                <a:buNone/>
              </a:pPr>
              <a:r>
                <a:rPr lang="fr-FR" altLang="fr-FR" sz="2215"/>
                <a:t>+ setNom( String nom)</a:t>
              </a:r>
            </a:p>
            <a:p>
              <a:pPr eaLnBrk="1" hangingPunct="1">
                <a:spcBef>
                  <a:spcPct val="0"/>
                </a:spcBef>
                <a:buClrTx/>
                <a:buFontTx/>
                <a:buNone/>
              </a:pPr>
              <a:r>
                <a:rPr lang="fr-FR" altLang="fr-FR" sz="2215"/>
                <a:t>+ setPrenom( String prenom)</a:t>
              </a:r>
            </a:p>
            <a:p>
              <a:pPr eaLnBrk="1" hangingPunct="1">
                <a:spcBef>
                  <a:spcPct val="0"/>
                </a:spcBef>
                <a:buClrTx/>
                <a:buFontTx/>
                <a:buNone/>
              </a:pPr>
              <a:r>
                <a:rPr lang="fr-FR" altLang="fr-FR" sz="2215"/>
                <a:t>+ getPrenom() : String</a:t>
              </a:r>
            </a:p>
            <a:p>
              <a:pPr eaLnBrk="1" hangingPunct="1">
                <a:spcBef>
                  <a:spcPct val="0"/>
                </a:spcBef>
                <a:buClrTx/>
                <a:buFontTx/>
                <a:buNone/>
              </a:pPr>
              <a:r>
                <a:rPr lang="fr-FR" altLang="fr-FR" sz="2215"/>
                <a:t>+ getNom() : String</a:t>
              </a:r>
            </a:p>
            <a:p>
              <a:pPr eaLnBrk="1" hangingPunct="1">
                <a:spcBef>
                  <a:spcPct val="0"/>
                </a:spcBef>
                <a:buClrTx/>
                <a:buFontTx/>
                <a:buNone/>
              </a:pPr>
              <a:r>
                <a:rPr lang="fr-FR" altLang="fr-FR" sz="2215"/>
                <a:t>+ toString() : String</a:t>
              </a:r>
            </a:p>
          </p:txBody>
        </p:sp>
      </p:grpSp>
      <p:sp>
        <p:nvSpPr>
          <p:cNvPr id="31748" name="AutoShape 1034"/>
          <p:cNvSpPr>
            <a:spLocks noChangeArrowheads="1"/>
          </p:cNvSpPr>
          <p:nvPr/>
        </p:nvSpPr>
        <p:spPr bwMode="auto">
          <a:xfrm>
            <a:off x="5486400" y="2795954"/>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49" name="Text Box 1035"/>
          <p:cNvSpPr txBox="1">
            <a:spLocks noChangeArrowheads="1"/>
          </p:cNvSpPr>
          <p:nvPr/>
        </p:nvSpPr>
        <p:spPr bwMode="auto">
          <a:xfrm>
            <a:off x="6963508" y="2766647"/>
            <a:ext cx="1336431"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Attributs</a:t>
            </a:r>
          </a:p>
        </p:txBody>
      </p:sp>
      <p:sp>
        <p:nvSpPr>
          <p:cNvPr id="31750" name="AutoShape 1037"/>
          <p:cNvSpPr>
            <a:spLocks/>
          </p:cNvSpPr>
          <p:nvPr/>
        </p:nvSpPr>
        <p:spPr bwMode="auto">
          <a:xfrm>
            <a:off x="5767754" y="3358661"/>
            <a:ext cx="71804" cy="703385"/>
          </a:xfrm>
          <a:prstGeom prst="rightBracket">
            <a:avLst>
              <a:gd name="adj" fmla="val 8163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1" name="AutoShape 1038"/>
          <p:cNvSpPr>
            <a:spLocks noChangeArrowheads="1"/>
          </p:cNvSpPr>
          <p:nvPr/>
        </p:nvSpPr>
        <p:spPr bwMode="auto">
          <a:xfrm>
            <a:off x="5978769" y="3569677"/>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2" name="Text Box 1039"/>
          <p:cNvSpPr txBox="1">
            <a:spLocks noChangeArrowheads="1"/>
          </p:cNvSpPr>
          <p:nvPr/>
        </p:nvSpPr>
        <p:spPr bwMode="auto">
          <a:xfrm>
            <a:off x="6963508" y="3540370"/>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Constructeurs</a:t>
            </a:r>
          </a:p>
        </p:txBody>
      </p:sp>
      <p:sp>
        <p:nvSpPr>
          <p:cNvPr id="31753" name="AutoShape 1040"/>
          <p:cNvSpPr>
            <a:spLocks/>
          </p:cNvSpPr>
          <p:nvPr/>
        </p:nvSpPr>
        <p:spPr bwMode="auto">
          <a:xfrm>
            <a:off x="5767754" y="4062046"/>
            <a:ext cx="71804" cy="633046"/>
          </a:xfrm>
          <a:prstGeom prst="rightBracket">
            <a:avLst>
              <a:gd name="adj" fmla="val 7346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4" name="AutoShape 1041"/>
          <p:cNvSpPr>
            <a:spLocks noChangeArrowheads="1"/>
          </p:cNvSpPr>
          <p:nvPr/>
        </p:nvSpPr>
        <p:spPr bwMode="auto">
          <a:xfrm>
            <a:off x="5978769" y="4343400"/>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5" name="Text Box 1042"/>
          <p:cNvSpPr txBox="1">
            <a:spLocks noChangeArrowheads="1"/>
          </p:cNvSpPr>
          <p:nvPr/>
        </p:nvSpPr>
        <p:spPr bwMode="auto">
          <a:xfrm>
            <a:off x="7033846" y="4314093"/>
            <a:ext cx="2110154"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Méthodes d’altération</a:t>
            </a:r>
          </a:p>
        </p:txBody>
      </p:sp>
      <p:sp>
        <p:nvSpPr>
          <p:cNvPr id="31756" name="AutoShape 1043"/>
          <p:cNvSpPr>
            <a:spLocks/>
          </p:cNvSpPr>
          <p:nvPr/>
        </p:nvSpPr>
        <p:spPr bwMode="auto">
          <a:xfrm>
            <a:off x="5767754" y="4695092"/>
            <a:ext cx="71804" cy="914400"/>
          </a:xfrm>
          <a:prstGeom prst="rightBracket">
            <a:avLst>
              <a:gd name="adj" fmla="val 1061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7" name="AutoShape 1044"/>
          <p:cNvSpPr>
            <a:spLocks noChangeArrowheads="1"/>
          </p:cNvSpPr>
          <p:nvPr/>
        </p:nvSpPr>
        <p:spPr bwMode="auto">
          <a:xfrm>
            <a:off x="5978769" y="4976446"/>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8" name="Text Box 1045"/>
          <p:cNvSpPr txBox="1">
            <a:spLocks noChangeArrowheads="1"/>
          </p:cNvSpPr>
          <p:nvPr/>
        </p:nvSpPr>
        <p:spPr bwMode="auto">
          <a:xfrm>
            <a:off x="7033846" y="4947139"/>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Accesseurs</a:t>
            </a:r>
          </a:p>
        </p:txBody>
      </p:sp>
    </p:spTree>
    <p:extLst>
      <p:ext uri="{BB962C8B-B14F-4D97-AF65-F5344CB8AC3E}">
        <p14:creationId xmlns:p14="http://schemas.microsoft.com/office/powerpoint/2010/main" val="347501941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FR" altLang="fr-FR" smtClean="0"/>
              <a:t>L’héritage - Présentation</a:t>
            </a:r>
          </a:p>
        </p:txBody>
      </p:sp>
      <p:sp>
        <p:nvSpPr>
          <p:cNvPr id="32771" name="Text Box 7"/>
          <p:cNvSpPr txBox="1">
            <a:spLocks noChangeArrowheads="1"/>
          </p:cNvSpPr>
          <p:nvPr/>
        </p:nvSpPr>
        <p:spPr bwMode="auto">
          <a:xfrm>
            <a:off x="5134708" y="3683977"/>
            <a:ext cx="3516923" cy="179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Est une sorte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Hérite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Dérive de Personne</a:t>
            </a:r>
            <a:endParaRPr lang="fr-FR" altLang="fr-FR" sz="2215" i="1">
              <a:latin typeface="Courier New" panose="02070309020205020404" pitchFamily="49" charset="0"/>
              <a:cs typeface="Courier New" panose="02070309020205020404" pitchFamily="49" charset="0"/>
            </a:endParaRPr>
          </a:p>
        </p:txBody>
      </p:sp>
      <p:sp>
        <p:nvSpPr>
          <p:cNvPr id="32772" name="Rectangle 9"/>
          <p:cNvSpPr>
            <a:spLocks noChangeArrowheads="1"/>
          </p:cNvSpPr>
          <p:nvPr/>
        </p:nvSpPr>
        <p:spPr bwMode="auto">
          <a:xfrm>
            <a:off x="281354" y="1811215"/>
            <a:ext cx="3516923"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2773" name="Rectangle 13"/>
          <p:cNvSpPr>
            <a:spLocks noChangeArrowheads="1"/>
          </p:cNvSpPr>
          <p:nvPr/>
        </p:nvSpPr>
        <p:spPr bwMode="auto">
          <a:xfrm>
            <a:off x="281354" y="3429000"/>
            <a:ext cx="4149969"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32774" name="Rectangle 14"/>
          <p:cNvSpPr>
            <a:spLocks noChangeArrowheads="1"/>
          </p:cNvSpPr>
          <p:nvPr/>
        </p:nvSpPr>
        <p:spPr bwMode="auto">
          <a:xfrm>
            <a:off x="281354" y="4062046"/>
            <a:ext cx="4149969"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double salaire</a:t>
            </a:r>
          </a:p>
        </p:txBody>
      </p:sp>
      <p:sp>
        <p:nvSpPr>
          <p:cNvPr id="32775" name="Rectangle 15"/>
          <p:cNvSpPr>
            <a:spLocks noChangeArrowheads="1"/>
          </p:cNvSpPr>
          <p:nvPr/>
        </p:nvSpPr>
        <p:spPr bwMode="auto">
          <a:xfrm>
            <a:off x="281354" y="4624754"/>
            <a:ext cx="4149969"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augmenter ( double montant )</a:t>
            </a:r>
          </a:p>
          <a:p>
            <a:pPr eaLnBrk="1" hangingPunct="1">
              <a:spcBef>
                <a:spcPct val="0"/>
              </a:spcBef>
              <a:buClrTx/>
              <a:buFontTx/>
              <a:buNone/>
            </a:pPr>
            <a:r>
              <a:rPr lang="fr-FR" altLang="fr-FR" sz="2215"/>
              <a:t>+ getSalaire() : double</a:t>
            </a:r>
          </a:p>
        </p:txBody>
      </p:sp>
      <p:sp>
        <p:nvSpPr>
          <p:cNvPr id="32776" name="AutoShape 17"/>
          <p:cNvSpPr>
            <a:spLocks noChangeArrowheads="1"/>
          </p:cNvSpPr>
          <p:nvPr/>
        </p:nvSpPr>
        <p:spPr bwMode="auto">
          <a:xfrm>
            <a:off x="1899139"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7" name="AutoShape 18"/>
          <p:cNvSpPr>
            <a:spLocks noChangeArrowheads="1"/>
          </p:cNvSpPr>
          <p:nvPr/>
        </p:nvSpPr>
        <p:spPr bwMode="auto">
          <a:xfrm rot="-2261830">
            <a:off x="3005505" y="3431931"/>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8" name="Text Box 19"/>
          <p:cNvSpPr txBox="1">
            <a:spLocks noChangeArrowheads="1"/>
          </p:cNvSpPr>
          <p:nvPr/>
        </p:nvSpPr>
        <p:spPr bwMode="auto">
          <a:xfrm>
            <a:off x="5134708" y="2514600"/>
            <a:ext cx="35169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Attribut supplémentaire</a:t>
            </a:r>
          </a:p>
        </p:txBody>
      </p:sp>
      <p:sp>
        <p:nvSpPr>
          <p:cNvPr id="32779" name="AutoShape 20"/>
          <p:cNvSpPr>
            <a:spLocks noChangeArrowheads="1"/>
          </p:cNvSpPr>
          <p:nvPr/>
        </p:nvSpPr>
        <p:spPr bwMode="auto">
          <a:xfrm rot="1122892">
            <a:off x="3345474" y="5187462"/>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80" name="Text Box 21"/>
          <p:cNvSpPr txBox="1">
            <a:spLocks noChangeArrowheads="1"/>
          </p:cNvSpPr>
          <p:nvPr/>
        </p:nvSpPr>
        <p:spPr bwMode="auto">
          <a:xfrm>
            <a:off x="5697416" y="5539154"/>
            <a:ext cx="3235569"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supplémentaires</a:t>
            </a:r>
            <a:endParaRPr lang="fr-FR" altLang="fr-FR" sz="2215">
              <a:latin typeface="Courier New" panose="02070309020205020404" pitchFamily="49" charset="0"/>
              <a:cs typeface="Courier New" panose="02070309020205020404" pitchFamily="49" charset="0"/>
            </a:endParaRPr>
          </a:p>
        </p:txBody>
      </p:sp>
      <p:sp>
        <p:nvSpPr>
          <p:cNvPr id="32781" name="Text Box 22"/>
          <p:cNvSpPr txBox="1">
            <a:spLocks noChangeArrowheads="1"/>
          </p:cNvSpPr>
          <p:nvPr/>
        </p:nvSpPr>
        <p:spPr bwMode="auto">
          <a:xfrm>
            <a:off x="281354" y="1600200"/>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Super-classe d’ Employe</a:t>
            </a:r>
          </a:p>
        </p:txBody>
      </p:sp>
      <p:sp>
        <p:nvSpPr>
          <p:cNvPr id="32782" name="Text Box 23"/>
          <p:cNvSpPr txBox="1">
            <a:spLocks noChangeArrowheads="1"/>
          </p:cNvSpPr>
          <p:nvPr/>
        </p:nvSpPr>
        <p:spPr bwMode="auto">
          <a:xfrm>
            <a:off x="211015" y="3147646"/>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Sous-classe de Personne</a:t>
            </a:r>
          </a:p>
        </p:txBody>
      </p:sp>
    </p:spTree>
    <p:extLst>
      <p:ext uri="{BB962C8B-B14F-4D97-AF65-F5344CB8AC3E}">
        <p14:creationId xmlns:p14="http://schemas.microsoft.com/office/powerpoint/2010/main" val="36639103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altLang="fr-FR" smtClean="0"/>
              <a:t>L’héritage – Hiérarchie</a:t>
            </a:r>
          </a:p>
        </p:txBody>
      </p:sp>
      <p:sp>
        <p:nvSpPr>
          <p:cNvPr id="33795" name="Rectangle 9"/>
          <p:cNvSpPr>
            <a:spLocks noChangeArrowheads="1"/>
          </p:cNvSpPr>
          <p:nvPr/>
        </p:nvSpPr>
        <p:spPr bwMode="auto">
          <a:xfrm>
            <a:off x="3938954" y="1811215"/>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Vehicule</a:t>
            </a:r>
          </a:p>
        </p:txBody>
      </p:sp>
      <p:sp>
        <p:nvSpPr>
          <p:cNvPr id="33796" name="Rectangle 10"/>
          <p:cNvSpPr>
            <a:spLocks noChangeArrowheads="1"/>
          </p:cNvSpPr>
          <p:nvPr/>
        </p:nvSpPr>
        <p:spPr bwMode="auto">
          <a:xfrm>
            <a:off x="1336431"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Avion</a:t>
            </a:r>
          </a:p>
        </p:txBody>
      </p:sp>
      <p:sp>
        <p:nvSpPr>
          <p:cNvPr id="33797" name="Rectangle 11"/>
          <p:cNvSpPr>
            <a:spLocks noChangeArrowheads="1"/>
          </p:cNvSpPr>
          <p:nvPr/>
        </p:nvSpPr>
        <p:spPr bwMode="auto">
          <a:xfrm>
            <a:off x="6471138" y="3288323"/>
            <a:ext cx="2111620"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Moto</a:t>
            </a:r>
          </a:p>
        </p:txBody>
      </p:sp>
      <p:sp>
        <p:nvSpPr>
          <p:cNvPr id="33798" name="Rectangle 12"/>
          <p:cNvSpPr>
            <a:spLocks noChangeArrowheads="1"/>
          </p:cNvSpPr>
          <p:nvPr/>
        </p:nvSpPr>
        <p:spPr bwMode="auto">
          <a:xfrm>
            <a:off x="3938954"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a:t>
            </a:r>
          </a:p>
        </p:txBody>
      </p:sp>
      <p:sp>
        <p:nvSpPr>
          <p:cNvPr id="33799" name="Rectangle 13"/>
          <p:cNvSpPr>
            <a:spLocks noChangeArrowheads="1"/>
          </p:cNvSpPr>
          <p:nvPr/>
        </p:nvSpPr>
        <p:spPr bwMode="auto">
          <a:xfrm>
            <a:off x="2461846" y="4484077"/>
            <a:ext cx="23915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VoitureDeCourse</a:t>
            </a:r>
          </a:p>
        </p:txBody>
      </p:sp>
      <p:sp>
        <p:nvSpPr>
          <p:cNvPr id="33800" name="Rectangle 14"/>
          <p:cNvSpPr>
            <a:spLocks noChangeArrowheads="1"/>
          </p:cNvSpPr>
          <p:nvPr/>
        </p:nvSpPr>
        <p:spPr bwMode="auto">
          <a:xfrm>
            <a:off x="5205046" y="4484077"/>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Voiture4X4</a:t>
            </a:r>
          </a:p>
        </p:txBody>
      </p:sp>
      <p:sp>
        <p:nvSpPr>
          <p:cNvPr id="33801" name="AutoShape 15"/>
          <p:cNvSpPr>
            <a:spLocks noChangeArrowheads="1"/>
          </p:cNvSpPr>
          <p:nvPr/>
        </p:nvSpPr>
        <p:spPr bwMode="auto">
          <a:xfrm>
            <a:off x="4853354" y="2444261"/>
            <a:ext cx="351692" cy="844062"/>
          </a:xfrm>
          <a:prstGeom prst="upArrow">
            <a:avLst>
              <a:gd name="adj1" fmla="val 0"/>
              <a:gd name="adj2" fmla="val 6423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2" name="AutoShape 16"/>
          <p:cNvSpPr>
            <a:spLocks noChangeArrowheads="1"/>
          </p:cNvSpPr>
          <p:nvPr/>
        </p:nvSpPr>
        <p:spPr bwMode="auto">
          <a:xfrm rot="3551517">
            <a:off x="3037743" y="2025162"/>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3" name="AutoShape 17"/>
          <p:cNvSpPr>
            <a:spLocks noChangeArrowheads="1"/>
          </p:cNvSpPr>
          <p:nvPr/>
        </p:nvSpPr>
        <p:spPr bwMode="auto">
          <a:xfrm rot="18048483" flipH="1">
            <a:off x="6576646" y="2001715"/>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4" name="AutoShape 18"/>
          <p:cNvSpPr>
            <a:spLocks noChangeArrowheads="1"/>
          </p:cNvSpPr>
          <p:nvPr/>
        </p:nvSpPr>
        <p:spPr bwMode="auto">
          <a:xfrm>
            <a:off x="3938954" y="3921369"/>
            <a:ext cx="351692" cy="562708"/>
          </a:xfrm>
          <a:prstGeom prst="upArrow">
            <a:avLst>
              <a:gd name="adj1" fmla="val 0"/>
              <a:gd name="adj2" fmla="val 42822"/>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5" name="AutoShape 19"/>
          <p:cNvSpPr>
            <a:spLocks noChangeArrowheads="1"/>
          </p:cNvSpPr>
          <p:nvPr/>
        </p:nvSpPr>
        <p:spPr bwMode="auto">
          <a:xfrm>
            <a:off x="5486400" y="3921369"/>
            <a:ext cx="353158" cy="562708"/>
          </a:xfrm>
          <a:prstGeom prst="upArrow">
            <a:avLst>
              <a:gd name="adj1" fmla="val 0"/>
              <a:gd name="adj2" fmla="val 42644"/>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Tree>
    <p:extLst>
      <p:ext uri="{BB962C8B-B14F-4D97-AF65-F5344CB8AC3E}">
        <p14:creationId xmlns:p14="http://schemas.microsoft.com/office/powerpoint/2010/main" val="34662468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fr-FR" altLang="fr-FR" smtClean="0"/>
              <a:t>L’héritage - Dérivation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Fonctionnement identique à Java</a:t>
            </a:r>
            <a:endParaRPr lang="fr-FR" dirty="0"/>
          </a:p>
        </p:txBody>
      </p:sp>
      <p:pic>
        <p:nvPicPr>
          <p:cNvPr id="4" name="Image 3"/>
          <p:cNvPicPr>
            <a:picLocks noChangeAspect="1"/>
          </p:cNvPicPr>
          <p:nvPr/>
        </p:nvPicPr>
        <p:blipFill>
          <a:blip r:embed="rId3"/>
          <a:stretch>
            <a:fillRect/>
          </a:stretch>
        </p:blipFill>
        <p:spPr>
          <a:xfrm>
            <a:off x="1763688" y="2204864"/>
            <a:ext cx="5940313" cy="1039167"/>
          </a:xfrm>
          <a:prstGeom prst="rect">
            <a:avLst/>
          </a:prstGeom>
        </p:spPr>
      </p:pic>
    </p:spTree>
    <p:extLst>
      <p:ext uri="{BB962C8B-B14F-4D97-AF65-F5344CB8AC3E}">
        <p14:creationId xmlns:p14="http://schemas.microsoft.com/office/powerpoint/2010/main" val="1735971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fr-FR" altLang="fr-FR" smtClean="0"/>
              <a:t>L’héritage – Création des nouvelles méthodes</a:t>
            </a:r>
          </a:p>
        </p:txBody>
      </p:sp>
      <p:pic>
        <p:nvPicPr>
          <p:cNvPr id="4" name="Image 3"/>
          <p:cNvPicPr>
            <a:picLocks noChangeAspect="1"/>
          </p:cNvPicPr>
          <p:nvPr/>
        </p:nvPicPr>
        <p:blipFill>
          <a:blip r:embed="rId3"/>
          <a:stretch>
            <a:fillRect/>
          </a:stretch>
        </p:blipFill>
        <p:spPr>
          <a:xfrm>
            <a:off x="2185987" y="1962150"/>
            <a:ext cx="4772025" cy="2933700"/>
          </a:xfrm>
          <a:prstGeom prst="rect">
            <a:avLst/>
          </a:prstGeom>
        </p:spPr>
      </p:pic>
    </p:spTree>
    <p:extLst>
      <p:ext uri="{BB962C8B-B14F-4D97-AF65-F5344CB8AC3E}">
        <p14:creationId xmlns:p14="http://schemas.microsoft.com/office/powerpoint/2010/main" val="252476487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noChangeArrowheads="1"/>
          </p:cNvSpPr>
          <p:nvPr>
            <p:ph type="title"/>
          </p:nvPr>
        </p:nvSpPr>
        <p:spPr/>
        <p:txBody>
          <a:bodyPr/>
          <a:lstStyle/>
          <a:p>
            <a:pPr eaLnBrk="1" hangingPunct="1"/>
            <a:r>
              <a:rPr lang="fr-FR" altLang="fr-FR" smtClean="0"/>
              <a:t>L’héritage – Héritage des méthodes publiques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Utilisation de </a:t>
            </a:r>
            <a:r>
              <a:rPr lang="fr-FR" kern="0" dirty="0" err="1" smtClean="0"/>
              <a:t>protected</a:t>
            </a:r>
            <a:r>
              <a:rPr lang="fr-FR" kern="0" dirty="0" smtClean="0"/>
              <a:t> comme en Java</a:t>
            </a:r>
          </a:p>
          <a:p>
            <a:r>
              <a:rPr lang="fr-FR" kern="0" dirty="0" smtClean="0"/>
              <a:t>Peu utilisé à cause des propriétés</a:t>
            </a:r>
            <a:endParaRPr lang="fr-FR" kern="0" dirty="0"/>
          </a:p>
        </p:txBody>
      </p:sp>
    </p:spTree>
    <p:extLst>
      <p:ext uri="{BB962C8B-B14F-4D97-AF65-F5344CB8AC3E}">
        <p14:creationId xmlns:p14="http://schemas.microsoft.com/office/powerpoint/2010/main" val="39730347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fr-FR" altLang="fr-FR" smtClean="0"/>
              <a:t>L’héritage – Le polymorphisme</a:t>
            </a:r>
          </a:p>
        </p:txBody>
      </p:sp>
      <p:sp>
        <p:nvSpPr>
          <p:cNvPr id="3" name="Espace réservé du contenu 2"/>
          <p:cNvSpPr>
            <a:spLocks noGrp="1"/>
          </p:cNvSpPr>
          <p:nvPr>
            <p:ph idx="1"/>
          </p:nvPr>
        </p:nvSpPr>
        <p:spPr>
          <a:xfrm>
            <a:off x="179512" y="1412776"/>
            <a:ext cx="8766051" cy="5040560"/>
          </a:xfrm>
        </p:spPr>
        <p:txBody>
          <a:bodyPr/>
          <a:lstStyle/>
          <a:p>
            <a:r>
              <a:rPr lang="fr-FR" dirty="0" smtClean="0"/>
              <a:t>Le polymorphisme marche comme en Java</a:t>
            </a:r>
          </a:p>
          <a:p>
            <a:r>
              <a:rPr lang="fr-FR" dirty="0" smtClean="0"/>
              <a:t>Une sous classe peut se stocker dans sa super classe</a:t>
            </a:r>
            <a:endParaRPr lang="fr-FR" dirty="0"/>
          </a:p>
        </p:txBody>
      </p:sp>
    </p:spTree>
    <p:extLst>
      <p:ext uri="{BB962C8B-B14F-4D97-AF65-F5344CB8AC3E}">
        <p14:creationId xmlns:p14="http://schemas.microsoft.com/office/powerpoint/2010/main" val="3290597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fr-FR" altLang="fr-FR" smtClean="0"/>
              <a:t>L’héritage – Transtypage d’objet</a:t>
            </a:r>
          </a:p>
        </p:txBody>
      </p:sp>
      <p:pic>
        <p:nvPicPr>
          <p:cNvPr id="2" name="Image 1"/>
          <p:cNvPicPr>
            <a:picLocks noChangeAspect="1"/>
          </p:cNvPicPr>
          <p:nvPr/>
        </p:nvPicPr>
        <p:blipFill>
          <a:blip r:embed="rId3"/>
          <a:stretch>
            <a:fillRect/>
          </a:stretch>
        </p:blipFill>
        <p:spPr>
          <a:xfrm>
            <a:off x="758971" y="1988840"/>
            <a:ext cx="7607131" cy="2088232"/>
          </a:xfrm>
          <a:prstGeom prst="rect">
            <a:avLst/>
          </a:prstGeom>
        </p:spPr>
      </p:pic>
      <p:sp>
        <p:nvSpPr>
          <p:cNvPr id="4" name="Espace réservé du contenu 2"/>
          <p:cNvSpPr>
            <a:spLocks noGrp="1"/>
          </p:cNvSpPr>
          <p:nvPr>
            <p:ph idx="1"/>
          </p:nvPr>
        </p:nvSpPr>
        <p:spPr>
          <a:xfrm>
            <a:off x="179512" y="1412776"/>
            <a:ext cx="8766051" cy="5040560"/>
          </a:xfrm>
        </p:spPr>
        <p:txBody>
          <a:bodyPr/>
          <a:lstStyle/>
          <a:p>
            <a:r>
              <a:rPr lang="fr-FR" dirty="0" smtClean="0"/>
              <a:t>Opérateur &lt;&gt;</a:t>
            </a:r>
            <a:endParaRPr lang="fr-FR" dirty="0"/>
          </a:p>
        </p:txBody>
      </p:sp>
    </p:spTree>
    <p:extLst>
      <p:ext uri="{BB962C8B-B14F-4D97-AF65-F5344CB8AC3E}">
        <p14:creationId xmlns:p14="http://schemas.microsoft.com/office/powerpoint/2010/main" val="170845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fr-FR" altLang="fr-FR" smtClean="0"/>
              <a:t>L’héritage – Classes abstraites</a:t>
            </a:r>
          </a:p>
        </p:txBody>
      </p:sp>
      <p:sp>
        <p:nvSpPr>
          <p:cNvPr id="3" name="Espace réservé du contenu 2"/>
          <p:cNvSpPr>
            <a:spLocks noGrp="1"/>
          </p:cNvSpPr>
          <p:nvPr>
            <p:ph idx="1"/>
          </p:nvPr>
        </p:nvSpPr>
        <p:spPr>
          <a:xfrm>
            <a:off x="179512" y="1412776"/>
            <a:ext cx="8766051" cy="5040560"/>
          </a:xfrm>
        </p:spPr>
        <p:txBody>
          <a:bodyPr/>
          <a:lstStyle/>
          <a:p>
            <a:r>
              <a:rPr lang="fr-FR" dirty="0" smtClean="0"/>
              <a:t>Abstract comme en Java</a:t>
            </a:r>
            <a:endParaRPr lang="fr-FR" dirty="0"/>
          </a:p>
        </p:txBody>
      </p:sp>
      <p:pic>
        <p:nvPicPr>
          <p:cNvPr id="4" name="Image 3"/>
          <p:cNvPicPr>
            <a:picLocks noChangeAspect="1"/>
          </p:cNvPicPr>
          <p:nvPr/>
        </p:nvPicPr>
        <p:blipFill>
          <a:blip r:embed="rId3"/>
          <a:stretch>
            <a:fillRect/>
          </a:stretch>
        </p:blipFill>
        <p:spPr>
          <a:xfrm>
            <a:off x="2547937" y="2714625"/>
            <a:ext cx="4048125" cy="1428750"/>
          </a:xfrm>
          <a:prstGeom prst="rect">
            <a:avLst/>
          </a:prstGeom>
        </p:spPr>
      </p:pic>
    </p:spTree>
    <p:extLst>
      <p:ext uri="{BB962C8B-B14F-4D97-AF65-F5344CB8AC3E}">
        <p14:creationId xmlns:p14="http://schemas.microsoft.com/office/powerpoint/2010/main" val="271089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a:lstStyle/>
          <a:p>
            <a:pPr eaLnBrk="1" hangingPunct="1"/>
            <a:r>
              <a:rPr lang="fr-FR" altLang="fr-FR" smtClean="0"/>
              <a:t>Qu’est ce qu’un objet ?</a:t>
            </a:r>
          </a:p>
        </p:txBody>
      </p:sp>
      <p:sp>
        <p:nvSpPr>
          <p:cNvPr id="5123" name="Rectangle 2051"/>
          <p:cNvSpPr>
            <a:spLocks noGrp="1" noChangeArrowheads="1"/>
          </p:cNvSpPr>
          <p:nvPr>
            <p:ph type="body" idx="1"/>
          </p:nvPr>
        </p:nvSpPr>
        <p:spPr/>
        <p:txBody>
          <a:bodyPr/>
          <a:lstStyle/>
          <a:p>
            <a:pPr eaLnBrk="1" hangingPunct="1"/>
            <a:r>
              <a:rPr lang="fr-FR" altLang="fr-FR" smtClean="0">
                <a:latin typeface="Tahoma" panose="020B0604030504040204" pitchFamily="34" charset="0"/>
              </a:rPr>
              <a:t>Un objet peut être la représentation d’un objet physique ou de quelque chose d’immatériel</a:t>
            </a:r>
            <a:endParaRPr lang="fr-FR" altLang="fr-FR" sz="2954" b="1">
              <a:latin typeface="Tahoma" panose="020B0604030504040204" pitchFamily="34" charset="0"/>
            </a:endParaRPr>
          </a:p>
        </p:txBody>
      </p:sp>
    </p:spTree>
    <p:extLst>
      <p:ext uri="{BB962C8B-B14F-4D97-AF65-F5344CB8AC3E}">
        <p14:creationId xmlns:p14="http://schemas.microsoft.com/office/powerpoint/2010/main" val="100490303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fr-FR" altLang="fr-FR" smtClean="0"/>
              <a:t>Les interfaces - Introduction</a:t>
            </a:r>
          </a:p>
        </p:txBody>
      </p:sp>
      <p:sp>
        <p:nvSpPr>
          <p:cNvPr id="48131" name="Rectangle 3"/>
          <p:cNvSpPr>
            <a:spLocks noGrp="1" noChangeArrowheads="1"/>
          </p:cNvSpPr>
          <p:nvPr>
            <p:ph type="body" idx="1"/>
          </p:nvPr>
        </p:nvSpPr>
        <p:spPr/>
        <p:txBody>
          <a:bodyPr/>
          <a:lstStyle/>
          <a:p>
            <a:pPr eaLnBrk="1" hangingPunct="1"/>
            <a:r>
              <a:rPr lang="fr-FR" altLang="fr-FR" dirty="0" smtClean="0"/>
              <a:t>Une interface est un ensemble de méthodes abstraites et de constantes</a:t>
            </a:r>
          </a:p>
          <a:p>
            <a:pPr eaLnBrk="1" hangingPunct="1"/>
            <a:endParaRPr lang="fr-FR" altLang="fr-FR" dirty="0" smtClean="0"/>
          </a:p>
          <a:p>
            <a:pPr eaLnBrk="1" hangingPunct="1"/>
            <a:r>
              <a:rPr lang="fr-FR" altLang="fr-FR" dirty="0" smtClean="0"/>
              <a:t>Une classe peut « implémenter » une ou plusieurs interfaces et « hériter » d’une classe</a:t>
            </a:r>
          </a:p>
        </p:txBody>
      </p:sp>
    </p:spTree>
    <p:extLst>
      <p:ext uri="{BB962C8B-B14F-4D97-AF65-F5344CB8AC3E}">
        <p14:creationId xmlns:p14="http://schemas.microsoft.com/office/powerpoint/2010/main" val="221183936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fr-FR" altLang="fr-FR" smtClean="0"/>
              <a:t>Les interfaces – Quand les utiliser ?</a:t>
            </a:r>
          </a:p>
        </p:txBody>
      </p:sp>
      <p:sp>
        <p:nvSpPr>
          <p:cNvPr id="49155" name="Rectangle 4"/>
          <p:cNvSpPr>
            <a:spLocks noChangeArrowheads="1"/>
          </p:cNvSpPr>
          <p:nvPr/>
        </p:nvSpPr>
        <p:spPr bwMode="auto">
          <a:xfrm>
            <a:off x="281354"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56" name="Rectangle 5"/>
          <p:cNvSpPr>
            <a:spLocks noChangeArrowheads="1"/>
          </p:cNvSpPr>
          <p:nvPr/>
        </p:nvSpPr>
        <p:spPr bwMode="auto">
          <a:xfrm>
            <a:off x="1267558" y="3429000"/>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57" name="AutoShape 8"/>
          <p:cNvSpPr>
            <a:spLocks noChangeArrowheads="1"/>
          </p:cNvSpPr>
          <p:nvPr/>
        </p:nvSpPr>
        <p:spPr bwMode="auto">
          <a:xfrm>
            <a:off x="1267558" y="2444262"/>
            <a:ext cx="350226" cy="984738"/>
          </a:xfrm>
          <a:prstGeom prst="upArrow">
            <a:avLst>
              <a:gd name="adj1" fmla="val 0"/>
              <a:gd name="adj2" fmla="val 7525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58" name="Rectangle 11"/>
          <p:cNvSpPr>
            <a:spLocks noChangeArrowheads="1"/>
          </p:cNvSpPr>
          <p:nvPr/>
        </p:nvSpPr>
        <p:spPr bwMode="auto">
          <a:xfrm>
            <a:off x="2672862"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59" name="AutoShape 12"/>
          <p:cNvSpPr>
            <a:spLocks noChangeArrowheads="1"/>
          </p:cNvSpPr>
          <p:nvPr/>
        </p:nvSpPr>
        <p:spPr bwMode="auto">
          <a:xfrm>
            <a:off x="2883877"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0" name="Rectangle 13"/>
          <p:cNvSpPr>
            <a:spLocks noChangeArrowheads="1"/>
          </p:cNvSpPr>
          <p:nvPr/>
        </p:nvSpPr>
        <p:spPr bwMode="auto">
          <a:xfrm>
            <a:off x="4360985" y="3780692"/>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61" name="Rectangle 14"/>
          <p:cNvSpPr>
            <a:spLocks noChangeArrowheads="1"/>
          </p:cNvSpPr>
          <p:nvPr/>
        </p:nvSpPr>
        <p:spPr bwMode="auto">
          <a:xfrm>
            <a:off x="5345723" y="5398477"/>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62" name="AutoShape 15"/>
          <p:cNvSpPr>
            <a:spLocks noChangeArrowheads="1"/>
          </p:cNvSpPr>
          <p:nvPr/>
        </p:nvSpPr>
        <p:spPr bwMode="auto">
          <a:xfrm>
            <a:off x="5345723" y="4413739"/>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3" name="Rectangle 16"/>
          <p:cNvSpPr>
            <a:spLocks noChangeArrowheads="1"/>
          </p:cNvSpPr>
          <p:nvPr/>
        </p:nvSpPr>
        <p:spPr bwMode="auto">
          <a:xfrm>
            <a:off x="6753958" y="3780692"/>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64" name="AutoShape 17"/>
          <p:cNvSpPr>
            <a:spLocks noChangeArrowheads="1"/>
          </p:cNvSpPr>
          <p:nvPr/>
        </p:nvSpPr>
        <p:spPr bwMode="auto">
          <a:xfrm>
            <a:off x="6963508" y="4413739"/>
            <a:ext cx="281354" cy="984738"/>
          </a:xfrm>
          <a:prstGeom prst="upArrow">
            <a:avLst>
              <a:gd name="adj1" fmla="val 0"/>
              <a:gd name="adj2" fmla="val 93674"/>
            </a:avLst>
          </a:prstGeom>
          <a:solidFill>
            <a:schemeClr val="bg1"/>
          </a:solidFill>
          <a:ln w="9525">
            <a:solidFill>
              <a:schemeClr val="tx1"/>
            </a:solidFill>
            <a:prstDash val="dash"/>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5" name="Text Box 18"/>
          <p:cNvSpPr txBox="1">
            <a:spLocks noChangeArrowheads="1"/>
          </p:cNvSpPr>
          <p:nvPr/>
        </p:nvSpPr>
        <p:spPr bwMode="auto">
          <a:xfrm>
            <a:off x="633046" y="2866292"/>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6" name="Text Box 19"/>
          <p:cNvSpPr txBox="1">
            <a:spLocks noChangeArrowheads="1"/>
          </p:cNvSpPr>
          <p:nvPr/>
        </p:nvSpPr>
        <p:spPr bwMode="auto">
          <a:xfrm>
            <a:off x="3096358" y="2795954"/>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7" name="Text Box 20"/>
          <p:cNvSpPr txBox="1">
            <a:spLocks noChangeArrowheads="1"/>
          </p:cNvSpPr>
          <p:nvPr/>
        </p:nvSpPr>
        <p:spPr bwMode="auto">
          <a:xfrm>
            <a:off x="4642338" y="4835769"/>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8" name="Text Box 21"/>
          <p:cNvSpPr txBox="1">
            <a:spLocks noChangeArrowheads="1"/>
          </p:cNvSpPr>
          <p:nvPr/>
        </p:nvSpPr>
        <p:spPr bwMode="auto">
          <a:xfrm>
            <a:off x="7104185" y="4835769"/>
            <a:ext cx="16881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Implémente</a:t>
            </a:r>
          </a:p>
        </p:txBody>
      </p:sp>
      <p:sp>
        <p:nvSpPr>
          <p:cNvPr id="49169" name="AutoShape 22"/>
          <p:cNvSpPr>
            <a:spLocks noChangeArrowheads="1"/>
          </p:cNvSpPr>
          <p:nvPr/>
        </p:nvSpPr>
        <p:spPr bwMode="auto">
          <a:xfrm rot="-8609491">
            <a:off x="3235569" y="3499338"/>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70" name="Text Box 23"/>
          <p:cNvSpPr txBox="1">
            <a:spLocks noChangeArrowheads="1"/>
          </p:cNvSpPr>
          <p:nvPr/>
        </p:nvSpPr>
        <p:spPr bwMode="auto">
          <a:xfrm>
            <a:off x="1336431" y="1389185"/>
            <a:ext cx="26025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b="1"/>
              <a:t>Héritage multiple</a:t>
            </a:r>
          </a:p>
        </p:txBody>
      </p:sp>
      <p:sp>
        <p:nvSpPr>
          <p:cNvPr id="49171" name="Text Box 24"/>
          <p:cNvSpPr txBox="1">
            <a:spLocks noChangeArrowheads="1"/>
          </p:cNvSpPr>
          <p:nvPr/>
        </p:nvSpPr>
        <p:spPr bwMode="auto">
          <a:xfrm>
            <a:off x="4501662" y="3217985"/>
            <a:ext cx="38686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b="1"/>
              <a:t>Utilisation des interfaces</a:t>
            </a:r>
          </a:p>
        </p:txBody>
      </p:sp>
    </p:spTree>
    <p:extLst>
      <p:ext uri="{BB962C8B-B14F-4D97-AF65-F5344CB8AC3E}">
        <p14:creationId xmlns:p14="http://schemas.microsoft.com/office/powerpoint/2010/main" val="391922644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smtClean="0"/>
              <a:t>Les interfaces - Création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Interface comme en Java</a:t>
            </a:r>
          </a:p>
          <a:p>
            <a:pPr marL="457200" lvl="1" indent="0">
              <a:buNone/>
            </a:pPr>
            <a:r>
              <a:rPr lang="fr-FR" dirty="0"/>
              <a:t>interface </a:t>
            </a:r>
            <a:r>
              <a:rPr lang="fr-FR" dirty="0" err="1"/>
              <a:t>ClockInterface</a:t>
            </a:r>
            <a:r>
              <a:rPr lang="fr-FR" dirty="0"/>
              <a:t> { </a:t>
            </a:r>
            <a:r>
              <a:rPr lang="fr-FR" dirty="0" err="1"/>
              <a:t>tick</a:t>
            </a:r>
            <a:r>
              <a:rPr lang="fr-FR" dirty="0"/>
              <a:t>(); </a:t>
            </a:r>
            <a:r>
              <a:rPr lang="fr-FR" dirty="0" smtClean="0"/>
              <a:t>}</a:t>
            </a:r>
          </a:p>
          <a:p>
            <a:pPr marL="457200" lvl="1" indent="0">
              <a:buNone/>
            </a:pPr>
            <a:r>
              <a:rPr lang="fr-FR" dirty="0"/>
              <a:t>class </a:t>
            </a:r>
            <a:r>
              <a:rPr lang="fr-FR" dirty="0" err="1"/>
              <a:t>DigitalClock</a:t>
            </a:r>
            <a:r>
              <a:rPr lang="fr-FR" dirty="0"/>
              <a:t> </a:t>
            </a:r>
            <a:r>
              <a:rPr lang="fr-FR" dirty="0" err="1"/>
              <a:t>implements</a:t>
            </a:r>
            <a:r>
              <a:rPr lang="fr-FR" dirty="0"/>
              <a:t> </a:t>
            </a:r>
            <a:r>
              <a:rPr lang="fr-FR" dirty="0" err="1"/>
              <a:t>ClockInterface</a:t>
            </a:r>
            <a:r>
              <a:rPr lang="fr-FR" dirty="0"/>
              <a:t> </a:t>
            </a:r>
            <a:r>
              <a:rPr lang="fr-FR" dirty="0" smtClean="0"/>
              <a:t>{</a:t>
            </a:r>
          </a:p>
          <a:p>
            <a:pPr marL="457200" lvl="1" indent="0">
              <a:buNone/>
            </a:pPr>
            <a:r>
              <a:rPr lang="fr-FR" dirty="0" smtClean="0"/>
              <a:t>	</a:t>
            </a:r>
            <a:r>
              <a:rPr lang="fr-FR" dirty="0" err="1" smtClean="0"/>
              <a:t>constructor</a:t>
            </a:r>
            <a:r>
              <a:rPr lang="fr-FR" dirty="0" smtClean="0"/>
              <a:t>(h</a:t>
            </a:r>
            <a:r>
              <a:rPr lang="fr-FR" dirty="0"/>
              <a:t>: </a:t>
            </a:r>
            <a:r>
              <a:rPr lang="fr-FR" dirty="0" err="1"/>
              <a:t>number</a:t>
            </a:r>
            <a:r>
              <a:rPr lang="fr-FR" dirty="0"/>
              <a:t>, m: </a:t>
            </a:r>
            <a:r>
              <a:rPr lang="fr-FR" dirty="0" err="1"/>
              <a:t>number</a:t>
            </a:r>
            <a:r>
              <a:rPr lang="fr-FR" dirty="0"/>
              <a:t>) { </a:t>
            </a:r>
            <a:r>
              <a:rPr lang="fr-FR" dirty="0" smtClean="0"/>
              <a:t>}</a:t>
            </a:r>
          </a:p>
          <a:p>
            <a:pPr marL="457200" lvl="1" indent="0">
              <a:buNone/>
            </a:pPr>
            <a:r>
              <a:rPr lang="fr-FR" dirty="0"/>
              <a:t>	</a:t>
            </a:r>
            <a:r>
              <a:rPr lang="fr-FR" dirty="0" err="1" smtClean="0"/>
              <a:t>tick</a:t>
            </a:r>
            <a:r>
              <a:rPr lang="fr-FR" dirty="0"/>
              <a:t>() { console.log("</a:t>
            </a:r>
            <a:r>
              <a:rPr lang="fr-FR" dirty="0" err="1"/>
              <a:t>beep</a:t>
            </a:r>
            <a:r>
              <a:rPr lang="fr-FR" dirty="0"/>
              <a:t> </a:t>
            </a:r>
            <a:r>
              <a:rPr lang="fr-FR" dirty="0" err="1"/>
              <a:t>beep</a:t>
            </a:r>
            <a:r>
              <a:rPr lang="fr-FR" dirty="0"/>
              <a:t>"); </a:t>
            </a:r>
            <a:r>
              <a:rPr lang="fr-FR" dirty="0" smtClean="0"/>
              <a:t>}</a:t>
            </a:r>
          </a:p>
          <a:p>
            <a:pPr marL="457200" lvl="1" indent="0">
              <a:buNone/>
            </a:pPr>
            <a:r>
              <a:rPr lang="fr-FR" dirty="0" smtClean="0"/>
              <a:t> </a:t>
            </a:r>
            <a:r>
              <a:rPr lang="fr-FR" dirty="0"/>
              <a:t>}</a:t>
            </a:r>
            <a:endParaRPr lang="fr-FR" dirty="0" smtClean="0"/>
          </a:p>
          <a:p>
            <a:endParaRPr lang="fr-FR" kern="0" dirty="0"/>
          </a:p>
        </p:txBody>
      </p:sp>
    </p:spTree>
    <p:extLst>
      <p:ext uri="{BB962C8B-B14F-4D97-AF65-F5344CB8AC3E}">
        <p14:creationId xmlns:p14="http://schemas.microsoft.com/office/powerpoint/2010/main" val="141893895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dirty="0" smtClean="0"/>
              <a:t>Les interfaces d'attributs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Très utilisé comme contrat JSON</a:t>
            </a:r>
            <a:endParaRPr lang="fr-FR" kern="0" dirty="0"/>
          </a:p>
        </p:txBody>
      </p:sp>
      <p:pic>
        <p:nvPicPr>
          <p:cNvPr id="4" name="Image 3"/>
          <p:cNvPicPr>
            <a:picLocks noChangeAspect="1"/>
          </p:cNvPicPr>
          <p:nvPr/>
        </p:nvPicPr>
        <p:blipFill>
          <a:blip r:embed="rId3"/>
          <a:stretch>
            <a:fillRect/>
          </a:stretch>
        </p:blipFill>
        <p:spPr>
          <a:xfrm>
            <a:off x="2914650" y="2595562"/>
            <a:ext cx="3314700" cy="1666875"/>
          </a:xfrm>
          <a:prstGeom prst="rect">
            <a:avLst/>
          </a:prstGeom>
        </p:spPr>
      </p:pic>
    </p:spTree>
    <p:extLst>
      <p:ext uri="{BB962C8B-B14F-4D97-AF65-F5344CB8AC3E}">
        <p14:creationId xmlns:p14="http://schemas.microsoft.com/office/powerpoint/2010/main" val="376186484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fr-FR" altLang="fr-FR" smtClean="0"/>
              <a:t>Les interfaces - Implémentation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Implémentation anonyme</a:t>
            </a:r>
          </a:p>
          <a:p>
            <a:pPr lvl="1"/>
            <a:r>
              <a:rPr lang="fr-FR" kern="0" dirty="0" smtClean="0"/>
              <a:t>Sans créer de sous classe</a:t>
            </a:r>
          </a:p>
          <a:p>
            <a:pPr lvl="1"/>
            <a:r>
              <a:rPr lang="fr-FR" kern="0" dirty="0" smtClean="0"/>
              <a:t>Constructeur JSON</a:t>
            </a:r>
          </a:p>
          <a:p>
            <a:pPr lvl="1"/>
            <a:endParaRPr lang="fr-FR" kern="0" dirty="0"/>
          </a:p>
          <a:p>
            <a:pPr lvl="1"/>
            <a:endParaRPr lang="fr-FR" kern="0" dirty="0" smtClean="0"/>
          </a:p>
          <a:p>
            <a:pPr lvl="1"/>
            <a:endParaRPr lang="fr-FR" kern="0" dirty="0"/>
          </a:p>
          <a:p>
            <a:pPr lvl="1"/>
            <a:endParaRPr lang="fr-FR" kern="0" dirty="0" smtClean="0"/>
          </a:p>
          <a:p>
            <a:pPr lvl="1"/>
            <a:r>
              <a:rPr lang="fr-FR" kern="0" dirty="0" smtClean="0"/>
              <a:t>Attributs optionnels</a:t>
            </a:r>
          </a:p>
          <a:p>
            <a:pPr lvl="1"/>
            <a:r>
              <a:rPr lang="fr-FR" kern="0" dirty="0" smtClean="0"/>
              <a:t>Gestion des </a:t>
            </a:r>
            <a:r>
              <a:rPr lang="fr-FR" kern="0" dirty="0" err="1" smtClean="0"/>
              <a:t>null</a:t>
            </a:r>
            <a:r>
              <a:rPr lang="fr-FR" kern="0" dirty="0" smtClean="0"/>
              <a:t> et </a:t>
            </a:r>
            <a:r>
              <a:rPr lang="fr-FR" kern="0" dirty="0" err="1" smtClean="0"/>
              <a:t>undefined</a:t>
            </a:r>
            <a:endParaRPr lang="fr-FR" kern="0" dirty="0" smtClean="0"/>
          </a:p>
          <a:p>
            <a:pPr lvl="1"/>
            <a:r>
              <a:rPr lang="fr-FR" kern="0" dirty="0"/>
              <a:t>if (</a:t>
            </a:r>
            <a:r>
              <a:rPr lang="fr-FR" kern="0" dirty="0" err="1"/>
              <a:t>config.width</a:t>
            </a:r>
            <a:r>
              <a:rPr lang="fr-FR" kern="0" dirty="0" smtClean="0"/>
              <a:t>) {…}</a:t>
            </a:r>
          </a:p>
          <a:p>
            <a:pPr lvl="1"/>
            <a:endParaRPr lang="fr-FR" kern="0" dirty="0" smtClean="0"/>
          </a:p>
          <a:p>
            <a:pPr lvl="1"/>
            <a:endParaRPr lang="fr-FR" kern="0" dirty="0"/>
          </a:p>
        </p:txBody>
      </p:sp>
      <p:pic>
        <p:nvPicPr>
          <p:cNvPr id="4" name="Image 3"/>
          <p:cNvPicPr>
            <a:picLocks noChangeAspect="1"/>
          </p:cNvPicPr>
          <p:nvPr/>
        </p:nvPicPr>
        <p:blipFill>
          <a:blip r:embed="rId3"/>
          <a:stretch>
            <a:fillRect/>
          </a:stretch>
        </p:blipFill>
        <p:spPr>
          <a:xfrm>
            <a:off x="5064125" y="1556792"/>
            <a:ext cx="2686050" cy="990600"/>
          </a:xfrm>
          <a:prstGeom prst="rect">
            <a:avLst/>
          </a:prstGeom>
        </p:spPr>
      </p:pic>
      <p:pic>
        <p:nvPicPr>
          <p:cNvPr id="5" name="Image 4"/>
          <p:cNvPicPr>
            <a:picLocks noChangeAspect="1"/>
          </p:cNvPicPr>
          <p:nvPr/>
        </p:nvPicPr>
        <p:blipFill>
          <a:blip r:embed="rId4"/>
          <a:stretch>
            <a:fillRect/>
          </a:stretch>
        </p:blipFill>
        <p:spPr>
          <a:xfrm>
            <a:off x="4165049" y="2735825"/>
            <a:ext cx="4781550" cy="942975"/>
          </a:xfrm>
          <a:prstGeom prst="rect">
            <a:avLst/>
          </a:prstGeom>
        </p:spPr>
      </p:pic>
      <p:pic>
        <p:nvPicPr>
          <p:cNvPr id="2" name="Image 1"/>
          <p:cNvPicPr>
            <a:picLocks noChangeAspect="1"/>
          </p:cNvPicPr>
          <p:nvPr/>
        </p:nvPicPr>
        <p:blipFill>
          <a:blip r:embed="rId5"/>
          <a:stretch>
            <a:fillRect/>
          </a:stretch>
        </p:blipFill>
        <p:spPr>
          <a:xfrm>
            <a:off x="5292080" y="3989303"/>
            <a:ext cx="3372445" cy="1290539"/>
          </a:xfrm>
          <a:prstGeom prst="rect">
            <a:avLst/>
          </a:prstGeom>
        </p:spPr>
      </p:pic>
    </p:spTree>
    <p:extLst>
      <p:ext uri="{BB962C8B-B14F-4D97-AF65-F5344CB8AC3E}">
        <p14:creationId xmlns:p14="http://schemas.microsoft.com/office/powerpoint/2010/main" val="418656979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Interfaces</a:t>
            </a:r>
            <a:endParaRPr lang="fr-FR" dirty="0"/>
          </a:p>
        </p:txBody>
      </p:sp>
      <p:pic>
        <p:nvPicPr>
          <p:cNvPr id="3" name="Image 2"/>
          <p:cNvPicPr>
            <a:picLocks noChangeAspect="1"/>
          </p:cNvPicPr>
          <p:nvPr/>
        </p:nvPicPr>
        <p:blipFill>
          <a:blip r:embed="rId2"/>
          <a:stretch>
            <a:fillRect/>
          </a:stretch>
        </p:blipFill>
        <p:spPr>
          <a:xfrm>
            <a:off x="3087687" y="2996952"/>
            <a:ext cx="3952875" cy="2276475"/>
          </a:xfrm>
          <a:prstGeom prst="rect">
            <a:avLst/>
          </a:prstGeom>
        </p:spPr>
      </p:pic>
      <p:sp>
        <p:nvSpPr>
          <p:cNvPr id="5"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Il est possible de mixer les classes concrètes et les interfaces avec implémentation anonyme</a:t>
            </a:r>
            <a:endParaRPr lang="fr-FR" kern="0" dirty="0"/>
          </a:p>
        </p:txBody>
      </p:sp>
    </p:spTree>
    <p:extLst>
      <p:ext uri="{BB962C8B-B14F-4D97-AF65-F5344CB8AC3E}">
        <p14:creationId xmlns:p14="http://schemas.microsoft.com/office/powerpoint/2010/main" val="2262288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Namespace</a:t>
            </a:r>
            <a:endParaRPr lang="fr-FR" dirty="0"/>
          </a:p>
        </p:txBody>
      </p:sp>
      <p:sp>
        <p:nvSpPr>
          <p:cNvPr id="3" name="Espace réservé du contenu 2"/>
          <p:cNvSpPr>
            <a:spLocks noGrp="1"/>
          </p:cNvSpPr>
          <p:nvPr>
            <p:ph idx="1"/>
          </p:nvPr>
        </p:nvSpPr>
        <p:spPr>
          <a:xfrm>
            <a:off x="179512" y="1412776"/>
            <a:ext cx="8766051" cy="5040560"/>
          </a:xfrm>
        </p:spPr>
        <p:txBody>
          <a:bodyPr/>
          <a:lstStyle/>
          <a:p>
            <a:r>
              <a:rPr lang="fr-FR" dirty="0" smtClean="0"/>
              <a:t>Packages Java</a:t>
            </a:r>
          </a:p>
          <a:p>
            <a:r>
              <a:rPr lang="fr-FR" dirty="0" smtClean="0"/>
              <a:t>Export veut dire public et visible à l’extérieur du module</a:t>
            </a:r>
          </a:p>
          <a:p>
            <a:pPr lvl="1"/>
            <a:r>
              <a:rPr lang="fr-FR" dirty="0" smtClean="0"/>
              <a:t>Equivalent au public de Java</a:t>
            </a:r>
          </a:p>
          <a:p>
            <a:r>
              <a:rPr lang="fr-FR" dirty="0" err="1" smtClean="0"/>
              <a:t>Namespace</a:t>
            </a:r>
            <a:r>
              <a:rPr lang="fr-FR" dirty="0" smtClean="0"/>
              <a:t> + export</a:t>
            </a:r>
          </a:p>
        </p:txBody>
      </p:sp>
      <p:pic>
        <p:nvPicPr>
          <p:cNvPr id="4" name="Image 3"/>
          <p:cNvPicPr>
            <a:picLocks noChangeAspect="1"/>
          </p:cNvPicPr>
          <p:nvPr/>
        </p:nvPicPr>
        <p:blipFill>
          <a:blip r:embed="rId2"/>
          <a:stretch>
            <a:fillRect/>
          </a:stretch>
        </p:blipFill>
        <p:spPr>
          <a:xfrm>
            <a:off x="4211960" y="3646642"/>
            <a:ext cx="4095750" cy="1828800"/>
          </a:xfrm>
          <a:prstGeom prst="rect">
            <a:avLst/>
          </a:prstGeom>
        </p:spPr>
      </p:pic>
      <p:pic>
        <p:nvPicPr>
          <p:cNvPr id="5" name="Image 4"/>
          <p:cNvPicPr>
            <a:picLocks noChangeAspect="1"/>
          </p:cNvPicPr>
          <p:nvPr/>
        </p:nvPicPr>
        <p:blipFill>
          <a:blip r:embed="rId3"/>
          <a:stretch>
            <a:fillRect/>
          </a:stretch>
        </p:blipFill>
        <p:spPr>
          <a:xfrm>
            <a:off x="827584" y="5732009"/>
            <a:ext cx="4686300" cy="419100"/>
          </a:xfrm>
          <a:prstGeom prst="rect">
            <a:avLst/>
          </a:prstGeom>
        </p:spPr>
      </p:pic>
    </p:spTree>
    <p:extLst>
      <p:ext uri="{BB962C8B-B14F-4D97-AF65-F5344CB8AC3E}">
        <p14:creationId xmlns:p14="http://schemas.microsoft.com/office/powerpoint/2010/main" val="14758825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Import d’un fichier</a:t>
            </a:r>
            <a:endParaRPr lang="fr-FR" dirty="0"/>
          </a:p>
        </p:txBody>
      </p:sp>
      <p:sp>
        <p:nvSpPr>
          <p:cNvPr id="3" name="Espace réservé du contenu 2"/>
          <p:cNvSpPr>
            <a:spLocks noGrp="1"/>
          </p:cNvSpPr>
          <p:nvPr>
            <p:ph idx="1"/>
          </p:nvPr>
        </p:nvSpPr>
        <p:spPr/>
        <p:txBody>
          <a:bodyPr/>
          <a:lstStyle/>
          <a:p>
            <a:r>
              <a:rPr lang="fr-FR" dirty="0" smtClean="0"/>
              <a:t>Import </a:t>
            </a:r>
            <a:r>
              <a:rPr lang="fr-FR" dirty="0" err="1" smtClean="0"/>
              <a:t>from</a:t>
            </a:r>
            <a:endParaRPr lang="fr-FR" dirty="0" smtClean="0"/>
          </a:p>
          <a:p>
            <a:pPr lvl="1"/>
            <a:r>
              <a:rPr lang="fr-FR" dirty="0" smtClean="0"/>
              <a:t>Permet d’importer une classe d’un fichier</a:t>
            </a:r>
          </a:p>
          <a:p>
            <a:pPr lvl="1"/>
            <a:r>
              <a:rPr lang="fr-FR" dirty="0" smtClean="0"/>
              <a:t>Indépendant des </a:t>
            </a:r>
            <a:r>
              <a:rPr lang="fr-FR" dirty="0" err="1" smtClean="0"/>
              <a:t>namespaces</a:t>
            </a:r>
            <a:endParaRPr lang="fr-FR" dirty="0" smtClean="0"/>
          </a:p>
          <a:p>
            <a:pPr lvl="1"/>
            <a:r>
              <a:rPr lang="fr-FR" dirty="0"/>
              <a:t>import { </a:t>
            </a:r>
            <a:r>
              <a:rPr lang="fr-FR" dirty="0" err="1"/>
              <a:t>Hero</a:t>
            </a:r>
            <a:r>
              <a:rPr lang="fr-FR" dirty="0"/>
              <a:t> } </a:t>
            </a:r>
            <a:r>
              <a:rPr lang="fr-FR" dirty="0" err="1"/>
              <a:t>from</a:t>
            </a:r>
            <a:r>
              <a:rPr lang="fr-FR" dirty="0"/>
              <a:t> '../</a:t>
            </a:r>
            <a:r>
              <a:rPr lang="fr-FR" dirty="0" err="1"/>
              <a:t>hero</a:t>
            </a:r>
            <a:r>
              <a:rPr lang="fr-FR" dirty="0" smtClean="0"/>
              <a:t>';</a:t>
            </a:r>
          </a:p>
          <a:p>
            <a:r>
              <a:rPr lang="fr-FR" dirty="0" smtClean="0"/>
              <a:t>@</a:t>
            </a:r>
            <a:r>
              <a:rPr lang="fr-FR" dirty="0" err="1" smtClean="0"/>
              <a:t>angular</a:t>
            </a:r>
            <a:r>
              <a:rPr lang="fr-FR" dirty="0" smtClean="0"/>
              <a:t> spécifie le répertoire d’installation d’</a:t>
            </a:r>
            <a:r>
              <a:rPr lang="fr-FR" dirty="0" err="1" smtClean="0"/>
              <a:t>Angular</a:t>
            </a:r>
            <a:endParaRPr lang="fr-FR" dirty="0" smtClean="0"/>
          </a:p>
          <a:p>
            <a:pPr lvl="1"/>
            <a:r>
              <a:rPr lang="en-US" dirty="0"/>
              <a:t>import { Component, </a:t>
            </a:r>
            <a:r>
              <a:rPr lang="en-US" dirty="0" err="1"/>
              <a:t>OnInit</a:t>
            </a:r>
            <a:r>
              <a:rPr lang="en-US" dirty="0"/>
              <a:t> } from '@angular/core';</a:t>
            </a:r>
            <a:endParaRPr lang="fr-FR" dirty="0"/>
          </a:p>
        </p:txBody>
      </p:sp>
    </p:spTree>
    <p:extLst>
      <p:ext uri="{BB962C8B-B14F-4D97-AF65-F5344CB8AC3E}">
        <p14:creationId xmlns:p14="http://schemas.microsoft.com/office/powerpoint/2010/main" val="13920083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Imports absolues</a:t>
            </a:r>
            <a:endParaRPr lang="fr-FR" dirty="0"/>
          </a:p>
        </p:txBody>
      </p:sp>
      <p:sp>
        <p:nvSpPr>
          <p:cNvPr id="3" name="Espace réservé du contenu 2"/>
          <p:cNvSpPr>
            <a:spLocks noGrp="1"/>
          </p:cNvSpPr>
          <p:nvPr>
            <p:ph idx="1"/>
          </p:nvPr>
        </p:nvSpPr>
        <p:spPr/>
        <p:txBody>
          <a:bodyPr/>
          <a:lstStyle/>
          <a:p>
            <a:r>
              <a:rPr lang="fr-FR" dirty="0" smtClean="0"/>
              <a:t>Il est possible d'importer les modules en absolue depuis le répertoire </a:t>
            </a:r>
            <a:r>
              <a:rPr lang="fr-FR" dirty="0" err="1" smtClean="0"/>
              <a:t>src</a:t>
            </a:r>
            <a:endParaRPr lang="fr-FR" dirty="0" smtClean="0"/>
          </a:p>
          <a:p>
            <a:pPr lvl="1"/>
            <a:r>
              <a:rPr lang="fr-FR" dirty="0" err="1" smtClean="0"/>
              <a:t>tsconfig.json</a:t>
            </a:r>
            <a:endParaRPr lang="fr-FR" dirty="0" smtClean="0"/>
          </a:p>
          <a:p>
            <a:pPr marL="457200" lvl="1" indent="0">
              <a:buNone/>
            </a:pPr>
            <a:r>
              <a:rPr lang="fr-FR" dirty="0"/>
              <a:t>{</a:t>
            </a:r>
          </a:p>
          <a:p>
            <a:pPr marL="457200" lvl="1" indent="0">
              <a:buNone/>
            </a:pPr>
            <a:r>
              <a:rPr lang="fr-FR" dirty="0"/>
              <a:t>  "</a:t>
            </a:r>
            <a:r>
              <a:rPr lang="fr-FR" dirty="0" err="1"/>
              <a:t>compilerOptions</a:t>
            </a:r>
            <a:r>
              <a:rPr lang="fr-FR" dirty="0"/>
              <a:t>": {</a:t>
            </a:r>
          </a:p>
          <a:p>
            <a:pPr marL="457200" lvl="1" indent="0">
              <a:buNone/>
            </a:pPr>
            <a:r>
              <a:rPr lang="fr-FR" dirty="0"/>
              <a:t>    "</a:t>
            </a:r>
            <a:r>
              <a:rPr lang="fr-FR" dirty="0" err="1"/>
              <a:t>baseUrl</a:t>
            </a:r>
            <a:r>
              <a:rPr lang="fr-FR" dirty="0"/>
              <a:t>": "./</a:t>
            </a:r>
            <a:r>
              <a:rPr lang="fr-FR" dirty="0" err="1"/>
              <a:t>src</a:t>
            </a:r>
            <a:r>
              <a:rPr lang="fr-FR" dirty="0"/>
              <a:t>"</a:t>
            </a:r>
          </a:p>
          <a:p>
            <a:pPr marL="457200" lvl="1" indent="0">
              <a:buNone/>
            </a:pPr>
            <a:r>
              <a:rPr lang="fr-FR" dirty="0"/>
              <a:t>  }</a:t>
            </a:r>
          </a:p>
          <a:p>
            <a:pPr marL="457200" lvl="1" indent="0">
              <a:buNone/>
            </a:pPr>
            <a:r>
              <a:rPr lang="fr-FR" dirty="0" smtClean="0"/>
              <a:t>}</a:t>
            </a:r>
          </a:p>
          <a:p>
            <a:r>
              <a:rPr lang="fr-FR" dirty="0"/>
              <a:t>import { </a:t>
            </a:r>
            <a:r>
              <a:rPr lang="fr-FR" dirty="0" err="1"/>
              <a:t>foo</a:t>
            </a:r>
            <a:r>
              <a:rPr lang="fr-FR" dirty="0"/>
              <a:t> } </a:t>
            </a:r>
            <a:r>
              <a:rPr lang="fr-FR" dirty="0" err="1"/>
              <a:t>from</a:t>
            </a:r>
            <a:r>
              <a:rPr lang="fr-FR" dirty="0"/>
              <a:t> ‘</a:t>
            </a:r>
            <a:r>
              <a:rPr lang="fr-FR" dirty="0" err="1"/>
              <a:t>app</a:t>
            </a:r>
            <a:r>
              <a:rPr lang="fr-FR" dirty="0"/>
              <a:t>/bar’</a:t>
            </a:r>
          </a:p>
        </p:txBody>
      </p:sp>
    </p:spTree>
    <p:extLst>
      <p:ext uri="{BB962C8B-B14F-4D97-AF65-F5344CB8AC3E}">
        <p14:creationId xmlns:p14="http://schemas.microsoft.com/office/powerpoint/2010/main" val="30276804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t>
            </a:r>
            <a:r>
              <a:rPr lang="fr-FR" dirty="0" smtClean="0"/>
              <a:t>rototype</a:t>
            </a:r>
            <a:endParaRPr lang="fr-FR" dirty="0"/>
          </a:p>
        </p:txBody>
      </p:sp>
      <p:sp>
        <p:nvSpPr>
          <p:cNvPr id="3" name="Espace réservé du contenu 2"/>
          <p:cNvSpPr>
            <a:spLocks noGrp="1"/>
          </p:cNvSpPr>
          <p:nvPr>
            <p:ph idx="1"/>
          </p:nvPr>
        </p:nvSpPr>
        <p:spPr/>
        <p:txBody>
          <a:bodyPr/>
          <a:lstStyle/>
          <a:p>
            <a:r>
              <a:rPr lang="fr-FR" dirty="0" smtClean="0"/>
              <a:t>Prototype permet d’ajouter dynamiquement une variable ou une fonction à une classe existante</a:t>
            </a:r>
            <a:endParaRPr lang="fr-FR" dirty="0"/>
          </a:p>
        </p:txBody>
      </p:sp>
      <p:pic>
        <p:nvPicPr>
          <p:cNvPr id="5" name="Image 4"/>
          <p:cNvPicPr>
            <a:picLocks noChangeAspect="1"/>
          </p:cNvPicPr>
          <p:nvPr/>
        </p:nvPicPr>
        <p:blipFill>
          <a:blip r:embed="rId2"/>
          <a:stretch>
            <a:fillRect/>
          </a:stretch>
        </p:blipFill>
        <p:spPr>
          <a:xfrm>
            <a:off x="5181600" y="2492896"/>
            <a:ext cx="3962400" cy="2038350"/>
          </a:xfrm>
          <a:prstGeom prst="rect">
            <a:avLst/>
          </a:prstGeom>
        </p:spPr>
      </p:pic>
      <p:pic>
        <p:nvPicPr>
          <p:cNvPr id="6" name="Image 5"/>
          <p:cNvPicPr>
            <a:picLocks noChangeAspect="1"/>
          </p:cNvPicPr>
          <p:nvPr/>
        </p:nvPicPr>
        <p:blipFill>
          <a:blip r:embed="rId3"/>
          <a:stretch>
            <a:fillRect/>
          </a:stretch>
        </p:blipFill>
        <p:spPr>
          <a:xfrm>
            <a:off x="718406" y="2636912"/>
            <a:ext cx="3924300" cy="2924175"/>
          </a:xfrm>
          <a:prstGeom prst="rect">
            <a:avLst/>
          </a:prstGeom>
        </p:spPr>
      </p:pic>
    </p:spTree>
    <p:extLst>
      <p:ext uri="{BB962C8B-B14F-4D97-AF65-F5344CB8AC3E}">
        <p14:creationId xmlns:p14="http://schemas.microsoft.com/office/powerpoint/2010/main" val="797822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fr-FR" altLang="fr-FR" smtClean="0"/>
              <a:t>Le concept d’abstraction</a:t>
            </a:r>
          </a:p>
        </p:txBody>
      </p:sp>
      <p:pic>
        <p:nvPicPr>
          <p:cNvPr id="6147" name="Picture 102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23" y="1600200"/>
            <a:ext cx="2955681" cy="323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1030"/>
          <p:cNvSpPr>
            <a:spLocks noChangeArrowheads="1"/>
          </p:cNvSpPr>
          <p:nvPr/>
        </p:nvSpPr>
        <p:spPr bwMode="auto">
          <a:xfrm>
            <a:off x="4783015" y="2303585"/>
            <a:ext cx="33059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6149" name="Rectangle 1031"/>
          <p:cNvSpPr>
            <a:spLocks noChangeArrowheads="1"/>
          </p:cNvSpPr>
          <p:nvPr/>
        </p:nvSpPr>
        <p:spPr bwMode="auto">
          <a:xfrm>
            <a:off x="4783015" y="2936631"/>
            <a:ext cx="330590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6150" name="Rectangle 1032"/>
          <p:cNvSpPr>
            <a:spLocks noChangeArrowheads="1"/>
          </p:cNvSpPr>
          <p:nvPr/>
        </p:nvSpPr>
        <p:spPr bwMode="auto">
          <a:xfrm>
            <a:off x="4783015" y="3780692"/>
            <a:ext cx="330590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6151" name="Text Box 1033"/>
          <p:cNvSpPr txBox="1">
            <a:spLocks noChangeArrowheads="1"/>
          </p:cNvSpPr>
          <p:nvPr/>
        </p:nvSpPr>
        <p:spPr bwMode="auto">
          <a:xfrm>
            <a:off x="703384"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Pierre absorbé par son travail</a:t>
            </a:r>
          </a:p>
        </p:txBody>
      </p:sp>
      <p:sp>
        <p:nvSpPr>
          <p:cNvPr id="6152" name="Text Box 1034"/>
          <p:cNvSpPr txBox="1">
            <a:spLocks noChangeArrowheads="1"/>
          </p:cNvSpPr>
          <p:nvPr/>
        </p:nvSpPr>
        <p:spPr bwMode="auto">
          <a:xfrm>
            <a:off x="4642338"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Une abstraction de Pierre représenté par son objet</a:t>
            </a:r>
          </a:p>
        </p:txBody>
      </p:sp>
    </p:spTree>
    <p:extLst>
      <p:ext uri="{BB962C8B-B14F-4D97-AF65-F5344CB8AC3E}">
        <p14:creationId xmlns:p14="http://schemas.microsoft.com/office/powerpoint/2010/main" val="10757264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fr-FR" altLang="fr-FR" smtClean="0"/>
              <a:t>Le concept de classe</a:t>
            </a:r>
          </a:p>
        </p:txBody>
      </p:sp>
      <p:sp>
        <p:nvSpPr>
          <p:cNvPr id="7171" name="Rectangle 1028"/>
          <p:cNvSpPr>
            <a:spLocks noChangeArrowheads="1"/>
          </p:cNvSpPr>
          <p:nvPr/>
        </p:nvSpPr>
        <p:spPr bwMode="auto">
          <a:xfrm>
            <a:off x="703385" y="2303585"/>
            <a:ext cx="189913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7172" name="Rectangle 1029"/>
          <p:cNvSpPr>
            <a:spLocks noChangeArrowheads="1"/>
          </p:cNvSpPr>
          <p:nvPr/>
        </p:nvSpPr>
        <p:spPr bwMode="auto">
          <a:xfrm>
            <a:off x="703385" y="2936631"/>
            <a:ext cx="189913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String</a:t>
            </a:r>
          </a:p>
          <a:p>
            <a:pPr eaLnBrk="1" hangingPunct="1">
              <a:spcBef>
                <a:spcPct val="0"/>
              </a:spcBef>
              <a:buClrTx/>
              <a:buFontTx/>
              <a:buNone/>
            </a:pPr>
            <a:r>
              <a:rPr lang="fr-FR" altLang="fr-FR" sz="2215"/>
              <a:t>Tel : String</a:t>
            </a:r>
          </a:p>
        </p:txBody>
      </p:sp>
      <p:sp>
        <p:nvSpPr>
          <p:cNvPr id="7173" name="Rectangle 1030"/>
          <p:cNvSpPr>
            <a:spLocks noChangeArrowheads="1"/>
          </p:cNvSpPr>
          <p:nvPr/>
        </p:nvSpPr>
        <p:spPr bwMode="auto">
          <a:xfrm>
            <a:off x="703385" y="3780692"/>
            <a:ext cx="189913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a:t>
            </a:r>
          </a:p>
        </p:txBody>
      </p:sp>
      <p:sp>
        <p:nvSpPr>
          <p:cNvPr id="7174" name="Text Box 1031"/>
          <p:cNvSpPr txBox="1">
            <a:spLocks noChangeArrowheads="1"/>
          </p:cNvSpPr>
          <p:nvPr/>
        </p:nvSpPr>
        <p:spPr bwMode="auto">
          <a:xfrm>
            <a:off x="281354" y="1811216"/>
            <a:ext cx="3165231"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Classe Personne</a:t>
            </a:r>
          </a:p>
        </p:txBody>
      </p:sp>
      <p:sp>
        <p:nvSpPr>
          <p:cNvPr id="7175" name="Rectangle 1032"/>
          <p:cNvSpPr>
            <a:spLocks noChangeArrowheads="1"/>
          </p:cNvSpPr>
          <p:nvPr/>
        </p:nvSpPr>
        <p:spPr bwMode="auto">
          <a:xfrm>
            <a:off x="5627077" y="1881554"/>
            <a:ext cx="267286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7176" name="Rectangle 1033"/>
          <p:cNvSpPr>
            <a:spLocks noChangeArrowheads="1"/>
          </p:cNvSpPr>
          <p:nvPr/>
        </p:nvSpPr>
        <p:spPr bwMode="auto">
          <a:xfrm>
            <a:off x="5627077" y="2514600"/>
            <a:ext cx="2672862"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7177" name="Rectangle 1034"/>
          <p:cNvSpPr>
            <a:spLocks noChangeArrowheads="1"/>
          </p:cNvSpPr>
          <p:nvPr/>
        </p:nvSpPr>
        <p:spPr bwMode="auto">
          <a:xfrm>
            <a:off x="5627077" y="3358661"/>
            <a:ext cx="2672862"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78" name="Rectangle 1035"/>
          <p:cNvSpPr>
            <a:spLocks noChangeArrowheads="1"/>
          </p:cNvSpPr>
          <p:nvPr/>
        </p:nvSpPr>
        <p:spPr bwMode="auto">
          <a:xfrm>
            <a:off x="4079631" y="4343400"/>
            <a:ext cx="2674327"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Paul : Personne</a:t>
            </a:r>
          </a:p>
        </p:txBody>
      </p:sp>
      <p:sp>
        <p:nvSpPr>
          <p:cNvPr id="7179" name="Rectangle 1036"/>
          <p:cNvSpPr>
            <a:spLocks noChangeArrowheads="1"/>
          </p:cNvSpPr>
          <p:nvPr/>
        </p:nvSpPr>
        <p:spPr bwMode="auto">
          <a:xfrm>
            <a:off x="4079631" y="4976446"/>
            <a:ext cx="2674327"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Paul</a:t>
            </a:r>
          </a:p>
          <a:p>
            <a:pPr eaLnBrk="1" hangingPunct="1">
              <a:spcBef>
                <a:spcPct val="0"/>
              </a:spcBef>
              <a:buClrTx/>
              <a:buFontTx/>
              <a:buNone/>
            </a:pPr>
            <a:r>
              <a:rPr lang="fr-FR" altLang="fr-FR" sz="2215"/>
              <a:t>Tel : 04 54 33 55 44</a:t>
            </a:r>
          </a:p>
        </p:txBody>
      </p:sp>
      <p:sp>
        <p:nvSpPr>
          <p:cNvPr id="7180" name="Rectangle 1037"/>
          <p:cNvSpPr>
            <a:spLocks noChangeArrowheads="1"/>
          </p:cNvSpPr>
          <p:nvPr/>
        </p:nvSpPr>
        <p:spPr bwMode="auto">
          <a:xfrm>
            <a:off x="4079631" y="5820508"/>
            <a:ext cx="2674327"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81" name="Text Box 1038"/>
          <p:cNvSpPr txBox="1">
            <a:spLocks noChangeArrowheads="1"/>
          </p:cNvSpPr>
          <p:nvPr/>
        </p:nvSpPr>
        <p:spPr bwMode="auto">
          <a:xfrm>
            <a:off x="5697415" y="1389185"/>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Pierre</a:t>
            </a:r>
          </a:p>
        </p:txBody>
      </p:sp>
      <p:pic>
        <p:nvPicPr>
          <p:cNvPr id="7182" name="Picture 103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646" y="1600200"/>
            <a:ext cx="1415562" cy="154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040" descr="bd0678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2154" y="4695092"/>
            <a:ext cx="1679331" cy="155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Text Box 1041"/>
          <p:cNvSpPr txBox="1">
            <a:spLocks noChangeArrowheads="1"/>
          </p:cNvSpPr>
          <p:nvPr/>
        </p:nvSpPr>
        <p:spPr bwMode="auto">
          <a:xfrm>
            <a:off x="4149969" y="3878874"/>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Paul</a:t>
            </a:r>
          </a:p>
        </p:txBody>
      </p:sp>
      <p:sp>
        <p:nvSpPr>
          <p:cNvPr id="7185" name="AutoShape 1043"/>
          <p:cNvSpPr>
            <a:spLocks noChangeArrowheads="1"/>
          </p:cNvSpPr>
          <p:nvPr/>
        </p:nvSpPr>
        <p:spPr bwMode="auto">
          <a:xfrm>
            <a:off x="2883877" y="30069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6" name="AutoShape 1044"/>
          <p:cNvSpPr>
            <a:spLocks noChangeArrowheads="1"/>
          </p:cNvSpPr>
          <p:nvPr/>
        </p:nvSpPr>
        <p:spPr bwMode="auto">
          <a:xfrm rot="1390949">
            <a:off x="2672861" y="4343400"/>
            <a:ext cx="1617785" cy="281354"/>
          </a:xfrm>
          <a:prstGeom prst="rightArrow">
            <a:avLst>
              <a:gd name="adj1" fmla="val 50000"/>
              <a:gd name="adj2" fmla="val 143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7" name="Text Box 1045"/>
          <p:cNvSpPr txBox="1">
            <a:spLocks noChangeArrowheads="1"/>
          </p:cNvSpPr>
          <p:nvPr/>
        </p:nvSpPr>
        <p:spPr bwMode="auto">
          <a:xfrm>
            <a:off x="353158" y="4624754"/>
            <a:ext cx="3445119" cy="162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Pierre est une instance de la classe Personne</a:t>
            </a:r>
          </a:p>
          <a:p>
            <a:pPr eaLnBrk="1" hangingPunct="1">
              <a:spcBef>
                <a:spcPct val="50000"/>
              </a:spcBef>
              <a:buClrTx/>
              <a:buFontTx/>
              <a:buNone/>
            </a:pPr>
            <a:r>
              <a:rPr lang="fr-FR" altLang="fr-FR" sz="2215" i="1"/>
              <a:t>Pierre est un objet de type Personne</a:t>
            </a:r>
          </a:p>
        </p:txBody>
      </p:sp>
    </p:spTree>
    <p:extLst>
      <p:ext uri="{BB962C8B-B14F-4D97-AF65-F5344CB8AC3E}">
        <p14:creationId xmlns:p14="http://schemas.microsoft.com/office/powerpoint/2010/main" val="8382265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altLang="fr-FR" smtClean="0"/>
              <a:t>Le concept d’encapsulation</a:t>
            </a:r>
          </a:p>
        </p:txBody>
      </p:sp>
      <p:sp>
        <p:nvSpPr>
          <p:cNvPr id="8195" name="Rectangle 4"/>
          <p:cNvSpPr>
            <a:spLocks noChangeArrowheads="1"/>
          </p:cNvSpPr>
          <p:nvPr/>
        </p:nvSpPr>
        <p:spPr bwMode="auto">
          <a:xfrm>
            <a:off x="703385" y="2303585"/>
            <a:ext cx="3798277"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8196" name="Rectangle 5"/>
          <p:cNvSpPr>
            <a:spLocks noChangeArrowheads="1"/>
          </p:cNvSpPr>
          <p:nvPr/>
        </p:nvSpPr>
        <p:spPr bwMode="auto">
          <a:xfrm>
            <a:off x="703385" y="2655277"/>
            <a:ext cx="3798277"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8197" name="Rectangle 6"/>
          <p:cNvSpPr>
            <a:spLocks noChangeArrowheads="1"/>
          </p:cNvSpPr>
          <p:nvPr/>
        </p:nvSpPr>
        <p:spPr bwMode="auto">
          <a:xfrm>
            <a:off x="703385" y="3710354"/>
            <a:ext cx="3798277" cy="8440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sp>
        <p:nvSpPr>
          <p:cNvPr id="8198" name="AutoShape 8"/>
          <p:cNvSpPr>
            <a:spLocks noChangeArrowheads="1"/>
          </p:cNvSpPr>
          <p:nvPr/>
        </p:nvSpPr>
        <p:spPr bwMode="auto">
          <a:xfrm rot="10007344">
            <a:off x="4079631" y="20925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199" name="Text Box 9"/>
          <p:cNvSpPr txBox="1">
            <a:spLocks noChangeArrowheads="1"/>
          </p:cNvSpPr>
          <p:nvPr/>
        </p:nvSpPr>
        <p:spPr bwMode="auto">
          <a:xfrm>
            <a:off x="6189785" y="1670539"/>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nom de la classe</a:t>
            </a:r>
          </a:p>
        </p:txBody>
      </p:sp>
      <p:sp>
        <p:nvSpPr>
          <p:cNvPr id="8200" name="AutoShape 10"/>
          <p:cNvSpPr>
            <a:spLocks noChangeArrowheads="1"/>
          </p:cNvSpPr>
          <p:nvPr/>
        </p:nvSpPr>
        <p:spPr bwMode="auto">
          <a:xfrm rot="-10067070">
            <a:off x="4220308"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1" name="Text Box 11"/>
          <p:cNvSpPr txBox="1">
            <a:spLocks noChangeArrowheads="1"/>
          </p:cNvSpPr>
          <p:nvPr/>
        </p:nvSpPr>
        <p:spPr bwMode="auto">
          <a:xfrm>
            <a:off x="5978769" y="4343400"/>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méthodes</a:t>
            </a:r>
          </a:p>
        </p:txBody>
      </p:sp>
      <p:sp>
        <p:nvSpPr>
          <p:cNvPr id="8202" name="AutoShape 12"/>
          <p:cNvSpPr>
            <a:spLocks noChangeArrowheads="1"/>
          </p:cNvSpPr>
          <p:nvPr/>
        </p:nvSpPr>
        <p:spPr bwMode="auto">
          <a:xfrm>
            <a:off x="4220308" y="3217985"/>
            <a:ext cx="2110154" cy="281354"/>
          </a:xfrm>
          <a:prstGeom prst="lef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3" name="Text Box 13"/>
          <p:cNvSpPr txBox="1">
            <a:spLocks noChangeArrowheads="1"/>
          </p:cNvSpPr>
          <p:nvPr/>
        </p:nvSpPr>
        <p:spPr bwMode="auto">
          <a:xfrm>
            <a:off x="5839558" y="3147646"/>
            <a:ext cx="246038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attributs</a:t>
            </a:r>
          </a:p>
        </p:txBody>
      </p:sp>
    </p:spTree>
    <p:extLst>
      <p:ext uri="{BB962C8B-B14F-4D97-AF65-F5344CB8AC3E}">
        <p14:creationId xmlns:p14="http://schemas.microsoft.com/office/powerpoint/2010/main" val="9919504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6"/>
          <p:cNvSpPr>
            <a:spLocks noChangeArrowheads="1"/>
          </p:cNvSpPr>
          <p:nvPr/>
        </p:nvSpPr>
        <p:spPr bwMode="auto">
          <a:xfrm flipH="1" flipV="1">
            <a:off x="281354" y="2795954"/>
            <a:ext cx="5345723" cy="175846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9219" name="Rectangle 2"/>
          <p:cNvSpPr>
            <a:spLocks noGrp="1" noChangeArrowheads="1"/>
          </p:cNvSpPr>
          <p:nvPr>
            <p:ph type="title"/>
          </p:nvPr>
        </p:nvSpPr>
        <p:spPr/>
        <p:txBody>
          <a:bodyPr/>
          <a:lstStyle/>
          <a:p>
            <a:pPr eaLnBrk="1" hangingPunct="1"/>
            <a:r>
              <a:rPr lang="fr-FR" altLang="fr-FR" smtClean="0"/>
              <a:t>Les classes – Déclaration</a:t>
            </a:r>
          </a:p>
        </p:txBody>
      </p:sp>
      <p:sp>
        <p:nvSpPr>
          <p:cNvPr id="9220" name="Text Box 4"/>
          <p:cNvSpPr txBox="1">
            <a:spLocks noChangeArrowheads="1"/>
          </p:cNvSpPr>
          <p:nvPr/>
        </p:nvSpPr>
        <p:spPr bwMode="auto">
          <a:xfrm>
            <a:off x="422031" y="2655277"/>
            <a:ext cx="830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662" i="1">
                <a:latin typeface="Courier New" panose="02070309020205020404" pitchFamily="49" charset="0"/>
                <a:cs typeface="Courier New" panose="02070309020205020404" pitchFamily="49" charset="0"/>
              </a:rPr>
              <a:t>modificateur</a:t>
            </a:r>
            <a:r>
              <a:rPr lang="fr-FR" altLang="fr-FR" sz="1662">
                <a:latin typeface="Courier New" panose="02070309020205020404" pitchFamily="49" charset="0"/>
                <a:cs typeface="Courier New" panose="02070309020205020404" pitchFamily="49" charset="0"/>
              </a:rPr>
              <a:t> class NomDeClasse {</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	// implémentation de la classe</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a:t>
            </a:r>
          </a:p>
        </p:txBody>
      </p:sp>
      <p:sp>
        <p:nvSpPr>
          <p:cNvPr id="9221" name="Text Box 5"/>
          <p:cNvSpPr txBox="1">
            <a:spLocks noChangeArrowheads="1"/>
          </p:cNvSpPr>
          <p:nvPr/>
        </p:nvSpPr>
        <p:spPr bwMode="auto">
          <a:xfrm>
            <a:off x="422031" y="2303585"/>
            <a:ext cx="365760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662" b="1"/>
              <a:t>Déclaration d’une classe</a:t>
            </a:r>
          </a:p>
        </p:txBody>
      </p:sp>
    </p:spTree>
    <p:extLst>
      <p:ext uri="{BB962C8B-B14F-4D97-AF65-F5344CB8AC3E}">
        <p14:creationId xmlns:p14="http://schemas.microsoft.com/office/powerpoint/2010/main" val="2250936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Instanciation</a:t>
            </a:r>
            <a:endParaRPr lang="fr-FR" dirty="0"/>
          </a:p>
        </p:txBody>
      </p:sp>
      <p:sp>
        <p:nvSpPr>
          <p:cNvPr id="3" name="Espace réservé du contenu 2"/>
          <p:cNvSpPr>
            <a:spLocks noGrp="1"/>
          </p:cNvSpPr>
          <p:nvPr>
            <p:ph idx="1"/>
          </p:nvPr>
        </p:nvSpPr>
        <p:spPr/>
        <p:txBody>
          <a:bodyPr/>
          <a:lstStyle/>
          <a:p>
            <a:r>
              <a:rPr lang="fr-FR" dirty="0" smtClean="0"/>
              <a:t>new</a:t>
            </a:r>
          </a:p>
          <a:p>
            <a:r>
              <a:rPr lang="fr-FR" dirty="0" smtClean="0"/>
              <a:t>Créer une instance de la classe dans la mémoire</a:t>
            </a:r>
          </a:p>
          <a:p>
            <a:r>
              <a:rPr lang="fr-FR" dirty="0" err="1"/>
              <a:t>o</a:t>
            </a:r>
            <a:r>
              <a:rPr lang="fr-FR" dirty="0" err="1" smtClean="0"/>
              <a:t>bject</a:t>
            </a:r>
            <a:r>
              <a:rPr lang="fr-FR" dirty="0" smtClean="0"/>
              <a:t> o = new </a:t>
            </a:r>
            <a:r>
              <a:rPr lang="fr-FR" dirty="0" err="1" smtClean="0"/>
              <a:t>object</a:t>
            </a:r>
            <a:r>
              <a:rPr lang="fr-FR" dirty="0" smtClean="0"/>
              <a:t>();</a:t>
            </a:r>
          </a:p>
          <a:p>
            <a:endParaRPr lang="fr-FR" dirty="0"/>
          </a:p>
        </p:txBody>
      </p:sp>
    </p:spTree>
    <p:extLst>
      <p:ext uri="{BB962C8B-B14F-4D97-AF65-F5344CB8AC3E}">
        <p14:creationId xmlns:p14="http://schemas.microsoft.com/office/powerpoint/2010/main" val="1421672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3270</TotalTime>
  <Words>3528</Words>
  <Application>Microsoft Office PowerPoint</Application>
  <PresentationFormat>Affichage à l'écran (4:3)</PresentationFormat>
  <Paragraphs>461</Paragraphs>
  <Slides>49</Slides>
  <Notes>30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49</vt:i4>
      </vt:variant>
    </vt:vector>
  </HeadingPairs>
  <TitlesOfParts>
    <vt:vector size="55" baseType="lpstr">
      <vt:lpstr>Arial</vt:lpstr>
      <vt:lpstr>Courier New</vt:lpstr>
      <vt:lpstr>Monotype Sorts</vt:lpstr>
      <vt:lpstr>Tahoma</vt:lpstr>
      <vt:lpstr>Times New Roman</vt:lpstr>
      <vt:lpstr>cvc</vt:lpstr>
      <vt:lpstr>Présentation PowerPoint</vt:lpstr>
      <vt:lpstr>Introduction à la Programmation Orientée Objet</vt:lpstr>
      <vt:lpstr>Critères de qualité d’un logiciel</vt:lpstr>
      <vt:lpstr>Qu’est ce qu’un objet ?</vt:lpstr>
      <vt:lpstr>Le concept d’abstraction</vt:lpstr>
      <vt:lpstr>Le concept de classe</vt:lpstr>
      <vt:lpstr>Le concept d’encapsulation</vt:lpstr>
      <vt:lpstr>Les classes – Déclaration</vt:lpstr>
      <vt:lpstr>Instanciation</vt:lpstr>
      <vt:lpstr>Les classes – Une classe simple</vt:lpstr>
      <vt:lpstr>this</vt:lpstr>
      <vt:lpstr>Constructeur</vt:lpstr>
      <vt:lpstr>Exemple de constructeur</vt:lpstr>
      <vt:lpstr>Valeurs par défauts</vt:lpstr>
      <vt:lpstr>Constructeur prototypé</vt:lpstr>
      <vt:lpstr>Constructeur JSON</vt:lpstr>
      <vt:lpstr>Les classes - Masquage de données</vt:lpstr>
      <vt:lpstr>La protection des objets</vt:lpstr>
      <vt:lpstr>Les classes - Masquage des attributs</vt:lpstr>
      <vt:lpstr>Utilisation de propriétés</vt:lpstr>
      <vt:lpstr>Les classes – Méthodes d’accès aux attributs</vt:lpstr>
      <vt:lpstr>Les classes - Méthodes d’altération</vt:lpstr>
      <vt:lpstr>Les classes - Masquage des méthodes</vt:lpstr>
      <vt:lpstr>Autre écriture des méthodes</vt:lpstr>
      <vt:lpstr>Arrow function</vt:lpstr>
      <vt:lpstr>Gestion des erreurs</vt:lpstr>
      <vt:lpstr>Les classes - Association</vt:lpstr>
      <vt:lpstr>Association multivaluées</vt:lpstr>
      <vt:lpstr>Les classes – Attributs et méthodes statiques</vt:lpstr>
      <vt:lpstr>Les énumérations</vt:lpstr>
      <vt:lpstr>L’héritage - Préliminaire</vt:lpstr>
      <vt:lpstr>L’héritage - Présentation</vt:lpstr>
      <vt:lpstr>L’héritage – Hiérarchie</vt:lpstr>
      <vt:lpstr>L’héritage - Dérivation</vt:lpstr>
      <vt:lpstr>L’héritage – Création des nouvelles méthodes</vt:lpstr>
      <vt:lpstr>L’héritage – Héritage des méthodes publiques</vt:lpstr>
      <vt:lpstr>L’héritage – Le polymorphisme</vt:lpstr>
      <vt:lpstr>L’héritage – Transtypage d’objet</vt:lpstr>
      <vt:lpstr>L’héritage – Classes abstraites</vt:lpstr>
      <vt:lpstr>Les interfaces - Introduction</vt:lpstr>
      <vt:lpstr>Les interfaces – Quand les utiliser ?</vt:lpstr>
      <vt:lpstr>Les interfaces - Création</vt:lpstr>
      <vt:lpstr>Les interfaces d'attributs</vt:lpstr>
      <vt:lpstr>Les interfaces - Implémentation</vt:lpstr>
      <vt:lpstr>Interfaces</vt:lpstr>
      <vt:lpstr>Namespace</vt:lpstr>
      <vt:lpstr>Import d’un fichier</vt:lpstr>
      <vt:lpstr>Imports absolues</vt:lpstr>
      <vt:lpstr>Prototype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236</cp:revision>
  <dcterms:created xsi:type="dcterms:W3CDTF">2000-04-10T19:33:12Z</dcterms:created>
  <dcterms:modified xsi:type="dcterms:W3CDTF">2019-09-10T08:15:43Z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