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1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&lt;*s*o*u*r*c*e*&gt;*5*7*7*g*3*-*7*-*1*5*&lt;*/*s*o*u*r*c*e*&gt;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488113" cy="1236663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REST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r>
              <a:rPr lang="en-US" smtClean="0"/>
              <a:t>MySQL, Oracle, etc. all support Xpath.  Lead in to next slide.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575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7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&lt;*s*o*u*r*c*e*&gt;*5*7*7*g*3*-*7*-*1*6*&lt;*/*s*o*u*r*c*e*&gt;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584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58499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62400"/>
            <a:ext cx="6488113" cy="276694"/>
          </a:xfrm>
          <a:ln/>
        </p:spPr>
        <p:txBody>
          <a:bodyPr/>
          <a:lstStyle/>
          <a:p>
            <a:pPr eaLnBrk="1" hangingPunct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6594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5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&lt;*s*o*u*r*c*e*&gt;*5*7*7*g*3*-*7*-*1*7*&lt;*/*s*o*u*r*c*e*&gt;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6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488113" cy="1476375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Implementing a Provider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r>
              <a:rPr lang="en-US" smtClean="0"/>
              <a:t>Tell them that we are concerned with server-side.  So they will not learn JavaScript today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6392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3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&lt;*s*o*u*r*c*e*&gt;*5*7*7*g*3*-*7*-*2*3*&lt;*/*s*o*u*r*c*e*&gt;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488113" cy="1236663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A RESTful Inventory Control Application</a:t>
            </a:r>
          </a:p>
          <a:p>
            <a:pPr eaLnBrk="1" hangingPunct="1"/>
            <a:r>
              <a:rPr lang="en-US" smtClean="0"/>
              <a:t>Direction: Right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r>
              <a:rPr lang="en-US" smtClean="0"/>
              <a:t>Could mention that RESTful Web services are a good fit for such Create-Read-Update-Delete tasks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994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16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REST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CRUD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d'effectuer du CRUD</a:t>
            </a:r>
          </a:p>
          <a:p>
            <a:pPr lvl="1"/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Update </a:t>
            </a:r>
            <a:r>
              <a:rPr lang="fr-FR" dirty="0" err="1" smtClean="0"/>
              <a:t>Delete</a:t>
            </a:r>
            <a:endParaRPr lang="fr-FR" dirty="0"/>
          </a:p>
          <a:p>
            <a:pPr lvl="1"/>
            <a:r>
              <a:rPr lang="fr-FR" dirty="0" smtClean="0"/>
              <a:t>POST : update</a:t>
            </a:r>
          </a:p>
          <a:p>
            <a:pPr lvl="1"/>
            <a:r>
              <a:rPr lang="fr-FR" dirty="0" smtClean="0"/>
              <a:t>PUT : insert</a:t>
            </a:r>
          </a:p>
          <a:p>
            <a:pPr lvl="1"/>
            <a:r>
              <a:rPr lang="fr-FR" dirty="0" smtClean="0"/>
              <a:t>DELETE : </a:t>
            </a:r>
            <a:r>
              <a:rPr lang="fr-FR" dirty="0" err="1" smtClean="0"/>
              <a:t>delete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23" y="3851126"/>
            <a:ext cx="6676680" cy="181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Delete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161050"/>
            <a:ext cx="6408712" cy="40159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725144"/>
            <a:ext cx="4983840" cy="168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Search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alors possible d'effectuer des services très puissants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916832"/>
            <a:ext cx="668354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AsyncPipe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Convention</a:t>
            </a:r>
          </a:p>
          <a:p>
            <a:pPr lvl="1"/>
            <a:r>
              <a:rPr lang="fr-FR" dirty="0" smtClean="0"/>
              <a:t>Suffixer les attributs observables par $</a:t>
            </a:r>
          </a:p>
          <a:p>
            <a:r>
              <a:rPr lang="fr-FR" dirty="0" smtClean="0"/>
              <a:t>Filtrer </a:t>
            </a:r>
            <a:r>
              <a:rPr lang="fr-FR" dirty="0" err="1" smtClean="0"/>
              <a:t>async</a:t>
            </a:r>
            <a:endParaRPr lang="fr-FR" dirty="0" smtClean="0"/>
          </a:p>
          <a:p>
            <a:pPr lvl="1"/>
            <a:r>
              <a:rPr lang="fr-FR" dirty="0" smtClean="0"/>
              <a:t>Effectue une directive asynchrone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hero of heroes$ | </a:t>
            </a:r>
            <a:r>
              <a:rPr lang="en-US" dirty="0" err="1"/>
              <a:t>async</a:t>
            </a:r>
            <a:r>
              <a:rPr lang="en-US" dirty="0"/>
              <a:t>" </a:t>
            </a:r>
            <a:r>
              <a:rPr lang="en-US" dirty="0" smtClean="0"/>
              <a:t>&gt;</a:t>
            </a:r>
            <a:endParaRPr lang="fr-FR" dirty="0"/>
          </a:p>
          <a:p>
            <a:pPr lvl="1"/>
            <a:r>
              <a:rPr lang="fr-FR" smtClean="0"/>
              <a:t>Souscription automatique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21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REST</a:t>
            </a:r>
            <a:endParaRPr lang="fr-FR" dirty="0"/>
          </a:p>
        </p:txBody>
      </p:sp>
      <p:sp>
        <p:nvSpPr>
          <p:cNvPr id="1181698" name="Rectangle 3"/>
          <p:cNvSpPr>
            <a:spLocks noGrp="1" noChangeArrowheads="1"/>
          </p:cNvSpPr>
          <p:nvPr>
            <p:ph idx="1"/>
          </p:nvPr>
        </p:nvSpPr>
        <p:spPr>
          <a:xfrm>
            <a:off x="252413" y="1271588"/>
            <a:ext cx="8599487" cy="4940300"/>
          </a:xfrm>
        </p:spPr>
        <p:txBody>
          <a:bodyPr/>
          <a:lstStyle/>
          <a:p>
            <a:r>
              <a:rPr lang="fr-FR" sz="1800" dirty="0" smtClean="0"/>
              <a:t>REST (</a:t>
            </a:r>
            <a:r>
              <a:rPr lang="fr-FR" sz="1800" i="1" u="sng" dirty="0" smtClean="0"/>
              <a:t>Re</a:t>
            </a:r>
            <a:r>
              <a:rPr lang="fr-FR" sz="1800" i="1" dirty="0" smtClean="0"/>
              <a:t>presentational </a:t>
            </a:r>
            <a:r>
              <a:rPr lang="fr-FR" sz="1800" i="1" u="sng" dirty="0" smtClean="0"/>
              <a:t>S</a:t>
            </a:r>
            <a:r>
              <a:rPr lang="fr-FR" sz="1800" i="1" dirty="0" smtClean="0"/>
              <a:t>tate </a:t>
            </a:r>
            <a:r>
              <a:rPr lang="fr-FR" sz="1800" i="1" u="sng" dirty="0" smtClean="0"/>
              <a:t>T</a:t>
            </a:r>
            <a:r>
              <a:rPr lang="fr-FR" sz="1800" i="1" dirty="0" smtClean="0"/>
              <a:t>ransfer </a:t>
            </a:r>
            <a:r>
              <a:rPr lang="fr-FR" sz="1800" dirty="0" smtClean="0"/>
              <a:t>) est un type</a:t>
            </a:r>
            <a:br>
              <a:rPr lang="fr-FR" sz="1800" dirty="0" smtClean="0"/>
            </a:br>
            <a:r>
              <a:rPr lang="fr-FR" sz="1800" dirty="0" smtClean="0"/>
              <a:t>d’architecture logicielle</a:t>
            </a:r>
          </a:p>
          <a:p>
            <a:pPr lvl="1"/>
            <a:r>
              <a:rPr lang="fr-FR" sz="1800" dirty="0" smtClean="0"/>
              <a:t>Décrit des architectures distribuées constituées de services </a:t>
            </a:r>
            <a:br>
              <a:rPr lang="fr-FR" sz="1800" dirty="0" smtClean="0"/>
            </a:br>
            <a:r>
              <a:rPr lang="fr-FR" sz="1800" dirty="0" smtClean="0"/>
              <a:t>sans états</a:t>
            </a:r>
          </a:p>
          <a:p>
            <a:pPr lvl="1"/>
            <a:r>
              <a:rPr lang="fr-FR" sz="1800" dirty="0" smtClean="0"/>
              <a:t>Forgé par Roy Fielding pour décrire l’architecture du World Wide Web</a:t>
            </a:r>
          </a:p>
          <a:p>
            <a:r>
              <a:rPr lang="fr-FR" sz="1800" dirty="0" smtClean="0"/>
              <a:t>Dans les services Web SOAP/WSDL, toutes les opérations vont à l’URL du service est sont déterminées par le type du message reçu</a:t>
            </a:r>
          </a:p>
          <a:p>
            <a:r>
              <a:rPr lang="fr-FR" sz="1800" dirty="0" smtClean="0"/>
              <a:t>Dans REST, chaque opération a une URL unique </a:t>
            </a:r>
          </a:p>
          <a:p>
            <a:pPr lvl="1"/>
            <a:r>
              <a:rPr lang="fr-FR" sz="1800" dirty="0" smtClean="0"/>
              <a:t>Le  client envoie la requête HTTP a une « ressource » sur le serveur</a:t>
            </a:r>
          </a:p>
          <a:p>
            <a:pPr lvl="1"/>
            <a:r>
              <a:rPr lang="fr-FR" sz="1800" dirty="0" smtClean="0"/>
              <a:t>Les données sont généralement envoyées et reçues par le serveur sous forme de messages XML ordinaires</a:t>
            </a:r>
          </a:p>
          <a:p>
            <a:pPr lvl="1"/>
            <a:r>
              <a:rPr lang="fr-FR" sz="1800" dirty="0" smtClean="0"/>
              <a:t>REST est plus simple et moins formel que l’emploi de SOAP/WSDL</a:t>
            </a:r>
          </a:p>
          <a:p>
            <a:r>
              <a:rPr lang="fr-FR" sz="1800" dirty="0" smtClean="0"/>
              <a:t>On peut utiliser l’API Provider côté serveur pour servir du XML ordinaire</a:t>
            </a:r>
          </a:p>
          <a:p>
            <a:pPr lvl="1"/>
            <a:r>
              <a:rPr lang="fr-FR" sz="1800" dirty="0" smtClean="0"/>
              <a:t>Utile si le XML est stocké en colonne dans une base de données et que la base prend en charge les interrogations style XPath</a:t>
            </a: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12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Qu’est-ce qui rend Ajax différent?</a:t>
            </a:r>
            <a:endParaRPr lang="fr-FR" dirty="0"/>
          </a:p>
        </p:txBody>
      </p:sp>
      <p:sp>
        <p:nvSpPr>
          <p:cNvPr id="125747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431925"/>
          </a:xfrm>
        </p:spPr>
        <p:txBody>
          <a:bodyPr/>
          <a:lstStyle/>
          <a:p>
            <a:r>
              <a:rPr lang="fr-FR" sz="1800" dirty="0" smtClean="0"/>
              <a:t>Dans les applications Web classiques, les requêtes sont synchrones</a:t>
            </a:r>
          </a:p>
          <a:p>
            <a:pPr lvl="1"/>
            <a:r>
              <a:rPr lang="fr-FR" sz="1800" dirty="0" smtClean="0"/>
              <a:t>La réponse du serveur amène le client à une page différente </a:t>
            </a:r>
          </a:p>
          <a:p>
            <a:r>
              <a:rPr lang="fr-FR" sz="1800" dirty="0" smtClean="0"/>
              <a:t>Les applications Ajax émettent les requêtes de manière asynchrone</a:t>
            </a:r>
          </a:p>
          <a:p>
            <a:pPr lvl="1"/>
            <a:r>
              <a:rPr lang="fr-FR" sz="1800" dirty="0" smtClean="0"/>
              <a:t>Quand la réponse arrive, le client met à jour la page Web courante</a:t>
            </a:r>
          </a:p>
        </p:txBody>
      </p:sp>
      <p:graphicFrame>
        <p:nvGraphicFramePr>
          <p:cNvPr id="1257474" name="Object 2"/>
          <p:cNvGraphicFramePr>
            <a:graphicFrameLocks noChangeAspect="1"/>
          </p:cNvGraphicFramePr>
          <p:nvPr/>
        </p:nvGraphicFramePr>
        <p:xfrm>
          <a:off x="484188" y="3017838"/>
          <a:ext cx="3392487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5" imgW="3391939" imgH="2771706" progId="">
                  <p:embed/>
                </p:oleObj>
              </mc:Choice>
              <mc:Fallback>
                <p:oleObj name="Visio" r:id="rId5" imgW="3391939" imgH="27717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3017838"/>
                        <a:ext cx="3392487" cy="2771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7475" name="Object 3"/>
          <p:cNvGraphicFramePr>
            <a:graphicFrameLocks noChangeAspect="1"/>
          </p:cNvGraphicFramePr>
          <p:nvPr/>
        </p:nvGraphicFramePr>
        <p:xfrm>
          <a:off x="4187825" y="3327400"/>
          <a:ext cx="458152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7" imgW="4644189" imgH="2187953" progId="">
                  <p:embed/>
                </p:oleObj>
              </mc:Choice>
              <mc:Fallback>
                <p:oleObj name="Visio" r:id="rId7" imgW="4644189" imgH="218795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3327400"/>
                        <a:ext cx="4581525" cy="2066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11459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Ajax</a:t>
            </a:r>
            <a:endParaRPr lang="fr-FR" dirty="0"/>
          </a:p>
        </p:txBody>
      </p:sp>
      <p:sp>
        <p:nvSpPr>
          <p:cNvPr id="1259522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6038"/>
            <a:ext cx="8599488" cy="4503737"/>
          </a:xfrm>
        </p:spPr>
        <p:txBody>
          <a:bodyPr/>
          <a:lstStyle/>
          <a:p>
            <a:r>
              <a:rPr lang="fr-FR" sz="1800" dirty="0" smtClean="0"/>
              <a:t>Acronyme de </a:t>
            </a:r>
            <a:r>
              <a:rPr lang="fr-FR" sz="1800" i="1" dirty="0" smtClean="0"/>
              <a:t>Asynchronous JavaScript &amp; XML</a:t>
            </a:r>
          </a:p>
          <a:p>
            <a:pPr lvl="1"/>
            <a:r>
              <a:rPr lang="fr-FR" sz="1800" dirty="0" smtClean="0"/>
              <a:t>Terme forgé par Jesse James Garrett dans un article de 2005 :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www.adaptivepath.com/ideas/essays/archives/000385.php</a:t>
            </a:r>
          </a:p>
          <a:p>
            <a:r>
              <a:rPr lang="fr-FR" sz="1800" dirty="0" smtClean="0"/>
              <a:t>En Ajax, le code JavaScript est exécuté par le navigateur Web</a:t>
            </a:r>
          </a:p>
          <a:p>
            <a:pPr lvl="1"/>
            <a:r>
              <a:rPr lang="fr-FR" sz="1800" dirty="0" smtClean="0">
                <a:latin typeface="Courier New" pitchFamily="49" charset="0"/>
              </a:rPr>
              <a:t>XmlHttpRequest</a:t>
            </a:r>
            <a:r>
              <a:rPr lang="fr-FR" sz="1800" dirty="0" smtClean="0"/>
              <a:t> est émis par le code JavaScript</a:t>
            </a:r>
          </a:p>
          <a:p>
            <a:pPr lvl="2"/>
            <a:r>
              <a:rPr lang="fr-FR" sz="1800" dirty="0" smtClean="0"/>
              <a:t>Un objet spécial peut demander les données du serveur sans recharger la page</a:t>
            </a:r>
          </a:p>
          <a:p>
            <a:pPr lvl="2"/>
            <a:r>
              <a:rPr lang="fr-FR" sz="1800" dirty="0" smtClean="0"/>
              <a:t>La page Web courante est actualisée avec la réponse quand elle</a:t>
            </a:r>
            <a:br>
              <a:rPr lang="fr-FR" sz="1800" dirty="0" smtClean="0"/>
            </a:br>
            <a:r>
              <a:rPr lang="fr-FR" sz="1800" dirty="0" smtClean="0"/>
              <a:t>est disponible</a:t>
            </a:r>
          </a:p>
          <a:p>
            <a:pPr lvl="1"/>
            <a:r>
              <a:rPr lang="fr-FR" sz="1800" dirty="0" smtClean="0"/>
              <a:t>XML est utilisée pour renvoyer les données depuis le serveur</a:t>
            </a:r>
          </a:p>
          <a:p>
            <a:pPr lvl="2"/>
            <a:r>
              <a:rPr lang="fr-FR" sz="1800" dirty="0" smtClean="0"/>
              <a:t>XML est analysé par JavaScript et utilisé pour actualiser l’affichage</a:t>
            </a:r>
          </a:p>
          <a:p>
            <a:r>
              <a:rPr lang="fr-FR" sz="1800" dirty="0" smtClean="0"/>
              <a:t>L’essentiel d’Ajax se trouve côté client</a:t>
            </a:r>
          </a:p>
          <a:p>
            <a:pPr lvl="1"/>
            <a:r>
              <a:rPr lang="fr-FR" sz="1800" dirty="0" smtClean="0"/>
              <a:t>JavaScript dépasse la portée de ce cours</a:t>
            </a:r>
          </a:p>
          <a:p>
            <a:pPr lvl="1"/>
            <a:r>
              <a:rPr lang="fr-FR" sz="1800" dirty="0" smtClean="0"/>
              <a:t>Nous nous intéressons plus à ce qui doit être fait côté serveur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7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Une application de gestion de stock RESTful</a:t>
            </a:r>
            <a:endParaRPr lang="fr-FR" dirty="0"/>
          </a:p>
        </p:txBody>
      </p:sp>
      <p:sp>
        <p:nvSpPr>
          <p:cNvPr id="1271810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5145087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fr-FR" sz="1800" dirty="0" smtClean="0"/>
              <a:t>Supposez par exemple qu’on veuille construire un service Web  de</a:t>
            </a:r>
            <a:br>
              <a:rPr lang="fr-FR" sz="1800" dirty="0" smtClean="0"/>
            </a:br>
            <a:r>
              <a:rPr lang="fr-FR" sz="1800" dirty="0" smtClean="0"/>
              <a:t>gestion de stock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cs typeface="Courier New" pitchFamily="49" charset="0"/>
              </a:rPr>
              <a:t>Disponible à l’adresse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http://rf.com/inventory/rs/item/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XXXX</a:t>
            </a:r>
            <a:endParaRPr lang="fr-FR" sz="1800" i="1" dirty="0" smtClean="0"/>
          </a:p>
          <a:p>
            <a:pPr>
              <a:lnSpc>
                <a:spcPts val="2000"/>
              </a:lnSpc>
            </a:pPr>
            <a:r>
              <a:rPr lang="fr-FR" sz="1800" dirty="0" smtClean="0"/>
              <a:t>Un client Ajax émet des requêtes HTTP/XML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 GET</a:t>
            </a:r>
            <a:r>
              <a:rPr lang="fr-FR" sz="1800" dirty="0" smtClean="0"/>
              <a:t> vers l’URL </a:t>
            </a:r>
            <a:r>
              <a:rPr lang="fr-FR" sz="1800" dirty="0" smtClean="0">
                <a:latin typeface="Courier New" pitchFamily="49" charset="0"/>
              </a:rPr>
              <a:t>/all</a:t>
            </a:r>
            <a:r>
              <a:rPr lang="fr-FR" sz="1800" dirty="0" smtClean="0"/>
              <a:t> retournera tous les articles en stock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La réponse retournée sera un document XML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 POST</a:t>
            </a:r>
            <a:r>
              <a:rPr lang="fr-FR" sz="1800" dirty="0" smtClean="0"/>
              <a:t> déclenchera une mise à jour du stock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Le document XML posté contiendra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product_id</a:t>
            </a:r>
            <a:r>
              <a:rPr lang="fr-FR" sz="1800" dirty="0" smtClean="0"/>
              <a:t> et la</a:t>
            </a:r>
            <a:br>
              <a:rPr lang="fr-FR" sz="1800" dirty="0" smtClean="0"/>
            </a:br>
            <a:r>
              <a:rPr lang="fr-FR" sz="1800" dirty="0" smtClean="0"/>
              <a:t>nouvelle quantité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 PUT</a:t>
            </a:r>
            <a:r>
              <a:rPr lang="fr-FR" sz="1800" dirty="0" smtClean="0"/>
              <a:t> provoquera l’insertion de l’enregistrement dans la base de données côté serveur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L’URL sera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/3012</a:t>
            </a:r>
            <a:r>
              <a:rPr lang="fr-FR" sz="1800" dirty="0" smtClean="0"/>
              <a:t> pour insérer l’enregistrement contenant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product_id=3012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Le XML posté contiendra la quantité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 DELETE</a:t>
            </a:r>
            <a:r>
              <a:rPr lang="fr-FR" sz="1800" dirty="0" smtClean="0"/>
              <a:t> provoquera la suppression de l’enregistrement dans la base de données côté serveur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L’URL sera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/3012</a:t>
            </a:r>
            <a:r>
              <a:rPr lang="fr-FR" sz="1800" dirty="0" smtClean="0"/>
              <a:t> pour supprimer l’enregistrement contenant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product_id=3012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35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Rest</a:t>
            </a:r>
            <a:r>
              <a:rPr lang="fr-FR" dirty="0" smtClean="0"/>
              <a:t> coté 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Java</a:t>
            </a:r>
          </a:p>
          <a:p>
            <a:pPr lvl="1"/>
            <a:r>
              <a:rPr lang="fr-FR" dirty="0" smtClean="0"/>
              <a:t>JAX-RS 2 + Jersey 2</a:t>
            </a:r>
          </a:p>
          <a:p>
            <a:pPr lvl="1"/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Rest</a:t>
            </a:r>
            <a:endParaRPr lang="fr-FR" dirty="0" smtClean="0"/>
          </a:p>
          <a:p>
            <a:r>
              <a:rPr lang="fr-FR" dirty="0" smtClean="0"/>
              <a:t>.NET</a:t>
            </a:r>
          </a:p>
          <a:p>
            <a:pPr lvl="1"/>
            <a:r>
              <a:rPr lang="fr-FR" dirty="0" smtClean="0"/>
              <a:t>Web API 2</a:t>
            </a:r>
          </a:p>
          <a:p>
            <a:r>
              <a:rPr lang="fr-FR" dirty="0" smtClean="0"/>
              <a:t>Python</a:t>
            </a:r>
          </a:p>
          <a:p>
            <a:pPr lvl="1"/>
            <a:r>
              <a:rPr lang="fr-FR" dirty="0" err="1" smtClean="0"/>
              <a:t>Flask</a:t>
            </a:r>
            <a:endParaRPr lang="fr-FR" dirty="0" smtClean="0"/>
          </a:p>
          <a:p>
            <a:r>
              <a:rPr lang="fr-FR" dirty="0" smtClean="0"/>
              <a:t>Node.js</a:t>
            </a:r>
          </a:p>
          <a:p>
            <a:pPr lvl="1"/>
            <a:r>
              <a:rPr lang="fr-FR" dirty="0" smtClean="0"/>
              <a:t>Routes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80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les besoins de la démo nous allons simuler un service en mémoire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angular</a:t>
            </a:r>
            <a:r>
              <a:rPr lang="fr-FR" dirty="0"/>
              <a:t>-in-memory-web-api --</a:t>
            </a:r>
            <a:r>
              <a:rPr lang="fr-FR" dirty="0" err="1" smtClean="0"/>
              <a:t>save</a:t>
            </a:r>
            <a:endParaRPr lang="fr-FR" dirty="0" smtClean="0"/>
          </a:p>
          <a:p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service in-memory-data</a:t>
            </a:r>
            <a:endParaRPr lang="fr-FR" dirty="0" smtClean="0"/>
          </a:p>
          <a:p>
            <a:r>
              <a:rPr lang="fr-FR" dirty="0" smtClean="0"/>
              <a:t>Voir la démo</a:t>
            </a:r>
          </a:p>
          <a:p>
            <a:r>
              <a:rPr lang="fr-FR" dirty="0" smtClean="0"/>
              <a:t>Evidement dans la vrai vie il s'agit d'un vrai service REST</a:t>
            </a:r>
          </a:p>
          <a:p>
            <a:r>
              <a:rPr lang="fr-FR" dirty="0"/>
              <a:t>Par défaut l'URL </a:t>
            </a:r>
            <a:r>
              <a:rPr lang="fr-FR" dirty="0" smtClean="0"/>
              <a:t>est</a:t>
            </a:r>
          </a:p>
          <a:p>
            <a:pPr lvl="1"/>
            <a:r>
              <a:rPr lang="fr-FR" dirty="0" err="1" smtClean="0"/>
              <a:t>private</a:t>
            </a:r>
            <a:r>
              <a:rPr lang="fr-FR" dirty="0" smtClean="0"/>
              <a:t> </a:t>
            </a:r>
            <a:r>
              <a:rPr lang="fr-FR" dirty="0" err="1"/>
              <a:t>heroesUrl</a:t>
            </a:r>
            <a:r>
              <a:rPr lang="fr-FR" dirty="0"/>
              <a:t> = 'api/</a:t>
            </a:r>
            <a:r>
              <a:rPr lang="fr-FR" dirty="0" err="1"/>
              <a:t>heroes</a:t>
            </a:r>
            <a:r>
              <a:rPr lang="fr-FR" dirty="0"/>
              <a:t>';  // URL to web </a:t>
            </a:r>
            <a:r>
              <a:rPr lang="fr-FR" dirty="0" smtClean="0"/>
              <a:t>api</a:t>
            </a:r>
          </a:p>
          <a:p>
            <a:pPr lvl="1"/>
            <a:r>
              <a:rPr lang="fr-FR" dirty="0" smtClean="0"/>
              <a:t>Il s'agit du URL en mémoire (non visible depuis un navigateur)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HTTPClient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HTTPClient</a:t>
            </a:r>
            <a:r>
              <a:rPr lang="fr-FR" dirty="0" smtClean="0"/>
              <a:t> est la classe à injecter qui effectue de l'AJAX</a:t>
            </a:r>
          </a:p>
          <a:p>
            <a:r>
              <a:rPr lang="fr-FR" dirty="0" smtClean="0"/>
              <a:t>A injecter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16" y="3320988"/>
            <a:ext cx="7344816" cy="122413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271" y="4785470"/>
            <a:ext cx="5325787" cy="12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7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GET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HTTPClient</a:t>
            </a:r>
            <a:r>
              <a:rPr lang="fr-FR" dirty="0" smtClean="0"/>
              <a:t> possède la méthode </a:t>
            </a:r>
            <a:r>
              <a:rPr lang="fr-FR" dirty="0" err="1" smtClean="0"/>
              <a:t>Get</a:t>
            </a:r>
            <a:endParaRPr lang="fr-FR" dirty="0" smtClean="0"/>
          </a:p>
          <a:p>
            <a:pPr lvl="1"/>
            <a:r>
              <a:rPr lang="fr-FR" dirty="0" smtClean="0"/>
              <a:t>Observable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r>
              <a:rPr lang="en-US" dirty="0" err="1" smtClean="0"/>
              <a:t>getHeroes</a:t>
            </a:r>
            <a:r>
              <a:rPr lang="en-US" dirty="0" smtClean="0"/>
              <a:t> </a:t>
            </a:r>
            <a:r>
              <a:rPr lang="en-US" dirty="0"/>
              <a:t>(): Observable&lt;Hero[]&gt; {</a:t>
            </a:r>
          </a:p>
          <a:p>
            <a:pPr marL="457200" lvl="1" indent="0">
              <a:buNone/>
            </a:pPr>
            <a:r>
              <a:rPr lang="en-US" dirty="0"/>
              <a:t>  return </a:t>
            </a:r>
            <a:r>
              <a:rPr lang="en-US" dirty="0" err="1"/>
              <a:t>this.http.get</a:t>
            </a:r>
            <a:r>
              <a:rPr lang="en-US" dirty="0"/>
              <a:t>&lt;Hero[]&gt;(</a:t>
            </a:r>
            <a:r>
              <a:rPr lang="en-US" dirty="0" err="1"/>
              <a:t>this.heroesUrl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Et </a:t>
            </a:r>
            <a:r>
              <a:rPr lang="en-US" dirty="0" err="1" smtClean="0"/>
              <a:t>c'est</a:t>
            </a:r>
            <a:r>
              <a:rPr lang="en-US" dirty="0" smtClean="0"/>
              <a:t> tout !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possible de catcher les </a:t>
            </a:r>
            <a:r>
              <a:rPr lang="en-US" dirty="0" err="1" smtClean="0"/>
              <a:t>erreurs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4553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6D706C656D656E74696E6720612050726F76696465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6D706C656D656E74696E6720612050726F76696465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205245535466756C20496E76656E746F727920436F6E74726F6C204170706C69636174696F6E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4287</TotalTime>
  <Words>461</Words>
  <Application>Microsoft Office PowerPoint</Application>
  <PresentationFormat>Affichage à l'écran (4:3)</PresentationFormat>
  <Paragraphs>109</Paragraphs>
  <Slides>13</Slides>
  <Notes>4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Monotype Sorts</vt:lpstr>
      <vt:lpstr>Times New Roman</vt:lpstr>
      <vt:lpstr>cvc</vt:lpstr>
      <vt:lpstr>Visio</vt:lpstr>
      <vt:lpstr>Présentation PowerPoint</vt:lpstr>
      <vt:lpstr>REST</vt:lpstr>
      <vt:lpstr>Qu’est-ce qui rend Ajax différent?</vt:lpstr>
      <vt:lpstr>Ajax</vt:lpstr>
      <vt:lpstr>Une application de gestion de stock RESTful</vt:lpstr>
      <vt:lpstr>Rest coté serveur</vt:lpstr>
      <vt:lpstr>Service REST</vt:lpstr>
      <vt:lpstr>HTTPClient</vt:lpstr>
      <vt:lpstr>Méthode GET</vt:lpstr>
      <vt:lpstr>CRUD</vt:lpstr>
      <vt:lpstr>Delete</vt:lpstr>
      <vt:lpstr>Search</vt:lpstr>
      <vt:lpstr>AsyncPipe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274</cp:revision>
  <dcterms:created xsi:type="dcterms:W3CDTF">2000-04-10T19:33:12Z</dcterms:created>
  <dcterms:modified xsi:type="dcterms:W3CDTF">2018-09-07T07:46:24Z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