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 ExtraLight"/>
      <p:regular r:id="rId23"/>
      <p:bold r:id="rId24"/>
    </p:embeddedFont>
    <p:embeddedFont>
      <p:font typeface="Encode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ExtraLight-bold.fntdata"/><Relationship Id="rId23" Type="http://schemas.openxmlformats.org/officeDocument/2006/relationships/font" Target="fonts/EncodeSans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ncodeSans-bold.fntdata"/><Relationship Id="rId25" Type="http://schemas.openxmlformats.org/officeDocument/2006/relationships/font" Target="fonts/Encode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AUTOMATIC CLASSIFICATION OF PLANKTON BY DEEP LEARNING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Anne LEGENDRE, Baptiste POUTHIER, Mathilde SCHNEIDER</a:t>
            </a:r>
            <a:endParaRPr b="0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Supervisors : Mr. Eric DEBREUVE, Mr Frédéric PRECIOSO</a:t>
            </a:r>
            <a:endParaRPr b="0" sz="12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698" y="3906725"/>
            <a:ext cx="1592600" cy="10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TREE-BASED HIERARCHY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49600" y="1200150"/>
            <a:ext cx="4622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Structure of taxonomy (classifies species by genetic traits)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classifier :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 CNN-block ( extraction of features)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 MLP-block (decisions)</a:t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4933" l="0" r="0" t="0"/>
          <a:stretch/>
        </p:blipFill>
        <p:spPr>
          <a:xfrm>
            <a:off x="5297250" y="361382"/>
            <a:ext cx="3846751" cy="39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ERROR-BASED CLASSIFIERS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Regroup classes with high classification errors</a:t>
            </a:r>
            <a:endParaRPr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Create a new classifier only to differentiate them</a:t>
            </a:r>
            <a:endParaRPr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Confusion matrix : 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</a:rPr>
              <a:t>C[i,j] frequency of classifying a data in class j knowing that its real class is i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</a:rPr>
              <a:t>C[i,j] ⬅ 𝛂C[i,j]+𝛂C[j,i] : symmetric</a:t>
            </a:r>
            <a:endParaRPr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Aim : creation of groups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Parameters 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Classes: 6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Images: 6000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 size: 70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Epochs: 50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ncode Sans"/>
              <a:buChar char="-"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15526" l="23029" r="30114" t="46315"/>
          <a:stretch/>
        </p:blipFill>
        <p:spPr>
          <a:xfrm>
            <a:off x="3204150" y="1355100"/>
            <a:ext cx="5754931" cy="26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EPOCHS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5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300300" y="1200150"/>
            <a:ext cx="35133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500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26391" l="23705" r="53952" t="45838"/>
          <a:stretch/>
        </p:blipFill>
        <p:spPr>
          <a:xfrm>
            <a:off x="549600" y="1900525"/>
            <a:ext cx="3141302" cy="21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17883" l="33616" r="57497" t="79740"/>
          <a:stretch/>
        </p:blipFill>
        <p:spPr>
          <a:xfrm>
            <a:off x="1275650" y="4252400"/>
            <a:ext cx="1689202" cy="2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25375" l="23371" r="53630" t="46315"/>
          <a:stretch/>
        </p:blipFill>
        <p:spPr>
          <a:xfrm>
            <a:off x="4300300" y="1868488"/>
            <a:ext cx="3264374" cy="226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16753" l="33707" r="57627" t="81152"/>
          <a:stretch/>
        </p:blipFill>
        <p:spPr>
          <a:xfrm>
            <a:off x="5173024" y="4308447"/>
            <a:ext cx="1689202" cy="22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BATCH SIZE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10</a:t>
            </a:r>
            <a:r>
              <a:rPr lang="en"/>
              <a:t> (</a:t>
            </a:r>
            <a:r>
              <a:rPr lang="en" sz="1400"/>
              <a:t>20 epochs)</a:t>
            </a:r>
            <a:endParaRPr sz="1400"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100</a:t>
            </a:r>
            <a:r>
              <a:rPr lang="en"/>
              <a:t> </a:t>
            </a:r>
            <a:r>
              <a:rPr lang="en" sz="1400"/>
              <a:t>(</a:t>
            </a:r>
            <a:r>
              <a:rPr lang="en" sz="1400">
                <a:solidFill>
                  <a:schemeClr val="lt1"/>
                </a:solidFill>
              </a:rPr>
              <a:t>20 epochs)</a:t>
            </a:r>
            <a:endParaRPr sz="1400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1749426"/>
            <a:ext cx="3087398" cy="22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600" y="1754175"/>
            <a:ext cx="3123132" cy="22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288" y="4139113"/>
            <a:ext cx="1857608" cy="3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13" y="4140687"/>
            <a:ext cx="18859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BATCH SIZE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100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(50 epochs)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30</a:t>
            </a:r>
            <a:r>
              <a:rPr lang="en"/>
              <a:t> </a:t>
            </a:r>
            <a:r>
              <a:rPr lang="en" sz="1400"/>
              <a:t>(</a:t>
            </a:r>
            <a:r>
              <a:rPr lang="en" sz="1400">
                <a:solidFill>
                  <a:schemeClr val="lt1"/>
                </a:solidFill>
              </a:rPr>
              <a:t>50 epochs)</a:t>
            </a:r>
            <a:endParaRPr sz="1400"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1872151"/>
            <a:ext cx="3046225" cy="2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601" y="1872150"/>
            <a:ext cx="3046225" cy="218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9576" r="74531" t="47064"/>
          <a:stretch/>
        </p:blipFill>
        <p:spPr>
          <a:xfrm>
            <a:off x="1228175" y="4201975"/>
            <a:ext cx="1689058" cy="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 b="0" l="21851" r="60018" t="42069"/>
          <a:stretch/>
        </p:blipFill>
        <p:spPr>
          <a:xfrm>
            <a:off x="5115613" y="4201975"/>
            <a:ext cx="1630199" cy="2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THE NUMBER OF IMAGES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6000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600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1744675"/>
            <a:ext cx="3243567" cy="23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00" y="1744674"/>
            <a:ext cx="3312325" cy="23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21875" r="60151" t="51767"/>
          <a:stretch/>
        </p:blipFill>
        <p:spPr>
          <a:xfrm>
            <a:off x="1350750" y="4240625"/>
            <a:ext cx="1641251" cy="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22525" r="59502" t="51767"/>
          <a:stretch/>
        </p:blipFill>
        <p:spPr>
          <a:xfrm>
            <a:off x="5206038" y="4240625"/>
            <a:ext cx="1641251" cy="1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NEF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INRIA </a:t>
            </a:r>
            <a:r>
              <a:rPr lang="en"/>
              <a:t>computing cluster</a:t>
            </a:r>
            <a:br>
              <a:rPr lang="en"/>
            </a:b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oarsub -S ./start-naif.sh -t besteffort -p “gpu=’YES’ and host=’nefgpu09.inria.fr” -p ‘mem &gt;150000’ -l /nodes=1, walltime=20:00:00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20" y="3596850"/>
            <a:ext cx="6449717" cy="5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739800" y="1731475"/>
            <a:ext cx="76644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Thank you for your attention</a:t>
            </a:r>
            <a:br>
              <a:rPr lang="en"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CNN (Convolutional Neural Network)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Hierarchical architecture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NEF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49600" y="1200150"/>
            <a:ext cx="44838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Villefranche-Sur-Mer  Oceanographic Laboratory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Overrepresented/underrepresented species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Resized images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Data Augmentation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275" y="638188"/>
            <a:ext cx="3273050" cy="3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49600" y="1200150"/>
            <a:ext cx="56253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Convolutional layers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about filters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Activation function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Pooling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&amp; backpropagation</a:t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Shape 115"/>
          <p:cNvCxnSpPr>
            <a:endCxn id="116" idx="1"/>
          </p:cNvCxnSpPr>
          <p:nvPr/>
        </p:nvCxnSpPr>
        <p:spPr>
          <a:xfrm>
            <a:off x="3895850" y="1591275"/>
            <a:ext cx="1400400" cy="268800"/>
          </a:xfrm>
          <a:prstGeom prst="straightConnector1">
            <a:avLst/>
          </a:prstGeom>
          <a:noFill/>
          <a:ln cap="flat" cmpd="sng" w="38100">
            <a:solidFill>
              <a:srgbClr val="F55C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Shape 116"/>
          <p:cNvSpPr/>
          <p:nvPr/>
        </p:nvSpPr>
        <p:spPr>
          <a:xfrm>
            <a:off x="5296250" y="193425"/>
            <a:ext cx="3564900" cy="3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410850" y="361375"/>
            <a:ext cx="3335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- Filters sliding across the input Matrix</a:t>
            </a: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- Element-wise multiplication between filter values and input values at any position</a:t>
            </a: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- </a:t>
            </a:r>
            <a:r>
              <a:rPr lang="en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Generation of feature maps, stacked to get output matrix</a:t>
            </a: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49600" y="1200150"/>
            <a:ext cx="56253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Convolutional layers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about filters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Activation function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Pooling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&amp; backpropagation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Shape 125"/>
          <p:cNvCxnSpPr/>
          <p:nvPr/>
        </p:nvCxnSpPr>
        <p:spPr>
          <a:xfrm flipH="1" rot="10800000">
            <a:off x="3666650" y="1820500"/>
            <a:ext cx="1578600" cy="165600"/>
          </a:xfrm>
          <a:prstGeom prst="straightConnector1">
            <a:avLst/>
          </a:prstGeom>
          <a:noFill/>
          <a:ln cap="flat" cmpd="sng" w="38100">
            <a:solidFill>
              <a:srgbClr val="F55C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Shape 126"/>
          <p:cNvSpPr/>
          <p:nvPr/>
        </p:nvSpPr>
        <p:spPr>
          <a:xfrm>
            <a:off x="5296250" y="193425"/>
            <a:ext cx="3564900" cy="3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410850" y="361375"/>
            <a:ext cx="3335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50" y="344588"/>
            <a:ext cx="2698489" cy="1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450" y="1501150"/>
            <a:ext cx="2698500" cy="95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450" y="2358038"/>
            <a:ext cx="2698500" cy="101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49600" y="1200150"/>
            <a:ext cx="56253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Convolutional layers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about filters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Activation function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Pooling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&amp; backpropagation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8" name="Shape 138"/>
          <p:cNvCxnSpPr>
            <a:endCxn id="139" idx="1"/>
          </p:cNvCxnSpPr>
          <p:nvPr/>
        </p:nvCxnSpPr>
        <p:spPr>
          <a:xfrm flipH="1" rot="10800000">
            <a:off x="3704750" y="1860075"/>
            <a:ext cx="1591500" cy="533400"/>
          </a:xfrm>
          <a:prstGeom prst="straightConnector1">
            <a:avLst/>
          </a:prstGeom>
          <a:noFill/>
          <a:ln cap="flat" cmpd="sng" w="38100">
            <a:solidFill>
              <a:srgbClr val="F55C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Shape 139"/>
          <p:cNvSpPr/>
          <p:nvPr/>
        </p:nvSpPr>
        <p:spPr>
          <a:xfrm>
            <a:off x="5296250" y="193425"/>
            <a:ext cx="3564900" cy="3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410850" y="361375"/>
            <a:ext cx="3335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401" y="612551"/>
            <a:ext cx="3010599" cy="11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665500" y="1986100"/>
            <a:ext cx="2737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ReLU: f(x) = max(0,x)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LeakyReLU: f(x) = x si x&gt;0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	</a:t>
            </a:r>
            <a:r>
              <a:rPr lang="en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f(x) = ax si x≤0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49600" y="1200150"/>
            <a:ext cx="56253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Convolutional layers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about filters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Activation function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Pooling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&amp; backpropagation</a:t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Shape 150"/>
          <p:cNvCxnSpPr/>
          <p:nvPr/>
        </p:nvCxnSpPr>
        <p:spPr>
          <a:xfrm flipH="1" rot="10800000">
            <a:off x="2355325" y="2329975"/>
            <a:ext cx="2864700" cy="534600"/>
          </a:xfrm>
          <a:prstGeom prst="straightConnector1">
            <a:avLst/>
          </a:prstGeom>
          <a:noFill/>
          <a:ln cap="flat" cmpd="sng" w="38100">
            <a:solidFill>
              <a:srgbClr val="F55C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/>
          <p:nvPr/>
        </p:nvSpPr>
        <p:spPr>
          <a:xfrm>
            <a:off x="5296250" y="193425"/>
            <a:ext cx="3564900" cy="3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410850" y="361375"/>
            <a:ext cx="3335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63" y="1077088"/>
            <a:ext cx="3011875" cy="1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49600" y="361375"/>
            <a:ext cx="3638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49600" y="1200150"/>
            <a:ext cx="56253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Convolutional layers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about filters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Activation function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Pooling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&amp; backpropagation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2406250" y="2329875"/>
            <a:ext cx="2813700" cy="903900"/>
          </a:xfrm>
          <a:prstGeom prst="straightConnector1">
            <a:avLst/>
          </a:prstGeom>
          <a:noFill/>
          <a:ln cap="flat" cmpd="sng" w="38100">
            <a:solidFill>
              <a:srgbClr val="F55C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/>
          <p:nvPr/>
        </p:nvSpPr>
        <p:spPr>
          <a:xfrm>
            <a:off x="5296250" y="193425"/>
            <a:ext cx="3564900" cy="3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410850" y="361375"/>
            <a:ext cx="3335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br>
              <a:rPr lang="en" sz="1800">
                <a:latin typeface="Encode Sans"/>
                <a:ea typeface="Encode Sans"/>
                <a:cs typeface="Encode Sans"/>
                <a:sym typeface="Encode Sans"/>
              </a:rPr>
            </a:b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675" y="1044062"/>
            <a:ext cx="3282050" cy="16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title"/>
          </p:nvPr>
        </p:nvSpPr>
        <p:spPr>
          <a:xfrm>
            <a:off x="549600" y="361375"/>
            <a:ext cx="63783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LOSS FUNCTION &amp;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447750" y="1187425"/>
            <a:ext cx="42768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Fully connected layer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Loss function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Backpropagation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25" y="-91325"/>
            <a:ext cx="4685175" cy="4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