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62" r:id="rId5"/>
    <p:sldId id="261" r:id="rId6"/>
    <p:sldId id="258" r:id="rId7"/>
    <p:sldId id="268" r:id="rId8"/>
    <p:sldId id="259" r:id="rId9"/>
    <p:sldId id="260" r:id="rId10"/>
    <p:sldId id="269" r:id="rId11"/>
    <p:sldId id="263" r:id="rId12"/>
    <p:sldId id="267" r:id="rId13"/>
    <p:sldId id="270" r:id="rId14"/>
    <p:sldId id="271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28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6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9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14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2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FE70-F930-4668-BE55-E3B1D5F401A0}" type="datetimeFigureOut">
              <a:rPr lang="pt-BR" smtClean="0"/>
              <a:t>17/01/2019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BBE0-9832-4E67-8B3A-60CBB1370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4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t.wikipedia.org/wiki/Equa%C3%A7%C3%A3o_diferenc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39341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Dada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pt-BR" dirty="0" smtClean="0"/>
                  <a:t>nós aprendemos no  cálculo 1 que a derivada dessa função 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é dada por:</a:t>
                </a:r>
              </a:p>
              <a:p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pt-BR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39341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Derivada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66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0383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80389"/>
              </p:ext>
            </p:extLst>
          </p:nvPr>
        </p:nvGraphicFramePr>
        <p:xfrm>
          <a:off x="2555776" y="5373216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20556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210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280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150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187624" y="2210421"/>
            <a:ext cx="669674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DESLOCA, MULTIPLICA, SOMA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7544" y="144413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Assim por diante....</a:t>
            </a:r>
            <a:endParaRPr lang="pt-B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787208" cy="676672"/>
          </a:xfrm>
        </p:spPr>
        <p:txBody>
          <a:bodyPr/>
          <a:lstStyle/>
          <a:p>
            <a:r>
              <a:rPr lang="pt-BR" dirty="0" smtClean="0"/>
              <a:t>Máscaras para detecção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28023"/>
              </p:ext>
            </p:extLst>
          </p:nvPr>
        </p:nvGraphicFramePr>
        <p:xfrm>
          <a:off x="1187624" y="2636912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15287"/>
              </p:ext>
            </p:extLst>
          </p:nvPr>
        </p:nvGraphicFramePr>
        <p:xfrm>
          <a:off x="3779912" y="2636912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51941"/>
              </p:ext>
            </p:extLst>
          </p:nvPr>
        </p:nvGraphicFramePr>
        <p:xfrm>
          <a:off x="1187624" y="4581128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8125"/>
              </p:ext>
            </p:extLst>
          </p:nvPr>
        </p:nvGraphicFramePr>
        <p:xfrm>
          <a:off x="3779912" y="465313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eta para a direita 7"/>
          <p:cNvSpPr/>
          <p:nvPr/>
        </p:nvSpPr>
        <p:spPr>
          <a:xfrm>
            <a:off x="6120172" y="310359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804248" y="2857955"/>
            <a:ext cx="2168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Centro negativo: remove bordas exteriores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8889" y="4900518"/>
            <a:ext cx="1874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Centro positivo: remove bordas interiores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6257827" y="508518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7" y="1124744"/>
            <a:ext cx="8664962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da média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03544"/>
              </p:ext>
            </p:extLst>
          </p:nvPr>
        </p:nvGraphicFramePr>
        <p:xfrm>
          <a:off x="1187624" y="2101498"/>
          <a:ext cx="2183904" cy="152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50931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63418"/>
              </p:ext>
            </p:extLst>
          </p:nvPr>
        </p:nvGraphicFramePr>
        <p:xfrm>
          <a:off x="2483768" y="4509120"/>
          <a:ext cx="297599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198"/>
                <a:gridCol w="595198"/>
                <a:gridCol w="595198"/>
                <a:gridCol w="595198"/>
                <a:gridCol w="595198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41493"/>
              </p:ext>
            </p:extLst>
          </p:nvPr>
        </p:nvGraphicFramePr>
        <p:xfrm>
          <a:off x="5220072" y="1700808"/>
          <a:ext cx="3624061" cy="2608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723"/>
                <a:gridCol w="517723"/>
                <a:gridCol w="517723"/>
                <a:gridCol w="517723"/>
                <a:gridCol w="517723"/>
                <a:gridCol w="517723"/>
                <a:gridCol w="517723"/>
              </a:tblGrid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258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67544" y="23895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1/9 *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283968" y="2686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1/49 *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42120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1/25 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gaussiano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Serve para eliminar ruídos</a:t>
            </a:r>
          </a:p>
          <a:p>
            <a:r>
              <a:rPr lang="pt-BR" dirty="0" smtClean="0"/>
              <a:t>Dar peso maior para os pixels próximos ao centro da máscara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1854"/>
            <a:ext cx="3888432" cy="263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211742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54709"/>
              </p:ext>
            </p:extLst>
          </p:nvPr>
        </p:nvGraphicFramePr>
        <p:xfrm>
          <a:off x="1171658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67534"/>
              </p:ext>
            </p:extLst>
          </p:nvPr>
        </p:nvGraphicFramePr>
        <p:xfrm>
          <a:off x="5420130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Prewitt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819845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(A**2+B**2)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65357"/>
              </p:ext>
            </p:extLst>
          </p:nvPr>
        </p:nvGraphicFramePr>
        <p:xfrm>
          <a:off x="1171658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22609"/>
              </p:ext>
            </p:extLst>
          </p:nvPr>
        </p:nvGraphicFramePr>
        <p:xfrm>
          <a:off x="5420130" y="3212976"/>
          <a:ext cx="1944216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Sobel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819845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(A**2+B**2)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Máscaras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Detectores de Bordas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74442"/>
              </p:ext>
            </p:extLst>
          </p:nvPr>
        </p:nvGraphicFramePr>
        <p:xfrm>
          <a:off x="1475656" y="3212976"/>
          <a:ext cx="1296144" cy="912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31915"/>
              </p:ext>
            </p:extLst>
          </p:nvPr>
        </p:nvGraphicFramePr>
        <p:xfrm>
          <a:off x="5652120" y="3212976"/>
          <a:ext cx="1296144" cy="912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/>
                <a:gridCol w="648072"/>
              </a:tblGrid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783726" y="2225094"/>
            <a:ext cx="266429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Roberts</a:t>
            </a:r>
            <a:endParaRPr lang="pt-BR" sz="2800" dirty="0"/>
          </a:p>
        </p:txBody>
      </p:sp>
      <p:sp>
        <p:nvSpPr>
          <p:cNvPr id="7" name="Seta para baixo 6"/>
          <p:cNvSpPr/>
          <p:nvPr/>
        </p:nvSpPr>
        <p:spPr>
          <a:xfrm>
            <a:off x="1921433" y="450204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228184" y="4789423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83726" y="532764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</a:t>
            </a:r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2594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</a:t>
            </a:r>
            <a:endParaRPr lang="pt-BR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9933" y="6047942"/>
            <a:ext cx="809406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3600" dirty="0" smtClean="0">
                <a:latin typeface="Courier New" pitchFamily="49" charset="0"/>
                <a:cs typeface="Courier New" pitchFamily="49" charset="0"/>
              </a:rPr>
              <a:t>(A**2+B**2)</a:t>
            </a:r>
            <a:endParaRPr lang="pt-BR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Método das Diferenças Finitas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 </a:t>
            </a:r>
            <a:r>
              <a:rPr lang="pt-BR" sz="2800" b="1" dirty="0"/>
              <a:t>método das diferenças finitas</a:t>
            </a:r>
            <a:r>
              <a:rPr lang="pt-BR" sz="2800" dirty="0"/>
              <a:t> (MDF) é um método de resolução de </a:t>
            </a:r>
            <a:r>
              <a:rPr lang="pt-BR" sz="2800" dirty="0">
                <a:hlinkClick r:id="rId2" tooltip="Equação diferencial"/>
              </a:rPr>
              <a:t>equações diferenciais</a:t>
            </a:r>
            <a:r>
              <a:rPr lang="pt-BR" sz="2800" dirty="0"/>
              <a:t> que se baseia na aproximação de derivadas por diferenças finitas. </a:t>
            </a:r>
            <a:endParaRPr lang="pt-BR" sz="2800" dirty="0" smtClean="0"/>
          </a:p>
          <a:p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4597"/>
            <a:ext cx="2724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89240"/>
            <a:ext cx="2657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91" y="4446593"/>
            <a:ext cx="31242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eta para a direita 14"/>
          <p:cNvSpPr/>
          <p:nvPr/>
        </p:nvSpPr>
        <p:spPr>
          <a:xfrm>
            <a:off x="4234020" y="3356992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436096" y="3214717"/>
            <a:ext cx="25202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Fórmula das diferenças progressivas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36096" y="4438853"/>
            <a:ext cx="25202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Fórmula das diferenças centradas</a:t>
            </a:r>
            <a:endParaRPr lang="pt-BR" dirty="0"/>
          </a:p>
        </p:txBody>
      </p:sp>
      <p:sp>
        <p:nvSpPr>
          <p:cNvPr id="21" name="Seta para a direita 20"/>
          <p:cNvSpPr/>
          <p:nvPr/>
        </p:nvSpPr>
        <p:spPr>
          <a:xfrm>
            <a:off x="4283968" y="450912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386148" y="5599149"/>
            <a:ext cx="25202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Fórmula das </a:t>
            </a:r>
            <a:r>
              <a:rPr lang="pt-BR" smtClean="0"/>
              <a:t>diferenças regressivas</a:t>
            </a:r>
            <a:endParaRPr lang="pt-BR" dirty="0"/>
          </a:p>
        </p:txBody>
      </p:sp>
      <p:sp>
        <p:nvSpPr>
          <p:cNvPr id="23" name="Seta para a direita 22"/>
          <p:cNvSpPr/>
          <p:nvPr/>
        </p:nvSpPr>
        <p:spPr>
          <a:xfrm>
            <a:off x="4234020" y="566941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1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2104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8477"/>
              </p:ext>
            </p:extLst>
          </p:nvPr>
        </p:nvGraphicFramePr>
        <p:xfrm>
          <a:off x="323528" y="980728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Seta para a direita 9"/>
          <p:cNvSpPr/>
          <p:nvPr/>
        </p:nvSpPr>
        <p:spPr>
          <a:xfrm flipH="1">
            <a:off x="2843808" y="1556792"/>
            <a:ext cx="352839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552220" y="470443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imagem</a:t>
            </a:r>
            <a:endParaRPr lang="pt-BR" sz="3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542588" y="1773686"/>
            <a:ext cx="23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 smtClean="0"/>
              <a:t>kernel</a:t>
            </a:r>
            <a:endParaRPr lang="pt-BR" sz="3600" dirty="0" smtClean="0"/>
          </a:p>
          <a:p>
            <a:pPr algn="ctr"/>
            <a:r>
              <a:rPr lang="pt-BR" sz="3600" dirty="0" smtClean="0"/>
              <a:t>(máscara)</a:t>
            </a:r>
            <a:endParaRPr lang="pt-BR" sz="3600" dirty="0"/>
          </a:p>
        </p:txBody>
      </p:sp>
      <p:sp>
        <p:nvSpPr>
          <p:cNvPr id="13" name="Seta para a direita 12"/>
          <p:cNvSpPr/>
          <p:nvPr/>
        </p:nvSpPr>
        <p:spPr>
          <a:xfrm flipH="1">
            <a:off x="4499992" y="4487535"/>
            <a:ext cx="187220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3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64249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68945"/>
              </p:ext>
            </p:extLst>
          </p:nvPr>
        </p:nvGraphicFramePr>
        <p:xfrm>
          <a:off x="323528" y="980728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899592" y="1556792"/>
            <a:ext cx="1008112" cy="863225"/>
          </a:xfrm>
          <a:prstGeom prst="ellipse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1907704" y="1988404"/>
            <a:ext cx="2880320" cy="21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292080" y="1834697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Centro do </a:t>
            </a:r>
            <a:r>
              <a:rPr lang="pt-BR" sz="2800" dirty="0" err="1" smtClean="0"/>
              <a:t>Kernel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263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30903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33393"/>
              </p:ext>
            </p:extLst>
          </p:nvPr>
        </p:nvGraphicFramePr>
        <p:xfrm>
          <a:off x="323528" y="980728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53867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84645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16167"/>
              </p:ext>
            </p:extLst>
          </p:nvPr>
        </p:nvGraphicFramePr>
        <p:xfrm>
          <a:off x="-468560" y="2564903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188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210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17571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59407"/>
              </p:ext>
            </p:extLst>
          </p:nvPr>
        </p:nvGraphicFramePr>
        <p:xfrm>
          <a:off x="-468560" y="2564903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4059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210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411760" y="1628800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255*0+250*0+160*1+50*1 = </a:t>
            </a:r>
            <a:r>
              <a:rPr lang="pt-BR" sz="3200" b="1" dirty="0" smtClean="0"/>
              <a:t>210</a:t>
            </a:r>
            <a:endParaRPr lang="pt-BR" sz="3200" b="1" dirty="0"/>
          </a:p>
        </p:txBody>
      </p:sp>
      <p:sp>
        <p:nvSpPr>
          <p:cNvPr id="3" name="Seta para a direita 2"/>
          <p:cNvSpPr/>
          <p:nvPr/>
        </p:nvSpPr>
        <p:spPr>
          <a:xfrm rot="19977438">
            <a:off x="1878179" y="2312880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9085191">
            <a:off x="5299995" y="2401515"/>
            <a:ext cx="172669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34696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3026"/>
              </p:ext>
            </p:extLst>
          </p:nvPr>
        </p:nvGraphicFramePr>
        <p:xfrm>
          <a:off x="251520" y="2564903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99716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210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280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835696" y="1430426"/>
            <a:ext cx="730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255*0+250*0+200*0+160*1+50*1+70*1 = 280</a:t>
            </a:r>
            <a:endParaRPr lang="pt-BR" sz="2800" dirty="0"/>
          </a:p>
        </p:txBody>
      </p:sp>
      <p:sp>
        <p:nvSpPr>
          <p:cNvPr id="3" name="Seta para a direita 2"/>
          <p:cNvSpPr/>
          <p:nvPr/>
        </p:nvSpPr>
        <p:spPr>
          <a:xfrm rot="18240834">
            <a:off x="2338634" y="2189935"/>
            <a:ext cx="433510" cy="229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9411110">
            <a:off x="5923975" y="2335831"/>
            <a:ext cx="2380783" cy="40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0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82129"/>
              </p:ext>
            </p:extLst>
          </p:nvPr>
        </p:nvGraphicFramePr>
        <p:xfrm>
          <a:off x="17951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111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131840" y="33265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 smtClean="0"/>
              <a:t>Convolução</a:t>
            </a:r>
            <a:endParaRPr lang="pt-BR" sz="36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0104"/>
              </p:ext>
            </p:extLst>
          </p:nvPr>
        </p:nvGraphicFramePr>
        <p:xfrm>
          <a:off x="1151620" y="2564904"/>
          <a:ext cx="2160240" cy="2016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20080"/>
                <a:gridCol w="720080"/>
                <a:gridCol w="720080"/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0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FF00"/>
                          </a:solidFill>
                        </a:rPr>
                        <a:t>1</a:t>
                      </a:r>
                      <a:endParaRPr lang="pt-BR" sz="2400" b="1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4446"/>
              </p:ext>
            </p:extLst>
          </p:nvPr>
        </p:nvGraphicFramePr>
        <p:xfrm>
          <a:off x="4860032" y="3140968"/>
          <a:ext cx="4032450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90">
                  <a:extLst>
                    <a:ext uri="{9D8B030D-6E8A-4147-A177-3AD203B41FA5}">
                      <a16:colId xmlns="" xmlns:a16="http://schemas.microsoft.com/office/drawing/2014/main" val="1411820212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740422084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3059591617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2661337418"/>
                    </a:ext>
                  </a:extLst>
                </a:gridCol>
                <a:gridCol w="806490">
                  <a:extLst>
                    <a:ext uri="{9D8B030D-6E8A-4147-A177-3AD203B41FA5}">
                      <a16:colId xmlns="" xmlns:a16="http://schemas.microsoft.com/office/drawing/2014/main" val="1883564701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210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280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150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353086926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21774732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59217048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75394565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0</a:t>
                      </a:r>
                      <a:endParaRPr lang="pt-BR" sz="3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003134741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835696" y="1430426"/>
            <a:ext cx="730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250*0+200*0+133*0+50*1+70*1+30*1 = 150</a:t>
            </a:r>
            <a:endParaRPr lang="pt-BR" sz="2800" dirty="0"/>
          </a:p>
        </p:txBody>
      </p:sp>
      <p:sp>
        <p:nvSpPr>
          <p:cNvPr id="10" name="Seta para a direita 9"/>
          <p:cNvSpPr/>
          <p:nvPr/>
        </p:nvSpPr>
        <p:spPr>
          <a:xfrm rot="18240834">
            <a:off x="2338634" y="2189935"/>
            <a:ext cx="433510" cy="229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8639470">
            <a:off x="6764278" y="2345983"/>
            <a:ext cx="1665373" cy="40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814</Words>
  <Application>Microsoft Office PowerPoint</Application>
  <PresentationFormat>Apresentação na tela (4:3)</PresentationFormat>
  <Paragraphs>641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Derivada</vt:lpstr>
      <vt:lpstr>Método das Diferenças Finitas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máscaras</vt:lpstr>
      <vt:lpstr>Apresentação do PowerPoint</vt:lpstr>
      <vt:lpstr>Filtro da média</vt:lpstr>
      <vt:lpstr>Filtro gaussiano</vt:lpstr>
      <vt:lpstr>Tipos de Máscaras</vt:lpstr>
      <vt:lpstr>Tipos de Máscaras</vt:lpstr>
      <vt:lpstr>Tipos de Máscaras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Glauco</dc:creator>
  <cp:lastModifiedBy>Glauco</cp:lastModifiedBy>
  <cp:revision>82</cp:revision>
  <dcterms:created xsi:type="dcterms:W3CDTF">2017-08-03T16:56:17Z</dcterms:created>
  <dcterms:modified xsi:type="dcterms:W3CDTF">2019-01-17T13:08:10Z</dcterms:modified>
</cp:coreProperties>
</file>