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40D1-3D3F-417B-A491-9BF6F7637EC9}" type="datetimeFigureOut">
              <a:rPr lang="pt-BR" smtClean="0"/>
              <a:t>19/01/2019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A636-6E04-4330-84E3-4BDBD738BB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0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40D1-3D3F-417B-A491-9BF6F7637EC9}" type="datetimeFigureOut">
              <a:rPr lang="pt-BR" smtClean="0"/>
              <a:t>19/01/2019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A636-6E04-4330-84E3-4BDBD738BB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636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40D1-3D3F-417B-A491-9BF6F7637EC9}" type="datetimeFigureOut">
              <a:rPr lang="pt-BR" smtClean="0"/>
              <a:t>19/01/2019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A636-6E04-4330-84E3-4BDBD738BB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07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40D1-3D3F-417B-A491-9BF6F7637EC9}" type="datetimeFigureOut">
              <a:rPr lang="pt-BR" smtClean="0"/>
              <a:t>19/01/2019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A636-6E04-4330-84E3-4BDBD738BB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233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40D1-3D3F-417B-A491-9BF6F7637EC9}" type="datetimeFigureOut">
              <a:rPr lang="pt-BR" smtClean="0"/>
              <a:t>19/01/2019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A636-6E04-4330-84E3-4BDBD738BB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35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40D1-3D3F-417B-A491-9BF6F7637EC9}" type="datetimeFigureOut">
              <a:rPr lang="pt-BR" smtClean="0"/>
              <a:t>19/01/2019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A636-6E04-4330-84E3-4BDBD738BB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14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40D1-3D3F-417B-A491-9BF6F7637EC9}" type="datetimeFigureOut">
              <a:rPr lang="pt-BR" smtClean="0"/>
              <a:t>19/01/2019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A636-6E04-4330-84E3-4BDBD738BB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45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40D1-3D3F-417B-A491-9BF6F7637EC9}" type="datetimeFigureOut">
              <a:rPr lang="pt-BR" smtClean="0"/>
              <a:t>19/01/2019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A636-6E04-4330-84E3-4BDBD738BB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819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40D1-3D3F-417B-A491-9BF6F7637EC9}" type="datetimeFigureOut">
              <a:rPr lang="pt-BR" smtClean="0"/>
              <a:t>19/01/2019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A636-6E04-4330-84E3-4BDBD738BB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420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40D1-3D3F-417B-A491-9BF6F7637EC9}" type="datetimeFigureOut">
              <a:rPr lang="pt-BR" smtClean="0"/>
              <a:t>19/01/2019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A636-6E04-4330-84E3-4BDBD738BB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19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40D1-3D3F-417B-A491-9BF6F7637EC9}" type="datetimeFigureOut">
              <a:rPr lang="pt-BR" smtClean="0"/>
              <a:t>19/01/2019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A636-6E04-4330-84E3-4BDBD738BB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18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240D1-3D3F-417B-A491-9BF6F7637EC9}" type="datetimeFigureOut">
              <a:rPr lang="pt-BR" smtClean="0"/>
              <a:t>19/01/2019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6A636-6E04-4330-84E3-4BDBD738BB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563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938597"/>
              </p:ext>
            </p:extLst>
          </p:nvPr>
        </p:nvGraphicFramePr>
        <p:xfrm>
          <a:off x="251520" y="2996952"/>
          <a:ext cx="6336704" cy="36724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408">
                  <a:extLst>
                    <a:ext uri="{9D8B030D-6E8A-4147-A177-3AD203B41FA5}">
                      <a16:colId xmlns:a16="http://schemas.microsoft.com/office/drawing/2014/main" xmlns="" val="1463799081"/>
                    </a:ext>
                  </a:extLst>
                </a:gridCol>
                <a:gridCol w="600408">
                  <a:extLst>
                    <a:ext uri="{9D8B030D-6E8A-4147-A177-3AD203B41FA5}">
                      <a16:colId xmlns:a16="http://schemas.microsoft.com/office/drawing/2014/main" xmlns="" val="490861582"/>
                    </a:ext>
                  </a:extLst>
                </a:gridCol>
                <a:gridCol w="600408">
                  <a:extLst>
                    <a:ext uri="{9D8B030D-6E8A-4147-A177-3AD203B41FA5}">
                      <a16:colId xmlns:a16="http://schemas.microsoft.com/office/drawing/2014/main" xmlns="" val="695073802"/>
                    </a:ext>
                  </a:extLst>
                </a:gridCol>
                <a:gridCol w="600408">
                  <a:extLst>
                    <a:ext uri="{9D8B030D-6E8A-4147-A177-3AD203B41FA5}">
                      <a16:colId xmlns:a16="http://schemas.microsoft.com/office/drawing/2014/main" xmlns="" val="2555414432"/>
                    </a:ext>
                  </a:extLst>
                </a:gridCol>
                <a:gridCol w="600408">
                  <a:extLst>
                    <a:ext uri="{9D8B030D-6E8A-4147-A177-3AD203B41FA5}">
                      <a16:colId xmlns:a16="http://schemas.microsoft.com/office/drawing/2014/main" xmlns="" val="4290845578"/>
                    </a:ext>
                  </a:extLst>
                </a:gridCol>
                <a:gridCol w="600408">
                  <a:extLst>
                    <a:ext uri="{9D8B030D-6E8A-4147-A177-3AD203B41FA5}">
                      <a16:colId xmlns:a16="http://schemas.microsoft.com/office/drawing/2014/main" xmlns="" val="3273861531"/>
                    </a:ext>
                  </a:extLst>
                </a:gridCol>
                <a:gridCol w="600408">
                  <a:extLst>
                    <a:ext uri="{9D8B030D-6E8A-4147-A177-3AD203B41FA5}">
                      <a16:colId xmlns:a16="http://schemas.microsoft.com/office/drawing/2014/main" xmlns="" val="944347197"/>
                    </a:ext>
                  </a:extLst>
                </a:gridCol>
                <a:gridCol w="644830">
                  <a:extLst>
                    <a:ext uri="{9D8B030D-6E8A-4147-A177-3AD203B41FA5}">
                      <a16:colId xmlns:a16="http://schemas.microsoft.com/office/drawing/2014/main" xmlns="" val="1830284030"/>
                    </a:ext>
                  </a:extLst>
                </a:gridCol>
                <a:gridCol w="730733">
                  <a:extLst>
                    <a:ext uri="{9D8B030D-6E8A-4147-A177-3AD203B41FA5}">
                      <a16:colId xmlns:a16="http://schemas.microsoft.com/office/drawing/2014/main" xmlns="" val="4126650259"/>
                    </a:ext>
                  </a:extLst>
                </a:gridCol>
                <a:gridCol w="758285">
                  <a:extLst>
                    <a:ext uri="{9D8B030D-6E8A-4147-A177-3AD203B41FA5}">
                      <a16:colId xmlns:a16="http://schemas.microsoft.com/office/drawing/2014/main" xmlns="" val="859957236"/>
                    </a:ext>
                  </a:extLst>
                </a:gridCol>
              </a:tblGrid>
              <a:tr h="459051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58059821"/>
                  </a:ext>
                </a:extLst>
              </a:tr>
              <a:tr h="459051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1931138"/>
                  </a:ext>
                </a:extLst>
              </a:tr>
              <a:tr h="459051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6481570"/>
                  </a:ext>
                </a:extLst>
              </a:tr>
              <a:tr h="459051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72355804"/>
                  </a:ext>
                </a:extLst>
              </a:tr>
              <a:tr h="459051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83851950"/>
                  </a:ext>
                </a:extLst>
              </a:tr>
              <a:tr h="459051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93515231"/>
                  </a:ext>
                </a:extLst>
              </a:tr>
              <a:tr h="459051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74448797"/>
                  </a:ext>
                </a:extLst>
              </a:tr>
              <a:tr h="459051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66073679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362110"/>
              </p:ext>
            </p:extLst>
          </p:nvPr>
        </p:nvGraphicFramePr>
        <p:xfrm>
          <a:off x="323528" y="800707"/>
          <a:ext cx="1728192" cy="13681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576064"/>
                <a:gridCol w="576064"/>
              </a:tblGrid>
              <a:tr h="456051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eta para a direita 5"/>
          <p:cNvSpPr/>
          <p:nvPr/>
        </p:nvSpPr>
        <p:spPr>
          <a:xfrm>
            <a:off x="2915816" y="1124744"/>
            <a:ext cx="86409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3923927" y="1124744"/>
            <a:ext cx="339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Elemento estruturante</a:t>
            </a:r>
            <a:endParaRPr lang="pt-BR" sz="2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6967174" y="5328564"/>
            <a:ext cx="171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Imagem Binária</a:t>
            </a:r>
            <a:endParaRPr lang="pt-BR" dirty="0"/>
          </a:p>
        </p:txBody>
      </p:sp>
      <p:sp>
        <p:nvSpPr>
          <p:cNvPr id="10" name="Seta dobrada para cima 9"/>
          <p:cNvSpPr/>
          <p:nvPr/>
        </p:nvSpPr>
        <p:spPr>
          <a:xfrm flipV="1">
            <a:off x="6816855" y="4293096"/>
            <a:ext cx="1008112" cy="86409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/>
          <p:cNvCxnSpPr/>
          <p:nvPr/>
        </p:nvCxnSpPr>
        <p:spPr>
          <a:xfrm flipH="1" flipV="1">
            <a:off x="1259632" y="1484784"/>
            <a:ext cx="1584176" cy="72008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2915816" y="2060848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Centro do elemento estruturante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994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742225"/>
              </p:ext>
            </p:extLst>
          </p:nvPr>
        </p:nvGraphicFramePr>
        <p:xfrm>
          <a:off x="251520" y="2996952"/>
          <a:ext cx="6336704" cy="36724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408">
                  <a:extLst>
                    <a:ext uri="{9D8B030D-6E8A-4147-A177-3AD203B41FA5}">
                      <a16:colId xmlns:a16="http://schemas.microsoft.com/office/drawing/2014/main" xmlns="" val="1463799081"/>
                    </a:ext>
                  </a:extLst>
                </a:gridCol>
                <a:gridCol w="600408">
                  <a:extLst>
                    <a:ext uri="{9D8B030D-6E8A-4147-A177-3AD203B41FA5}">
                      <a16:colId xmlns:a16="http://schemas.microsoft.com/office/drawing/2014/main" xmlns="" val="490861582"/>
                    </a:ext>
                  </a:extLst>
                </a:gridCol>
                <a:gridCol w="600408">
                  <a:extLst>
                    <a:ext uri="{9D8B030D-6E8A-4147-A177-3AD203B41FA5}">
                      <a16:colId xmlns:a16="http://schemas.microsoft.com/office/drawing/2014/main" xmlns="" val="695073802"/>
                    </a:ext>
                  </a:extLst>
                </a:gridCol>
                <a:gridCol w="600408">
                  <a:extLst>
                    <a:ext uri="{9D8B030D-6E8A-4147-A177-3AD203B41FA5}">
                      <a16:colId xmlns:a16="http://schemas.microsoft.com/office/drawing/2014/main" xmlns="" val="2555414432"/>
                    </a:ext>
                  </a:extLst>
                </a:gridCol>
                <a:gridCol w="600408">
                  <a:extLst>
                    <a:ext uri="{9D8B030D-6E8A-4147-A177-3AD203B41FA5}">
                      <a16:colId xmlns:a16="http://schemas.microsoft.com/office/drawing/2014/main" xmlns="" val="4290845578"/>
                    </a:ext>
                  </a:extLst>
                </a:gridCol>
                <a:gridCol w="600408">
                  <a:extLst>
                    <a:ext uri="{9D8B030D-6E8A-4147-A177-3AD203B41FA5}">
                      <a16:colId xmlns:a16="http://schemas.microsoft.com/office/drawing/2014/main" xmlns="" val="3273861531"/>
                    </a:ext>
                  </a:extLst>
                </a:gridCol>
                <a:gridCol w="600408">
                  <a:extLst>
                    <a:ext uri="{9D8B030D-6E8A-4147-A177-3AD203B41FA5}">
                      <a16:colId xmlns:a16="http://schemas.microsoft.com/office/drawing/2014/main" xmlns="" val="944347197"/>
                    </a:ext>
                  </a:extLst>
                </a:gridCol>
                <a:gridCol w="644830">
                  <a:extLst>
                    <a:ext uri="{9D8B030D-6E8A-4147-A177-3AD203B41FA5}">
                      <a16:colId xmlns:a16="http://schemas.microsoft.com/office/drawing/2014/main" xmlns="" val="1830284030"/>
                    </a:ext>
                  </a:extLst>
                </a:gridCol>
                <a:gridCol w="730733">
                  <a:extLst>
                    <a:ext uri="{9D8B030D-6E8A-4147-A177-3AD203B41FA5}">
                      <a16:colId xmlns:a16="http://schemas.microsoft.com/office/drawing/2014/main" xmlns="" val="4126650259"/>
                    </a:ext>
                  </a:extLst>
                </a:gridCol>
                <a:gridCol w="758285">
                  <a:extLst>
                    <a:ext uri="{9D8B030D-6E8A-4147-A177-3AD203B41FA5}">
                      <a16:colId xmlns:a16="http://schemas.microsoft.com/office/drawing/2014/main" xmlns="" val="859957236"/>
                    </a:ext>
                  </a:extLst>
                </a:gridCol>
              </a:tblGrid>
              <a:tr h="459051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58059821"/>
                  </a:ext>
                </a:extLst>
              </a:tr>
              <a:tr h="459051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1931138"/>
                  </a:ext>
                </a:extLst>
              </a:tr>
              <a:tr h="459051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6481570"/>
                  </a:ext>
                </a:extLst>
              </a:tr>
              <a:tr h="459051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72355804"/>
                  </a:ext>
                </a:extLst>
              </a:tr>
              <a:tr h="459051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83851950"/>
                  </a:ext>
                </a:extLst>
              </a:tr>
              <a:tr h="459051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93515231"/>
                  </a:ext>
                </a:extLst>
              </a:tr>
              <a:tr h="459051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74448797"/>
                  </a:ext>
                </a:extLst>
              </a:tr>
              <a:tr h="459051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66073679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018944"/>
              </p:ext>
            </p:extLst>
          </p:nvPr>
        </p:nvGraphicFramePr>
        <p:xfrm>
          <a:off x="323528" y="1340768"/>
          <a:ext cx="1728192" cy="13681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576064"/>
                <a:gridCol w="576064"/>
              </a:tblGrid>
              <a:tr h="456051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5605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1475656" y="149194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/>
              <a:t>Operação: Erosão</a:t>
            </a:r>
            <a:endParaRPr lang="pt-BR" sz="4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987824" y="1196997"/>
            <a:ext cx="5544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Essa operação exclui da imagem todos os pixels em que o elemento estruturante não se encaixa </a:t>
            </a:r>
            <a:r>
              <a:rPr lang="pt-BR" sz="2400" b="1" u="sng" dirty="0" smtClean="0"/>
              <a:t>completamente</a:t>
            </a:r>
            <a:endParaRPr lang="pt-BR" sz="2400" b="1" u="sng" dirty="0"/>
          </a:p>
        </p:txBody>
      </p:sp>
    </p:spTree>
    <p:extLst>
      <p:ext uri="{BB962C8B-B14F-4D97-AF65-F5344CB8AC3E}">
        <p14:creationId xmlns:p14="http://schemas.microsoft.com/office/powerpoint/2010/main" val="146699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60723"/>
              </p:ext>
            </p:extLst>
          </p:nvPr>
        </p:nvGraphicFramePr>
        <p:xfrm>
          <a:off x="251520" y="2996952"/>
          <a:ext cx="6336704" cy="36724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408">
                  <a:extLst>
                    <a:ext uri="{9D8B030D-6E8A-4147-A177-3AD203B41FA5}">
                      <a16:colId xmlns:a16="http://schemas.microsoft.com/office/drawing/2014/main" xmlns="" val="1463799081"/>
                    </a:ext>
                  </a:extLst>
                </a:gridCol>
                <a:gridCol w="600408">
                  <a:extLst>
                    <a:ext uri="{9D8B030D-6E8A-4147-A177-3AD203B41FA5}">
                      <a16:colId xmlns:a16="http://schemas.microsoft.com/office/drawing/2014/main" xmlns="" val="490861582"/>
                    </a:ext>
                  </a:extLst>
                </a:gridCol>
                <a:gridCol w="600408">
                  <a:extLst>
                    <a:ext uri="{9D8B030D-6E8A-4147-A177-3AD203B41FA5}">
                      <a16:colId xmlns:a16="http://schemas.microsoft.com/office/drawing/2014/main" xmlns="" val="695073802"/>
                    </a:ext>
                  </a:extLst>
                </a:gridCol>
                <a:gridCol w="600408">
                  <a:extLst>
                    <a:ext uri="{9D8B030D-6E8A-4147-A177-3AD203B41FA5}">
                      <a16:colId xmlns:a16="http://schemas.microsoft.com/office/drawing/2014/main" xmlns="" val="2555414432"/>
                    </a:ext>
                  </a:extLst>
                </a:gridCol>
                <a:gridCol w="600408">
                  <a:extLst>
                    <a:ext uri="{9D8B030D-6E8A-4147-A177-3AD203B41FA5}">
                      <a16:colId xmlns:a16="http://schemas.microsoft.com/office/drawing/2014/main" xmlns="" val="4290845578"/>
                    </a:ext>
                  </a:extLst>
                </a:gridCol>
                <a:gridCol w="600408">
                  <a:extLst>
                    <a:ext uri="{9D8B030D-6E8A-4147-A177-3AD203B41FA5}">
                      <a16:colId xmlns:a16="http://schemas.microsoft.com/office/drawing/2014/main" xmlns="" val="3273861531"/>
                    </a:ext>
                  </a:extLst>
                </a:gridCol>
                <a:gridCol w="600408">
                  <a:extLst>
                    <a:ext uri="{9D8B030D-6E8A-4147-A177-3AD203B41FA5}">
                      <a16:colId xmlns:a16="http://schemas.microsoft.com/office/drawing/2014/main" xmlns="" val="944347197"/>
                    </a:ext>
                  </a:extLst>
                </a:gridCol>
                <a:gridCol w="644830">
                  <a:extLst>
                    <a:ext uri="{9D8B030D-6E8A-4147-A177-3AD203B41FA5}">
                      <a16:colId xmlns:a16="http://schemas.microsoft.com/office/drawing/2014/main" xmlns="" val="1830284030"/>
                    </a:ext>
                  </a:extLst>
                </a:gridCol>
                <a:gridCol w="730733">
                  <a:extLst>
                    <a:ext uri="{9D8B030D-6E8A-4147-A177-3AD203B41FA5}">
                      <a16:colId xmlns:a16="http://schemas.microsoft.com/office/drawing/2014/main" xmlns="" val="4126650259"/>
                    </a:ext>
                  </a:extLst>
                </a:gridCol>
                <a:gridCol w="758285">
                  <a:extLst>
                    <a:ext uri="{9D8B030D-6E8A-4147-A177-3AD203B41FA5}">
                      <a16:colId xmlns:a16="http://schemas.microsoft.com/office/drawing/2014/main" xmlns="" val="859957236"/>
                    </a:ext>
                  </a:extLst>
                </a:gridCol>
              </a:tblGrid>
              <a:tr h="459051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58059821"/>
                  </a:ext>
                </a:extLst>
              </a:tr>
              <a:tr h="459051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1931138"/>
                  </a:ext>
                </a:extLst>
              </a:tr>
              <a:tr h="459051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6481570"/>
                  </a:ext>
                </a:extLst>
              </a:tr>
              <a:tr h="459051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72355804"/>
                  </a:ext>
                </a:extLst>
              </a:tr>
              <a:tr h="459051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83851950"/>
                  </a:ext>
                </a:extLst>
              </a:tr>
              <a:tr h="459051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93515231"/>
                  </a:ext>
                </a:extLst>
              </a:tr>
              <a:tr h="459051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74448797"/>
                  </a:ext>
                </a:extLst>
              </a:tr>
              <a:tr h="459051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66073679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069276"/>
              </p:ext>
            </p:extLst>
          </p:nvPr>
        </p:nvGraphicFramePr>
        <p:xfrm>
          <a:off x="755576" y="908720"/>
          <a:ext cx="1728192" cy="13681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576064"/>
                <a:gridCol w="576064"/>
              </a:tblGrid>
              <a:tr h="456051">
                <a:tc>
                  <a:txBody>
                    <a:bodyPr/>
                    <a:lstStyle/>
                    <a:p>
                      <a:endParaRPr lang="pt-BR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051">
                <a:tc>
                  <a:txBody>
                    <a:bodyPr/>
                    <a:lstStyle/>
                    <a:p>
                      <a:endParaRPr lang="pt-BR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endParaRPr lang="pt-BR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9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28</Words>
  <Application>Microsoft Office PowerPoint</Application>
  <PresentationFormat>Apresentação na tela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Glauco</dc:creator>
  <cp:lastModifiedBy>Glauco</cp:lastModifiedBy>
  <cp:revision>4</cp:revision>
  <dcterms:created xsi:type="dcterms:W3CDTF">2019-01-19T21:23:41Z</dcterms:created>
  <dcterms:modified xsi:type="dcterms:W3CDTF">2019-01-19T21:47:01Z</dcterms:modified>
</cp:coreProperties>
</file>