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293" r:id="rId3"/>
    <p:sldId id="314" r:id="rId4"/>
    <p:sldId id="270" r:id="rId5"/>
    <p:sldId id="271" r:id="rId6"/>
    <p:sldId id="268" r:id="rId7"/>
    <p:sldId id="276" r:id="rId8"/>
    <p:sldId id="277" r:id="rId9"/>
    <p:sldId id="281" r:id="rId10"/>
    <p:sldId id="278" r:id="rId11"/>
    <p:sldId id="279" r:id="rId12"/>
    <p:sldId id="280" r:id="rId13"/>
    <p:sldId id="283" r:id="rId14"/>
    <p:sldId id="284" r:id="rId15"/>
    <p:sldId id="286" r:id="rId16"/>
    <p:sldId id="287" r:id="rId17"/>
    <p:sldId id="288" r:id="rId18"/>
    <p:sldId id="289" r:id="rId19"/>
    <p:sldId id="297" r:id="rId20"/>
    <p:sldId id="298" r:id="rId21"/>
    <p:sldId id="299" r:id="rId22"/>
    <p:sldId id="296" r:id="rId23"/>
    <p:sldId id="300" r:id="rId24"/>
    <p:sldId id="301" r:id="rId25"/>
    <p:sldId id="315" r:id="rId26"/>
    <p:sldId id="316" r:id="rId27"/>
    <p:sldId id="317" r:id="rId28"/>
    <p:sldId id="31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44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56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6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70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6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38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18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C6F6-2A8F-47EB-9B6C-64D33AFB319E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D33A-7B25-4A31-81C3-9F3D1F495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1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onde.com.br/img/bondenews/2015/03/img_1_27_82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653136"/>
            <a:ext cx="36004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74467"/>
              </p:ext>
            </p:extLst>
          </p:nvPr>
        </p:nvGraphicFramePr>
        <p:xfrm>
          <a:off x="2015716" y="1602200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Classificar Bananas e Laranjas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0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 flipV="1">
            <a:off x="3703190" y="3533524"/>
            <a:ext cx="1084833" cy="16007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481641"/>
            <a:ext cx="4289323" cy="275010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043608" y="2553264"/>
            <a:ext cx="2520280" cy="980261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12" idx="2"/>
          </p:cNvCxnSpPr>
          <p:nvPr/>
        </p:nvCxnSpPr>
        <p:spPr>
          <a:xfrm>
            <a:off x="899592" y="3633384"/>
            <a:ext cx="2520280" cy="23784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043608" y="4179856"/>
            <a:ext cx="2520280" cy="1265368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03647" y="3640668"/>
            <a:ext cx="800219" cy="8695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cxnSp>
        <p:nvCxnSpPr>
          <p:cNvPr id="19" name="Conector reto 18"/>
          <p:cNvCxnSpPr>
            <a:stCxn id="26" idx="6"/>
          </p:cNvCxnSpPr>
          <p:nvPr/>
        </p:nvCxnSpPr>
        <p:spPr>
          <a:xfrm flipV="1">
            <a:off x="7092280" y="3835178"/>
            <a:ext cx="1080120" cy="645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563888" y="353352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agregadora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350274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de Ativação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51520" y="1924670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51520" y="3148806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/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1520" y="4967159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 smtClean="0"/>
              <a:t>x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593656" y="211978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31640" y="3064604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313754" y="450040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err="1" smtClean="0"/>
              <a:t>w</a:t>
            </a:r>
            <a:r>
              <a:rPr lang="pt-BR" sz="1400" dirty="0" err="1" smtClean="0"/>
              <a:t>n</a:t>
            </a:r>
            <a:endParaRPr lang="pt-BR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00392" y="3441194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y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419872" y="3347757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491514" y="3318161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26" idx="2"/>
          </p:cNvCxnSpPr>
          <p:nvPr/>
        </p:nvCxnSpPr>
        <p:spPr>
          <a:xfrm>
            <a:off x="5020638" y="3828723"/>
            <a:ext cx="470876" cy="12910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857484" y="5239881"/>
            <a:ext cx="339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Potencial de ativação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34" name="Conector reto 33"/>
          <p:cNvCxnSpPr/>
          <p:nvPr/>
        </p:nvCxnSpPr>
        <p:spPr>
          <a:xfrm>
            <a:off x="3831927" y="2231592"/>
            <a:ext cx="27709" cy="1114472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186127" y="2189253"/>
            <a:ext cx="10341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0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395442" y="1604478"/>
            <a:ext cx="9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961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5689634" y="2434516"/>
            <a:ext cx="1103116" cy="17727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481641"/>
            <a:ext cx="4289323" cy="275010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043608" y="2553264"/>
            <a:ext cx="2520280" cy="980261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12" idx="2"/>
          </p:cNvCxnSpPr>
          <p:nvPr/>
        </p:nvCxnSpPr>
        <p:spPr>
          <a:xfrm>
            <a:off x="899592" y="3633384"/>
            <a:ext cx="2520280" cy="23784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043608" y="4179856"/>
            <a:ext cx="2520280" cy="1265368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03647" y="3640668"/>
            <a:ext cx="800219" cy="8695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cxnSp>
        <p:nvCxnSpPr>
          <p:cNvPr id="19" name="Conector reto 18"/>
          <p:cNvCxnSpPr>
            <a:stCxn id="26" idx="6"/>
          </p:cNvCxnSpPr>
          <p:nvPr/>
        </p:nvCxnSpPr>
        <p:spPr>
          <a:xfrm flipV="1">
            <a:off x="7092280" y="3835178"/>
            <a:ext cx="1080120" cy="645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563888" y="353352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agregadora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350274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de Ativação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51520" y="1924670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51520" y="3148806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/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1520" y="4967159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 smtClean="0"/>
              <a:t>x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593656" y="211978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31640" y="3064604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313754" y="450040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err="1" smtClean="0"/>
              <a:t>w</a:t>
            </a:r>
            <a:r>
              <a:rPr lang="pt-BR" sz="1400" dirty="0" err="1" smtClean="0"/>
              <a:t>n</a:t>
            </a:r>
            <a:endParaRPr lang="pt-BR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00392" y="3441194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y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419872" y="3347757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491514" y="3318161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26" idx="2"/>
          </p:cNvCxnSpPr>
          <p:nvPr/>
        </p:nvCxnSpPr>
        <p:spPr>
          <a:xfrm>
            <a:off x="5020638" y="3828723"/>
            <a:ext cx="470876" cy="12910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027044" y="1944030"/>
            <a:ext cx="339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Limiar de ativação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34" name="Conector reto 33"/>
          <p:cNvCxnSpPr/>
          <p:nvPr/>
        </p:nvCxnSpPr>
        <p:spPr>
          <a:xfrm>
            <a:off x="3831927" y="2231592"/>
            <a:ext cx="27709" cy="1114472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186127" y="2189253"/>
            <a:ext cx="10341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0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395442" y="1604478"/>
            <a:ext cx="9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238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8100392" y="3315110"/>
            <a:ext cx="648072" cy="7603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481641"/>
            <a:ext cx="4289323" cy="275010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043608" y="2553264"/>
            <a:ext cx="2520280" cy="980261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12" idx="2"/>
          </p:cNvCxnSpPr>
          <p:nvPr/>
        </p:nvCxnSpPr>
        <p:spPr>
          <a:xfrm>
            <a:off x="899592" y="3633384"/>
            <a:ext cx="2520280" cy="23784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043608" y="4179856"/>
            <a:ext cx="2520280" cy="1265368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03647" y="3640668"/>
            <a:ext cx="800219" cy="8695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cxnSp>
        <p:nvCxnSpPr>
          <p:cNvPr id="19" name="Conector reto 18"/>
          <p:cNvCxnSpPr>
            <a:stCxn id="26" idx="6"/>
          </p:cNvCxnSpPr>
          <p:nvPr/>
        </p:nvCxnSpPr>
        <p:spPr>
          <a:xfrm flipV="1">
            <a:off x="7092280" y="3835178"/>
            <a:ext cx="1080120" cy="645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563888" y="353352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agregadora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350274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de Ativação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51520" y="1924670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51520" y="3148806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/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1520" y="4967159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 smtClean="0"/>
              <a:t>x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593656" y="211978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31640" y="3064604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313754" y="450040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err="1" smtClean="0"/>
              <a:t>w</a:t>
            </a:r>
            <a:r>
              <a:rPr lang="pt-BR" sz="1400" dirty="0" err="1" smtClean="0"/>
              <a:t>n</a:t>
            </a:r>
            <a:endParaRPr lang="pt-BR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00392" y="3441194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y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419872" y="3347757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491514" y="3318161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26" idx="2"/>
          </p:cNvCxnSpPr>
          <p:nvPr/>
        </p:nvCxnSpPr>
        <p:spPr>
          <a:xfrm>
            <a:off x="5020638" y="3828723"/>
            <a:ext cx="470876" cy="12910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90492" y="2704564"/>
            <a:ext cx="199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Sinal da saída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34" name="Conector reto 33"/>
          <p:cNvCxnSpPr/>
          <p:nvPr/>
        </p:nvCxnSpPr>
        <p:spPr>
          <a:xfrm>
            <a:off x="3831927" y="2231592"/>
            <a:ext cx="27709" cy="1114472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186127" y="2189253"/>
            <a:ext cx="10341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0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395442" y="1604478"/>
            <a:ext cx="9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634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481641"/>
            <a:ext cx="4289323" cy="275010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043608" y="2553264"/>
            <a:ext cx="2520280" cy="980261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12" idx="2"/>
          </p:cNvCxnSpPr>
          <p:nvPr/>
        </p:nvCxnSpPr>
        <p:spPr>
          <a:xfrm>
            <a:off x="899592" y="3633384"/>
            <a:ext cx="2520280" cy="23784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043608" y="4179856"/>
            <a:ext cx="2520280" cy="1265368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03647" y="3640668"/>
            <a:ext cx="800219" cy="8695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cxnSp>
        <p:nvCxnSpPr>
          <p:cNvPr id="19" name="Conector reto 18"/>
          <p:cNvCxnSpPr>
            <a:stCxn id="26" idx="6"/>
          </p:cNvCxnSpPr>
          <p:nvPr/>
        </p:nvCxnSpPr>
        <p:spPr>
          <a:xfrm flipV="1">
            <a:off x="7092280" y="3835178"/>
            <a:ext cx="1080120" cy="645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563888" y="353352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agregadora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350274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de Ativação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51520" y="1924670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51520" y="3148806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/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1520" y="4967159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 smtClean="0"/>
              <a:t>x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593656" y="211978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31640" y="3064604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313754" y="450040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err="1" smtClean="0"/>
              <a:t>w</a:t>
            </a:r>
            <a:r>
              <a:rPr lang="pt-BR" sz="1400" dirty="0" err="1" smtClean="0"/>
              <a:t>n</a:t>
            </a:r>
            <a:endParaRPr lang="pt-BR" sz="1400" dirty="0"/>
          </a:p>
        </p:txBody>
      </p:sp>
      <p:sp>
        <p:nvSpPr>
          <p:cNvPr id="12" name="Elipse 11"/>
          <p:cNvSpPr/>
          <p:nvPr/>
        </p:nvSpPr>
        <p:spPr>
          <a:xfrm>
            <a:off x="3419872" y="3347757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491514" y="3318161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26" idx="2"/>
          </p:cNvCxnSpPr>
          <p:nvPr/>
        </p:nvCxnSpPr>
        <p:spPr>
          <a:xfrm>
            <a:off x="5020638" y="3828723"/>
            <a:ext cx="470876" cy="12910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3831927" y="2231592"/>
            <a:ext cx="27709" cy="1114472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186127" y="2189253"/>
            <a:ext cx="10341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0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395442" y="1604478"/>
            <a:ext cx="9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Bias</a:t>
            </a:r>
            <a:endParaRPr lang="pt-BR" sz="32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988" y="5321102"/>
            <a:ext cx="18002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52" y="5203610"/>
            <a:ext cx="2211206" cy="154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>
            <a:stCxn id="12" idx="4"/>
            <a:endCxn id="23" idx="0"/>
          </p:cNvCxnSpPr>
          <p:nvPr/>
        </p:nvCxnSpPr>
        <p:spPr>
          <a:xfrm flipH="1">
            <a:off x="4022101" y="4394700"/>
            <a:ext cx="198154" cy="92640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endCxn id="37" idx="0"/>
          </p:cNvCxnSpPr>
          <p:nvPr/>
        </p:nvCxnSpPr>
        <p:spPr>
          <a:xfrm>
            <a:off x="6462342" y="4349339"/>
            <a:ext cx="886813" cy="85427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26" name="Picture 2" descr="http://www.bonde.com.br/img/bondenews/2015/03/img_1_27_82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653136"/>
            <a:ext cx="36004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38017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71846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7461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5656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5656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9832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5613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-36512" y="51479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Comprimento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39552" y="60840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Largura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618678" y="57193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-1 ou 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5816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763688" y="4995173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619672" y="5579948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2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105824" y="477914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74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39181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68786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44008" y="4747210"/>
            <a:ext cx="33843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Função agregadora</a:t>
            </a:r>
          </a:p>
          <a:p>
            <a:r>
              <a:rPr lang="pt-BR" dirty="0" smtClean="0"/>
              <a:t>1*0,5+6,1*0,5+21,2*0,5 = </a:t>
            </a:r>
            <a:r>
              <a:rPr lang="pt-BR" sz="2000" b="1" dirty="0" smtClean="0"/>
              <a:t>14,15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1954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48841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68786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44008" y="474721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Função agregadora</a:t>
            </a:r>
          </a:p>
          <a:p>
            <a:r>
              <a:rPr lang="pt-BR" dirty="0" smtClean="0"/>
              <a:t>1*0,5+6,1*0,5+21,2*0,5 = 14,15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784754" y="5489916"/>
            <a:ext cx="3384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Função de ativação</a:t>
            </a:r>
          </a:p>
          <a:p>
            <a:r>
              <a:rPr lang="pt-BR" dirty="0" smtClean="0"/>
              <a:t>14,15 &gt; 0 = </a:t>
            </a:r>
            <a:r>
              <a:rPr lang="pt-BR" sz="2800" b="1" dirty="0" smtClean="0"/>
              <a:t>1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5717989"/>
            <a:ext cx="233975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Errado!!!</a:t>
            </a:r>
          </a:p>
          <a:p>
            <a:r>
              <a:rPr lang="pt-BR" dirty="0" smtClean="0"/>
              <a:t>Vamos ter que atualizar os pesos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5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83009" y="5111067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7923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68786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 smtClean="0"/>
              <a:t>1</a:t>
            </a:r>
            <a:r>
              <a:rPr lang="pt-BR" dirty="0" smtClean="0"/>
              <a:t> = </a:t>
            </a:r>
            <a:r>
              <a:rPr lang="pt-BR" dirty="0"/>
              <a:t>w</a:t>
            </a:r>
            <a:r>
              <a:rPr lang="pt-BR" sz="1200" dirty="0"/>
              <a:t>1</a:t>
            </a:r>
            <a:r>
              <a:rPr lang="pt-BR" dirty="0"/>
              <a:t> </a:t>
            </a:r>
            <a:r>
              <a:rPr lang="pt-BR" dirty="0" smtClean="0"/>
              <a:t>+ taxa de aprendizado * erro * x</a:t>
            </a:r>
            <a:r>
              <a:rPr lang="pt-BR" sz="1400" dirty="0" smtClean="0"/>
              <a:t>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5436096" y="5149921"/>
            <a:ext cx="1944216" cy="3664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83009" y="5111067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35566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68786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 smtClean="0"/>
              <a:t>1</a:t>
            </a:r>
            <a:r>
              <a:rPr lang="pt-BR" dirty="0" smtClean="0"/>
              <a:t> = </a:t>
            </a:r>
            <a:r>
              <a:rPr lang="pt-BR" dirty="0"/>
              <a:t>w</a:t>
            </a:r>
            <a:r>
              <a:rPr lang="pt-BR" sz="1200" dirty="0"/>
              <a:t>1</a:t>
            </a:r>
            <a:r>
              <a:rPr lang="pt-BR" dirty="0"/>
              <a:t> </a:t>
            </a:r>
            <a:r>
              <a:rPr lang="pt-BR" dirty="0" smtClean="0"/>
              <a:t>+ taxa de aprendizado * erro * x</a:t>
            </a:r>
            <a:r>
              <a:rPr lang="pt-BR" sz="1400" dirty="0" smtClean="0"/>
              <a:t>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5868144" y="5535011"/>
            <a:ext cx="360040" cy="368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421172" y="6081536"/>
            <a:ext cx="282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Um valor entre 0 e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525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onde.com.br/img/bondenews/2015/03/img_1_27_82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653136"/>
            <a:ext cx="36004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52796"/>
              </p:ext>
            </p:extLst>
          </p:nvPr>
        </p:nvGraphicFramePr>
        <p:xfrm>
          <a:off x="2015716" y="1602200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Classificar Bananas e Laranjas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79712" y="4077072"/>
            <a:ext cx="30963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 10,4                    11,5         </a:t>
            </a:r>
            <a:endParaRPr lang="pt-BR" sz="2000" b="1" dirty="0"/>
          </a:p>
        </p:txBody>
      </p:sp>
      <p:sp>
        <p:nvSpPr>
          <p:cNvPr id="6" name="Seta para a direita 5"/>
          <p:cNvSpPr/>
          <p:nvPr/>
        </p:nvSpPr>
        <p:spPr>
          <a:xfrm>
            <a:off x="4716016" y="4177099"/>
            <a:ext cx="504056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364088" y="40770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 ou -1?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596336" y="5133091"/>
            <a:ext cx="432048" cy="3664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 smtClean="0"/>
              <a:t>1</a:t>
            </a:r>
            <a:r>
              <a:rPr lang="pt-BR" dirty="0" smtClean="0"/>
              <a:t> = </a:t>
            </a:r>
            <a:r>
              <a:rPr lang="pt-BR" dirty="0"/>
              <a:t>w</a:t>
            </a:r>
            <a:r>
              <a:rPr lang="pt-BR" sz="1200" dirty="0"/>
              <a:t>1</a:t>
            </a:r>
            <a:r>
              <a:rPr lang="pt-BR" dirty="0"/>
              <a:t> </a:t>
            </a:r>
            <a:r>
              <a:rPr lang="pt-BR" dirty="0" smtClean="0"/>
              <a:t>+ taxa de aprendizado * erro * x</a:t>
            </a:r>
            <a:r>
              <a:rPr lang="pt-BR" sz="1400" dirty="0" smtClean="0"/>
              <a:t>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683009" y="5111067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4338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68786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5535011"/>
            <a:ext cx="360040" cy="368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421172" y="6081536"/>
            <a:ext cx="35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</a:t>
            </a:r>
            <a:r>
              <a:rPr lang="pt-BR" b="1" dirty="0" smtClean="0"/>
              <a:t>lasse original – classe estimada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530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060049" y="5156968"/>
            <a:ext cx="432048" cy="3664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 smtClean="0"/>
              <a:t>1</a:t>
            </a:r>
            <a:r>
              <a:rPr lang="pt-BR" dirty="0" smtClean="0"/>
              <a:t> = </a:t>
            </a:r>
            <a:r>
              <a:rPr lang="pt-BR" dirty="0"/>
              <a:t>w</a:t>
            </a:r>
            <a:r>
              <a:rPr lang="pt-BR" sz="1200" dirty="0"/>
              <a:t>1</a:t>
            </a:r>
            <a:r>
              <a:rPr lang="pt-BR" dirty="0"/>
              <a:t> </a:t>
            </a:r>
            <a:r>
              <a:rPr lang="pt-BR" dirty="0" smtClean="0"/>
              <a:t>+ taxa de aprendizado * erro * x</a:t>
            </a:r>
            <a:r>
              <a:rPr lang="pt-BR" sz="1400" dirty="0" smtClean="0"/>
              <a:t>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683009" y="5111067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0680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68786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8064388" y="5585175"/>
            <a:ext cx="360040" cy="368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192830" y="6011996"/>
            <a:ext cx="177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Valor de entrada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303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83009" y="5111067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56804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68786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 smtClean="0"/>
              <a:t>1</a:t>
            </a:r>
            <a:r>
              <a:rPr lang="pt-BR" dirty="0" smtClean="0"/>
              <a:t> = </a:t>
            </a:r>
            <a:r>
              <a:rPr lang="pt-BR" dirty="0"/>
              <a:t>w</a:t>
            </a:r>
            <a:r>
              <a:rPr lang="pt-BR" sz="1200" dirty="0"/>
              <a:t>1</a:t>
            </a:r>
            <a:r>
              <a:rPr lang="pt-BR" dirty="0"/>
              <a:t> </a:t>
            </a:r>
            <a:r>
              <a:rPr lang="pt-BR" dirty="0" smtClean="0"/>
              <a:t>+ taxa de aprendizado * erro * x</a:t>
            </a:r>
            <a:r>
              <a:rPr lang="pt-BR" sz="1400" dirty="0" smtClean="0"/>
              <a:t>1</a:t>
            </a:r>
          </a:p>
          <a:p>
            <a:r>
              <a:rPr lang="pt-BR" dirty="0" smtClean="0"/>
              <a:t>w</a:t>
            </a:r>
            <a:r>
              <a:rPr lang="pt-BR" sz="12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0,5 </a:t>
            </a:r>
            <a:r>
              <a:rPr lang="pt-BR" dirty="0"/>
              <a:t>+ </a:t>
            </a:r>
            <a:r>
              <a:rPr lang="pt-BR" dirty="0" smtClean="0"/>
              <a:t>0,2 </a:t>
            </a:r>
            <a:r>
              <a:rPr lang="pt-BR" dirty="0"/>
              <a:t>* </a:t>
            </a:r>
            <a:r>
              <a:rPr lang="pt-BR" dirty="0" smtClean="0"/>
              <a:t>-2 </a:t>
            </a:r>
            <a:r>
              <a:rPr lang="pt-BR" dirty="0"/>
              <a:t>* </a:t>
            </a:r>
            <a:r>
              <a:rPr lang="pt-BR" dirty="0" smtClean="0"/>
              <a:t>6,1 = -1,94</a:t>
            </a:r>
            <a:endParaRPr lang="pt-BR" sz="1400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03299" y="5111067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84809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-1,94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68786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 smtClean="0"/>
              <a:t>1</a:t>
            </a:r>
            <a:r>
              <a:rPr lang="pt-BR" dirty="0" smtClean="0"/>
              <a:t> = </a:t>
            </a:r>
            <a:r>
              <a:rPr lang="pt-BR" dirty="0"/>
              <a:t>w</a:t>
            </a:r>
            <a:r>
              <a:rPr lang="pt-BR" sz="1200" dirty="0"/>
              <a:t>1</a:t>
            </a:r>
            <a:r>
              <a:rPr lang="pt-BR" dirty="0"/>
              <a:t> </a:t>
            </a:r>
            <a:r>
              <a:rPr lang="pt-BR" dirty="0" smtClean="0"/>
              <a:t>+ taxa de aprendizado * erro * x</a:t>
            </a:r>
            <a:r>
              <a:rPr lang="pt-BR" sz="1400" dirty="0" smtClean="0"/>
              <a:t>1</a:t>
            </a:r>
          </a:p>
          <a:p>
            <a:r>
              <a:rPr lang="pt-BR" dirty="0"/>
              <a:t>w</a:t>
            </a:r>
            <a:r>
              <a:rPr lang="pt-BR" sz="1200" dirty="0"/>
              <a:t>1</a:t>
            </a:r>
            <a:r>
              <a:rPr lang="pt-BR" dirty="0"/>
              <a:t> = 0,5 + 0,2 * </a:t>
            </a:r>
            <a:r>
              <a:rPr lang="pt-BR" dirty="0" smtClean="0"/>
              <a:t>-2 </a:t>
            </a:r>
            <a:r>
              <a:rPr lang="pt-BR" dirty="0"/>
              <a:t>* 6,1 = </a:t>
            </a:r>
            <a:r>
              <a:rPr lang="pt-BR" dirty="0" smtClean="0"/>
              <a:t>-1,94</a:t>
            </a:r>
            <a:endParaRPr lang="pt-BR" sz="1400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376310" y="5693442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13014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-1,94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68786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/>
              <a:t>2</a:t>
            </a:r>
            <a:r>
              <a:rPr lang="pt-BR" dirty="0" smtClean="0"/>
              <a:t> = w</a:t>
            </a:r>
            <a:r>
              <a:rPr lang="pt-BR" sz="1200" dirty="0" smtClean="0"/>
              <a:t>2</a:t>
            </a:r>
            <a:r>
              <a:rPr lang="pt-BR" dirty="0" smtClean="0"/>
              <a:t> + taxa de aprendizado * erro * x</a:t>
            </a:r>
            <a:r>
              <a:rPr lang="pt-BR" sz="1400" dirty="0"/>
              <a:t>2</a:t>
            </a:r>
            <a:endParaRPr lang="pt-BR" sz="1400" dirty="0" smtClean="0"/>
          </a:p>
          <a:p>
            <a:r>
              <a:rPr lang="pt-BR" dirty="0" smtClean="0"/>
              <a:t>w</a:t>
            </a:r>
            <a:r>
              <a:rPr lang="pt-BR" sz="1200" dirty="0"/>
              <a:t>2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0,5 </a:t>
            </a:r>
            <a:r>
              <a:rPr lang="pt-BR" dirty="0"/>
              <a:t>+ </a:t>
            </a:r>
            <a:r>
              <a:rPr lang="pt-BR" dirty="0" smtClean="0"/>
              <a:t>0,2 </a:t>
            </a:r>
            <a:r>
              <a:rPr lang="pt-BR" dirty="0"/>
              <a:t>* </a:t>
            </a:r>
            <a:r>
              <a:rPr lang="pt-BR" dirty="0" smtClean="0"/>
              <a:t>-2 </a:t>
            </a:r>
            <a:r>
              <a:rPr lang="pt-BR" dirty="0"/>
              <a:t>* </a:t>
            </a:r>
            <a:r>
              <a:rPr lang="pt-BR" dirty="0" smtClean="0"/>
              <a:t>21,2 = -7,98</a:t>
            </a:r>
            <a:endParaRPr lang="pt-BR" sz="1400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376310" y="5693442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1430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-1,94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59632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-7,98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/>
              <a:t>2</a:t>
            </a:r>
            <a:r>
              <a:rPr lang="pt-BR" dirty="0" smtClean="0"/>
              <a:t> = w</a:t>
            </a:r>
            <a:r>
              <a:rPr lang="pt-BR" sz="1200" dirty="0" smtClean="0"/>
              <a:t>2</a:t>
            </a:r>
            <a:r>
              <a:rPr lang="pt-BR" dirty="0" smtClean="0"/>
              <a:t> + taxa de aprendizado * erro * x</a:t>
            </a:r>
            <a:r>
              <a:rPr lang="pt-BR" sz="1400" dirty="0"/>
              <a:t>2</a:t>
            </a:r>
            <a:endParaRPr lang="pt-BR" sz="1400" dirty="0" smtClean="0"/>
          </a:p>
          <a:p>
            <a:r>
              <a:rPr lang="pt-BR" dirty="0" smtClean="0"/>
              <a:t>w</a:t>
            </a:r>
            <a:r>
              <a:rPr lang="pt-BR" sz="1200" dirty="0"/>
              <a:t>2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0,5 </a:t>
            </a:r>
            <a:r>
              <a:rPr lang="pt-BR" dirty="0"/>
              <a:t>+ </a:t>
            </a:r>
            <a:r>
              <a:rPr lang="pt-BR" dirty="0" smtClean="0"/>
              <a:t>0,2 </a:t>
            </a:r>
            <a:r>
              <a:rPr lang="pt-BR" dirty="0"/>
              <a:t>* </a:t>
            </a:r>
            <a:r>
              <a:rPr lang="pt-BR" dirty="0" smtClean="0"/>
              <a:t>-2 </a:t>
            </a:r>
            <a:r>
              <a:rPr lang="pt-BR" dirty="0"/>
              <a:t>* </a:t>
            </a:r>
            <a:r>
              <a:rPr lang="pt-BR" dirty="0" smtClean="0"/>
              <a:t>21,2 = -7,98</a:t>
            </a:r>
            <a:endParaRPr lang="pt-BR" sz="1400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1259632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-7,98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39838" y="4885382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9455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0,5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-1,94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/>
              <a:t>0</a:t>
            </a:r>
            <a:r>
              <a:rPr lang="pt-BR" dirty="0" smtClean="0"/>
              <a:t> = w</a:t>
            </a:r>
            <a:r>
              <a:rPr lang="pt-BR" sz="1200" dirty="0"/>
              <a:t>0</a:t>
            </a:r>
            <a:r>
              <a:rPr lang="pt-BR" dirty="0" smtClean="0"/>
              <a:t> + taxa de aprendizado * erro * </a:t>
            </a:r>
            <a:r>
              <a:rPr lang="pt-BR" dirty="0"/>
              <a:t>1</a:t>
            </a:r>
            <a:endParaRPr lang="pt-BR" sz="1400" dirty="0" smtClean="0"/>
          </a:p>
          <a:p>
            <a:r>
              <a:rPr lang="pt-BR" dirty="0" smtClean="0"/>
              <a:t>w</a:t>
            </a:r>
            <a:r>
              <a:rPr lang="pt-BR" sz="1200" dirty="0"/>
              <a:t>0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0,5 </a:t>
            </a:r>
            <a:r>
              <a:rPr lang="pt-BR" dirty="0"/>
              <a:t>+ </a:t>
            </a:r>
            <a:r>
              <a:rPr lang="pt-BR" dirty="0" smtClean="0"/>
              <a:t>0,2 </a:t>
            </a:r>
            <a:r>
              <a:rPr lang="pt-BR" dirty="0"/>
              <a:t>* </a:t>
            </a:r>
            <a:r>
              <a:rPr lang="pt-BR" dirty="0" smtClean="0"/>
              <a:t>-2 </a:t>
            </a:r>
            <a:r>
              <a:rPr lang="pt-BR" dirty="0"/>
              <a:t>* </a:t>
            </a:r>
            <a:r>
              <a:rPr lang="pt-BR" dirty="0" smtClean="0"/>
              <a:t>1 = </a:t>
            </a:r>
            <a:r>
              <a:rPr lang="pt-BR" b="1" dirty="0" smtClean="0"/>
              <a:t>0,1</a:t>
            </a:r>
            <a:endParaRPr lang="pt-BR" sz="1400" b="1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1259632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-7,98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39838" y="4885382"/>
            <a:ext cx="680469" cy="423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93724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0,1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-1,94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5030" y="5149921"/>
            <a:ext cx="428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</a:t>
            </a:r>
            <a:r>
              <a:rPr lang="pt-BR" sz="1200" dirty="0"/>
              <a:t>0</a:t>
            </a:r>
            <a:r>
              <a:rPr lang="pt-BR" dirty="0" smtClean="0"/>
              <a:t> = w</a:t>
            </a:r>
            <a:r>
              <a:rPr lang="pt-BR" sz="1200" dirty="0"/>
              <a:t>0</a:t>
            </a:r>
            <a:r>
              <a:rPr lang="pt-BR" dirty="0" smtClean="0"/>
              <a:t> + taxa de aprendizado * erro * </a:t>
            </a:r>
            <a:r>
              <a:rPr lang="pt-BR" dirty="0"/>
              <a:t>1</a:t>
            </a:r>
            <a:endParaRPr lang="pt-BR" sz="1400" dirty="0" smtClean="0"/>
          </a:p>
          <a:p>
            <a:r>
              <a:rPr lang="pt-BR" dirty="0" smtClean="0"/>
              <a:t>w</a:t>
            </a:r>
            <a:r>
              <a:rPr lang="pt-BR" sz="1200" dirty="0"/>
              <a:t>0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0,5 </a:t>
            </a:r>
            <a:r>
              <a:rPr lang="pt-BR" dirty="0"/>
              <a:t>+ </a:t>
            </a:r>
            <a:r>
              <a:rPr lang="pt-BR" dirty="0" smtClean="0"/>
              <a:t>0,2 </a:t>
            </a:r>
            <a:r>
              <a:rPr lang="pt-BR" dirty="0"/>
              <a:t>* </a:t>
            </a:r>
            <a:r>
              <a:rPr lang="pt-BR" dirty="0" smtClean="0"/>
              <a:t>-2 </a:t>
            </a:r>
            <a:r>
              <a:rPr lang="pt-BR" dirty="0"/>
              <a:t>* </a:t>
            </a:r>
            <a:r>
              <a:rPr lang="pt-BR" dirty="0" smtClean="0"/>
              <a:t>1 = </a:t>
            </a:r>
            <a:r>
              <a:rPr lang="pt-BR" b="1" dirty="0" smtClean="0"/>
              <a:t>0,1</a:t>
            </a:r>
            <a:endParaRPr lang="pt-BR" sz="1400" b="1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4685327"/>
            <a:ext cx="316835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Como eu atualizo os pesos?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3101841" y="49022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0,1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59632" y="5674582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-7,98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98072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Treinar uma rede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 para diferenciar uma banana e uma laranja</a:t>
            </a:r>
            <a:endParaRPr lang="pt-BR" sz="28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06244"/>
              </p:ext>
            </p:extLst>
          </p:nvPr>
        </p:nvGraphicFramePr>
        <p:xfrm>
          <a:off x="2015716" y="2013161"/>
          <a:ext cx="4680520" cy="240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4"/>
                <a:gridCol w="1560174"/>
                <a:gridCol w="1560172"/>
              </a:tblGrid>
              <a:tr h="328036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Atributos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Classe</a:t>
                      </a:r>
                      <a:endParaRPr lang="pt-BR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406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Comprimento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Largura</a:t>
                      </a:r>
                      <a:endParaRPr lang="pt-BR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21,2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Banana = -1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pt-BR" dirty="0" smtClean="0"/>
                        <a:t>11,9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Laranja =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2363478" y="5363924"/>
            <a:ext cx="1296144" cy="1080120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1471673" y="5363924"/>
            <a:ext cx="887225" cy="31065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471673" y="6011996"/>
            <a:ext cx="891805" cy="288032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55849" y="4931876"/>
            <a:ext cx="0" cy="36004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31630" y="5903984"/>
            <a:ext cx="764379" cy="0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55576" y="6081536"/>
            <a:ext cx="7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21,2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2287" y="5149921"/>
            <a:ext cx="6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6,1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11833" y="4562544"/>
            <a:ext cx="4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20772" y="5054659"/>
            <a:ext cx="89011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-1,94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644008" y="474721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Função agregadora</a:t>
            </a:r>
          </a:p>
          <a:p>
            <a:r>
              <a:rPr lang="pt-BR" dirty="0" smtClean="0"/>
              <a:t>1*0,1+6,1*-1,94+21,2*-7,98 = -180,9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784754" y="5489916"/>
            <a:ext cx="3384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Função de ativação</a:t>
            </a:r>
          </a:p>
          <a:p>
            <a:r>
              <a:rPr lang="pt-BR" dirty="0" smtClean="0"/>
              <a:t>-180,9 &lt; 0 = </a:t>
            </a:r>
            <a:r>
              <a:rPr lang="pt-BR" sz="2800" b="1" dirty="0" smtClean="0"/>
              <a:t>-1</a:t>
            </a:r>
            <a:endParaRPr lang="pt-BR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804248" y="5805264"/>
            <a:ext cx="2339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Correto!!</a:t>
            </a:r>
          </a:p>
        </p:txBody>
      </p:sp>
    </p:spTree>
    <p:extLst>
      <p:ext uri="{BB962C8B-B14F-4D97-AF65-F5344CB8AC3E}">
        <p14:creationId xmlns:p14="http://schemas.microsoft.com/office/powerpoint/2010/main" val="11681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classificar?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vários algoritmos para o </a:t>
            </a:r>
            <a:r>
              <a:rPr lang="pt-BR" b="1" dirty="0" smtClean="0"/>
              <a:t>Aprendizado de Máquinas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Árvores de Decisão</a:t>
            </a:r>
          </a:p>
          <a:p>
            <a:pPr lvl="1"/>
            <a:r>
              <a:rPr lang="pt-BR" dirty="0" err="1" smtClean="0"/>
              <a:t>Naive</a:t>
            </a:r>
            <a:r>
              <a:rPr lang="pt-BR" dirty="0" smtClean="0"/>
              <a:t> </a:t>
            </a:r>
            <a:r>
              <a:rPr lang="pt-BR" dirty="0" err="1" smtClean="0"/>
              <a:t>Bayes</a:t>
            </a:r>
            <a:endParaRPr lang="pt-BR" dirty="0" smtClean="0"/>
          </a:p>
          <a:p>
            <a:pPr lvl="1"/>
            <a:r>
              <a:rPr lang="pt-BR" dirty="0" smtClean="0"/>
              <a:t>K-NN</a:t>
            </a:r>
          </a:p>
          <a:p>
            <a:pPr lvl="1"/>
            <a:r>
              <a:rPr lang="pt-BR" dirty="0" smtClean="0"/>
              <a:t>SVM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Redes Neurais Artificiais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01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</a:t>
            </a:r>
            <a:endParaRPr lang="pt-BR" dirty="0"/>
          </a:p>
        </p:txBody>
      </p:sp>
      <p:pic>
        <p:nvPicPr>
          <p:cNvPr id="4" name="Picture 2" descr="C:\Users\branquinho\Downloads\MateriaisCapítulo01_RNA\Fig#1.1_RN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27" y="1844822"/>
            <a:ext cx="7992888" cy="429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67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Neurônios</a:t>
            </a:r>
            <a:endParaRPr lang="pt-BR" dirty="0"/>
          </a:p>
        </p:txBody>
      </p:sp>
      <p:pic>
        <p:nvPicPr>
          <p:cNvPr id="4" name="Picture 3" descr="C:\Users\branquinho\Downloads\MateriaisCapítulo01_RNA\Fig#1.2_RN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496944" cy="44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481641"/>
            <a:ext cx="4289323" cy="2750101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043608" y="2553264"/>
            <a:ext cx="2520280" cy="980261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899592" y="3633384"/>
            <a:ext cx="2520280" cy="23784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043608" y="4179856"/>
            <a:ext cx="2520280" cy="1265368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03647" y="3640668"/>
            <a:ext cx="800219" cy="8695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7092280" y="3835178"/>
            <a:ext cx="1080120" cy="645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51520" y="1924670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51520" y="3148806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/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1520" y="4967159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 smtClean="0"/>
              <a:t>x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593656" y="211978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31640" y="3064604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313754" y="450040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err="1" smtClean="0"/>
              <a:t>w</a:t>
            </a:r>
            <a:r>
              <a:rPr lang="pt-BR" sz="1400" dirty="0" err="1" smtClean="0"/>
              <a:t>n</a:t>
            </a:r>
            <a:endParaRPr lang="pt-BR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00392" y="3441194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y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052365" y="3364579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Núcleo do neurônio</a:t>
            </a:r>
            <a:endParaRPr lang="pt-BR" sz="2800" dirty="0"/>
          </a:p>
        </p:txBody>
      </p:sp>
      <p:cxnSp>
        <p:nvCxnSpPr>
          <p:cNvPr id="36" name="Conector reto 35"/>
          <p:cNvCxnSpPr/>
          <p:nvPr/>
        </p:nvCxnSpPr>
        <p:spPr>
          <a:xfrm>
            <a:off x="3831927" y="2231592"/>
            <a:ext cx="27709" cy="1114472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186127" y="2189253"/>
            <a:ext cx="10341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0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395442" y="1604478"/>
            <a:ext cx="9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38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481641"/>
            <a:ext cx="4289323" cy="275010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043608" y="2553264"/>
            <a:ext cx="2520280" cy="980261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12" idx="2"/>
          </p:cNvCxnSpPr>
          <p:nvPr/>
        </p:nvCxnSpPr>
        <p:spPr>
          <a:xfrm>
            <a:off x="899592" y="3633384"/>
            <a:ext cx="2520280" cy="23784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043608" y="4179856"/>
            <a:ext cx="2520280" cy="1265368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03647" y="3640668"/>
            <a:ext cx="800219" cy="8695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cxnSp>
        <p:nvCxnSpPr>
          <p:cNvPr id="19" name="Conector reto 18"/>
          <p:cNvCxnSpPr>
            <a:stCxn id="26" idx="6"/>
          </p:cNvCxnSpPr>
          <p:nvPr/>
        </p:nvCxnSpPr>
        <p:spPr>
          <a:xfrm flipV="1">
            <a:off x="7092280" y="3835178"/>
            <a:ext cx="1080120" cy="645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563888" y="353352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agregadora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350274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de Ativação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51520" y="1924670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51520" y="3148806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/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1520" y="4967159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 smtClean="0"/>
              <a:t>x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593656" y="211978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31640" y="3064604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313754" y="450040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err="1" smtClean="0"/>
              <a:t>w</a:t>
            </a:r>
            <a:r>
              <a:rPr lang="pt-BR" sz="1400" dirty="0" err="1" smtClean="0"/>
              <a:t>n</a:t>
            </a:r>
            <a:endParaRPr lang="pt-BR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00392" y="3441194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y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419872" y="3347757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491514" y="3318161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26" idx="2"/>
          </p:cNvCxnSpPr>
          <p:nvPr/>
        </p:nvCxnSpPr>
        <p:spPr>
          <a:xfrm>
            <a:off x="5020638" y="3828723"/>
            <a:ext cx="470876" cy="12910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831927" y="2231592"/>
            <a:ext cx="27709" cy="1114472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186127" y="2189253"/>
            <a:ext cx="10341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395442" y="1604478"/>
            <a:ext cx="9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053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143508" y="1861102"/>
            <a:ext cx="792088" cy="40202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99309" y="134485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Sinais de entrada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481641"/>
            <a:ext cx="4289323" cy="275010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043608" y="2553264"/>
            <a:ext cx="2520280" cy="980261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12" idx="2"/>
          </p:cNvCxnSpPr>
          <p:nvPr/>
        </p:nvCxnSpPr>
        <p:spPr>
          <a:xfrm>
            <a:off x="899592" y="3633384"/>
            <a:ext cx="2520280" cy="23784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043608" y="4179856"/>
            <a:ext cx="2520280" cy="1265368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03647" y="3640668"/>
            <a:ext cx="800219" cy="8695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cxnSp>
        <p:nvCxnSpPr>
          <p:cNvPr id="19" name="Conector reto 18"/>
          <p:cNvCxnSpPr>
            <a:stCxn id="26" idx="6"/>
          </p:cNvCxnSpPr>
          <p:nvPr/>
        </p:nvCxnSpPr>
        <p:spPr>
          <a:xfrm flipV="1">
            <a:off x="7092280" y="3835178"/>
            <a:ext cx="1080120" cy="645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563888" y="353352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agregadora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350274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de Ativação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51520" y="1924670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51520" y="3148806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/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1520" y="4967159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 smtClean="0"/>
              <a:t>x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593656" y="211978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31640" y="3064604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313754" y="450040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err="1" smtClean="0"/>
              <a:t>w</a:t>
            </a:r>
            <a:r>
              <a:rPr lang="pt-BR" sz="1400" dirty="0" err="1" smtClean="0"/>
              <a:t>n</a:t>
            </a:r>
            <a:endParaRPr lang="pt-BR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00392" y="3441194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y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419872" y="3347757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491514" y="3318161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26" idx="2"/>
          </p:cNvCxnSpPr>
          <p:nvPr/>
        </p:nvCxnSpPr>
        <p:spPr>
          <a:xfrm>
            <a:off x="5020638" y="3828723"/>
            <a:ext cx="470876" cy="12910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831927" y="2231592"/>
            <a:ext cx="27709" cy="1114472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186127" y="2189253"/>
            <a:ext cx="10341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395442" y="1604478"/>
            <a:ext cx="9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593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1246624" y="1953478"/>
            <a:ext cx="792088" cy="327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99309" y="134485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Pesos sinápticos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481641"/>
            <a:ext cx="4289323" cy="275010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043608" y="2553264"/>
            <a:ext cx="2520280" cy="980261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12" idx="2"/>
          </p:cNvCxnSpPr>
          <p:nvPr/>
        </p:nvCxnSpPr>
        <p:spPr>
          <a:xfrm>
            <a:off x="899592" y="3633384"/>
            <a:ext cx="2520280" cy="23784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043608" y="4179856"/>
            <a:ext cx="2520280" cy="1265368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03647" y="3640668"/>
            <a:ext cx="800219" cy="8695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cxnSp>
        <p:nvCxnSpPr>
          <p:cNvPr id="19" name="Conector reto 18"/>
          <p:cNvCxnSpPr>
            <a:stCxn id="26" idx="6"/>
          </p:cNvCxnSpPr>
          <p:nvPr/>
        </p:nvCxnSpPr>
        <p:spPr>
          <a:xfrm flipV="1">
            <a:off x="7092280" y="3835178"/>
            <a:ext cx="1080120" cy="6455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563888" y="353352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agregadora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350274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de Ativação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51520" y="1924670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51520" y="3148806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x</a:t>
            </a:r>
            <a:r>
              <a:rPr lang="pt-BR" dirty="0"/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1520" y="4967159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 smtClean="0"/>
              <a:t>x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593656" y="211978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31640" y="3064604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313754" y="4500409"/>
            <a:ext cx="89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err="1" smtClean="0"/>
              <a:t>w</a:t>
            </a:r>
            <a:r>
              <a:rPr lang="pt-BR" sz="1400" dirty="0" err="1" smtClean="0"/>
              <a:t>n</a:t>
            </a:r>
            <a:endParaRPr lang="pt-BR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00392" y="3441194"/>
            <a:ext cx="64807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smtClean="0"/>
              <a:t>y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419872" y="3347757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491514" y="3318161"/>
            <a:ext cx="1600766" cy="1046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26" idx="2"/>
          </p:cNvCxnSpPr>
          <p:nvPr/>
        </p:nvCxnSpPr>
        <p:spPr>
          <a:xfrm>
            <a:off x="5020638" y="3828723"/>
            <a:ext cx="470876" cy="12910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831927" y="2231592"/>
            <a:ext cx="27709" cy="1114472"/>
          </a:xfrm>
          <a:prstGeom prst="line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186127" y="2189253"/>
            <a:ext cx="10341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3200" dirty="0" smtClean="0"/>
              <a:t>w</a:t>
            </a:r>
            <a:r>
              <a:rPr lang="pt-BR" sz="1400" dirty="0"/>
              <a:t>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395442" y="1604478"/>
            <a:ext cx="9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04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1215</Words>
  <Application>Microsoft Office PowerPoint</Application>
  <PresentationFormat>Apresentação na tela (4:3)</PresentationFormat>
  <Paragraphs>550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Classificar Bananas e Laranjas</vt:lpstr>
      <vt:lpstr>Classificar Bananas e Laranjas</vt:lpstr>
      <vt:lpstr>Como classificar?</vt:lpstr>
      <vt:lpstr>Neurônio</vt:lpstr>
      <vt:lpstr>Neurônios</vt:lpstr>
      <vt:lpstr>Neurônio Artificial</vt:lpstr>
      <vt:lpstr>Neurônio Artificial</vt:lpstr>
      <vt:lpstr>Neurônio Artificial</vt:lpstr>
      <vt:lpstr>Neurônio Artificial</vt:lpstr>
      <vt:lpstr>Neurônio Artificial</vt:lpstr>
      <vt:lpstr>Neurônio Artificial</vt:lpstr>
      <vt:lpstr>Neurônio Artificial</vt:lpstr>
      <vt:lpstr>Perceptron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Glauco</cp:lastModifiedBy>
  <cp:revision>40</cp:revision>
  <dcterms:created xsi:type="dcterms:W3CDTF">2016-11-02T16:22:25Z</dcterms:created>
  <dcterms:modified xsi:type="dcterms:W3CDTF">2019-01-28T12:37:08Z</dcterms:modified>
</cp:coreProperties>
</file>