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5" r:id="rId2"/>
    <p:sldId id="263" r:id="rId3"/>
    <p:sldId id="267" r:id="rId4"/>
    <p:sldId id="270" r:id="rId5"/>
    <p:sldId id="271" r:id="rId6"/>
    <p:sldId id="266" r:id="rId7"/>
    <p:sldId id="272" r:id="rId8"/>
    <p:sldId id="273" r:id="rId9"/>
    <p:sldId id="265" r:id="rId10"/>
    <p:sldId id="274" r:id="rId11"/>
    <p:sldId id="288" r:id="rId12"/>
    <p:sldId id="277" r:id="rId13"/>
    <p:sldId id="276" r:id="rId14"/>
    <p:sldId id="278" r:id="rId15"/>
    <p:sldId id="289" r:id="rId16"/>
    <p:sldId id="279" r:id="rId17"/>
    <p:sldId id="280" r:id="rId18"/>
    <p:sldId id="281" r:id="rId19"/>
    <p:sldId id="282" r:id="rId20"/>
    <p:sldId id="283" r:id="rId21"/>
    <p:sldId id="284" r:id="rId22"/>
    <p:sldId id="285" r:id="rId23"/>
    <p:sldId id="286" r:id="rId24"/>
    <p:sldId id="287" r:id="rId2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60" autoAdjust="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2FE70-F930-4668-BE55-E3B1D5F401A0}" type="datetimeFigureOut">
              <a:rPr lang="pt-BR" smtClean="0"/>
              <a:t>22/01/2019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8BBE0-9832-4E67-8B3A-60CBB1370C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2178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2FE70-F930-4668-BE55-E3B1D5F401A0}" type="datetimeFigureOut">
              <a:rPr lang="pt-BR" smtClean="0"/>
              <a:t>22/01/2019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8BBE0-9832-4E67-8B3A-60CBB1370C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5286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2FE70-F930-4668-BE55-E3B1D5F401A0}" type="datetimeFigureOut">
              <a:rPr lang="pt-BR" smtClean="0"/>
              <a:t>22/01/2019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8BBE0-9832-4E67-8B3A-60CBB1370C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0899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2FE70-F930-4668-BE55-E3B1D5F401A0}" type="datetimeFigureOut">
              <a:rPr lang="pt-BR" smtClean="0"/>
              <a:t>22/01/2019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8BBE0-9832-4E67-8B3A-60CBB1370C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3467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2FE70-F930-4668-BE55-E3B1D5F401A0}" type="datetimeFigureOut">
              <a:rPr lang="pt-BR" smtClean="0"/>
              <a:t>22/01/2019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8BBE0-9832-4E67-8B3A-60CBB1370C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3086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2FE70-F930-4668-BE55-E3B1D5F401A0}" type="datetimeFigureOut">
              <a:rPr lang="pt-BR" smtClean="0"/>
              <a:t>22/01/2019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8BBE0-9832-4E67-8B3A-60CBB1370C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9670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2FE70-F930-4668-BE55-E3B1D5F401A0}" type="datetimeFigureOut">
              <a:rPr lang="pt-BR" smtClean="0"/>
              <a:t>22/01/2019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8BBE0-9832-4E67-8B3A-60CBB1370C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9478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2FE70-F930-4668-BE55-E3B1D5F401A0}" type="datetimeFigureOut">
              <a:rPr lang="pt-BR" smtClean="0"/>
              <a:t>22/01/2019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8BBE0-9832-4E67-8B3A-60CBB1370C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9795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2FE70-F930-4668-BE55-E3B1D5F401A0}" type="datetimeFigureOut">
              <a:rPr lang="pt-BR" smtClean="0"/>
              <a:t>22/01/2019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8BBE0-9832-4E67-8B3A-60CBB1370C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3142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2FE70-F930-4668-BE55-E3B1D5F401A0}" type="datetimeFigureOut">
              <a:rPr lang="pt-BR" smtClean="0"/>
              <a:t>22/01/2019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8BBE0-9832-4E67-8B3A-60CBB1370C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1997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2FE70-F930-4668-BE55-E3B1D5F401A0}" type="datetimeFigureOut">
              <a:rPr lang="pt-BR" smtClean="0"/>
              <a:t>22/01/2019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8BBE0-9832-4E67-8B3A-60CBB1370C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4281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22FE70-F930-4668-BE55-E3B1D5F401A0}" type="datetimeFigureOut">
              <a:rPr lang="pt-BR" smtClean="0"/>
              <a:t>22/01/2019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48BBE0-9832-4E67-8B3A-60CBB1370C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6403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Brilho  x   Contraste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1"/>
            <a:ext cx="8219256" cy="1972816"/>
          </a:xfrm>
        </p:spPr>
        <p:txBody>
          <a:bodyPr/>
          <a:lstStyle/>
          <a:p>
            <a:r>
              <a:rPr lang="pt-BR" dirty="0" smtClean="0"/>
              <a:t>Brilho é o valor do pixel da imagem</a:t>
            </a:r>
          </a:p>
          <a:p>
            <a:r>
              <a:rPr lang="pt-BR" dirty="0" smtClean="0"/>
              <a:t>Contraste é a diferença de brilho entre a área mais escura e a área mais clara da imagem</a:t>
            </a:r>
            <a:endParaRPr lang="pt-BR" dirty="0"/>
          </a:p>
        </p:txBody>
      </p:sp>
      <p:pic>
        <p:nvPicPr>
          <p:cNvPr id="25602" name="Picture 2" descr="http://cdn.cambridgeincolour.com/images/tutorials/hist_lowcon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652" y="5157192"/>
            <a:ext cx="3528392" cy="1559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604" name="Picture 4" descr="http://cdn.cambridgeincolour.com/images/tutorials/hist_highcon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5157191"/>
            <a:ext cx="3528392" cy="1559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606" name="Picture 6" descr="http://cdn.cambridgeincolour.com/images/pt/tutorials/hist_lowcont_hist_p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652" y="3501008"/>
            <a:ext cx="3528392" cy="1394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608" name="Picture 8" descr="http://cdn.cambridgeincolour.com/images/pt/tutorials/hist_highcont_hist_pt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2680" y="3501008"/>
            <a:ext cx="3543735" cy="1401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1358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Histograma</a:t>
            </a:r>
            <a:endParaRPr lang="pt-BR" dirty="0"/>
          </a:p>
        </p:txBody>
      </p:sp>
      <p:graphicFrame>
        <p:nvGraphicFramePr>
          <p:cNvPr id="4" name="Objeto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8821718"/>
              </p:ext>
            </p:extLst>
          </p:nvPr>
        </p:nvGraphicFramePr>
        <p:xfrm>
          <a:off x="395536" y="2204864"/>
          <a:ext cx="8193088" cy="4032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Imagem de bitmap" r:id="rId3" imgW="7354327" imgH="3619048" progId="PBrush">
                  <p:embed/>
                </p:oleObj>
              </mc:Choice>
              <mc:Fallback>
                <p:oleObj name="Imagem de bitmap" r:id="rId3" imgW="7354327" imgH="3619048" progId="PBrush">
                  <p:embed/>
                  <p:pic>
                    <p:nvPicPr>
                      <p:cNvPr id="0" name="Object 10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2204864"/>
                        <a:ext cx="8193088" cy="4032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93945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7094283"/>
              </p:ext>
            </p:extLst>
          </p:nvPr>
        </p:nvGraphicFramePr>
        <p:xfrm>
          <a:off x="1403648" y="188640"/>
          <a:ext cx="5400600" cy="3600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0120"/>
                <a:gridCol w="1080120"/>
                <a:gridCol w="1080120"/>
                <a:gridCol w="1080120"/>
                <a:gridCol w="1080120"/>
              </a:tblGrid>
              <a:tr h="720080">
                <a:tc>
                  <a:txBody>
                    <a:bodyPr/>
                    <a:lstStyle/>
                    <a:p>
                      <a:pPr algn="ctr"/>
                      <a:r>
                        <a:rPr lang="pt-BR" sz="3600" b="1" dirty="0" smtClean="0"/>
                        <a:t>0</a:t>
                      </a:r>
                      <a:endParaRPr lang="pt-BR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600" b="1" dirty="0" smtClean="0"/>
                        <a:t>0</a:t>
                      </a:r>
                      <a:endParaRPr lang="pt-BR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600" b="1" dirty="0" smtClean="0"/>
                        <a:t>0</a:t>
                      </a:r>
                      <a:endParaRPr lang="pt-BR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600" b="1" dirty="0" smtClean="0"/>
                        <a:t>1</a:t>
                      </a:r>
                      <a:endParaRPr lang="pt-BR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600" b="1" dirty="0" smtClean="0"/>
                        <a:t>1</a:t>
                      </a:r>
                      <a:endParaRPr lang="pt-BR" sz="3600" b="1" dirty="0"/>
                    </a:p>
                  </a:txBody>
                  <a:tcPr/>
                </a:tc>
              </a:tr>
              <a:tr h="720080">
                <a:tc>
                  <a:txBody>
                    <a:bodyPr/>
                    <a:lstStyle/>
                    <a:p>
                      <a:pPr algn="ctr"/>
                      <a:r>
                        <a:rPr lang="pt-BR" sz="3600" b="1" dirty="0" smtClean="0"/>
                        <a:t>0</a:t>
                      </a:r>
                      <a:endParaRPr lang="pt-BR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600" b="1" dirty="0" smtClean="0"/>
                        <a:t>0</a:t>
                      </a:r>
                      <a:endParaRPr lang="pt-BR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600" b="1" dirty="0" smtClean="0"/>
                        <a:t>1</a:t>
                      </a:r>
                      <a:endParaRPr lang="pt-BR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600" b="1" dirty="0" smtClean="0"/>
                        <a:t>1</a:t>
                      </a:r>
                      <a:endParaRPr lang="pt-BR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600" b="1" dirty="0" smtClean="0"/>
                        <a:t>1</a:t>
                      </a:r>
                      <a:endParaRPr lang="pt-BR" sz="3600" b="1" dirty="0"/>
                    </a:p>
                  </a:txBody>
                  <a:tcPr/>
                </a:tc>
              </a:tr>
              <a:tr h="720080">
                <a:tc>
                  <a:txBody>
                    <a:bodyPr/>
                    <a:lstStyle/>
                    <a:p>
                      <a:pPr algn="ctr"/>
                      <a:r>
                        <a:rPr lang="pt-BR" sz="3600" b="1" dirty="0" smtClean="0"/>
                        <a:t>0</a:t>
                      </a:r>
                      <a:endParaRPr lang="pt-BR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600" b="1" dirty="0" smtClean="0"/>
                        <a:t>1</a:t>
                      </a:r>
                      <a:endParaRPr lang="pt-BR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600" b="1" dirty="0" smtClean="0"/>
                        <a:t>1</a:t>
                      </a:r>
                      <a:endParaRPr lang="pt-BR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600" b="1" dirty="0" smtClean="0"/>
                        <a:t>1</a:t>
                      </a:r>
                      <a:endParaRPr lang="pt-BR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600" b="1" dirty="0" smtClean="0"/>
                        <a:t>1</a:t>
                      </a:r>
                      <a:endParaRPr lang="pt-BR" sz="3600" b="1" dirty="0"/>
                    </a:p>
                  </a:txBody>
                  <a:tcPr/>
                </a:tc>
              </a:tr>
              <a:tr h="720080">
                <a:tc>
                  <a:txBody>
                    <a:bodyPr/>
                    <a:lstStyle/>
                    <a:p>
                      <a:pPr algn="ctr"/>
                      <a:r>
                        <a:rPr lang="pt-BR" sz="3600" b="1" dirty="0" smtClean="0"/>
                        <a:t>2</a:t>
                      </a:r>
                      <a:endParaRPr lang="pt-BR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600" b="1" dirty="0" smtClean="0"/>
                        <a:t>2</a:t>
                      </a:r>
                      <a:endParaRPr lang="pt-BR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600" b="1" dirty="0" smtClean="0"/>
                        <a:t>2</a:t>
                      </a:r>
                      <a:endParaRPr lang="pt-BR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600" b="1" dirty="0" smtClean="0"/>
                        <a:t>2</a:t>
                      </a:r>
                      <a:endParaRPr lang="pt-BR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600" b="1" dirty="0" smtClean="0"/>
                        <a:t>2</a:t>
                      </a:r>
                      <a:endParaRPr lang="pt-BR" sz="3600" b="1" dirty="0"/>
                    </a:p>
                  </a:txBody>
                  <a:tcPr/>
                </a:tc>
              </a:tr>
              <a:tr h="720080">
                <a:tc>
                  <a:txBody>
                    <a:bodyPr/>
                    <a:lstStyle/>
                    <a:p>
                      <a:pPr algn="ctr"/>
                      <a:r>
                        <a:rPr lang="pt-BR" sz="3600" b="1" dirty="0" smtClean="0"/>
                        <a:t>2</a:t>
                      </a:r>
                      <a:endParaRPr lang="pt-BR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600" b="1" dirty="0" smtClean="0"/>
                        <a:t>2</a:t>
                      </a:r>
                      <a:endParaRPr lang="pt-BR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600" b="1" dirty="0" smtClean="0"/>
                        <a:t>2</a:t>
                      </a:r>
                      <a:endParaRPr lang="pt-BR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600" b="1" dirty="0" smtClean="0"/>
                        <a:t>3</a:t>
                      </a:r>
                      <a:endParaRPr lang="pt-BR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600" b="1" dirty="0" smtClean="0"/>
                        <a:t>3</a:t>
                      </a:r>
                      <a:endParaRPr lang="pt-BR" sz="3600" b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7392308"/>
              </p:ext>
            </p:extLst>
          </p:nvPr>
        </p:nvGraphicFramePr>
        <p:xfrm>
          <a:off x="971600" y="4725144"/>
          <a:ext cx="6840762" cy="128016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140127"/>
                <a:gridCol w="1140127"/>
                <a:gridCol w="1140127"/>
                <a:gridCol w="1140127"/>
                <a:gridCol w="1140127"/>
                <a:gridCol w="1140127"/>
              </a:tblGrid>
              <a:tr h="327636">
                <a:tc>
                  <a:txBody>
                    <a:bodyPr/>
                    <a:lstStyle/>
                    <a:p>
                      <a:pPr algn="ctr"/>
                      <a:r>
                        <a:rPr lang="pt-BR" sz="3600" dirty="0" smtClean="0"/>
                        <a:t>6</a:t>
                      </a:r>
                      <a:endParaRPr lang="pt-BR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600" dirty="0" smtClean="0"/>
                        <a:t>9</a:t>
                      </a:r>
                      <a:endParaRPr lang="pt-BR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600" dirty="0" smtClean="0"/>
                        <a:t>8</a:t>
                      </a:r>
                      <a:endParaRPr lang="pt-BR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600" dirty="0" smtClean="0"/>
                        <a:t>2</a:t>
                      </a:r>
                      <a:endParaRPr lang="pt-BR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600" dirty="0" smtClean="0"/>
                        <a:t>...</a:t>
                      </a:r>
                      <a:endParaRPr lang="pt-BR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600" dirty="0" smtClean="0"/>
                        <a:t>0</a:t>
                      </a:r>
                      <a:endParaRPr lang="pt-BR" sz="3600" dirty="0"/>
                    </a:p>
                  </a:txBody>
                  <a:tcPr/>
                </a:tc>
              </a:tr>
              <a:tr h="608468">
                <a:tc>
                  <a:txBody>
                    <a:bodyPr/>
                    <a:lstStyle/>
                    <a:p>
                      <a:pPr algn="ctr"/>
                      <a:r>
                        <a:rPr lang="pt-BR" sz="3600" dirty="0" smtClean="0"/>
                        <a:t>0</a:t>
                      </a:r>
                      <a:endParaRPr lang="pt-BR" sz="36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600" dirty="0" smtClean="0"/>
                        <a:t>1</a:t>
                      </a:r>
                      <a:endParaRPr lang="pt-BR" sz="36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600" dirty="0" smtClean="0"/>
                        <a:t>2</a:t>
                      </a:r>
                      <a:endParaRPr lang="pt-BR" sz="36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600" dirty="0" smtClean="0"/>
                        <a:t>3</a:t>
                      </a:r>
                      <a:endParaRPr lang="pt-BR" sz="36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600" dirty="0" smtClean="0"/>
                        <a:t>....</a:t>
                      </a:r>
                      <a:endParaRPr lang="pt-BR" sz="36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600" dirty="0" smtClean="0"/>
                        <a:t>255</a:t>
                      </a:r>
                      <a:endParaRPr lang="pt-BR" sz="36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CaixaDeTexto 5"/>
          <p:cNvSpPr txBox="1"/>
          <p:nvPr/>
        </p:nvSpPr>
        <p:spPr>
          <a:xfrm>
            <a:off x="2411760" y="6124654"/>
            <a:ext cx="324036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Histograma da imagem acima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75649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Ajustes de brilho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1556792"/>
            <a:ext cx="7772400" cy="1447800"/>
          </a:xfrm>
        </p:spPr>
        <p:txBody>
          <a:bodyPr/>
          <a:lstStyle/>
          <a:p>
            <a:r>
              <a:rPr lang="pt-BR" dirty="0" smtClean="0"/>
              <a:t>Brilho</a:t>
            </a:r>
          </a:p>
          <a:p>
            <a:pPr lvl="1"/>
            <a:r>
              <a:rPr lang="pt-BR" sz="2400" dirty="0" smtClean="0"/>
              <a:t>Pode ser realizado através da soma/subtração pontual na intensidade dos pixels</a:t>
            </a:r>
            <a:endParaRPr lang="pt-BR" dirty="0" smtClean="0"/>
          </a:p>
        </p:txBody>
      </p:sp>
      <p:graphicFrame>
        <p:nvGraphicFramePr>
          <p:cNvPr id="307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1262901"/>
              </p:ext>
            </p:extLst>
          </p:nvPr>
        </p:nvGraphicFramePr>
        <p:xfrm>
          <a:off x="827584" y="3429000"/>
          <a:ext cx="7627439" cy="30963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4" name="Imagem de bitmap" r:id="rId3" imgW="8066667" imgH="3277057" progId="Paint.Picture">
                  <p:embed/>
                </p:oleObj>
              </mc:Choice>
              <mc:Fallback>
                <p:oleObj name="Imagem de bitmap" r:id="rId3" imgW="8066667" imgH="3277057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3429000"/>
                        <a:ext cx="7627439" cy="309634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76799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1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Histograma correspondente a quatro tipo básicos de imagens</a:t>
            </a:r>
            <a:endParaRPr lang="pt-BR" dirty="0"/>
          </a:p>
        </p:txBody>
      </p:sp>
      <p:cxnSp>
        <p:nvCxnSpPr>
          <p:cNvPr id="5" name="Conector de seta reta 4"/>
          <p:cNvCxnSpPr/>
          <p:nvPr/>
        </p:nvCxnSpPr>
        <p:spPr>
          <a:xfrm flipV="1">
            <a:off x="1206112" y="2015395"/>
            <a:ext cx="0" cy="208823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/>
          <p:cNvCxnSpPr/>
          <p:nvPr/>
        </p:nvCxnSpPr>
        <p:spPr>
          <a:xfrm>
            <a:off x="1062096" y="3959611"/>
            <a:ext cx="2664296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rma livre 11"/>
          <p:cNvSpPr/>
          <p:nvPr/>
        </p:nvSpPr>
        <p:spPr>
          <a:xfrm>
            <a:off x="1191251" y="2428862"/>
            <a:ext cx="1967345" cy="1428970"/>
          </a:xfrm>
          <a:custGeom>
            <a:avLst/>
            <a:gdLst>
              <a:gd name="connsiteX0" fmla="*/ 0 w 1967345"/>
              <a:gd name="connsiteY0" fmla="*/ 678873 h 1428970"/>
              <a:gd name="connsiteX1" fmla="*/ 13854 w 1967345"/>
              <a:gd name="connsiteY1" fmla="*/ 471054 h 1428970"/>
              <a:gd name="connsiteX2" fmla="*/ 41563 w 1967345"/>
              <a:gd name="connsiteY2" fmla="*/ 346364 h 1428970"/>
              <a:gd name="connsiteX3" fmla="*/ 55418 w 1967345"/>
              <a:gd name="connsiteY3" fmla="*/ 304800 h 1428970"/>
              <a:gd name="connsiteX4" fmla="*/ 96981 w 1967345"/>
              <a:gd name="connsiteY4" fmla="*/ 193964 h 1428970"/>
              <a:gd name="connsiteX5" fmla="*/ 152400 w 1967345"/>
              <a:gd name="connsiteY5" fmla="*/ 124691 h 1428970"/>
              <a:gd name="connsiteX6" fmla="*/ 193963 w 1967345"/>
              <a:gd name="connsiteY6" fmla="*/ 69273 h 1428970"/>
              <a:gd name="connsiteX7" fmla="*/ 221672 w 1967345"/>
              <a:gd name="connsiteY7" fmla="*/ 13854 h 1428970"/>
              <a:gd name="connsiteX8" fmla="*/ 263236 w 1967345"/>
              <a:gd name="connsiteY8" fmla="*/ 0 h 1428970"/>
              <a:gd name="connsiteX9" fmla="*/ 318654 w 1967345"/>
              <a:gd name="connsiteY9" fmla="*/ 13854 h 1428970"/>
              <a:gd name="connsiteX10" fmla="*/ 387927 w 1967345"/>
              <a:gd name="connsiteY10" fmla="*/ 96982 h 1428970"/>
              <a:gd name="connsiteX11" fmla="*/ 415636 w 1967345"/>
              <a:gd name="connsiteY11" fmla="*/ 235527 h 1428970"/>
              <a:gd name="connsiteX12" fmla="*/ 429490 w 1967345"/>
              <a:gd name="connsiteY12" fmla="*/ 526473 h 1428970"/>
              <a:gd name="connsiteX13" fmla="*/ 443345 w 1967345"/>
              <a:gd name="connsiteY13" fmla="*/ 595745 h 1428970"/>
              <a:gd name="connsiteX14" fmla="*/ 457200 w 1967345"/>
              <a:gd name="connsiteY14" fmla="*/ 720436 h 1428970"/>
              <a:gd name="connsiteX15" fmla="*/ 484909 w 1967345"/>
              <a:gd name="connsiteY15" fmla="*/ 803564 h 1428970"/>
              <a:gd name="connsiteX16" fmla="*/ 498763 w 1967345"/>
              <a:gd name="connsiteY16" fmla="*/ 845127 h 1428970"/>
              <a:gd name="connsiteX17" fmla="*/ 512618 w 1967345"/>
              <a:gd name="connsiteY17" fmla="*/ 886691 h 1428970"/>
              <a:gd name="connsiteX18" fmla="*/ 526472 w 1967345"/>
              <a:gd name="connsiteY18" fmla="*/ 942109 h 1428970"/>
              <a:gd name="connsiteX19" fmla="*/ 581890 w 1967345"/>
              <a:gd name="connsiteY19" fmla="*/ 1052945 h 1428970"/>
              <a:gd name="connsiteX20" fmla="*/ 678872 w 1967345"/>
              <a:gd name="connsiteY20" fmla="*/ 1177636 h 1428970"/>
              <a:gd name="connsiteX21" fmla="*/ 706581 w 1967345"/>
              <a:gd name="connsiteY21" fmla="*/ 1219200 h 1428970"/>
              <a:gd name="connsiteX22" fmla="*/ 748145 w 1967345"/>
              <a:gd name="connsiteY22" fmla="*/ 1233054 h 1428970"/>
              <a:gd name="connsiteX23" fmla="*/ 817418 w 1967345"/>
              <a:gd name="connsiteY23" fmla="*/ 1288473 h 1428970"/>
              <a:gd name="connsiteX24" fmla="*/ 872836 w 1967345"/>
              <a:gd name="connsiteY24" fmla="*/ 1316182 h 1428970"/>
              <a:gd name="connsiteX25" fmla="*/ 955963 w 1967345"/>
              <a:gd name="connsiteY25" fmla="*/ 1357745 h 1428970"/>
              <a:gd name="connsiteX26" fmla="*/ 997527 w 1967345"/>
              <a:gd name="connsiteY26" fmla="*/ 1385454 h 1428970"/>
              <a:gd name="connsiteX27" fmla="*/ 1108363 w 1967345"/>
              <a:gd name="connsiteY27" fmla="*/ 1413164 h 1428970"/>
              <a:gd name="connsiteX28" fmla="*/ 1149927 w 1967345"/>
              <a:gd name="connsiteY28" fmla="*/ 1427018 h 1428970"/>
              <a:gd name="connsiteX29" fmla="*/ 1967345 w 1967345"/>
              <a:gd name="connsiteY29" fmla="*/ 1427018 h 1428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1967345" h="1428970">
                <a:moveTo>
                  <a:pt x="0" y="678873"/>
                </a:moveTo>
                <a:cubicBezTo>
                  <a:pt x="4618" y="609600"/>
                  <a:pt x="6946" y="540136"/>
                  <a:pt x="13854" y="471054"/>
                </a:cubicBezTo>
                <a:cubicBezTo>
                  <a:pt x="16051" y="449086"/>
                  <a:pt x="34445" y="371278"/>
                  <a:pt x="41563" y="346364"/>
                </a:cubicBezTo>
                <a:cubicBezTo>
                  <a:pt x="45575" y="332322"/>
                  <a:pt x="51406" y="318842"/>
                  <a:pt x="55418" y="304800"/>
                </a:cubicBezTo>
                <a:cubicBezTo>
                  <a:pt x="74901" y="236610"/>
                  <a:pt x="60084" y="258534"/>
                  <a:pt x="96981" y="193964"/>
                </a:cubicBezTo>
                <a:cubicBezTo>
                  <a:pt x="134353" y="128563"/>
                  <a:pt x="111019" y="174347"/>
                  <a:pt x="152400" y="124691"/>
                </a:cubicBezTo>
                <a:cubicBezTo>
                  <a:pt x="167182" y="106952"/>
                  <a:pt x="181725" y="88854"/>
                  <a:pt x="193963" y="69273"/>
                </a:cubicBezTo>
                <a:cubicBezTo>
                  <a:pt x="204909" y="51759"/>
                  <a:pt x="207068" y="28458"/>
                  <a:pt x="221672" y="13854"/>
                </a:cubicBezTo>
                <a:cubicBezTo>
                  <a:pt x="231999" y="3527"/>
                  <a:pt x="249381" y="4618"/>
                  <a:pt x="263236" y="0"/>
                </a:cubicBezTo>
                <a:cubicBezTo>
                  <a:pt x="281709" y="4618"/>
                  <a:pt x="302122" y="4407"/>
                  <a:pt x="318654" y="13854"/>
                </a:cubicBezTo>
                <a:cubicBezTo>
                  <a:pt x="347375" y="30266"/>
                  <a:pt x="370270" y="70496"/>
                  <a:pt x="387927" y="96982"/>
                </a:cubicBezTo>
                <a:cubicBezTo>
                  <a:pt x="407576" y="155932"/>
                  <a:pt x="409847" y="154483"/>
                  <a:pt x="415636" y="235527"/>
                </a:cubicBezTo>
                <a:cubicBezTo>
                  <a:pt x="422553" y="332372"/>
                  <a:pt x="422043" y="429667"/>
                  <a:pt x="429490" y="526473"/>
                </a:cubicBezTo>
                <a:cubicBezTo>
                  <a:pt x="431296" y="549952"/>
                  <a:pt x="440015" y="572434"/>
                  <a:pt x="443345" y="595745"/>
                </a:cubicBezTo>
                <a:cubicBezTo>
                  <a:pt x="449259" y="637144"/>
                  <a:pt x="448998" y="679429"/>
                  <a:pt x="457200" y="720436"/>
                </a:cubicBezTo>
                <a:cubicBezTo>
                  <a:pt x="462928" y="749077"/>
                  <a:pt x="475673" y="775855"/>
                  <a:pt x="484909" y="803564"/>
                </a:cubicBezTo>
                <a:lnTo>
                  <a:pt x="498763" y="845127"/>
                </a:lnTo>
                <a:cubicBezTo>
                  <a:pt x="503381" y="858982"/>
                  <a:pt x="509076" y="872523"/>
                  <a:pt x="512618" y="886691"/>
                </a:cubicBezTo>
                <a:cubicBezTo>
                  <a:pt x="517236" y="905164"/>
                  <a:pt x="519149" y="924533"/>
                  <a:pt x="526472" y="942109"/>
                </a:cubicBezTo>
                <a:cubicBezTo>
                  <a:pt x="542359" y="980238"/>
                  <a:pt x="568828" y="1013759"/>
                  <a:pt x="581890" y="1052945"/>
                </a:cubicBezTo>
                <a:cubicBezTo>
                  <a:pt x="619748" y="1166516"/>
                  <a:pt x="554264" y="990722"/>
                  <a:pt x="678872" y="1177636"/>
                </a:cubicBezTo>
                <a:cubicBezTo>
                  <a:pt x="688108" y="1191491"/>
                  <a:pt x="693579" y="1208798"/>
                  <a:pt x="706581" y="1219200"/>
                </a:cubicBezTo>
                <a:cubicBezTo>
                  <a:pt x="717985" y="1228323"/>
                  <a:pt x="734290" y="1228436"/>
                  <a:pt x="748145" y="1233054"/>
                </a:cubicBezTo>
                <a:cubicBezTo>
                  <a:pt x="778489" y="1263399"/>
                  <a:pt x="776635" y="1265169"/>
                  <a:pt x="817418" y="1288473"/>
                </a:cubicBezTo>
                <a:cubicBezTo>
                  <a:pt x="835350" y="1298720"/>
                  <a:pt x="854904" y="1305935"/>
                  <a:pt x="872836" y="1316182"/>
                </a:cubicBezTo>
                <a:cubicBezTo>
                  <a:pt x="948035" y="1359153"/>
                  <a:pt x="879761" y="1332345"/>
                  <a:pt x="955963" y="1357745"/>
                </a:cubicBezTo>
                <a:cubicBezTo>
                  <a:pt x="969818" y="1366981"/>
                  <a:pt x="982634" y="1378007"/>
                  <a:pt x="997527" y="1385454"/>
                </a:cubicBezTo>
                <a:cubicBezTo>
                  <a:pt x="1029198" y="1401290"/>
                  <a:pt x="1076742" y="1405259"/>
                  <a:pt x="1108363" y="1413164"/>
                </a:cubicBezTo>
                <a:cubicBezTo>
                  <a:pt x="1122531" y="1416706"/>
                  <a:pt x="1135325" y="1426782"/>
                  <a:pt x="1149927" y="1427018"/>
                </a:cubicBezTo>
                <a:cubicBezTo>
                  <a:pt x="1422364" y="1431412"/>
                  <a:pt x="1694872" y="1427018"/>
                  <a:pt x="1967345" y="1427018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3" name="Conector de seta reta 12"/>
          <p:cNvCxnSpPr/>
          <p:nvPr/>
        </p:nvCxnSpPr>
        <p:spPr>
          <a:xfrm flipV="1">
            <a:off x="5450957" y="2083959"/>
            <a:ext cx="0" cy="208823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/>
          <p:cNvCxnSpPr/>
          <p:nvPr/>
        </p:nvCxnSpPr>
        <p:spPr>
          <a:xfrm>
            <a:off x="5306941" y="4028175"/>
            <a:ext cx="2664296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orma livre 16"/>
          <p:cNvSpPr/>
          <p:nvPr/>
        </p:nvSpPr>
        <p:spPr>
          <a:xfrm>
            <a:off x="5458691" y="2175164"/>
            <a:ext cx="2272145" cy="1690254"/>
          </a:xfrm>
          <a:custGeom>
            <a:avLst/>
            <a:gdLst>
              <a:gd name="connsiteX0" fmla="*/ 0 w 2272145"/>
              <a:gd name="connsiteY0" fmla="*/ 1690254 h 1690254"/>
              <a:gd name="connsiteX1" fmla="*/ 387927 w 2272145"/>
              <a:gd name="connsiteY1" fmla="*/ 1676400 h 1690254"/>
              <a:gd name="connsiteX2" fmla="*/ 845127 w 2272145"/>
              <a:gd name="connsiteY2" fmla="*/ 1634836 h 1690254"/>
              <a:gd name="connsiteX3" fmla="*/ 1080654 w 2272145"/>
              <a:gd name="connsiteY3" fmla="*/ 1593272 h 1690254"/>
              <a:gd name="connsiteX4" fmla="*/ 1149927 w 2272145"/>
              <a:gd name="connsiteY4" fmla="*/ 1579418 h 1690254"/>
              <a:gd name="connsiteX5" fmla="*/ 1246909 w 2272145"/>
              <a:gd name="connsiteY5" fmla="*/ 1565563 h 1690254"/>
              <a:gd name="connsiteX6" fmla="*/ 1343891 w 2272145"/>
              <a:gd name="connsiteY6" fmla="*/ 1537854 h 1690254"/>
              <a:gd name="connsiteX7" fmla="*/ 1399309 w 2272145"/>
              <a:gd name="connsiteY7" fmla="*/ 1496291 h 1690254"/>
              <a:gd name="connsiteX8" fmla="*/ 1496291 w 2272145"/>
              <a:gd name="connsiteY8" fmla="*/ 1468581 h 1690254"/>
              <a:gd name="connsiteX9" fmla="*/ 1607127 w 2272145"/>
              <a:gd name="connsiteY9" fmla="*/ 1357745 h 1690254"/>
              <a:gd name="connsiteX10" fmla="*/ 1648691 w 2272145"/>
              <a:gd name="connsiteY10" fmla="*/ 1316181 h 1690254"/>
              <a:gd name="connsiteX11" fmla="*/ 1676400 w 2272145"/>
              <a:gd name="connsiteY11" fmla="*/ 1274618 h 1690254"/>
              <a:gd name="connsiteX12" fmla="*/ 1717964 w 2272145"/>
              <a:gd name="connsiteY12" fmla="*/ 1191491 h 1690254"/>
              <a:gd name="connsiteX13" fmla="*/ 1759527 w 2272145"/>
              <a:gd name="connsiteY13" fmla="*/ 1066800 h 1690254"/>
              <a:gd name="connsiteX14" fmla="*/ 1787236 w 2272145"/>
              <a:gd name="connsiteY14" fmla="*/ 983672 h 1690254"/>
              <a:gd name="connsiteX15" fmla="*/ 1814945 w 2272145"/>
              <a:gd name="connsiteY15" fmla="*/ 831272 h 1690254"/>
              <a:gd name="connsiteX16" fmla="*/ 1842654 w 2272145"/>
              <a:gd name="connsiteY16" fmla="*/ 748145 h 1690254"/>
              <a:gd name="connsiteX17" fmla="*/ 1870364 w 2272145"/>
              <a:gd name="connsiteY17" fmla="*/ 665018 h 1690254"/>
              <a:gd name="connsiteX18" fmla="*/ 1884218 w 2272145"/>
              <a:gd name="connsiteY18" fmla="*/ 623454 h 1690254"/>
              <a:gd name="connsiteX19" fmla="*/ 1898073 w 2272145"/>
              <a:gd name="connsiteY19" fmla="*/ 581891 h 1690254"/>
              <a:gd name="connsiteX20" fmla="*/ 1911927 w 2272145"/>
              <a:gd name="connsiteY20" fmla="*/ 526472 h 1690254"/>
              <a:gd name="connsiteX21" fmla="*/ 1939636 w 2272145"/>
              <a:gd name="connsiteY21" fmla="*/ 484909 h 1690254"/>
              <a:gd name="connsiteX22" fmla="*/ 1967345 w 2272145"/>
              <a:gd name="connsiteY22" fmla="*/ 429491 h 1690254"/>
              <a:gd name="connsiteX23" fmla="*/ 1995054 w 2272145"/>
              <a:gd name="connsiteY23" fmla="*/ 346363 h 1690254"/>
              <a:gd name="connsiteX24" fmla="*/ 2022764 w 2272145"/>
              <a:gd name="connsiteY24" fmla="*/ 318654 h 1690254"/>
              <a:gd name="connsiteX25" fmla="*/ 2064327 w 2272145"/>
              <a:gd name="connsiteY25" fmla="*/ 249381 h 1690254"/>
              <a:gd name="connsiteX26" fmla="*/ 2078182 w 2272145"/>
              <a:gd name="connsiteY26" fmla="*/ 207818 h 1690254"/>
              <a:gd name="connsiteX27" fmla="*/ 2161309 w 2272145"/>
              <a:gd name="connsiteY27" fmla="*/ 96981 h 1690254"/>
              <a:gd name="connsiteX28" fmla="*/ 2230582 w 2272145"/>
              <a:gd name="connsiteY28" fmla="*/ 13854 h 1690254"/>
              <a:gd name="connsiteX29" fmla="*/ 2272145 w 2272145"/>
              <a:gd name="connsiteY29" fmla="*/ 0 h 1690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2272145" h="1690254">
                <a:moveTo>
                  <a:pt x="0" y="1690254"/>
                </a:moveTo>
                <a:cubicBezTo>
                  <a:pt x="129309" y="1685636"/>
                  <a:pt x="258759" y="1683998"/>
                  <a:pt x="387927" y="1676400"/>
                </a:cubicBezTo>
                <a:cubicBezTo>
                  <a:pt x="503537" y="1669600"/>
                  <a:pt x="709006" y="1648449"/>
                  <a:pt x="845127" y="1634836"/>
                </a:cubicBezTo>
                <a:cubicBezTo>
                  <a:pt x="969065" y="1603850"/>
                  <a:pt x="851130" y="1631525"/>
                  <a:pt x="1080654" y="1593272"/>
                </a:cubicBezTo>
                <a:cubicBezTo>
                  <a:pt x="1103882" y="1589401"/>
                  <a:pt x="1126699" y="1583289"/>
                  <a:pt x="1149927" y="1579418"/>
                </a:cubicBezTo>
                <a:cubicBezTo>
                  <a:pt x="1182138" y="1574049"/>
                  <a:pt x="1214780" y="1571405"/>
                  <a:pt x="1246909" y="1565563"/>
                </a:cubicBezTo>
                <a:cubicBezTo>
                  <a:pt x="1285187" y="1558603"/>
                  <a:pt x="1308276" y="1549726"/>
                  <a:pt x="1343891" y="1537854"/>
                </a:cubicBezTo>
                <a:cubicBezTo>
                  <a:pt x="1362364" y="1524000"/>
                  <a:pt x="1379261" y="1507747"/>
                  <a:pt x="1399309" y="1496291"/>
                </a:cubicBezTo>
                <a:cubicBezTo>
                  <a:pt x="1414769" y="1487457"/>
                  <a:pt x="1484293" y="1471581"/>
                  <a:pt x="1496291" y="1468581"/>
                </a:cubicBezTo>
                <a:lnTo>
                  <a:pt x="1607127" y="1357745"/>
                </a:lnTo>
                <a:cubicBezTo>
                  <a:pt x="1620982" y="1343890"/>
                  <a:pt x="1637822" y="1332484"/>
                  <a:pt x="1648691" y="1316181"/>
                </a:cubicBezTo>
                <a:lnTo>
                  <a:pt x="1676400" y="1274618"/>
                </a:lnTo>
                <a:cubicBezTo>
                  <a:pt x="1711222" y="1170147"/>
                  <a:pt x="1664249" y="1298919"/>
                  <a:pt x="1717964" y="1191491"/>
                </a:cubicBezTo>
                <a:cubicBezTo>
                  <a:pt x="1752688" y="1122043"/>
                  <a:pt x="1739684" y="1132943"/>
                  <a:pt x="1759527" y="1066800"/>
                </a:cubicBezTo>
                <a:cubicBezTo>
                  <a:pt x="1767920" y="1038824"/>
                  <a:pt x="1780152" y="1012008"/>
                  <a:pt x="1787236" y="983672"/>
                </a:cubicBezTo>
                <a:cubicBezTo>
                  <a:pt x="1818909" y="856980"/>
                  <a:pt x="1783891" y="945139"/>
                  <a:pt x="1814945" y="831272"/>
                </a:cubicBezTo>
                <a:cubicBezTo>
                  <a:pt x="1822630" y="803093"/>
                  <a:pt x="1833418" y="775854"/>
                  <a:pt x="1842654" y="748145"/>
                </a:cubicBezTo>
                <a:lnTo>
                  <a:pt x="1870364" y="665018"/>
                </a:lnTo>
                <a:lnTo>
                  <a:pt x="1884218" y="623454"/>
                </a:lnTo>
                <a:cubicBezTo>
                  <a:pt x="1888836" y="609600"/>
                  <a:pt x="1894531" y="596059"/>
                  <a:pt x="1898073" y="581891"/>
                </a:cubicBezTo>
                <a:cubicBezTo>
                  <a:pt x="1902691" y="563418"/>
                  <a:pt x="1904426" y="543974"/>
                  <a:pt x="1911927" y="526472"/>
                </a:cubicBezTo>
                <a:cubicBezTo>
                  <a:pt x="1918486" y="511167"/>
                  <a:pt x="1931375" y="499366"/>
                  <a:pt x="1939636" y="484909"/>
                </a:cubicBezTo>
                <a:cubicBezTo>
                  <a:pt x="1949883" y="466977"/>
                  <a:pt x="1959675" y="448667"/>
                  <a:pt x="1967345" y="429491"/>
                </a:cubicBezTo>
                <a:cubicBezTo>
                  <a:pt x="1978193" y="402372"/>
                  <a:pt x="1974400" y="367016"/>
                  <a:pt x="1995054" y="346363"/>
                </a:cubicBezTo>
                <a:lnTo>
                  <a:pt x="2022764" y="318654"/>
                </a:lnTo>
                <a:cubicBezTo>
                  <a:pt x="2062008" y="200921"/>
                  <a:pt x="2007277" y="344465"/>
                  <a:pt x="2064327" y="249381"/>
                </a:cubicBezTo>
                <a:cubicBezTo>
                  <a:pt x="2071841" y="236858"/>
                  <a:pt x="2071090" y="220584"/>
                  <a:pt x="2078182" y="207818"/>
                </a:cubicBezTo>
                <a:cubicBezTo>
                  <a:pt x="2166061" y="49637"/>
                  <a:pt x="2100162" y="173416"/>
                  <a:pt x="2161309" y="96981"/>
                </a:cubicBezTo>
                <a:cubicBezTo>
                  <a:pt x="2190517" y="60471"/>
                  <a:pt x="2188270" y="42062"/>
                  <a:pt x="2230582" y="13854"/>
                </a:cubicBezTo>
                <a:cubicBezTo>
                  <a:pt x="2242733" y="5753"/>
                  <a:pt x="2272145" y="0"/>
                  <a:pt x="2272145" y="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0" name="Conector de seta reta 19"/>
          <p:cNvCxnSpPr/>
          <p:nvPr/>
        </p:nvCxnSpPr>
        <p:spPr>
          <a:xfrm flipV="1">
            <a:off x="1191251" y="4509120"/>
            <a:ext cx="0" cy="208823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/>
          <p:cNvCxnSpPr/>
          <p:nvPr/>
        </p:nvCxnSpPr>
        <p:spPr>
          <a:xfrm>
            <a:off x="1047235" y="6453336"/>
            <a:ext cx="2664296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/>
          <p:cNvCxnSpPr/>
          <p:nvPr/>
        </p:nvCxnSpPr>
        <p:spPr>
          <a:xfrm flipV="1">
            <a:off x="5450957" y="4509120"/>
            <a:ext cx="0" cy="208823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/>
          <p:cNvCxnSpPr/>
          <p:nvPr/>
        </p:nvCxnSpPr>
        <p:spPr>
          <a:xfrm>
            <a:off x="5306941" y="6453336"/>
            <a:ext cx="2664296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orma livre 23"/>
          <p:cNvSpPr/>
          <p:nvPr/>
        </p:nvSpPr>
        <p:spPr>
          <a:xfrm>
            <a:off x="1260524" y="5739826"/>
            <a:ext cx="1413164" cy="713509"/>
          </a:xfrm>
          <a:custGeom>
            <a:avLst/>
            <a:gdLst>
              <a:gd name="connsiteX0" fmla="*/ 0 w 1413164"/>
              <a:gd name="connsiteY0" fmla="*/ 1413164 h 1427018"/>
              <a:gd name="connsiteX1" fmla="*/ 96982 w 1413164"/>
              <a:gd name="connsiteY1" fmla="*/ 1427018 h 1427018"/>
              <a:gd name="connsiteX2" fmla="*/ 360218 w 1413164"/>
              <a:gd name="connsiteY2" fmla="*/ 1413164 h 1427018"/>
              <a:gd name="connsiteX3" fmla="*/ 471055 w 1413164"/>
              <a:gd name="connsiteY3" fmla="*/ 1399309 h 1427018"/>
              <a:gd name="connsiteX4" fmla="*/ 595746 w 1413164"/>
              <a:gd name="connsiteY4" fmla="*/ 1385455 h 1427018"/>
              <a:gd name="connsiteX5" fmla="*/ 637309 w 1413164"/>
              <a:gd name="connsiteY5" fmla="*/ 1371600 h 1427018"/>
              <a:gd name="connsiteX6" fmla="*/ 692727 w 1413164"/>
              <a:gd name="connsiteY6" fmla="*/ 1357746 h 1427018"/>
              <a:gd name="connsiteX7" fmla="*/ 762000 w 1413164"/>
              <a:gd name="connsiteY7" fmla="*/ 1288473 h 1427018"/>
              <a:gd name="connsiteX8" fmla="*/ 817418 w 1413164"/>
              <a:gd name="connsiteY8" fmla="*/ 1025236 h 1427018"/>
              <a:gd name="connsiteX9" fmla="*/ 831273 w 1413164"/>
              <a:gd name="connsiteY9" fmla="*/ 748146 h 1427018"/>
              <a:gd name="connsiteX10" fmla="*/ 845127 w 1413164"/>
              <a:gd name="connsiteY10" fmla="*/ 609600 h 1427018"/>
              <a:gd name="connsiteX11" fmla="*/ 886691 w 1413164"/>
              <a:gd name="connsiteY11" fmla="*/ 415636 h 1427018"/>
              <a:gd name="connsiteX12" fmla="*/ 914400 w 1413164"/>
              <a:gd name="connsiteY12" fmla="*/ 318655 h 1427018"/>
              <a:gd name="connsiteX13" fmla="*/ 942109 w 1413164"/>
              <a:gd name="connsiteY13" fmla="*/ 207818 h 1427018"/>
              <a:gd name="connsiteX14" fmla="*/ 955964 w 1413164"/>
              <a:gd name="connsiteY14" fmla="*/ 166255 h 1427018"/>
              <a:gd name="connsiteX15" fmla="*/ 969818 w 1413164"/>
              <a:gd name="connsiteY15" fmla="*/ 110836 h 1427018"/>
              <a:gd name="connsiteX16" fmla="*/ 1039091 w 1413164"/>
              <a:gd name="connsiteY16" fmla="*/ 13855 h 1427018"/>
              <a:gd name="connsiteX17" fmla="*/ 1080655 w 1413164"/>
              <a:gd name="connsiteY17" fmla="*/ 0 h 1427018"/>
              <a:gd name="connsiteX18" fmla="*/ 1274618 w 1413164"/>
              <a:gd name="connsiteY18" fmla="*/ 55418 h 1427018"/>
              <a:gd name="connsiteX19" fmla="*/ 1302327 w 1413164"/>
              <a:gd name="connsiteY19" fmla="*/ 96982 h 1427018"/>
              <a:gd name="connsiteX20" fmla="*/ 1316182 w 1413164"/>
              <a:gd name="connsiteY20" fmla="*/ 152400 h 1427018"/>
              <a:gd name="connsiteX21" fmla="*/ 1343891 w 1413164"/>
              <a:gd name="connsiteY21" fmla="*/ 235527 h 1427018"/>
              <a:gd name="connsiteX22" fmla="*/ 1357746 w 1413164"/>
              <a:gd name="connsiteY22" fmla="*/ 886691 h 1427018"/>
              <a:gd name="connsiteX23" fmla="*/ 1371600 w 1413164"/>
              <a:gd name="connsiteY23" fmla="*/ 1343891 h 1427018"/>
              <a:gd name="connsiteX24" fmla="*/ 1413164 w 1413164"/>
              <a:gd name="connsiteY24" fmla="*/ 1385455 h 1427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413164" h="1427018">
                <a:moveTo>
                  <a:pt x="0" y="1413164"/>
                </a:moveTo>
                <a:cubicBezTo>
                  <a:pt x="32327" y="1417782"/>
                  <a:pt x="64326" y="1427018"/>
                  <a:pt x="96982" y="1427018"/>
                </a:cubicBezTo>
                <a:cubicBezTo>
                  <a:pt x="184849" y="1427018"/>
                  <a:pt x="272591" y="1419655"/>
                  <a:pt x="360218" y="1413164"/>
                </a:cubicBezTo>
                <a:cubicBezTo>
                  <a:pt x="397349" y="1410414"/>
                  <a:pt x="434077" y="1403659"/>
                  <a:pt x="471055" y="1399309"/>
                </a:cubicBezTo>
                <a:lnTo>
                  <a:pt x="595746" y="1385455"/>
                </a:lnTo>
                <a:cubicBezTo>
                  <a:pt x="609600" y="1380837"/>
                  <a:pt x="623267" y="1375612"/>
                  <a:pt x="637309" y="1371600"/>
                </a:cubicBezTo>
                <a:cubicBezTo>
                  <a:pt x="655618" y="1366369"/>
                  <a:pt x="676884" y="1368308"/>
                  <a:pt x="692727" y="1357746"/>
                </a:cubicBezTo>
                <a:cubicBezTo>
                  <a:pt x="719898" y="1339632"/>
                  <a:pt x="762000" y="1288473"/>
                  <a:pt x="762000" y="1288473"/>
                </a:cubicBezTo>
                <a:cubicBezTo>
                  <a:pt x="808918" y="1147720"/>
                  <a:pt x="785268" y="1234214"/>
                  <a:pt x="817418" y="1025236"/>
                </a:cubicBezTo>
                <a:cubicBezTo>
                  <a:pt x="822036" y="932873"/>
                  <a:pt x="825121" y="840420"/>
                  <a:pt x="831273" y="748146"/>
                </a:cubicBezTo>
                <a:cubicBezTo>
                  <a:pt x="834360" y="701836"/>
                  <a:pt x="838242" y="655499"/>
                  <a:pt x="845127" y="609600"/>
                </a:cubicBezTo>
                <a:cubicBezTo>
                  <a:pt x="852156" y="562739"/>
                  <a:pt x="871284" y="472127"/>
                  <a:pt x="886691" y="415636"/>
                </a:cubicBezTo>
                <a:cubicBezTo>
                  <a:pt x="895537" y="383200"/>
                  <a:pt x="905737" y="351140"/>
                  <a:pt x="914400" y="318655"/>
                </a:cubicBezTo>
                <a:cubicBezTo>
                  <a:pt x="924212" y="281858"/>
                  <a:pt x="930066" y="243946"/>
                  <a:pt x="942109" y="207818"/>
                </a:cubicBezTo>
                <a:cubicBezTo>
                  <a:pt x="946727" y="193964"/>
                  <a:pt x="951952" y="180297"/>
                  <a:pt x="955964" y="166255"/>
                </a:cubicBezTo>
                <a:cubicBezTo>
                  <a:pt x="961195" y="147946"/>
                  <a:pt x="962317" y="128338"/>
                  <a:pt x="969818" y="110836"/>
                </a:cubicBezTo>
                <a:cubicBezTo>
                  <a:pt x="975434" y="97733"/>
                  <a:pt x="1035937" y="16483"/>
                  <a:pt x="1039091" y="13855"/>
                </a:cubicBezTo>
                <a:cubicBezTo>
                  <a:pt x="1050310" y="4506"/>
                  <a:pt x="1066800" y="4618"/>
                  <a:pt x="1080655" y="0"/>
                </a:cubicBezTo>
                <a:cubicBezTo>
                  <a:pt x="1216120" y="12315"/>
                  <a:pt x="1210986" y="-20941"/>
                  <a:pt x="1274618" y="55418"/>
                </a:cubicBezTo>
                <a:cubicBezTo>
                  <a:pt x="1285278" y="68210"/>
                  <a:pt x="1293091" y="83127"/>
                  <a:pt x="1302327" y="96982"/>
                </a:cubicBezTo>
                <a:cubicBezTo>
                  <a:pt x="1306945" y="115455"/>
                  <a:pt x="1310710" y="134162"/>
                  <a:pt x="1316182" y="152400"/>
                </a:cubicBezTo>
                <a:cubicBezTo>
                  <a:pt x="1324575" y="180376"/>
                  <a:pt x="1343891" y="235527"/>
                  <a:pt x="1343891" y="235527"/>
                </a:cubicBezTo>
                <a:cubicBezTo>
                  <a:pt x="1348509" y="452582"/>
                  <a:pt x="1352320" y="669655"/>
                  <a:pt x="1357746" y="886691"/>
                </a:cubicBezTo>
                <a:cubicBezTo>
                  <a:pt x="1361557" y="1039113"/>
                  <a:pt x="1354763" y="1192354"/>
                  <a:pt x="1371600" y="1343891"/>
                </a:cubicBezTo>
                <a:cubicBezTo>
                  <a:pt x="1373764" y="1363365"/>
                  <a:pt x="1413164" y="1385455"/>
                  <a:pt x="1413164" y="1385455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CaixaDeTexto 25"/>
          <p:cNvSpPr txBox="1"/>
          <p:nvPr/>
        </p:nvSpPr>
        <p:spPr>
          <a:xfrm>
            <a:off x="1967105" y="2276872"/>
            <a:ext cx="1744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Imagem escura</a:t>
            </a:r>
            <a:endParaRPr lang="pt-BR" dirty="0"/>
          </a:p>
        </p:txBody>
      </p:sp>
      <p:sp>
        <p:nvSpPr>
          <p:cNvPr id="27" name="CaixaDeTexto 26"/>
          <p:cNvSpPr txBox="1"/>
          <p:nvPr/>
        </p:nvSpPr>
        <p:spPr>
          <a:xfrm>
            <a:off x="5500255" y="2414993"/>
            <a:ext cx="1744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Imagem clara</a:t>
            </a:r>
            <a:endParaRPr lang="pt-BR" dirty="0"/>
          </a:p>
        </p:txBody>
      </p:sp>
      <p:sp>
        <p:nvSpPr>
          <p:cNvPr id="28" name="CaixaDeTexto 27"/>
          <p:cNvSpPr txBox="1"/>
          <p:nvPr/>
        </p:nvSpPr>
        <p:spPr>
          <a:xfrm>
            <a:off x="2394244" y="5042588"/>
            <a:ext cx="1744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Imagem de baixo contraste</a:t>
            </a:r>
            <a:endParaRPr lang="pt-BR" dirty="0"/>
          </a:p>
        </p:txBody>
      </p:sp>
      <p:sp>
        <p:nvSpPr>
          <p:cNvPr id="29" name="Forma livre 28"/>
          <p:cNvSpPr/>
          <p:nvPr/>
        </p:nvSpPr>
        <p:spPr>
          <a:xfrm>
            <a:off x="5444836" y="5805055"/>
            <a:ext cx="2313709" cy="249381"/>
          </a:xfrm>
          <a:custGeom>
            <a:avLst/>
            <a:gdLst>
              <a:gd name="connsiteX0" fmla="*/ 0 w 2313709"/>
              <a:gd name="connsiteY0" fmla="*/ 221672 h 249381"/>
              <a:gd name="connsiteX1" fmla="*/ 96982 w 2313709"/>
              <a:gd name="connsiteY1" fmla="*/ 180109 h 249381"/>
              <a:gd name="connsiteX2" fmla="*/ 166255 w 2313709"/>
              <a:gd name="connsiteY2" fmla="*/ 69272 h 249381"/>
              <a:gd name="connsiteX3" fmla="*/ 304800 w 2313709"/>
              <a:gd name="connsiteY3" fmla="*/ 0 h 249381"/>
              <a:gd name="connsiteX4" fmla="*/ 360219 w 2313709"/>
              <a:gd name="connsiteY4" fmla="*/ 41563 h 249381"/>
              <a:gd name="connsiteX5" fmla="*/ 401782 w 2313709"/>
              <a:gd name="connsiteY5" fmla="*/ 110836 h 249381"/>
              <a:gd name="connsiteX6" fmla="*/ 443346 w 2313709"/>
              <a:gd name="connsiteY6" fmla="*/ 152400 h 249381"/>
              <a:gd name="connsiteX7" fmla="*/ 457200 w 2313709"/>
              <a:gd name="connsiteY7" fmla="*/ 193963 h 249381"/>
              <a:gd name="connsiteX8" fmla="*/ 498764 w 2313709"/>
              <a:gd name="connsiteY8" fmla="*/ 207818 h 249381"/>
              <a:gd name="connsiteX9" fmla="*/ 651164 w 2313709"/>
              <a:gd name="connsiteY9" fmla="*/ 166254 h 249381"/>
              <a:gd name="connsiteX10" fmla="*/ 692728 w 2313709"/>
              <a:gd name="connsiteY10" fmla="*/ 124690 h 249381"/>
              <a:gd name="connsiteX11" fmla="*/ 789709 w 2313709"/>
              <a:gd name="connsiteY11" fmla="*/ 96981 h 249381"/>
              <a:gd name="connsiteX12" fmla="*/ 831273 w 2313709"/>
              <a:gd name="connsiteY12" fmla="*/ 152400 h 249381"/>
              <a:gd name="connsiteX13" fmla="*/ 858982 w 2313709"/>
              <a:gd name="connsiteY13" fmla="*/ 193963 h 249381"/>
              <a:gd name="connsiteX14" fmla="*/ 900546 w 2313709"/>
              <a:gd name="connsiteY14" fmla="*/ 207818 h 249381"/>
              <a:gd name="connsiteX15" fmla="*/ 969819 w 2313709"/>
              <a:gd name="connsiteY15" fmla="*/ 180109 h 249381"/>
              <a:gd name="connsiteX16" fmla="*/ 1011382 w 2313709"/>
              <a:gd name="connsiteY16" fmla="*/ 124690 h 249381"/>
              <a:gd name="connsiteX17" fmla="*/ 1052946 w 2313709"/>
              <a:gd name="connsiteY17" fmla="*/ 83127 h 249381"/>
              <a:gd name="connsiteX18" fmla="*/ 1122219 w 2313709"/>
              <a:gd name="connsiteY18" fmla="*/ 110836 h 249381"/>
              <a:gd name="connsiteX19" fmla="*/ 1205346 w 2313709"/>
              <a:gd name="connsiteY19" fmla="*/ 138545 h 249381"/>
              <a:gd name="connsiteX20" fmla="*/ 1371600 w 2313709"/>
              <a:gd name="connsiteY20" fmla="*/ 124690 h 249381"/>
              <a:gd name="connsiteX21" fmla="*/ 1427019 w 2313709"/>
              <a:gd name="connsiteY21" fmla="*/ 152400 h 249381"/>
              <a:gd name="connsiteX22" fmla="*/ 1468582 w 2313709"/>
              <a:gd name="connsiteY22" fmla="*/ 166254 h 249381"/>
              <a:gd name="connsiteX23" fmla="*/ 1496291 w 2313709"/>
              <a:gd name="connsiteY23" fmla="*/ 207818 h 249381"/>
              <a:gd name="connsiteX24" fmla="*/ 1704109 w 2313709"/>
              <a:gd name="connsiteY24" fmla="*/ 193963 h 249381"/>
              <a:gd name="connsiteX25" fmla="*/ 1787237 w 2313709"/>
              <a:gd name="connsiteY25" fmla="*/ 138545 h 249381"/>
              <a:gd name="connsiteX26" fmla="*/ 1842655 w 2313709"/>
              <a:gd name="connsiteY26" fmla="*/ 166254 h 249381"/>
              <a:gd name="connsiteX27" fmla="*/ 1925782 w 2313709"/>
              <a:gd name="connsiteY27" fmla="*/ 235527 h 249381"/>
              <a:gd name="connsiteX28" fmla="*/ 2147455 w 2313709"/>
              <a:gd name="connsiteY28" fmla="*/ 249381 h 249381"/>
              <a:gd name="connsiteX29" fmla="*/ 2313709 w 2313709"/>
              <a:gd name="connsiteY29" fmla="*/ 207818 h 249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2313709" h="249381">
                <a:moveTo>
                  <a:pt x="0" y="221672"/>
                </a:moveTo>
                <a:cubicBezTo>
                  <a:pt x="32327" y="207818"/>
                  <a:pt x="71056" y="203875"/>
                  <a:pt x="96982" y="180109"/>
                </a:cubicBezTo>
                <a:cubicBezTo>
                  <a:pt x="129098" y="150669"/>
                  <a:pt x="130004" y="93439"/>
                  <a:pt x="166255" y="69272"/>
                </a:cubicBezTo>
                <a:cubicBezTo>
                  <a:pt x="265225" y="3292"/>
                  <a:pt x="217074" y="21931"/>
                  <a:pt x="304800" y="0"/>
                </a:cubicBezTo>
                <a:cubicBezTo>
                  <a:pt x="323273" y="13854"/>
                  <a:pt x="345013" y="24185"/>
                  <a:pt x="360219" y="41563"/>
                </a:cubicBezTo>
                <a:cubicBezTo>
                  <a:pt x="377952" y="61829"/>
                  <a:pt x="385625" y="89293"/>
                  <a:pt x="401782" y="110836"/>
                </a:cubicBezTo>
                <a:cubicBezTo>
                  <a:pt x="413538" y="126511"/>
                  <a:pt x="429491" y="138545"/>
                  <a:pt x="443346" y="152400"/>
                </a:cubicBezTo>
                <a:cubicBezTo>
                  <a:pt x="447964" y="166254"/>
                  <a:pt x="446874" y="183637"/>
                  <a:pt x="457200" y="193963"/>
                </a:cubicBezTo>
                <a:cubicBezTo>
                  <a:pt x="467527" y="204290"/>
                  <a:pt x="484307" y="209883"/>
                  <a:pt x="498764" y="207818"/>
                </a:cubicBezTo>
                <a:cubicBezTo>
                  <a:pt x="550890" y="200371"/>
                  <a:pt x="600364" y="180109"/>
                  <a:pt x="651164" y="166254"/>
                </a:cubicBezTo>
                <a:cubicBezTo>
                  <a:pt x="665019" y="152399"/>
                  <a:pt x="676425" y="135558"/>
                  <a:pt x="692728" y="124690"/>
                </a:cubicBezTo>
                <a:cubicBezTo>
                  <a:pt x="704651" y="116741"/>
                  <a:pt x="782323" y="98828"/>
                  <a:pt x="789709" y="96981"/>
                </a:cubicBezTo>
                <a:cubicBezTo>
                  <a:pt x="803564" y="115454"/>
                  <a:pt x="817851" y="133610"/>
                  <a:pt x="831273" y="152400"/>
                </a:cubicBezTo>
                <a:cubicBezTo>
                  <a:pt x="840951" y="165949"/>
                  <a:pt x="845980" y="183561"/>
                  <a:pt x="858982" y="193963"/>
                </a:cubicBezTo>
                <a:cubicBezTo>
                  <a:pt x="870386" y="203086"/>
                  <a:pt x="886691" y="203200"/>
                  <a:pt x="900546" y="207818"/>
                </a:cubicBezTo>
                <a:cubicBezTo>
                  <a:pt x="923637" y="198582"/>
                  <a:pt x="949923" y="195031"/>
                  <a:pt x="969819" y="180109"/>
                </a:cubicBezTo>
                <a:cubicBezTo>
                  <a:pt x="988292" y="166254"/>
                  <a:pt x="996355" y="142222"/>
                  <a:pt x="1011382" y="124690"/>
                </a:cubicBezTo>
                <a:cubicBezTo>
                  <a:pt x="1024133" y="109814"/>
                  <a:pt x="1039091" y="96981"/>
                  <a:pt x="1052946" y="83127"/>
                </a:cubicBezTo>
                <a:cubicBezTo>
                  <a:pt x="1076037" y="92363"/>
                  <a:pt x="1098847" y="102337"/>
                  <a:pt x="1122219" y="110836"/>
                </a:cubicBezTo>
                <a:cubicBezTo>
                  <a:pt x="1149668" y="120818"/>
                  <a:pt x="1205346" y="138545"/>
                  <a:pt x="1205346" y="138545"/>
                </a:cubicBezTo>
                <a:cubicBezTo>
                  <a:pt x="1260764" y="133927"/>
                  <a:pt x="1316098" y="121221"/>
                  <a:pt x="1371600" y="124690"/>
                </a:cubicBezTo>
                <a:cubicBezTo>
                  <a:pt x="1392213" y="125978"/>
                  <a:pt x="1408035" y="144264"/>
                  <a:pt x="1427019" y="152400"/>
                </a:cubicBezTo>
                <a:cubicBezTo>
                  <a:pt x="1440442" y="158153"/>
                  <a:pt x="1454728" y="161636"/>
                  <a:pt x="1468582" y="166254"/>
                </a:cubicBezTo>
                <a:cubicBezTo>
                  <a:pt x="1477818" y="180109"/>
                  <a:pt x="1483289" y="197416"/>
                  <a:pt x="1496291" y="207818"/>
                </a:cubicBezTo>
                <a:cubicBezTo>
                  <a:pt x="1545357" y="247071"/>
                  <a:pt x="1699635" y="194709"/>
                  <a:pt x="1704109" y="193963"/>
                </a:cubicBezTo>
                <a:cubicBezTo>
                  <a:pt x="1731818" y="175490"/>
                  <a:pt x="1754581" y="145076"/>
                  <a:pt x="1787237" y="138545"/>
                </a:cubicBezTo>
                <a:cubicBezTo>
                  <a:pt x="1807489" y="134495"/>
                  <a:pt x="1825849" y="154250"/>
                  <a:pt x="1842655" y="166254"/>
                </a:cubicBezTo>
                <a:cubicBezTo>
                  <a:pt x="1861117" y="179442"/>
                  <a:pt x="1897554" y="231070"/>
                  <a:pt x="1925782" y="235527"/>
                </a:cubicBezTo>
                <a:cubicBezTo>
                  <a:pt x="1998911" y="247074"/>
                  <a:pt x="2073564" y="244763"/>
                  <a:pt x="2147455" y="249381"/>
                </a:cubicBezTo>
                <a:cubicBezTo>
                  <a:pt x="2298997" y="234227"/>
                  <a:pt x="2253182" y="268345"/>
                  <a:pt x="2313709" y="207818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CaixaDeTexto 29"/>
          <p:cNvSpPr txBox="1"/>
          <p:nvPr/>
        </p:nvSpPr>
        <p:spPr>
          <a:xfrm>
            <a:off x="6204930" y="4779818"/>
            <a:ext cx="1744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Imagem de alto contraste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6793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Equalização de Histograma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556792"/>
            <a:ext cx="8712968" cy="4114800"/>
          </a:xfrm>
        </p:spPr>
        <p:txBody>
          <a:bodyPr>
            <a:normAutofit/>
          </a:bodyPr>
          <a:lstStyle/>
          <a:p>
            <a:r>
              <a:rPr lang="pt-BR" dirty="0" smtClean="0"/>
              <a:t>Criar uma imagem com níveis de cinza igualmente distribuídos ao longo da escala de cinza.</a:t>
            </a:r>
          </a:p>
          <a:p>
            <a:r>
              <a:rPr lang="pt-BR" dirty="0" smtClean="0"/>
              <a:t>Muitas vezes melhora a qualidade visual da imagem.</a:t>
            </a:r>
          </a:p>
          <a:p>
            <a:endParaRPr lang="pt-BR" dirty="0" smtClean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4273802"/>
            <a:ext cx="5760640" cy="23936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71563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pt-BR" smtClean="0"/>
              <a:t>Expansão de histograma</a:t>
            </a:r>
            <a:endParaRPr lang="pt-BR" sz="4000" b="1" smtClean="0"/>
          </a:p>
        </p:txBody>
      </p:sp>
      <p:pic>
        <p:nvPicPr>
          <p:cNvPr id="34819" name="Picture 3" descr="expansao_histogram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628800"/>
            <a:ext cx="7289800" cy="444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96153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7772400" cy="1143000"/>
          </a:xfrm>
        </p:spPr>
        <p:txBody>
          <a:bodyPr/>
          <a:lstStyle/>
          <a:p>
            <a:r>
              <a:rPr lang="pt-BR" smtClean="0"/>
              <a:t>Mais exemplos</a:t>
            </a:r>
          </a:p>
        </p:txBody>
      </p:sp>
      <p:pic>
        <p:nvPicPr>
          <p:cNvPr id="46083" name="Picture 3" descr="histogram-equalization-lenna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828800"/>
            <a:ext cx="19050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84" name="Line 4"/>
          <p:cNvSpPr>
            <a:spLocks noChangeShapeType="1"/>
          </p:cNvSpPr>
          <p:nvPr/>
        </p:nvSpPr>
        <p:spPr bwMode="auto">
          <a:xfrm>
            <a:off x="3962400" y="2996952"/>
            <a:ext cx="16764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pic>
        <p:nvPicPr>
          <p:cNvPr id="46085" name="Picture 5" descr="histogram-equalization-lenna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1828800"/>
            <a:ext cx="19050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86" name="Picture 6" descr="histogram-equalization-equalize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4267200"/>
            <a:ext cx="30480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87" name="Picture 7" descr="histogram-equalization-equalize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4343400"/>
            <a:ext cx="30480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83563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/>
          <a:lstStyle/>
          <a:p>
            <a:r>
              <a:rPr lang="pt-BR" dirty="0" smtClean="0"/>
              <a:t>Exemplos</a:t>
            </a:r>
          </a:p>
        </p:txBody>
      </p:sp>
      <p:pic>
        <p:nvPicPr>
          <p:cNvPr id="47107" name="Picture 3" descr="equaliza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0017" y="978743"/>
            <a:ext cx="6810375" cy="576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668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7366099"/>
              </p:ext>
            </p:extLst>
          </p:nvPr>
        </p:nvGraphicFramePr>
        <p:xfrm>
          <a:off x="1403648" y="188640"/>
          <a:ext cx="5400600" cy="3600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0120"/>
                <a:gridCol w="1080120"/>
                <a:gridCol w="1080120"/>
                <a:gridCol w="1080120"/>
                <a:gridCol w="1080120"/>
              </a:tblGrid>
              <a:tr h="720080">
                <a:tc>
                  <a:txBody>
                    <a:bodyPr/>
                    <a:lstStyle/>
                    <a:p>
                      <a:pPr algn="ctr"/>
                      <a:r>
                        <a:rPr lang="pt-BR" sz="3600" b="1" dirty="0" smtClean="0"/>
                        <a:t>0</a:t>
                      </a:r>
                      <a:endParaRPr lang="pt-BR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600" b="1" dirty="0" smtClean="0"/>
                        <a:t>0</a:t>
                      </a:r>
                      <a:endParaRPr lang="pt-BR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600" b="1" dirty="0" smtClean="0"/>
                        <a:t>0</a:t>
                      </a:r>
                      <a:endParaRPr lang="pt-BR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600" b="1" dirty="0" smtClean="0"/>
                        <a:t>1</a:t>
                      </a:r>
                      <a:endParaRPr lang="pt-BR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600" b="1" dirty="0" smtClean="0"/>
                        <a:t>1</a:t>
                      </a:r>
                      <a:endParaRPr lang="pt-BR" sz="3600" b="1" dirty="0"/>
                    </a:p>
                  </a:txBody>
                  <a:tcPr/>
                </a:tc>
              </a:tr>
              <a:tr h="720080">
                <a:tc>
                  <a:txBody>
                    <a:bodyPr/>
                    <a:lstStyle/>
                    <a:p>
                      <a:pPr algn="ctr"/>
                      <a:r>
                        <a:rPr lang="pt-BR" sz="3600" b="1" dirty="0" smtClean="0"/>
                        <a:t>0</a:t>
                      </a:r>
                      <a:endParaRPr lang="pt-BR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600" b="1" dirty="0" smtClean="0"/>
                        <a:t>0</a:t>
                      </a:r>
                      <a:endParaRPr lang="pt-BR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600" b="1" dirty="0" smtClean="0"/>
                        <a:t>1</a:t>
                      </a:r>
                      <a:endParaRPr lang="pt-BR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600" b="1" dirty="0" smtClean="0"/>
                        <a:t>1</a:t>
                      </a:r>
                      <a:endParaRPr lang="pt-BR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600" b="1" dirty="0" smtClean="0"/>
                        <a:t>1</a:t>
                      </a:r>
                      <a:endParaRPr lang="pt-BR" sz="3600" b="1" dirty="0"/>
                    </a:p>
                  </a:txBody>
                  <a:tcPr/>
                </a:tc>
              </a:tr>
              <a:tr h="720080">
                <a:tc>
                  <a:txBody>
                    <a:bodyPr/>
                    <a:lstStyle/>
                    <a:p>
                      <a:pPr algn="ctr"/>
                      <a:r>
                        <a:rPr lang="pt-BR" sz="3600" b="1" dirty="0" smtClean="0"/>
                        <a:t>0</a:t>
                      </a:r>
                      <a:endParaRPr lang="pt-BR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600" b="1" dirty="0" smtClean="0"/>
                        <a:t>1</a:t>
                      </a:r>
                      <a:endParaRPr lang="pt-BR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600" b="1" dirty="0" smtClean="0"/>
                        <a:t>1</a:t>
                      </a:r>
                      <a:endParaRPr lang="pt-BR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600" b="1" dirty="0" smtClean="0"/>
                        <a:t>1</a:t>
                      </a:r>
                      <a:endParaRPr lang="pt-BR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600" b="1" dirty="0" smtClean="0"/>
                        <a:t>1</a:t>
                      </a:r>
                      <a:endParaRPr lang="pt-BR" sz="3600" b="1" dirty="0"/>
                    </a:p>
                  </a:txBody>
                  <a:tcPr/>
                </a:tc>
              </a:tr>
              <a:tr h="720080">
                <a:tc>
                  <a:txBody>
                    <a:bodyPr/>
                    <a:lstStyle/>
                    <a:p>
                      <a:pPr algn="ctr"/>
                      <a:r>
                        <a:rPr lang="pt-BR" sz="3600" b="1" dirty="0" smtClean="0"/>
                        <a:t>2</a:t>
                      </a:r>
                      <a:endParaRPr lang="pt-BR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600" b="1" dirty="0" smtClean="0"/>
                        <a:t>2</a:t>
                      </a:r>
                      <a:endParaRPr lang="pt-BR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600" b="1" dirty="0" smtClean="0"/>
                        <a:t>2</a:t>
                      </a:r>
                      <a:endParaRPr lang="pt-BR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600" b="1" dirty="0" smtClean="0"/>
                        <a:t>2</a:t>
                      </a:r>
                      <a:endParaRPr lang="pt-BR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600" b="1" dirty="0" smtClean="0"/>
                        <a:t>2</a:t>
                      </a:r>
                      <a:endParaRPr lang="pt-BR" sz="3600" b="1" dirty="0"/>
                    </a:p>
                  </a:txBody>
                  <a:tcPr/>
                </a:tc>
              </a:tr>
              <a:tr h="720080">
                <a:tc>
                  <a:txBody>
                    <a:bodyPr/>
                    <a:lstStyle/>
                    <a:p>
                      <a:pPr algn="ctr"/>
                      <a:r>
                        <a:rPr lang="pt-BR" sz="3600" b="1" dirty="0" smtClean="0"/>
                        <a:t>2</a:t>
                      </a:r>
                      <a:endParaRPr lang="pt-BR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600" b="1" dirty="0" smtClean="0"/>
                        <a:t>2</a:t>
                      </a:r>
                      <a:endParaRPr lang="pt-BR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600" b="1" dirty="0" smtClean="0"/>
                        <a:t>2</a:t>
                      </a:r>
                      <a:endParaRPr lang="pt-BR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600" b="1" dirty="0" smtClean="0"/>
                        <a:t>3</a:t>
                      </a:r>
                      <a:endParaRPr lang="pt-BR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600" b="1" dirty="0" smtClean="0"/>
                        <a:t>3</a:t>
                      </a:r>
                      <a:endParaRPr lang="pt-BR" sz="3600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Seta para a direita 1"/>
          <p:cNvSpPr/>
          <p:nvPr/>
        </p:nvSpPr>
        <p:spPr>
          <a:xfrm rot="16200000">
            <a:off x="4572000" y="4077072"/>
            <a:ext cx="1224135" cy="10801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/>
          <p:cNvSpPr txBox="1"/>
          <p:nvPr/>
        </p:nvSpPr>
        <p:spPr>
          <a:xfrm>
            <a:off x="3275856" y="5368860"/>
            <a:ext cx="3528392" cy="58477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Nossa imagem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2699255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3717032"/>
            <a:ext cx="1835696" cy="314096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5819513"/>
              </p:ext>
            </p:extLst>
          </p:nvPr>
        </p:nvGraphicFramePr>
        <p:xfrm>
          <a:off x="1403648" y="188640"/>
          <a:ext cx="5400600" cy="3600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0120"/>
                <a:gridCol w="1080120"/>
                <a:gridCol w="1080120"/>
                <a:gridCol w="1080120"/>
                <a:gridCol w="1080120"/>
              </a:tblGrid>
              <a:tr h="720080">
                <a:tc>
                  <a:txBody>
                    <a:bodyPr/>
                    <a:lstStyle/>
                    <a:p>
                      <a:pPr algn="ctr"/>
                      <a:r>
                        <a:rPr lang="pt-BR" sz="3600" b="1" dirty="0" smtClean="0"/>
                        <a:t>0</a:t>
                      </a:r>
                      <a:endParaRPr lang="pt-BR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600" b="1" dirty="0" smtClean="0"/>
                        <a:t>0</a:t>
                      </a:r>
                      <a:endParaRPr lang="pt-BR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600" b="1" dirty="0" smtClean="0"/>
                        <a:t>0</a:t>
                      </a:r>
                      <a:endParaRPr lang="pt-BR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600" b="1" dirty="0" smtClean="0"/>
                        <a:t>1</a:t>
                      </a:r>
                      <a:endParaRPr lang="pt-BR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600" b="1" dirty="0" smtClean="0"/>
                        <a:t>1</a:t>
                      </a:r>
                      <a:endParaRPr lang="pt-BR" sz="3600" b="1" dirty="0"/>
                    </a:p>
                  </a:txBody>
                  <a:tcPr/>
                </a:tc>
              </a:tr>
              <a:tr h="720080">
                <a:tc>
                  <a:txBody>
                    <a:bodyPr/>
                    <a:lstStyle/>
                    <a:p>
                      <a:pPr algn="ctr"/>
                      <a:r>
                        <a:rPr lang="pt-BR" sz="3600" b="1" dirty="0" smtClean="0"/>
                        <a:t>0</a:t>
                      </a:r>
                      <a:endParaRPr lang="pt-BR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600" b="1" dirty="0" smtClean="0"/>
                        <a:t>0</a:t>
                      </a:r>
                      <a:endParaRPr lang="pt-BR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600" b="1" dirty="0" smtClean="0"/>
                        <a:t>1</a:t>
                      </a:r>
                      <a:endParaRPr lang="pt-BR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600" b="1" dirty="0" smtClean="0"/>
                        <a:t>1</a:t>
                      </a:r>
                      <a:endParaRPr lang="pt-BR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600" b="1" dirty="0" smtClean="0"/>
                        <a:t>1</a:t>
                      </a:r>
                      <a:endParaRPr lang="pt-BR" sz="3600" b="1" dirty="0"/>
                    </a:p>
                  </a:txBody>
                  <a:tcPr/>
                </a:tc>
              </a:tr>
              <a:tr h="720080">
                <a:tc>
                  <a:txBody>
                    <a:bodyPr/>
                    <a:lstStyle/>
                    <a:p>
                      <a:pPr algn="ctr"/>
                      <a:r>
                        <a:rPr lang="pt-BR" sz="3600" b="1" dirty="0" smtClean="0"/>
                        <a:t>0</a:t>
                      </a:r>
                      <a:endParaRPr lang="pt-BR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600" b="1" dirty="0" smtClean="0"/>
                        <a:t>1</a:t>
                      </a:r>
                      <a:endParaRPr lang="pt-BR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600" b="1" dirty="0" smtClean="0"/>
                        <a:t>1</a:t>
                      </a:r>
                      <a:endParaRPr lang="pt-BR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600" b="1" dirty="0" smtClean="0"/>
                        <a:t>1</a:t>
                      </a:r>
                      <a:endParaRPr lang="pt-BR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600" b="1" dirty="0" smtClean="0"/>
                        <a:t>1</a:t>
                      </a:r>
                      <a:endParaRPr lang="pt-BR" sz="3600" b="1" dirty="0"/>
                    </a:p>
                  </a:txBody>
                  <a:tcPr/>
                </a:tc>
              </a:tr>
              <a:tr h="720080">
                <a:tc>
                  <a:txBody>
                    <a:bodyPr/>
                    <a:lstStyle/>
                    <a:p>
                      <a:pPr algn="ctr"/>
                      <a:r>
                        <a:rPr lang="pt-BR" sz="3600" b="1" dirty="0" smtClean="0"/>
                        <a:t>2</a:t>
                      </a:r>
                      <a:endParaRPr lang="pt-BR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600" b="1" dirty="0" smtClean="0"/>
                        <a:t>2</a:t>
                      </a:r>
                      <a:endParaRPr lang="pt-BR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600" b="1" dirty="0" smtClean="0"/>
                        <a:t>2</a:t>
                      </a:r>
                      <a:endParaRPr lang="pt-BR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600" b="1" dirty="0" smtClean="0"/>
                        <a:t>2</a:t>
                      </a:r>
                      <a:endParaRPr lang="pt-BR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600" b="1" dirty="0" smtClean="0"/>
                        <a:t>2</a:t>
                      </a:r>
                      <a:endParaRPr lang="pt-BR" sz="3600" b="1" dirty="0"/>
                    </a:p>
                  </a:txBody>
                  <a:tcPr/>
                </a:tc>
              </a:tr>
              <a:tr h="720080">
                <a:tc>
                  <a:txBody>
                    <a:bodyPr/>
                    <a:lstStyle/>
                    <a:p>
                      <a:pPr algn="ctr"/>
                      <a:r>
                        <a:rPr lang="pt-BR" sz="3600" b="1" dirty="0" smtClean="0"/>
                        <a:t>2</a:t>
                      </a:r>
                      <a:endParaRPr lang="pt-BR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600" b="1" dirty="0" smtClean="0"/>
                        <a:t>2</a:t>
                      </a:r>
                      <a:endParaRPr lang="pt-BR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600" b="1" dirty="0" smtClean="0"/>
                        <a:t>2</a:t>
                      </a:r>
                      <a:endParaRPr lang="pt-BR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600" b="1" dirty="0" smtClean="0"/>
                        <a:t>3</a:t>
                      </a:r>
                      <a:endParaRPr lang="pt-BR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600" b="1" dirty="0" smtClean="0"/>
                        <a:t>3</a:t>
                      </a:r>
                      <a:endParaRPr lang="pt-BR" sz="3600" b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e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516907"/>
              </p:ext>
            </p:extLst>
          </p:nvPr>
        </p:nvGraphicFramePr>
        <p:xfrm>
          <a:off x="179512" y="3933056"/>
          <a:ext cx="4104456" cy="240855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8112"/>
                <a:gridCol w="576064"/>
                <a:gridCol w="1668412"/>
                <a:gridCol w="851868"/>
              </a:tblGrid>
              <a:tr h="590032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rk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nk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597187">
                <a:tc>
                  <a:txBody>
                    <a:bodyPr/>
                    <a:lstStyle/>
                    <a:p>
                      <a:r>
                        <a:rPr lang="pt-BR" dirty="0" smtClean="0"/>
                        <a:t>0 – 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468965">
                <a:tc>
                  <a:txBody>
                    <a:bodyPr/>
                    <a:lstStyle/>
                    <a:p>
                      <a:r>
                        <a:rPr lang="pt-BR" dirty="0" smtClean="0"/>
                        <a:t>1 – 0,33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376187">
                <a:tc>
                  <a:txBody>
                    <a:bodyPr/>
                    <a:lstStyle/>
                    <a:p>
                      <a:r>
                        <a:rPr lang="pt-BR" dirty="0" smtClean="0"/>
                        <a:t>2 – 0,66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376187">
                <a:tc>
                  <a:txBody>
                    <a:bodyPr/>
                    <a:lstStyle/>
                    <a:p>
                      <a:r>
                        <a:rPr lang="pt-BR" dirty="0" smtClean="0"/>
                        <a:t>3 - 1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CaixaDeTexto 10"/>
          <p:cNvSpPr txBox="1"/>
          <p:nvPr/>
        </p:nvSpPr>
        <p:spPr>
          <a:xfrm>
            <a:off x="539552" y="6381328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Total: 25</a:t>
            </a:r>
            <a:endParaRPr lang="pt-BR" dirty="0"/>
          </a:p>
        </p:txBody>
      </p:sp>
      <p:sp>
        <p:nvSpPr>
          <p:cNvPr id="3" name="Seta para a direita 2"/>
          <p:cNvSpPr/>
          <p:nvPr/>
        </p:nvSpPr>
        <p:spPr>
          <a:xfrm>
            <a:off x="1846815" y="4794181"/>
            <a:ext cx="3816424" cy="4766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5868144" y="4847851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histograma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04235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Tipos de máscaras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1"/>
            <a:ext cx="7787208" cy="676672"/>
          </a:xfrm>
        </p:spPr>
        <p:txBody>
          <a:bodyPr/>
          <a:lstStyle/>
          <a:p>
            <a:r>
              <a:rPr lang="pt-BR" dirty="0" smtClean="0"/>
              <a:t>Máscaras para detecção de bordas</a:t>
            </a:r>
            <a:endParaRPr lang="pt-BR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8628023"/>
              </p:ext>
            </p:extLst>
          </p:nvPr>
        </p:nvGraphicFramePr>
        <p:xfrm>
          <a:off x="1187624" y="2636912"/>
          <a:ext cx="1944216" cy="13681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8072"/>
                <a:gridCol w="648072"/>
                <a:gridCol w="648072"/>
              </a:tblGrid>
              <a:tr h="456051"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</a:tr>
              <a:tr h="456051"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-4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</a:tr>
              <a:tr h="456051"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4715287"/>
              </p:ext>
            </p:extLst>
          </p:nvPr>
        </p:nvGraphicFramePr>
        <p:xfrm>
          <a:off x="3779912" y="2636912"/>
          <a:ext cx="1944216" cy="13681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8072"/>
                <a:gridCol w="648072"/>
                <a:gridCol w="648072"/>
              </a:tblGrid>
              <a:tr h="456051"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</a:tr>
              <a:tr h="456051"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-8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</a:tr>
              <a:tr h="456051"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7451941"/>
              </p:ext>
            </p:extLst>
          </p:nvPr>
        </p:nvGraphicFramePr>
        <p:xfrm>
          <a:off x="1187624" y="4581128"/>
          <a:ext cx="1944216" cy="13681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8072"/>
                <a:gridCol w="648072"/>
                <a:gridCol w="648072"/>
              </a:tblGrid>
              <a:tr h="456051"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-1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</a:tr>
              <a:tr h="456051">
                <a:tc>
                  <a:txBody>
                    <a:bodyPr/>
                    <a:lstStyle/>
                    <a:p>
                      <a:r>
                        <a:rPr lang="pt-BR" dirty="0" smtClean="0"/>
                        <a:t>-1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-1</a:t>
                      </a:r>
                      <a:endParaRPr lang="pt-BR" dirty="0"/>
                    </a:p>
                  </a:txBody>
                  <a:tcPr/>
                </a:tc>
              </a:tr>
              <a:tr h="456051"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-1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0868125"/>
              </p:ext>
            </p:extLst>
          </p:nvPr>
        </p:nvGraphicFramePr>
        <p:xfrm>
          <a:off x="3779912" y="4653136"/>
          <a:ext cx="1944216" cy="13681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8072"/>
                <a:gridCol w="648072"/>
                <a:gridCol w="648072"/>
              </a:tblGrid>
              <a:tr h="456051">
                <a:tc>
                  <a:txBody>
                    <a:bodyPr/>
                    <a:lstStyle/>
                    <a:p>
                      <a:r>
                        <a:rPr lang="pt-BR" dirty="0" smtClean="0"/>
                        <a:t>-1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-1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-1</a:t>
                      </a:r>
                      <a:endParaRPr lang="pt-BR" dirty="0"/>
                    </a:p>
                  </a:txBody>
                  <a:tcPr/>
                </a:tc>
              </a:tr>
              <a:tr h="456051">
                <a:tc>
                  <a:txBody>
                    <a:bodyPr/>
                    <a:lstStyle/>
                    <a:p>
                      <a:r>
                        <a:rPr lang="pt-BR" dirty="0" smtClean="0"/>
                        <a:t>-1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-1</a:t>
                      </a:r>
                      <a:endParaRPr lang="pt-BR" dirty="0"/>
                    </a:p>
                  </a:txBody>
                  <a:tcPr/>
                </a:tc>
              </a:tr>
              <a:tr h="456051">
                <a:tc>
                  <a:txBody>
                    <a:bodyPr/>
                    <a:lstStyle/>
                    <a:p>
                      <a:r>
                        <a:rPr lang="pt-BR" dirty="0" smtClean="0"/>
                        <a:t>-1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-1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-1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Seta para a direita 7"/>
          <p:cNvSpPr/>
          <p:nvPr/>
        </p:nvSpPr>
        <p:spPr>
          <a:xfrm>
            <a:off x="6120172" y="3103596"/>
            <a:ext cx="504056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6804248" y="2857955"/>
            <a:ext cx="216889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Centro negativo: remove bordas exteriores</a:t>
            </a:r>
          </a:p>
        </p:txBody>
      </p:sp>
      <p:sp>
        <p:nvSpPr>
          <p:cNvPr id="10" name="Retângulo 9"/>
          <p:cNvSpPr/>
          <p:nvPr/>
        </p:nvSpPr>
        <p:spPr>
          <a:xfrm>
            <a:off x="7098889" y="4900518"/>
            <a:ext cx="187425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Centro positivo: remove bordas interiores</a:t>
            </a:r>
          </a:p>
        </p:txBody>
      </p:sp>
      <p:sp>
        <p:nvSpPr>
          <p:cNvPr id="11" name="Seta para a direita 10"/>
          <p:cNvSpPr/>
          <p:nvPr/>
        </p:nvSpPr>
        <p:spPr>
          <a:xfrm>
            <a:off x="6257827" y="5085184"/>
            <a:ext cx="504056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0707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251520" y="3933056"/>
            <a:ext cx="864096" cy="244827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8832045"/>
              </p:ext>
            </p:extLst>
          </p:nvPr>
        </p:nvGraphicFramePr>
        <p:xfrm>
          <a:off x="1403648" y="188640"/>
          <a:ext cx="5400600" cy="3600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0120"/>
                <a:gridCol w="1080120"/>
                <a:gridCol w="1080120"/>
                <a:gridCol w="1080120"/>
                <a:gridCol w="1080120"/>
              </a:tblGrid>
              <a:tr h="720080">
                <a:tc>
                  <a:txBody>
                    <a:bodyPr/>
                    <a:lstStyle/>
                    <a:p>
                      <a:pPr algn="ctr"/>
                      <a:r>
                        <a:rPr lang="pt-BR" sz="3600" b="1" dirty="0" smtClean="0"/>
                        <a:t>0</a:t>
                      </a:r>
                      <a:endParaRPr lang="pt-BR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600" b="1" dirty="0" smtClean="0"/>
                        <a:t>0</a:t>
                      </a:r>
                      <a:endParaRPr lang="pt-BR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600" b="1" dirty="0" smtClean="0"/>
                        <a:t>0</a:t>
                      </a:r>
                      <a:endParaRPr lang="pt-BR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600" b="1" dirty="0" smtClean="0"/>
                        <a:t>1</a:t>
                      </a:r>
                      <a:endParaRPr lang="pt-BR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600" b="1" dirty="0" smtClean="0"/>
                        <a:t>1</a:t>
                      </a:r>
                      <a:endParaRPr lang="pt-BR" sz="3600" b="1" dirty="0"/>
                    </a:p>
                  </a:txBody>
                  <a:tcPr/>
                </a:tc>
              </a:tr>
              <a:tr h="720080">
                <a:tc>
                  <a:txBody>
                    <a:bodyPr/>
                    <a:lstStyle/>
                    <a:p>
                      <a:pPr algn="ctr"/>
                      <a:r>
                        <a:rPr lang="pt-BR" sz="3600" b="1" dirty="0" smtClean="0"/>
                        <a:t>0</a:t>
                      </a:r>
                      <a:endParaRPr lang="pt-BR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600" b="1" dirty="0" smtClean="0"/>
                        <a:t>0</a:t>
                      </a:r>
                      <a:endParaRPr lang="pt-BR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600" b="1" dirty="0" smtClean="0"/>
                        <a:t>1</a:t>
                      </a:r>
                      <a:endParaRPr lang="pt-BR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600" b="1" dirty="0" smtClean="0"/>
                        <a:t>1</a:t>
                      </a:r>
                      <a:endParaRPr lang="pt-BR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600" b="1" dirty="0" smtClean="0"/>
                        <a:t>1</a:t>
                      </a:r>
                      <a:endParaRPr lang="pt-BR" sz="3600" b="1" dirty="0"/>
                    </a:p>
                  </a:txBody>
                  <a:tcPr/>
                </a:tc>
              </a:tr>
              <a:tr h="720080">
                <a:tc>
                  <a:txBody>
                    <a:bodyPr/>
                    <a:lstStyle/>
                    <a:p>
                      <a:pPr algn="ctr"/>
                      <a:r>
                        <a:rPr lang="pt-BR" sz="3600" b="1" dirty="0" smtClean="0"/>
                        <a:t>0</a:t>
                      </a:r>
                      <a:endParaRPr lang="pt-BR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600" b="1" dirty="0" smtClean="0"/>
                        <a:t>1</a:t>
                      </a:r>
                      <a:endParaRPr lang="pt-BR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600" b="1" dirty="0" smtClean="0"/>
                        <a:t>1</a:t>
                      </a:r>
                      <a:endParaRPr lang="pt-BR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600" b="1" dirty="0" smtClean="0"/>
                        <a:t>1</a:t>
                      </a:r>
                      <a:endParaRPr lang="pt-BR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600" b="1" dirty="0" smtClean="0"/>
                        <a:t>1</a:t>
                      </a:r>
                      <a:endParaRPr lang="pt-BR" sz="3600" b="1" dirty="0"/>
                    </a:p>
                  </a:txBody>
                  <a:tcPr/>
                </a:tc>
              </a:tr>
              <a:tr h="720080">
                <a:tc>
                  <a:txBody>
                    <a:bodyPr/>
                    <a:lstStyle/>
                    <a:p>
                      <a:pPr algn="ctr"/>
                      <a:r>
                        <a:rPr lang="pt-BR" sz="3600" b="1" dirty="0" smtClean="0"/>
                        <a:t>2</a:t>
                      </a:r>
                      <a:endParaRPr lang="pt-BR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600" b="1" dirty="0" smtClean="0"/>
                        <a:t>2</a:t>
                      </a:r>
                      <a:endParaRPr lang="pt-BR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600" b="1" dirty="0" smtClean="0"/>
                        <a:t>2</a:t>
                      </a:r>
                      <a:endParaRPr lang="pt-BR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600" b="1" dirty="0" smtClean="0"/>
                        <a:t>2</a:t>
                      </a:r>
                      <a:endParaRPr lang="pt-BR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600" b="1" dirty="0" smtClean="0"/>
                        <a:t>2</a:t>
                      </a:r>
                      <a:endParaRPr lang="pt-BR" sz="3600" b="1" dirty="0"/>
                    </a:p>
                  </a:txBody>
                  <a:tcPr/>
                </a:tc>
              </a:tr>
              <a:tr h="720080">
                <a:tc>
                  <a:txBody>
                    <a:bodyPr/>
                    <a:lstStyle/>
                    <a:p>
                      <a:pPr algn="ctr"/>
                      <a:r>
                        <a:rPr lang="pt-BR" sz="3600" b="1" dirty="0" smtClean="0"/>
                        <a:t>2</a:t>
                      </a:r>
                      <a:endParaRPr lang="pt-BR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600" b="1" dirty="0" smtClean="0"/>
                        <a:t>2</a:t>
                      </a:r>
                      <a:endParaRPr lang="pt-BR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600" b="1" dirty="0" smtClean="0"/>
                        <a:t>2</a:t>
                      </a:r>
                      <a:endParaRPr lang="pt-BR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600" b="1" dirty="0" smtClean="0"/>
                        <a:t>3</a:t>
                      </a:r>
                      <a:endParaRPr lang="pt-BR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600" b="1" dirty="0" smtClean="0"/>
                        <a:t>3</a:t>
                      </a:r>
                      <a:endParaRPr lang="pt-BR" sz="3600" b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e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9486476"/>
              </p:ext>
            </p:extLst>
          </p:nvPr>
        </p:nvGraphicFramePr>
        <p:xfrm>
          <a:off x="179512" y="3933056"/>
          <a:ext cx="4104456" cy="240855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8112"/>
                <a:gridCol w="576064"/>
                <a:gridCol w="1668412"/>
                <a:gridCol w="851868"/>
              </a:tblGrid>
              <a:tr h="590032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rk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nk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597187">
                <a:tc>
                  <a:txBody>
                    <a:bodyPr/>
                    <a:lstStyle/>
                    <a:p>
                      <a:r>
                        <a:rPr lang="pt-BR" dirty="0" smtClean="0"/>
                        <a:t>0 – 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468965">
                <a:tc>
                  <a:txBody>
                    <a:bodyPr/>
                    <a:lstStyle/>
                    <a:p>
                      <a:r>
                        <a:rPr lang="pt-BR" dirty="0" smtClean="0"/>
                        <a:t>1 – 0,33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376187">
                <a:tc>
                  <a:txBody>
                    <a:bodyPr/>
                    <a:lstStyle/>
                    <a:p>
                      <a:r>
                        <a:rPr lang="pt-BR" dirty="0" smtClean="0"/>
                        <a:t>2 – 0,66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376187">
                <a:tc>
                  <a:txBody>
                    <a:bodyPr/>
                    <a:lstStyle/>
                    <a:p>
                      <a:r>
                        <a:rPr lang="pt-BR" dirty="0" smtClean="0"/>
                        <a:t>3 - 1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CaixaDeTexto 10"/>
          <p:cNvSpPr txBox="1"/>
          <p:nvPr/>
        </p:nvSpPr>
        <p:spPr>
          <a:xfrm>
            <a:off x="539552" y="6381328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Total: 25</a:t>
            </a:r>
            <a:endParaRPr lang="pt-BR" dirty="0"/>
          </a:p>
        </p:txBody>
      </p:sp>
      <p:sp>
        <p:nvSpPr>
          <p:cNvPr id="3" name="Seta para a direita 2"/>
          <p:cNvSpPr/>
          <p:nvPr/>
        </p:nvSpPr>
        <p:spPr>
          <a:xfrm>
            <a:off x="1846815" y="4794181"/>
            <a:ext cx="3816424" cy="4766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5663239" y="4847851"/>
            <a:ext cx="337325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Normalizei os valores entre 0 e 1</a:t>
            </a:r>
          </a:p>
          <a:p>
            <a:endParaRPr lang="pt-BR" dirty="0"/>
          </a:p>
          <a:p>
            <a:r>
              <a:rPr lang="pt-BR" dirty="0" smtClean="0"/>
              <a:t>A cor 255 seria 1</a:t>
            </a:r>
          </a:p>
          <a:p>
            <a:r>
              <a:rPr lang="pt-BR" dirty="0" smtClean="0"/>
              <a:t>A cor 254 seria (254/255) = 0,99</a:t>
            </a:r>
          </a:p>
          <a:p>
            <a:r>
              <a:rPr lang="pt-BR" dirty="0" smtClean="0"/>
              <a:t>A cor 250 seria (250/255) = 0,98</a:t>
            </a:r>
          </a:p>
          <a:p>
            <a:r>
              <a:rPr lang="pt-BR" dirty="0" smtClean="0"/>
              <a:t>A cor 100 seria (100/255) = 0,39</a:t>
            </a:r>
          </a:p>
        </p:txBody>
      </p:sp>
    </p:spTree>
    <p:extLst>
      <p:ext uri="{BB962C8B-B14F-4D97-AF65-F5344CB8AC3E}">
        <p14:creationId xmlns:p14="http://schemas.microsoft.com/office/powerpoint/2010/main" val="2136872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1691680" y="3874740"/>
            <a:ext cx="1656184" cy="245941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2099180"/>
              </p:ext>
            </p:extLst>
          </p:nvPr>
        </p:nvGraphicFramePr>
        <p:xfrm>
          <a:off x="1403648" y="188640"/>
          <a:ext cx="5400600" cy="3600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0120"/>
                <a:gridCol w="1080120"/>
                <a:gridCol w="1080120"/>
                <a:gridCol w="1080120"/>
                <a:gridCol w="1080120"/>
              </a:tblGrid>
              <a:tr h="720080">
                <a:tc>
                  <a:txBody>
                    <a:bodyPr/>
                    <a:lstStyle/>
                    <a:p>
                      <a:pPr algn="ctr"/>
                      <a:r>
                        <a:rPr lang="pt-BR" sz="3600" b="1" dirty="0" smtClean="0"/>
                        <a:t>0</a:t>
                      </a:r>
                      <a:endParaRPr lang="pt-BR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600" b="1" dirty="0" smtClean="0"/>
                        <a:t>0</a:t>
                      </a:r>
                      <a:endParaRPr lang="pt-BR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600" b="1" dirty="0" smtClean="0"/>
                        <a:t>0</a:t>
                      </a:r>
                      <a:endParaRPr lang="pt-BR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600" b="1" dirty="0" smtClean="0"/>
                        <a:t>1</a:t>
                      </a:r>
                      <a:endParaRPr lang="pt-BR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600" b="1" dirty="0" smtClean="0"/>
                        <a:t>1</a:t>
                      </a:r>
                      <a:endParaRPr lang="pt-BR" sz="3600" b="1" dirty="0"/>
                    </a:p>
                  </a:txBody>
                  <a:tcPr/>
                </a:tc>
              </a:tr>
              <a:tr h="720080">
                <a:tc>
                  <a:txBody>
                    <a:bodyPr/>
                    <a:lstStyle/>
                    <a:p>
                      <a:pPr algn="ctr"/>
                      <a:r>
                        <a:rPr lang="pt-BR" sz="3600" b="1" dirty="0" smtClean="0"/>
                        <a:t>0</a:t>
                      </a:r>
                      <a:endParaRPr lang="pt-BR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600" b="1" dirty="0" smtClean="0"/>
                        <a:t>0</a:t>
                      </a:r>
                      <a:endParaRPr lang="pt-BR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600" b="1" dirty="0" smtClean="0"/>
                        <a:t>1</a:t>
                      </a:r>
                      <a:endParaRPr lang="pt-BR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600" b="1" dirty="0" smtClean="0"/>
                        <a:t>1</a:t>
                      </a:r>
                      <a:endParaRPr lang="pt-BR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600" b="1" dirty="0" smtClean="0"/>
                        <a:t>1</a:t>
                      </a:r>
                      <a:endParaRPr lang="pt-BR" sz="3600" b="1" dirty="0"/>
                    </a:p>
                  </a:txBody>
                  <a:tcPr/>
                </a:tc>
              </a:tr>
              <a:tr h="720080">
                <a:tc>
                  <a:txBody>
                    <a:bodyPr/>
                    <a:lstStyle/>
                    <a:p>
                      <a:pPr algn="ctr"/>
                      <a:r>
                        <a:rPr lang="pt-BR" sz="3600" b="1" dirty="0" smtClean="0"/>
                        <a:t>0</a:t>
                      </a:r>
                      <a:endParaRPr lang="pt-BR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600" b="1" dirty="0" smtClean="0"/>
                        <a:t>1</a:t>
                      </a:r>
                      <a:endParaRPr lang="pt-BR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600" b="1" dirty="0" smtClean="0"/>
                        <a:t>1</a:t>
                      </a:r>
                      <a:endParaRPr lang="pt-BR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600" b="1" dirty="0" smtClean="0"/>
                        <a:t>1</a:t>
                      </a:r>
                      <a:endParaRPr lang="pt-BR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600" b="1" dirty="0" smtClean="0"/>
                        <a:t>1</a:t>
                      </a:r>
                      <a:endParaRPr lang="pt-BR" sz="3600" b="1" dirty="0"/>
                    </a:p>
                  </a:txBody>
                  <a:tcPr/>
                </a:tc>
              </a:tr>
              <a:tr h="720080">
                <a:tc>
                  <a:txBody>
                    <a:bodyPr/>
                    <a:lstStyle/>
                    <a:p>
                      <a:pPr algn="ctr"/>
                      <a:r>
                        <a:rPr lang="pt-BR" sz="3600" b="1" dirty="0" smtClean="0"/>
                        <a:t>2</a:t>
                      </a:r>
                      <a:endParaRPr lang="pt-BR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600" b="1" dirty="0" smtClean="0"/>
                        <a:t>2</a:t>
                      </a:r>
                      <a:endParaRPr lang="pt-BR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600" b="1" dirty="0" smtClean="0"/>
                        <a:t>2</a:t>
                      </a:r>
                      <a:endParaRPr lang="pt-BR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600" b="1" dirty="0" smtClean="0"/>
                        <a:t>2</a:t>
                      </a:r>
                      <a:endParaRPr lang="pt-BR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600" b="1" dirty="0" smtClean="0"/>
                        <a:t>2</a:t>
                      </a:r>
                      <a:endParaRPr lang="pt-BR" sz="3600" b="1" dirty="0"/>
                    </a:p>
                  </a:txBody>
                  <a:tcPr/>
                </a:tc>
              </a:tr>
              <a:tr h="720080">
                <a:tc>
                  <a:txBody>
                    <a:bodyPr/>
                    <a:lstStyle/>
                    <a:p>
                      <a:pPr algn="ctr"/>
                      <a:r>
                        <a:rPr lang="pt-BR" sz="3600" b="1" dirty="0" smtClean="0"/>
                        <a:t>2</a:t>
                      </a:r>
                      <a:endParaRPr lang="pt-BR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600" b="1" dirty="0" smtClean="0"/>
                        <a:t>2</a:t>
                      </a:r>
                      <a:endParaRPr lang="pt-BR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600" b="1" dirty="0" smtClean="0"/>
                        <a:t>2</a:t>
                      </a:r>
                      <a:endParaRPr lang="pt-BR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600" b="1" dirty="0" smtClean="0"/>
                        <a:t>3</a:t>
                      </a:r>
                      <a:endParaRPr lang="pt-BR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600" b="1" dirty="0" smtClean="0"/>
                        <a:t>3</a:t>
                      </a:r>
                      <a:endParaRPr lang="pt-BR" sz="3600" b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e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4267338"/>
              </p:ext>
            </p:extLst>
          </p:nvPr>
        </p:nvGraphicFramePr>
        <p:xfrm>
          <a:off x="179512" y="3933056"/>
          <a:ext cx="4104456" cy="240855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8112"/>
                <a:gridCol w="576064"/>
                <a:gridCol w="1668412"/>
                <a:gridCol w="851868"/>
              </a:tblGrid>
              <a:tr h="590032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rk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nk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p(</a:t>
                      </a:r>
                      <a:r>
                        <a:rPr lang="pt-BR" dirty="0" err="1" smtClean="0"/>
                        <a:t>rk</a:t>
                      </a:r>
                      <a:r>
                        <a:rPr lang="pt-BR" dirty="0" smtClean="0"/>
                        <a:t>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597187">
                <a:tc>
                  <a:txBody>
                    <a:bodyPr/>
                    <a:lstStyle/>
                    <a:p>
                      <a:r>
                        <a:rPr lang="pt-BR" dirty="0" smtClean="0"/>
                        <a:t>0 – 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6/25 = 0,24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468965">
                <a:tc>
                  <a:txBody>
                    <a:bodyPr/>
                    <a:lstStyle/>
                    <a:p>
                      <a:r>
                        <a:rPr lang="pt-BR" dirty="0" smtClean="0"/>
                        <a:t>1 – 0,33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9/25 =  0,36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376187">
                <a:tc>
                  <a:txBody>
                    <a:bodyPr/>
                    <a:lstStyle/>
                    <a:p>
                      <a:r>
                        <a:rPr lang="pt-BR" dirty="0" smtClean="0"/>
                        <a:t>2 – 0,66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8/25 = 0,32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376187">
                <a:tc>
                  <a:txBody>
                    <a:bodyPr/>
                    <a:lstStyle/>
                    <a:p>
                      <a:r>
                        <a:rPr lang="pt-BR" dirty="0" smtClean="0"/>
                        <a:t>3 - 1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2/25 = 0,08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CaixaDeTexto 10"/>
          <p:cNvSpPr txBox="1"/>
          <p:nvPr/>
        </p:nvSpPr>
        <p:spPr>
          <a:xfrm>
            <a:off x="539552" y="6588060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Total: 25</a:t>
            </a:r>
            <a:endParaRPr lang="pt-BR" dirty="0"/>
          </a:p>
        </p:txBody>
      </p:sp>
      <p:sp>
        <p:nvSpPr>
          <p:cNvPr id="16" name="Seta para a direita 15"/>
          <p:cNvSpPr/>
          <p:nvPr/>
        </p:nvSpPr>
        <p:spPr>
          <a:xfrm>
            <a:off x="3347864" y="4794181"/>
            <a:ext cx="2448272" cy="4766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/>
          <p:cNvSpPr txBox="1"/>
          <p:nvPr/>
        </p:nvSpPr>
        <p:spPr>
          <a:xfrm>
            <a:off x="5822241" y="4847851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Probabilidade de cada cor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86760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3391033" y="3886992"/>
            <a:ext cx="1000948" cy="270106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Seta para a direita 15"/>
          <p:cNvSpPr/>
          <p:nvPr/>
        </p:nvSpPr>
        <p:spPr>
          <a:xfrm>
            <a:off x="4366294" y="4293096"/>
            <a:ext cx="1285826" cy="4099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3279414"/>
              </p:ext>
            </p:extLst>
          </p:nvPr>
        </p:nvGraphicFramePr>
        <p:xfrm>
          <a:off x="1403648" y="188640"/>
          <a:ext cx="5400600" cy="3600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0120"/>
                <a:gridCol w="1080120"/>
                <a:gridCol w="1080120"/>
                <a:gridCol w="1080120"/>
                <a:gridCol w="1080120"/>
              </a:tblGrid>
              <a:tr h="720080">
                <a:tc>
                  <a:txBody>
                    <a:bodyPr/>
                    <a:lstStyle/>
                    <a:p>
                      <a:pPr algn="ctr"/>
                      <a:r>
                        <a:rPr lang="pt-BR" sz="3600" b="1" dirty="0" smtClean="0"/>
                        <a:t>0</a:t>
                      </a:r>
                      <a:endParaRPr lang="pt-BR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600" b="1" dirty="0" smtClean="0"/>
                        <a:t>0</a:t>
                      </a:r>
                      <a:endParaRPr lang="pt-BR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600" b="1" dirty="0" smtClean="0"/>
                        <a:t>0</a:t>
                      </a:r>
                      <a:endParaRPr lang="pt-BR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600" b="1" dirty="0" smtClean="0"/>
                        <a:t>1</a:t>
                      </a:r>
                      <a:endParaRPr lang="pt-BR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600" b="1" dirty="0" smtClean="0"/>
                        <a:t>1</a:t>
                      </a:r>
                      <a:endParaRPr lang="pt-BR" sz="3600" b="1" dirty="0"/>
                    </a:p>
                  </a:txBody>
                  <a:tcPr/>
                </a:tc>
              </a:tr>
              <a:tr h="720080">
                <a:tc>
                  <a:txBody>
                    <a:bodyPr/>
                    <a:lstStyle/>
                    <a:p>
                      <a:pPr algn="ctr"/>
                      <a:r>
                        <a:rPr lang="pt-BR" sz="3600" b="1" dirty="0" smtClean="0"/>
                        <a:t>0</a:t>
                      </a:r>
                      <a:endParaRPr lang="pt-BR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600" b="1" dirty="0" smtClean="0"/>
                        <a:t>0</a:t>
                      </a:r>
                      <a:endParaRPr lang="pt-BR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600" b="1" dirty="0" smtClean="0"/>
                        <a:t>1</a:t>
                      </a:r>
                      <a:endParaRPr lang="pt-BR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600" b="1" dirty="0" smtClean="0"/>
                        <a:t>1</a:t>
                      </a:r>
                      <a:endParaRPr lang="pt-BR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600" b="1" dirty="0" smtClean="0"/>
                        <a:t>1</a:t>
                      </a:r>
                      <a:endParaRPr lang="pt-BR" sz="3600" b="1" dirty="0"/>
                    </a:p>
                  </a:txBody>
                  <a:tcPr/>
                </a:tc>
              </a:tr>
              <a:tr h="720080">
                <a:tc>
                  <a:txBody>
                    <a:bodyPr/>
                    <a:lstStyle/>
                    <a:p>
                      <a:pPr algn="ctr"/>
                      <a:r>
                        <a:rPr lang="pt-BR" sz="3600" b="1" dirty="0" smtClean="0"/>
                        <a:t>0</a:t>
                      </a:r>
                      <a:endParaRPr lang="pt-BR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600" b="1" dirty="0" smtClean="0"/>
                        <a:t>1</a:t>
                      </a:r>
                      <a:endParaRPr lang="pt-BR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600" b="1" dirty="0" smtClean="0"/>
                        <a:t>1</a:t>
                      </a:r>
                      <a:endParaRPr lang="pt-BR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600" b="1" dirty="0" smtClean="0"/>
                        <a:t>1</a:t>
                      </a:r>
                      <a:endParaRPr lang="pt-BR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600" b="1" dirty="0" smtClean="0"/>
                        <a:t>1</a:t>
                      </a:r>
                      <a:endParaRPr lang="pt-BR" sz="3600" b="1" dirty="0"/>
                    </a:p>
                  </a:txBody>
                  <a:tcPr/>
                </a:tc>
              </a:tr>
              <a:tr h="720080">
                <a:tc>
                  <a:txBody>
                    <a:bodyPr/>
                    <a:lstStyle/>
                    <a:p>
                      <a:pPr algn="ctr"/>
                      <a:r>
                        <a:rPr lang="pt-BR" sz="3600" b="1" dirty="0" smtClean="0"/>
                        <a:t>2</a:t>
                      </a:r>
                      <a:endParaRPr lang="pt-BR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600" b="1" dirty="0" smtClean="0"/>
                        <a:t>2</a:t>
                      </a:r>
                      <a:endParaRPr lang="pt-BR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600" b="1" dirty="0" smtClean="0"/>
                        <a:t>2</a:t>
                      </a:r>
                      <a:endParaRPr lang="pt-BR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600" b="1" dirty="0" smtClean="0"/>
                        <a:t>2</a:t>
                      </a:r>
                      <a:endParaRPr lang="pt-BR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600" b="1" dirty="0" smtClean="0"/>
                        <a:t>2</a:t>
                      </a:r>
                      <a:endParaRPr lang="pt-BR" sz="3600" b="1" dirty="0"/>
                    </a:p>
                  </a:txBody>
                  <a:tcPr/>
                </a:tc>
              </a:tr>
              <a:tr h="720080">
                <a:tc>
                  <a:txBody>
                    <a:bodyPr/>
                    <a:lstStyle/>
                    <a:p>
                      <a:pPr algn="ctr"/>
                      <a:r>
                        <a:rPr lang="pt-BR" sz="3600" b="1" dirty="0" smtClean="0"/>
                        <a:t>2</a:t>
                      </a:r>
                      <a:endParaRPr lang="pt-BR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600" b="1" dirty="0" smtClean="0"/>
                        <a:t>2</a:t>
                      </a:r>
                      <a:endParaRPr lang="pt-BR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600" b="1" dirty="0" smtClean="0"/>
                        <a:t>2</a:t>
                      </a:r>
                      <a:endParaRPr lang="pt-BR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600" b="1" dirty="0" smtClean="0"/>
                        <a:t>3</a:t>
                      </a:r>
                      <a:endParaRPr lang="pt-BR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600" b="1" dirty="0" smtClean="0"/>
                        <a:t>3</a:t>
                      </a:r>
                      <a:endParaRPr lang="pt-BR" sz="3600" b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e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2112636"/>
              </p:ext>
            </p:extLst>
          </p:nvPr>
        </p:nvGraphicFramePr>
        <p:xfrm>
          <a:off x="179512" y="3933056"/>
          <a:ext cx="4104456" cy="240855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8112"/>
                <a:gridCol w="576064"/>
                <a:gridCol w="1668412"/>
                <a:gridCol w="851868"/>
              </a:tblGrid>
              <a:tr h="590032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rk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nk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p(</a:t>
                      </a:r>
                      <a:r>
                        <a:rPr lang="pt-BR" dirty="0" err="1" smtClean="0"/>
                        <a:t>rk</a:t>
                      </a:r>
                      <a:r>
                        <a:rPr lang="pt-BR" dirty="0" smtClean="0"/>
                        <a:t>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cdf</a:t>
                      </a:r>
                      <a:endParaRPr lang="pt-BR" dirty="0"/>
                    </a:p>
                  </a:txBody>
                  <a:tcPr/>
                </a:tc>
              </a:tr>
              <a:tr h="597187">
                <a:tc>
                  <a:txBody>
                    <a:bodyPr/>
                    <a:lstStyle/>
                    <a:p>
                      <a:r>
                        <a:rPr lang="pt-BR" dirty="0" smtClean="0"/>
                        <a:t>0 – 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6/25 = 0,24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0,24</a:t>
                      </a:r>
                      <a:endParaRPr lang="pt-BR" dirty="0"/>
                    </a:p>
                  </a:txBody>
                  <a:tcPr/>
                </a:tc>
              </a:tr>
              <a:tr h="468965">
                <a:tc>
                  <a:txBody>
                    <a:bodyPr/>
                    <a:lstStyle/>
                    <a:p>
                      <a:r>
                        <a:rPr lang="pt-BR" dirty="0" smtClean="0"/>
                        <a:t>1 – 0,33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9/25 =  0,36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0,6</a:t>
                      </a:r>
                      <a:endParaRPr lang="pt-BR" dirty="0"/>
                    </a:p>
                  </a:txBody>
                  <a:tcPr/>
                </a:tc>
              </a:tr>
              <a:tr h="376187">
                <a:tc>
                  <a:txBody>
                    <a:bodyPr/>
                    <a:lstStyle/>
                    <a:p>
                      <a:r>
                        <a:rPr lang="pt-BR" dirty="0" smtClean="0"/>
                        <a:t>2 – 0,66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8/25 = 0,32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0,92</a:t>
                      </a:r>
                      <a:endParaRPr lang="pt-BR" dirty="0"/>
                    </a:p>
                  </a:txBody>
                  <a:tcPr/>
                </a:tc>
              </a:tr>
              <a:tr h="376187">
                <a:tc>
                  <a:txBody>
                    <a:bodyPr/>
                    <a:lstStyle/>
                    <a:p>
                      <a:r>
                        <a:rPr lang="pt-BR" dirty="0" smtClean="0"/>
                        <a:t>3 - 1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2/25 = 0,08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CaixaDeTexto 10"/>
          <p:cNvSpPr txBox="1"/>
          <p:nvPr/>
        </p:nvSpPr>
        <p:spPr>
          <a:xfrm>
            <a:off x="539552" y="6588060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Total: 25</a:t>
            </a:r>
            <a:endParaRPr lang="pt-BR" dirty="0"/>
          </a:p>
        </p:txBody>
      </p:sp>
      <p:sp>
        <p:nvSpPr>
          <p:cNvPr id="2" name="CaixaDeTexto 1"/>
          <p:cNvSpPr txBox="1"/>
          <p:nvPr/>
        </p:nvSpPr>
        <p:spPr>
          <a:xfrm>
            <a:off x="5724128" y="4149080"/>
            <a:ext cx="31683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Função de probabilidade acumulada</a:t>
            </a:r>
          </a:p>
          <a:p>
            <a:endParaRPr lang="pt-BR" dirty="0"/>
          </a:p>
          <a:p>
            <a:r>
              <a:rPr lang="pt-BR" dirty="0" smtClean="0"/>
              <a:t>É o valor atual + valor anterior</a:t>
            </a:r>
            <a:endParaRPr lang="pt-BR" dirty="0"/>
          </a:p>
        </p:txBody>
      </p:sp>
      <p:cxnSp>
        <p:nvCxnSpPr>
          <p:cNvPr id="5" name="Conector de seta reta 4"/>
          <p:cNvCxnSpPr/>
          <p:nvPr/>
        </p:nvCxnSpPr>
        <p:spPr>
          <a:xfrm>
            <a:off x="4101035" y="5378844"/>
            <a:ext cx="1656184" cy="3198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/>
          <p:cNvSpPr txBox="1"/>
          <p:nvPr/>
        </p:nvSpPr>
        <p:spPr>
          <a:xfrm>
            <a:off x="5940152" y="5538780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0,36+0,24</a:t>
            </a:r>
            <a:endParaRPr lang="pt-BR" dirty="0"/>
          </a:p>
        </p:txBody>
      </p:sp>
      <p:cxnSp>
        <p:nvCxnSpPr>
          <p:cNvPr id="23" name="Conector de seta reta 22"/>
          <p:cNvCxnSpPr/>
          <p:nvPr/>
        </p:nvCxnSpPr>
        <p:spPr>
          <a:xfrm>
            <a:off x="4111798" y="5748175"/>
            <a:ext cx="1540322" cy="3198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ixaDeTexto 23"/>
          <p:cNvSpPr txBox="1"/>
          <p:nvPr/>
        </p:nvSpPr>
        <p:spPr>
          <a:xfrm>
            <a:off x="5955851" y="5914188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0,32+0,6</a:t>
            </a:r>
            <a:endParaRPr lang="pt-BR" dirty="0"/>
          </a:p>
        </p:txBody>
      </p:sp>
      <p:cxnSp>
        <p:nvCxnSpPr>
          <p:cNvPr id="25" name="Conector de seta reta 24"/>
          <p:cNvCxnSpPr/>
          <p:nvPr/>
        </p:nvCxnSpPr>
        <p:spPr>
          <a:xfrm>
            <a:off x="4070235" y="6220448"/>
            <a:ext cx="1540322" cy="3198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ixaDeTexto 25"/>
          <p:cNvSpPr txBox="1"/>
          <p:nvPr/>
        </p:nvSpPr>
        <p:spPr>
          <a:xfrm>
            <a:off x="5955851" y="6380384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0,08+0,92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78603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tângulo 23"/>
          <p:cNvSpPr/>
          <p:nvPr/>
        </p:nvSpPr>
        <p:spPr>
          <a:xfrm>
            <a:off x="251520" y="4581128"/>
            <a:ext cx="864097" cy="175302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/>
          <p:cNvSpPr/>
          <p:nvPr/>
        </p:nvSpPr>
        <p:spPr>
          <a:xfrm>
            <a:off x="4556376" y="4299286"/>
            <a:ext cx="850509" cy="228877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7308574"/>
              </p:ext>
            </p:extLst>
          </p:nvPr>
        </p:nvGraphicFramePr>
        <p:xfrm>
          <a:off x="1403648" y="188640"/>
          <a:ext cx="5400600" cy="3600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0120"/>
                <a:gridCol w="1080120"/>
                <a:gridCol w="1080120"/>
                <a:gridCol w="1080120"/>
                <a:gridCol w="1080120"/>
              </a:tblGrid>
              <a:tr h="720080">
                <a:tc>
                  <a:txBody>
                    <a:bodyPr/>
                    <a:lstStyle/>
                    <a:p>
                      <a:pPr algn="ctr"/>
                      <a:r>
                        <a:rPr lang="pt-BR" sz="3600" b="1" dirty="0" smtClean="0"/>
                        <a:t>1</a:t>
                      </a:r>
                      <a:endParaRPr lang="pt-BR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600" b="1" dirty="0" smtClean="0"/>
                        <a:t>1</a:t>
                      </a:r>
                      <a:endParaRPr lang="pt-BR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600" b="1" dirty="0" smtClean="0"/>
                        <a:t>1</a:t>
                      </a:r>
                      <a:endParaRPr lang="pt-BR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600" b="1" dirty="0" smtClean="0"/>
                        <a:t>2</a:t>
                      </a:r>
                      <a:endParaRPr lang="pt-BR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600" b="1" dirty="0" smtClean="0"/>
                        <a:t>2</a:t>
                      </a:r>
                      <a:endParaRPr lang="pt-BR" sz="3600" b="1" dirty="0"/>
                    </a:p>
                  </a:txBody>
                  <a:tcPr/>
                </a:tc>
              </a:tr>
              <a:tr h="720080">
                <a:tc>
                  <a:txBody>
                    <a:bodyPr/>
                    <a:lstStyle/>
                    <a:p>
                      <a:pPr algn="ctr"/>
                      <a:r>
                        <a:rPr lang="pt-BR" sz="3600" b="1" dirty="0" smtClean="0"/>
                        <a:t>1</a:t>
                      </a:r>
                      <a:endParaRPr lang="pt-BR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600" b="1" dirty="0" smtClean="0"/>
                        <a:t>1</a:t>
                      </a:r>
                      <a:endParaRPr lang="pt-BR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600" b="1" dirty="0" smtClean="0"/>
                        <a:t>2</a:t>
                      </a:r>
                      <a:endParaRPr lang="pt-BR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600" b="1" dirty="0" smtClean="0"/>
                        <a:t>2</a:t>
                      </a:r>
                      <a:endParaRPr lang="pt-BR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600" b="1" dirty="0" smtClean="0"/>
                        <a:t>2</a:t>
                      </a:r>
                      <a:endParaRPr lang="pt-BR" sz="3600" b="1" dirty="0"/>
                    </a:p>
                  </a:txBody>
                  <a:tcPr/>
                </a:tc>
              </a:tr>
              <a:tr h="720080">
                <a:tc>
                  <a:txBody>
                    <a:bodyPr/>
                    <a:lstStyle/>
                    <a:p>
                      <a:pPr algn="ctr"/>
                      <a:r>
                        <a:rPr lang="pt-BR" sz="3600" b="1" dirty="0" smtClean="0"/>
                        <a:t>1</a:t>
                      </a:r>
                      <a:endParaRPr lang="pt-BR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600" b="1" dirty="0" smtClean="0"/>
                        <a:t>2</a:t>
                      </a:r>
                      <a:endParaRPr lang="pt-BR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600" b="1" dirty="0" smtClean="0"/>
                        <a:t>2</a:t>
                      </a:r>
                      <a:endParaRPr lang="pt-BR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600" b="1" dirty="0" smtClean="0"/>
                        <a:t>2</a:t>
                      </a:r>
                      <a:endParaRPr lang="pt-BR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600" b="1" dirty="0" smtClean="0"/>
                        <a:t>2</a:t>
                      </a:r>
                      <a:endParaRPr lang="pt-BR" sz="3600" b="1" dirty="0"/>
                    </a:p>
                  </a:txBody>
                  <a:tcPr/>
                </a:tc>
              </a:tr>
              <a:tr h="720080">
                <a:tc>
                  <a:txBody>
                    <a:bodyPr/>
                    <a:lstStyle/>
                    <a:p>
                      <a:pPr algn="ctr"/>
                      <a:r>
                        <a:rPr lang="pt-BR" sz="3600" b="1" dirty="0" smtClean="0"/>
                        <a:t>3</a:t>
                      </a:r>
                      <a:endParaRPr lang="pt-BR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600" b="1" dirty="0" smtClean="0"/>
                        <a:t>3</a:t>
                      </a:r>
                      <a:endParaRPr lang="pt-BR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600" b="1" dirty="0" smtClean="0"/>
                        <a:t>3</a:t>
                      </a:r>
                      <a:endParaRPr lang="pt-BR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600" b="1" dirty="0" smtClean="0"/>
                        <a:t>3</a:t>
                      </a:r>
                      <a:endParaRPr lang="pt-BR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600" b="1" dirty="0" smtClean="0"/>
                        <a:t>3</a:t>
                      </a:r>
                      <a:endParaRPr lang="pt-BR" sz="3600" b="1" dirty="0"/>
                    </a:p>
                  </a:txBody>
                  <a:tcPr/>
                </a:tc>
              </a:tr>
              <a:tr h="720080">
                <a:tc>
                  <a:txBody>
                    <a:bodyPr/>
                    <a:lstStyle/>
                    <a:p>
                      <a:pPr algn="ctr"/>
                      <a:r>
                        <a:rPr lang="pt-BR" sz="3600" b="1" dirty="0" smtClean="0"/>
                        <a:t>3</a:t>
                      </a:r>
                      <a:endParaRPr lang="pt-BR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600" b="1" dirty="0" smtClean="0"/>
                        <a:t>3</a:t>
                      </a:r>
                      <a:endParaRPr lang="pt-BR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600" b="1" dirty="0" smtClean="0"/>
                        <a:t>3</a:t>
                      </a:r>
                      <a:endParaRPr lang="pt-BR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600" b="1" dirty="0" smtClean="0"/>
                        <a:t>3</a:t>
                      </a:r>
                      <a:endParaRPr lang="pt-BR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600" b="1" dirty="0" smtClean="0"/>
                        <a:t>3</a:t>
                      </a:r>
                      <a:endParaRPr lang="pt-BR" sz="3600" b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e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5636467"/>
              </p:ext>
            </p:extLst>
          </p:nvPr>
        </p:nvGraphicFramePr>
        <p:xfrm>
          <a:off x="179512" y="3933056"/>
          <a:ext cx="4104456" cy="240855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8112"/>
                <a:gridCol w="576064"/>
                <a:gridCol w="1668412"/>
                <a:gridCol w="851868"/>
              </a:tblGrid>
              <a:tr h="590032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rk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nk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p(</a:t>
                      </a:r>
                      <a:r>
                        <a:rPr lang="pt-BR" dirty="0" err="1" smtClean="0"/>
                        <a:t>rk</a:t>
                      </a:r>
                      <a:r>
                        <a:rPr lang="pt-BR" dirty="0" smtClean="0"/>
                        <a:t>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cdf</a:t>
                      </a:r>
                      <a:endParaRPr lang="pt-BR" dirty="0"/>
                    </a:p>
                  </a:txBody>
                  <a:tcPr/>
                </a:tc>
              </a:tr>
              <a:tr h="597187">
                <a:tc>
                  <a:txBody>
                    <a:bodyPr/>
                    <a:lstStyle/>
                    <a:p>
                      <a:r>
                        <a:rPr lang="pt-BR" dirty="0" smtClean="0"/>
                        <a:t>0 – 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6/25 = 0,24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0,24</a:t>
                      </a:r>
                      <a:endParaRPr lang="pt-BR" dirty="0"/>
                    </a:p>
                  </a:txBody>
                  <a:tcPr/>
                </a:tc>
              </a:tr>
              <a:tr h="468965">
                <a:tc>
                  <a:txBody>
                    <a:bodyPr/>
                    <a:lstStyle/>
                    <a:p>
                      <a:r>
                        <a:rPr lang="pt-BR" dirty="0" smtClean="0"/>
                        <a:t>1 – 0,33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9/25 =  0,36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0,6</a:t>
                      </a:r>
                      <a:endParaRPr lang="pt-BR" dirty="0"/>
                    </a:p>
                  </a:txBody>
                  <a:tcPr/>
                </a:tc>
              </a:tr>
              <a:tr h="376187">
                <a:tc>
                  <a:txBody>
                    <a:bodyPr/>
                    <a:lstStyle/>
                    <a:p>
                      <a:r>
                        <a:rPr lang="pt-BR" dirty="0" smtClean="0"/>
                        <a:t>2 – 0,66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8/25 = 0,32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0,92</a:t>
                      </a:r>
                      <a:endParaRPr lang="pt-BR" dirty="0"/>
                    </a:p>
                  </a:txBody>
                  <a:tcPr/>
                </a:tc>
              </a:tr>
              <a:tr h="376187">
                <a:tc>
                  <a:txBody>
                    <a:bodyPr/>
                    <a:lstStyle/>
                    <a:p>
                      <a:r>
                        <a:rPr lang="pt-BR" dirty="0" smtClean="0"/>
                        <a:t>3 - 1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2/25 = 0,08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CaixaDeTexto 10"/>
          <p:cNvSpPr txBox="1"/>
          <p:nvPr/>
        </p:nvSpPr>
        <p:spPr>
          <a:xfrm>
            <a:off x="539552" y="6588060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Total: 25</a:t>
            </a:r>
            <a:endParaRPr lang="pt-BR" dirty="0"/>
          </a:p>
        </p:txBody>
      </p:sp>
      <p:cxnSp>
        <p:nvCxnSpPr>
          <p:cNvPr id="13" name="Conector de seta reta 12"/>
          <p:cNvCxnSpPr/>
          <p:nvPr/>
        </p:nvCxnSpPr>
        <p:spPr>
          <a:xfrm>
            <a:off x="4139952" y="4797152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ixaDeTexto 13"/>
          <p:cNvSpPr txBox="1"/>
          <p:nvPr/>
        </p:nvSpPr>
        <p:spPr>
          <a:xfrm>
            <a:off x="4788024" y="4581128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1</a:t>
            </a:r>
            <a:endParaRPr lang="pt-BR" dirty="0"/>
          </a:p>
        </p:txBody>
      </p:sp>
      <p:cxnSp>
        <p:nvCxnSpPr>
          <p:cNvPr id="17" name="Conector de seta reta 16"/>
          <p:cNvCxnSpPr/>
          <p:nvPr/>
        </p:nvCxnSpPr>
        <p:spPr>
          <a:xfrm>
            <a:off x="4117535" y="5445224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ixaDeTexto 17"/>
          <p:cNvSpPr txBox="1"/>
          <p:nvPr/>
        </p:nvSpPr>
        <p:spPr>
          <a:xfrm>
            <a:off x="4765607" y="522920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2</a:t>
            </a:r>
            <a:endParaRPr lang="pt-BR" dirty="0"/>
          </a:p>
        </p:txBody>
      </p:sp>
      <p:cxnSp>
        <p:nvCxnSpPr>
          <p:cNvPr id="19" name="Conector de seta reta 18"/>
          <p:cNvCxnSpPr/>
          <p:nvPr/>
        </p:nvCxnSpPr>
        <p:spPr>
          <a:xfrm>
            <a:off x="4123362" y="5834832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aixaDeTexto 19"/>
          <p:cNvSpPr txBox="1"/>
          <p:nvPr/>
        </p:nvSpPr>
        <p:spPr>
          <a:xfrm>
            <a:off x="4771434" y="5618808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3</a:t>
            </a:r>
          </a:p>
        </p:txBody>
      </p:sp>
      <p:cxnSp>
        <p:nvCxnSpPr>
          <p:cNvPr id="21" name="Conector de seta reta 20"/>
          <p:cNvCxnSpPr/>
          <p:nvPr/>
        </p:nvCxnSpPr>
        <p:spPr>
          <a:xfrm>
            <a:off x="4139952" y="6180842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ixaDeTexto 21"/>
          <p:cNvSpPr txBox="1"/>
          <p:nvPr/>
        </p:nvSpPr>
        <p:spPr>
          <a:xfrm>
            <a:off x="4788024" y="5964818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3</a:t>
            </a:r>
          </a:p>
        </p:txBody>
      </p:sp>
      <p:sp>
        <p:nvSpPr>
          <p:cNvPr id="23" name="Seta para a direita 22"/>
          <p:cNvSpPr/>
          <p:nvPr/>
        </p:nvSpPr>
        <p:spPr>
          <a:xfrm>
            <a:off x="5406885" y="5121860"/>
            <a:ext cx="1224136" cy="4766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/>
          <p:cNvSpPr txBox="1"/>
          <p:nvPr/>
        </p:nvSpPr>
        <p:spPr>
          <a:xfrm>
            <a:off x="6804248" y="4950460"/>
            <a:ext cx="21602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Para cada um dos valores de CDF, </a:t>
            </a:r>
            <a:r>
              <a:rPr lang="pt-BR" dirty="0" err="1" smtClean="0"/>
              <a:t>vc</a:t>
            </a:r>
            <a:r>
              <a:rPr lang="pt-BR" dirty="0" smtClean="0"/>
              <a:t> vai procurar o valor da cor correspondente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55178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7012345"/>
              </p:ext>
            </p:extLst>
          </p:nvPr>
        </p:nvGraphicFramePr>
        <p:xfrm>
          <a:off x="1403648" y="188640"/>
          <a:ext cx="5400600" cy="3600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0120"/>
                <a:gridCol w="1080120"/>
                <a:gridCol w="1080120"/>
                <a:gridCol w="1080120"/>
                <a:gridCol w="1080120"/>
              </a:tblGrid>
              <a:tr h="720080">
                <a:tc>
                  <a:txBody>
                    <a:bodyPr/>
                    <a:lstStyle/>
                    <a:p>
                      <a:pPr algn="ctr"/>
                      <a:r>
                        <a:rPr lang="pt-BR" sz="3600" b="1" dirty="0" smtClean="0"/>
                        <a:t>1</a:t>
                      </a:r>
                      <a:endParaRPr lang="pt-BR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600" b="1" dirty="0" smtClean="0"/>
                        <a:t>1</a:t>
                      </a:r>
                      <a:endParaRPr lang="pt-BR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600" b="1" dirty="0" smtClean="0"/>
                        <a:t>1</a:t>
                      </a:r>
                      <a:endParaRPr lang="pt-BR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600" b="1" dirty="0" smtClean="0"/>
                        <a:t>2</a:t>
                      </a:r>
                      <a:endParaRPr lang="pt-BR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600" b="1" dirty="0" smtClean="0"/>
                        <a:t>2</a:t>
                      </a:r>
                      <a:endParaRPr lang="pt-BR" sz="3600" b="1" dirty="0"/>
                    </a:p>
                  </a:txBody>
                  <a:tcPr/>
                </a:tc>
              </a:tr>
              <a:tr h="720080">
                <a:tc>
                  <a:txBody>
                    <a:bodyPr/>
                    <a:lstStyle/>
                    <a:p>
                      <a:pPr algn="ctr"/>
                      <a:r>
                        <a:rPr lang="pt-BR" sz="3600" b="1" dirty="0" smtClean="0"/>
                        <a:t>1</a:t>
                      </a:r>
                      <a:endParaRPr lang="pt-BR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600" b="1" dirty="0" smtClean="0"/>
                        <a:t>1</a:t>
                      </a:r>
                      <a:endParaRPr lang="pt-BR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600" b="1" dirty="0" smtClean="0"/>
                        <a:t>2</a:t>
                      </a:r>
                      <a:endParaRPr lang="pt-BR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600" b="1" dirty="0" smtClean="0"/>
                        <a:t>2</a:t>
                      </a:r>
                      <a:endParaRPr lang="pt-BR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600" b="1" dirty="0" smtClean="0"/>
                        <a:t>2</a:t>
                      </a:r>
                      <a:endParaRPr lang="pt-BR" sz="3600" b="1" dirty="0"/>
                    </a:p>
                  </a:txBody>
                  <a:tcPr/>
                </a:tc>
              </a:tr>
              <a:tr h="720080">
                <a:tc>
                  <a:txBody>
                    <a:bodyPr/>
                    <a:lstStyle/>
                    <a:p>
                      <a:pPr algn="ctr"/>
                      <a:r>
                        <a:rPr lang="pt-BR" sz="3600" b="1" dirty="0" smtClean="0"/>
                        <a:t>1</a:t>
                      </a:r>
                      <a:endParaRPr lang="pt-BR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600" b="1" dirty="0" smtClean="0"/>
                        <a:t>2</a:t>
                      </a:r>
                      <a:endParaRPr lang="pt-BR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600" b="1" dirty="0" smtClean="0"/>
                        <a:t>2</a:t>
                      </a:r>
                      <a:endParaRPr lang="pt-BR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600" b="1" dirty="0" smtClean="0"/>
                        <a:t>2</a:t>
                      </a:r>
                      <a:endParaRPr lang="pt-BR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600" b="1" dirty="0" smtClean="0"/>
                        <a:t>2</a:t>
                      </a:r>
                      <a:endParaRPr lang="pt-BR" sz="3600" b="1" dirty="0"/>
                    </a:p>
                  </a:txBody>
                  <a:tcPr/>
                </a:tc>
              </a:tr>
              <a:tr h="720080">
                <a:tc>
                  <a:txBody>
                    <a:bodyPr/>
                    <a:lstStyle/>
                    <a:p>
                      <a:pPr algn="ctr"/>
                      <a:r>
                        <a:rPr lang="pt-BR" sz="3600" b="1" dirty="0" smtClean="0"/>
                        <a:t>3</a:t>
                      </a:r>
                      <a:endParaRPr lang="pt-BR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600" b="1" dirty="0" smtClean="0"/>
                        <a:t>3</a:t>
                      </a:r>
                      <a:endParaRPr lang="pt-BR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600" b="1" dirty="0" smtClean="0"/>
                        <a:t>3</a:t>
                      </a:r>
                      <a:endParaRPr lang="pt-BR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600" b="1" dirty="0" smtClean="0"/>
                        <a:t>3</a:t>
                      </a:r>
                      <a:endParaRPr lang="pt-BR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600" b="1" dirty="0" smtClean="0"/>
                        <a:t>3</a:t>
                      </a:r>
                      <a:endParaRPr lang="pt-BR" sz="3600" b="1" dirty="0"/>
                    </a:p>
                  </a:txBody>
                  <a:tcPr/>
                </a:tc>
              </a:tr>
              <a:tr h="720080">
                <a:tc>
                  <a:txBody>
                    <a:bodyPr/>
                    <a:lstStyle/>
                    <a:p>
                      <a:pPr algn="ctr"/>
                      <a:r>
                        <a:rPr lang="pt-BR" sz="3600" b="1" dirty="0" smtClean="0"/>
                        <a:t>3</a:t>
                      </a:r>
                      <a:endParaRPr lang="pt-BR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600" b="1" dirty="0" smtClean="0"/>
                        <a:t>3</a:t>
                      </a:r>
                      <a:endParaRPr lang="pt-BR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600" b="1" dirty="0" smtClean="0"/>
                        <a:t>3</a:t>
                      </a:r>
                      <a:endParaRPr lang="pt-BR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600" b="1" dirty="0" smtClean="0"/>
                        <a:t>3</a:t>
                      </a:r>
                      <a:endParaRPr lang="pt-BR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600" b="1" dirty="0" smtClean="0"/>
                        <a:t>3</a:t>
                      </a:r>
                      <a:endParaRPr lang="pt-BR" sz="3600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Seta para a direita 15"/>
          <p:cNvSpPr/>
          <p:nvPr/>
        </p:nvSpPr>
        <p:spPr>
          <a:xfrm rot="16200000">
            <a:off x="3707905" y="3933055"/>
            <a:ext cx="1224135" cy="10801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CaixaDeTexto 22"/>
          <p:cNvSpPr txBox="1"/>
          <p:nvPr/>
        </p:nvSpPr>
        <p:spPr>
          <a:xfrm>
            <a:off x="2771800" y="5224843"/>
            <a:ext cx="6120680" cy="1077218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Substitui pelos novos valores encontrados no slide anterior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2993848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196752"/>
            <a:ext cx="8366171" cy="4032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09459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Filtro da média</a:t>
            </a:r>
            <a:endParaRPr lang="pt-BR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4403544"/>
              </p:ext>
            </p:extLst>
          </p:nvPr>
        </p:nvGraphicFramePr>
        <p:xfrm>
          <a:off x="1187624" y="2101498"/>
          <a:ext cx="2183904" cy="15279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7968"/>
                <a:gridCol w="727968"/>
                <a:gridCol w="727968"/>
              </a:tblGrid>
              <a:tr h="509315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</a:tr>
              <a:tr h="509315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</a:tr>
              <a:tr h="509315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1063418"/>
              </p:ext>
            </p:extLst>
          </p:nvPr>
        </p:nvGraphicFramePr>
        <p:xfrm>
          <a:off x="2483768" y="4509120"/>
          <a:ext cx="2975990" cy="20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5198"/>
                <a:gridCol w="595198"/>
                <a:gridCol w="595198"/>
                <a:gridCol w="595198"/>
                <a:gridCol w="595198"/>
              </a:tblGrid>
              <a:tr h="40640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</a:tr>
              <a:tr h="40640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</a:tr>
              <a:tr h="40640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</a:tr>
              <a:tr h="40640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</a:tr>
              <a:tr h="40640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4441493"/>
              </p:ext>
            </p:extLst>
          </p:nvPr>
        </p:nvGraphicFramePr>
        <p:xfrm>
          <a:off x="5220072" y="1700808"/>
          <a:ext cx="3624061" cy="260806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7723"/>
                <a:gridCol w="517723"/>
                <a:gridCol w="517723"/>
                <a:gridCol w="517723"/>
                <a:gridCol w="517723"/>
                <a:gridCol w="517723"/>
                <a:gridCol w="517723"/>
              </a:tblGrid>
              <a:tr h="372581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</a:tr>
              <a:tr h="372581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</a:tr>
              <a:tr h="372581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</a:tr>
              <a:tr h="372581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</a:tr>
              <a:tr h="372581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</a:tr>
              <a:tr h="372581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</a:tr>
              <a:tr h="372581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CaixaDeTexto 6"/>
          <p:cNvSpPr txBox="1"/>
          <p:nvPr/>
        </p:nvSpPr>
        <p:spPr>
          <a:xfrm>
            <a:off x="467544" y="2389530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1/9 *</a:t>
            </a:r>
            <a:endParaRPr lang="pt-BR" dirty="0"/>
          </a:p>
        </p:txBody>
      </p:sp>
      <p:sp>
        <p:nvSpPr>
          <p:cNvPr id="8" name="CaixaDeTexto 7"/>
          <p:cNvSpPr txBox="1"/>
          <p:nvPr/>
        </p:nvSpPr>
        <p:spPr>
          <a:xfrm>
            <a:off x="4283968" y="2686840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1/49 *</a:t>
            </a:r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1442120" y="5373216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1/25 *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4864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Filtro gaussiano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Serve para eliminar ruídos</a:t>
            </a:r>
          </a:p>
          <a:p>
            <a:r>
              <a:rPr lang="pt-BR" dirty="0" smtClean="0"/>
              <a:t>Dar peso maior para os pixels próximos ao centro da máscara</a:t>
            </a:r>
            <a:endParaRPr lang="pt-B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3551854"/>
            <a:ext cx="3888432" cy="26346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4005064"/>
            <a:ext cx="2117425" cy="1728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51296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Tipos de Máscaras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Detectores de Bordas</a:t>
            </a:r>
            <a:endParaRPr lang="pt-BR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5554709"/>
              </p:ext>
            </p:extLst>
          </p:nvPr>
        </p:nvGraphicFramePr>
        <p:xfrm>
          <a:off x="1171658" y="3212976"/>
          <a:ext cx="1944216" cy="13681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8072"/>
                <a:gridCol w="648072"/>
                <a:gridCol w="648072"/>
              </a:tblGrid>
              <a:tr h="456051">
                <a:tc>
                  <a:txBody>
                    <a:bodyPr/>
                    <a:lstStyle/>
                    <a:p>
                      <a:r>
                        <a:rPr lang="pt-BR" dirty="0" smtClean="0"/>
                        <a:t>-1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-1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-1</a:t>
                      </a:r>
                      <a:endParaRPr lang="pt-BR" dirty="0"/>
                    </a:p>
                  </a:txBody>
                  <a:tcPr/>
                </a:tc>
              </a:tr>
              <a:tr h="456051"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</a:tr>
              <a:tr h="456051"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9367534"/>
              </p:ext>
            </p:extLst>
          </p:nvPr>
        </p:nvGraphicFramePr>
        <p:xfrm>
          <a:off x="5420130" y="3212976"/>
          <a:ext cx="1944216" cy="13681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8072"/>
                <a:gridCol w="648072"/>
                <a:gridCol w="648072"/>
              </a:tblGrid>
              <a:tr h="456051">
                <a:tc>
                  <a:txBody>
                    <a:bodyPr/>
                    <a:lstStyle/>
                    <a:p>
                      <a:r>
                        <a:rPr lang="pt-BR" dirty="0" smtClean="0"/>
                        <a:t>-1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</a:tr>
              <a:tr h="456051">
                <a:tc>
                  <a:txBody>
                    <a:bodyPr/>
                    <a:lstStyle/>
                    <a:p>
                      <a:r>
                        <a:rPr lang="pt-BR" dirty="0" smtClean="0"/>
                        <a:t>-1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</a:tr>
              <a:tr h="456051">
                <a:tc>
                  <a:txBody>
                    <a:bodyPr/>
                    <a:lstStyle/>
                    <a:p>
                      <a:r>
                        <a:rPr lang="pt-BR" dirty="0" smtClean="0"/>
                        <a:t>-1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CaixaDeTexto 5"/>
          <p:cNvSpPr txBox="1"/>
          <p:nvPr/>
        </p:nvSpPr>
        <p:spPr>
          <a:xfrm>
            <a:off x="1783726" y="2225094"/>
            <a:ext cx="2664296" cy="52322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pt-BR" sz="2800" dirty="0" err="1" smtClean="0"/>
              <a:t>Prewitt</a:t>
            </a:r>
            <a:endParaRPr lang="pt-BR" sz="2800" dirty="0"/>
          </a:p>
        </p:txBody>
      </p:sp>
      <p:sp>
        <p:nvSpPr>
          <p:cNvPr id="7" name="Seta para baixo 6"/>
          <p:cNvSpPr/>
          <p:nvPr/>
        </p:nvSpPr>
        <p:spPr>
          <a:xfrm>
            <a:off x="1819845" y="4789423"/>
            <a:ext cx="360040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Seta para baixo 7"/>
          <p:cNvSpPr/>
          <p:nvPr/>
        </p:nvSpPr>
        <p:spPr>
          <a:xfrm>
            <a:off x="6228184" y="4789423"/>
            <a:ext cx="360040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1783726" y="5327646"/>
            <a:ext cx="11521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A</a:t>
            </a:r>
            <a:endParaRPr lang="pt-BR" sz="3200" dirty="0"/>
          </a:p>
        </p:txBody>
      </p:sp>
      <p:sp>
        <p:nvSpPr>
          <p:cNvPr id="10" name="CaixaDeTexto 9"/>
          <p:cNvSpPr txBox="1"/>
          <p:nvPr/>
        </p:nvSpPr>
        <p:spPr>
          <a:xfrm>
            <a:off x="6228184" y="5259416"/>
            <a:ext cx="11521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B</a:t>
            </a:r>
            <a:endParaRPr lang="pt-BR" sz="3200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1049933" y="6047942"/>
            <a:ext cx="8094067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3600" dirty="0" smtClean="0">
                <a:latin typeface="Courier New" pitchFamily="49" charset="0"/>
                <a:cs typeface="Courier New" pitchFamily="49" charset="0"/>
              </a:rPr>
              <a:t>&gt;&gt; </a:t>
            </a:r>
            <a:r>
              <a:rPr lang="pt-BR" sz="3600" dirty="0" err="1" smtClean="0">
                <a:latin typeface="Courier New" pitchFamily="49" charset="0"/>
                <a:cs typeface="Courier New" pitchFamily="49" charset="0"/>
              </a:rPr>
              <a:t>Img</a:t>
            </a:r>
            <a:r>
              <a:rPr lang="pt-BR" sz="36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pt-BR" sz="36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pt-BR" sz="3600" dirty="0" smtClean="0">
                <a:latin typeface="Courier New" pitchFamily="49" charset="0"/>
                <a:cs typeface="Courier New" pitchFamily="49" charset="0"/>
              </a:rPr>
              <a:t>(A.^2+B.^2)</a:t>
            </a:r>
            <a:endParaRPr lang="pt-BR" sz="3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5041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Tipos de Máscaras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Detectores de Bordas</a:t>
            </a:r>
            <a:endParaRPr lang="pt-BR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9765357"/>
              </p:ext>
            </p:extLst>
          </p:nvPr>
        </p:nvGraphicFramePr>
        <p:xfrm>
          <a:off x="1171658" y="3212976"/>
          <a:ext cx="1944216" cy="13681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8072"/>
                <a:gridCol w="648072"/>
                <a:gridCol w="648072"/>
              </a:tblGrid>
              <a:tr h="456051">
                <a:tc>
                  <a:txBody>
                    <a:bodyPr/>
                    <a:lstStyle/>
                    <a:p>
                      <a:r>
                        <a:rPr lang="pt-BR" dirty="0" smtClean="0"/>
                        <a:t>-1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-2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-1</a:t>
                      </a:r>
                      <a:endParaRPr lang="pt-BR" dirty="0"/>
                    </a:p>
                  </a:txBody>
                  <a:tcPr/>
                </a:tc>
              </a:tr>
              <a:tr h="456051"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</a:tr>
              <a:tr h="456051"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4922609"/>
              </p:ext>
            </p:extLst>
          </p:nvPr>
        </p:nvGraphicFramePr>
        <p:xfrm>
          <a:off x="5420130" y="3212976"/>
          <a:ext cx="1944216" cy="13681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8072"/>
                <a:gridCol w="648072"/>
                <a:gridCol w="648072"/>
              </a:tblGrid>
              <a:tr h="456051">
                <a:tc>
                  <a:txBody>
                    <a:bodyPr/>
                    <a:lstStyle/>
                    <a:p>
                      <a:r>
                        <a:rPr lang="pt-BR" dirty="0" smtClean="0"/>
                        <a:t>-1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</a:tr>
              <a:tr h="456051">
                <a:tc>
                  <a:txBody>
                    <a:bodyPr/>
                    <a:lstStyle/>
                    <a:p>
                      <a:r>
                        <a:rPr lang="pt-BR" dirty="0" smtClean="0"/>
                        <a:t>-2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/>
                </a:tc>
              </a:tr>
              <a:tr h="456051">
                <a:tc>
                  <a:txBody>
                    <a:bodyPr/>
                    <a:lstStyle/>
                    <a:p>
                      <a:r>
                        <a:rPr lang="pt-BR" dirty="0" smtClean="0"/>
                        <a:t>-1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CaixaDeTexto 5"/>
          <p:cNvSpPr txBox="1"/>
          <p:nvPr/>
        </p:nvSpPr>
        <p:spPr>
          <a:xfrm>
            <a:off x="1783726" y="2225094"/>
            <a:ext cx="2664296" cy="52322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pt-BR" sz="2800" dirty="0" smtClean="0"/>
              <a:t>Sobel</a:t>
            </a:r>
            <a:endParaRPr lang="pt-BR" sz="2800" dirty="0"/>
          </a:p>
        </p:txBody>
      </p:sp>
      <p:sp>
        <p:nvSpPr>
          <p:cNvPr id="7" name="Seta para baixo 6"/>
          <p:cNvSpPr/>
          <p:nvPr/>
        </p:nvSpPr>
        <p:spPr>
          <a:xfrm>
            <a:off x="1819845" y="4789423"/>
            <a:ext cx="360040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Seta para baixo 7"/>
          <p:cNvSpPr/>
          <p:nvPr/>
        </p:nvSpPr>
        <p:spPr>
          <a:xfrm>
            <a:off x="6228184" y="4789423"/>
            <a:ext cx="360040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1783726" y="5327646"/>
            <a:ext cx="11521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A</a:t>
            </a:r>
            <a:endParaRPr lang="pt-BR" sz="3200" dirty="0"/>
          </a:p>
        </p:txBody>
      </p:sp>
      <p:sp>
        <p:nvSpPr>
          <p:cNvPr id="10" name="CaixaDeTexto 9"/>
          <p:cNvSpPr txBox="1"/>
          <p:nvPr/>
        </p:nvSpPr>
        <p:spPr>
          <a:xfrm>
            <a:off x="6228184" y="5259416"/>
            <a:ext cx="11521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B</a:t>
            </a:r>
            <a:endParaRPr lang="pt-BR" sz="3200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1049933" y="6047942"/>
            <a:ext cx="8094067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3600" dirty="0" smtClean="0">
                <a:latin typeface="Courier New" pitchFamily="49" charset="0"/>
                <a:cs typeface="Courier New" pitchFamily="49" charset="0"/>
              </a:rPr>
              <a:t>&gt;&gt; </a:t>
            </a:r>
            <a:r>
              <a:rPr lang="pt-BR" sz="3600" dirty="0" err="1" smtClean="0">
                <a:latin typeface="Courier New" pitchFamily="49" charset="0"/>
                <a:cs typeface="Courier New" pitchFamily="49" charset="0"/>
              </a:rPr>
              <a:t>Img</a:t>
            </a:r>
            <a:r>
              <a:rPr lang="pt-BR" sz="36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pt-BR" sz="36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pt-BR" sz="3600" dirty="0" smtClean="0">
                <a:latin typeface="Courier New" pitchFamily="49" charset="0"/>
                <a:cs typeface="Courier New" pitchFamily="49" charset="0"/>
              </a:rPr>
              <a:t>(A.^2+B.^2)</a:t>
            </a:r>
            <a:endParaRPr lang="pt-BR" sz="3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4518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Tipos de Máscaras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Detectores de Bordas</a:t>
            </a:r>
            <a:endParaRPr lang="pt-BR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8574442"/>
              </p:ext>
            </p:extLst>
          </p:nvPr>
        </p:nvGraphicFramePr>
        <p:xfrm>
          <a:off x="1475656" y="3212976"/>
          <a:ext cx="1296144" cy="9121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8072"/>
                <a:gridCol w="648072"/>
              </a:tblGrid>
              <a:tr h="456051"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</a:tr>
              <a:tr h="456051"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-1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3931915"/>
              </p:ext>
            </p:extLst>
          </p:nvPr>
        </p:nvGraphicFramePr>
        <p:xfrm>
          <a:off x="5652120" y="3212976"/>
          <a:ext cx="1296144" cy="9121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8072"/>
                <a:gridCol w="648072"/>
              </a:tblGrid>
              <a:tr h="456051"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</a:tr>
              <a:tr h="456051">
                <a:tc>
                  <a:txBody>
                    <a:bodyPr/>
                    <a:lstStyle/>
                    <a:p>
                      <a:r>
                        <a:rPr lang="pt-BR" dirty="0" smtClean="0"/>
                        <a:t>-1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CaixaDeTexto 5"/>
          <p:cNvSpPr txBox="1"/>
          <p:nvPr/>
        </p:nvSpPr>
        <p:spPr>
          <a:xfrm>
            <a:off x="1783726" y="2225094"/>
            <a:ext cx="2664296" cy="52322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pt-BR" sz="2800" dirty="0" smtClean="0"/>
              <a:t>Roberts</a:t>
            </a:r>
            <a:endParaRPr lang="pt-BR" sz="2800" dirty="0"/>
          </a:p>
        </p:txBody>
      </p:sp>
      <p:sp>
        <p:nvSpPr>
          <p:cNvPr id="7" name="Seta para baixo 6"/>
          <p:cNvSpPr/>
          <p:nvPr/>
        </p:nvSpPr>
        <p:spPr>
          <a:xfrm>
            <a:off x="1819845" y="4789423"/>
            <a:ext cx="360040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Seta para baixo 7"/>
          <p:cNvSpPr/>
          <p:nvPr/>
        </p:nvSpPr>
        <p:spPr>
          <a:xfrm>
            <a:off x="6228184" y="4789423"/>
            <a:ext cx="360040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1783726" y="5327646"/>
            <a:ext cx="11521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A</a:t>
            </a:r>
            <a:endParaRPr lang="pt-BR" sz="3200" dirty="0"/>
          </a:p>
        </p:txBody>
      </p:sp>
      <p:sp>
        <p:nvSpPr>
          <p:cNvPr id="10" name="CaixaDeTexto 9"/>
          <p:cNvSpPr txBox="1"/>
          <p:nvPr/>
        </p:nvSpPr>
        <p:spPr>
          <a:xfrm>
            <a:off x="6228184" y="5259416"/>
            <a:ext cx="11521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B</a:t>
            </a:r>
            <a:endParaRPr lang="pt-BR" sz="3200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1049933" y="6047942"/>
            <a:ext cx="8094067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3600" dirty="0" smtClean="0">
                <a:latin typeface="Courier New" pitchFamily="49" charset="0"/>
                <a:cs typeface="Courier New" pitchFamily="49" charset="0"/>
              </a:rPr>
              <a:t>&gt;&gt; </a:t>
            </a:r>
            <a:r>
              <a:rPr lang="pt-BR" sz="3600" dirty="0" err="1" smtClean="0">
                <a:latin typeface="Courier New" pitchFamily="49" charset="0"/>
                <a:cs typeface="Courier New" pitchFamily="49" charset="0"/>
              </a:rPr>
              <a:t>Img</a:t>
            </a:r>
            <a:r>
              <a:rPr lang="pt-BR" sz="36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pt-BR" sz="36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pt-BR" sz="3600" dirty="0" smtClean="0">
                <a:latin typeface="Courier New" pitchFamily="49" charset="0"/>
                <a:cs typeface="Courier New" pitchFamily="49" charset="0"/>
              </a:rPr>
              <a:t>(A.^2+B.^2)</a:t>
            </a:r>
            <a:endParaRPr lang="pt-BR" sz="3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9903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Aumentar a nitidez de uma imagem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1"/>
            <a:ext cx="8686800" cy="2332856"/>
          </a:xfrm>
        </p:spPr>
        <p:txBody>
          <a:bodyPr>
            <a:normAutofit/>
          </a:bodyPr>
          <a:lstStyle/>
          <a:p>
            <a:r>
              <a:rPr lang="pt-BR" sz="2800" dirty="0" smtClean="0"/>
              <a:t>Passo 1: Borrar a </a:t>
            </a:r>
            <a:r>
              <a:rPr lang="pt-BR" sz="2800" dirty="0"/>
              <a:t>imagem original </a:t>
            </a:r>
            <a:endParaRPr lang="pt-BR" sz="2800" dirty="0" smtClean="0"/>
          </a:p>
          <a:p>
            <a:r>
              <a:rPr lang="pt-BR" sz="2800" dirty="0" smtClean="0"/>
              <a:t>Passo 2: Subtrair </a:t>
            </a:r>
            <a:r>
              <a:rPr lang="pt-BR" sz="2800" dirty="0"/>
              <a:t>a imagem borrada da </a:t>
            </a:r>
            <a:r>
              <a:rPr lang="pt-BR" sz="2800" dirty="0" smtClean="0"/>
              <a:t>original</a:t>
            </a:r>
          </a:p>
          <a:p>
            <a:r>
              <a:rPr lang="pt-BR" sz="2800" dirty="0" smtClean="0"/>
              <a:t>Passo 3: Adicionar </a:t>
            </a:r>
            <a:r>
              <a:rPr lang="pt-BR" sz="2800" dirty="0"/>
              <a:t>a </a:t>
            </a:r>
            <a:r>
              <a:rPr lang="pt-BR" sz="2800" dirty="0" smtClean="0"/>
              <a:t>imagem gerada no passo 2 à </a:t>
            </a:r>
            <a:r>
              <a:rPr lang="pt-BR" sz="2800" dirty="0"/>
              <a:t>imagem original</a:t>
            </a:r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459160" y="4725145"/>
            <a:ext cx="8686800" cy="15121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800" dirty="0" smtClean="0"/>
              <a:t>Passo 1: Detectar as bordas na imagem original</a:t>
            </a:r>
          </a:p>
          <a:p>
            <a:r>
              <a:rPr lang="pt-BR" sz="2800" dirty="0" smtClean="0"/>
              <a:t>Passo 2: Somar as bordas na imagem original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467544" y="4077072"/>
            <a:ext cx="38884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Outro método..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3310487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674</TotalTime>
  <Words>907</Words>
  <Application>Microsoft Office PowerPoint</Application>
  <PresentationFormat>Apresentação na tela (4:3)</PresentationFormat>
  <Paragraphs>531</Paragraphs>
  <Slides>24</Slides>
  <Notes>0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incorporados</vt:lpstr>
      </vt:variant>
      <vt:variant>
        <vt:i4>1</vt:i4>
      </vt:variant>
      <vt:variant>
        <vt:lpstr>Títulos de slides</vt:lpstr>
      </vt:variant>
      <vt:variant>
        <vt:i4>24</vt:i4>
      </vt:variant>
    </vt:vector>
  </HeadingPairs>
  <TitlesOfParts>
    <vt:vector size="26" baseType="lpstr">
      <vt:lpstr>Tema do Office</vt:lpstr>
      <vt:lpstr>Imagem de bitmap</vt:lpstr>
      <vt:lpstr>Brilho  x   Contraste</vt:lpstr>
      <vt:lpstr>Tipos de máscaras</vt:lpstr>
      <vt:lpstr>Apresentação do PowerPoint</vt:lpstr>
      <vt:lpstr>Filtro da média</vt:lpstr>
      <vt:lpstr>Filtro gaussiano</vt:lpstr>
      <vt:lpstr>Tipos de Máscaras</vt:lpstr>
      <vt:lpstr>Tipos de Máscaras</vt:lpstr>
      <vt:lpstr>Tipos de Máscaras</vt:lpstr>
      <vt:lpstr>Aumentar a nitidez de uma imagem</vt:lpstr>
      <vt:lpstr>Histograma</vt:lpstr>
      <vt:lpstr>Apresentação do PowerPoint</vt:lpstr>
      <vt:lpstr>Ajustes de brilho</vt:lpstr>
      <vt:lpstr>Histograma correspondente a quatro tipo básicos de imagens</vt:lpstr>
      <vt:lpstr>Equalização de Histograma</vt:lpstr>
      <vt:lpstr>Expansão de histograma</vt:lpstr>
      <vt:lpstr>Mais exemplos</vt:lpstr>
      <vt:lpstr>Exemplos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Inteligência Artificial</dc:title>
  <dc:creator>Glauco</dc:creator>
  <cp:lastModifiedBy>Glauco</cp:lastModifiedBy>
  <cp:revision>78</cp:revision>
  <dcterms:created xsi:type="dcterms:W3CDTF">2017-08-03T16:56:17Z</dcterms:created>
  <dcterms:modified xsi:type="dcterms:W3CDTF">2019-01-22T12:56:52Z</dcterms:modified>
</cp:coreProperties>
</file>