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40" r:id="rId3"/>
    <p:sldId id="339" r:id="rId4"/>
    <p:sldId id="342" r:id="rId5"/>
    <p:sldId id="349" r:id="rId6"/>
    <p:sldId id="353" r:id="rId7"/>
    <p:sldId id="352" r:id="rId8"/>
    <p:sldId id="351" r:id="rId9"/>
    <p:sldId id="354" r:id="rId10"/>
    <p:sldId id="314" r:id="rId11"/>
    <p:sldId id="316" r:id="rId12"/>
    <p:sldId id="317" r:id="rId13"/>
    <p:sldId id="318" r:id="rId14"/>
    <p:sldId id="284" r:id="rId15"/>
    <p:sldId id="319" r:id="rId16"/>
    <p:sldId id="320" r:id="rId17"/>
    <p:sldId id="288" r:id="rId18"/>
    <p:sldId id="321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22" r:id="rId31"/>
    <p:sldId id="323" r:id="rId32"/>
    <p:sldId id="300" r:id="rId33"/>
    <p:sldId id="324" r:id="rId34"/>
    <p:sldId id="325" r:id="rId35"/>
    <p:sldId id="326" r:id="rId36"/>
    <p:sldId id="327" r:id="rId37"/>
    <p:sldId id="343" r:id="rId38"/>
    <p:sldId id="360" r:id="rId39"/>
    <p:sldId id="373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35" r:id="rId51"/>
    <p:sldId id="344" r:id="rId52"/>
    <p:sldId id="334" r:id="rId53"/>
    <p:sldId id="329" r:id="rId54"/>
    <p:sldId id="337" r:id="rId55"/>
    <p:sldId id="274" r:id="rId56"/>
    <p:sldId id="359" r:id="rId57"/>
    <p:sldId id="374" r:id="rId58"/>
    <p:sldId id="375" r:id="rId59"/>
    <p:sldId id="38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240064"/>
        <c:axId val="216311680"/>
      </c:scatterChart>
      <c:valAx>
        <c:axId val="215240064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6311680"/>
        <c:crosses val="autoZero"/>
        <c:crossBetween val="midCat"/>
      </c:valAx>
      <c:valAx>
        <c:axId val="216311680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52400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354880"/>
        <c:axId val="183356800"/>
      </c:scatterChart>
      <c:valAx>
        <c:axId val="183354880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3356800"/>
        <c:crosses val="autoZero"/>
        <c:crossBetween val="midCat"/>
      </c:valAx>
      <c:valAx>
        <c:axId val="183356800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33548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184384"/>
        <c:axId val="183186560"/>
      </c:scatterChart>
      <c:valAx>
        <c:axId val="183184384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3186560"/>
        <c:crosses val="autoZero"/>
        <c:crossBetween val="midCat"/>
      </c:valAx>
      <c:valAx>
        <c:axId val="183186560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31843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68480"/>
        <c:axId val="183270400"/>
      </c:scatterChart>
      <c:valAx>
        <c:axId val="183268480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3270400"/>
        <c:crosses val="autoZero"/>
        <c:crossBetween val="midCat"/>
      </c:valAx>
      <c:valAx>
        <c:axId val="183270400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3268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45920"/>
        <c:axId val="183756288"/>
      </c:scatterChart>
      <c:valAx>
        <c:axId val="183745920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3756288"/>
        <c:crosses val="autoZero"/>
        <c:crossBetween val="midCat"/>
      </c:valAx>
      <c:valAx>
        <c:axId val="183756288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37459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305920"/>
        <c:axId val="184308096"/>
      </c:scatterChart>
      <c:valAx>
        <c:axId val="184305920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4308096"/>
        <c:crosses val="autoZero"/>
        <c:crossBetween val="midCat"/>
      </c:valAx>
      <c:valAx>
        <c:axId val="184308096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3059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70336"/>
        <c:axId val="183472512"/>
      </c:scatterChart>
      <c:valAx>
        <c:axId val="183470336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3472512"/>
        <c:crosses val="autoZero"/>
        <c:crossBetween val="midCat"/>
      </c:valAx>
      <c:valAx>
        <c:axId val="183472512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34703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605504"/>
        <c:axId val="183615872"/>
      </c:scatterChart>
      <c:valAx>
        <c:axId val="183605504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3615872"/>
        <c:crosses val="autoZero"/>
        <c:crossBetween val="midCat"/>
      </c:valAx>
      <c:valAx>
        <c:axId val="183615872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36055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114176"/>
        <c:axId val="184120448"/>
      </c:scatterChart>
      <c:valAx>
        <c:axId val="184114176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4120448"/>
        <c:crosses val="autoZero"/>
        <c:crossBetween val="midCat"/>
      </c:valAx>
      <c:valAx>
        <c:axId val="184120448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1141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283520"/>
        <c:axId val="184285440"/>
      </c:scatterChart>
      <c:valAx>
        <c:axId val="184283520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4285440"/>
        <c:crosses val="autoZero"/>
        <c:crossBetween val="midCat"/>
      </c:valAx>
      <c:valAx>
        <c:axId val="184285440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2835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443264"/>
        <c:axId val="184445184"/>
      </c:scatterChart>
      <c:valAx>
        <c:axId val="184443264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4445184"/>
        <c:crosses val="autoZero"/>
        <c:crossBetween val="midCat"/>
      </c:valAx>
      <c:valAx>
        <c:axId val="184445184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443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011008"/>
        <c:axId val="182013312"/>
      </c:scatterChart>
      <c:valAx>
        <c:axId val="182011008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2013312"/>
        <c:crosses val="autoZero"/>
        <c:crossBetween val="midCat"/>
      </c:valAx>
      <c:valAx>
        <c:axId val="182013312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20110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887936"/>
        <c:axId val="184890112"/>
      </c:scatterChart>
      <c:valAx>
        <c:axId val="184887936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4890112"/>
        <c:crosses val="autoZero"/>
        <c:crossBetween val="midCat"/>
      </c:valAx>
      <c:valAx>
        <c:axId val="184890112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8879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069568"/>
        <c:axId val="185071488"/>
      </c:scatterChart>
      <c:valAx>
        <c:axId val="185069568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5071488"/>
        <c:crosses val="autoZero"/>
        <c:crossBetween val="midCat"/>
      </c:valAx>
      <c:valAx>
        <c:axId val="185071488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50695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01888"/>
        <c:axId val="185703808"/>
      </c:scatterChart>
      <c:valAx>
        <c:axId val="185701888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5703808"/>
        <c:crosses val="autoZero"/>
        <c:crossBetween val="midCat"/>
      </c:valAx>
      <c:valAx>
        <c:axId val="185703808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57018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860864"/>
        <c:axId val="185863168"/>
      </c:scatterChart>
      <c:valAx>
        <c:axId val="185860864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5863168"/>
        <c:crosses val="autoZero"/>
        <c:crossBetween val="midCat"/>
      </c:valAx>
      <c:valAx>
        <c:axId val="185863168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58608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Plan1!$G$1:$G$9</c:f>
              <c:numCache>
                <c:formatCode>General</c:formatCode>
                <c:ptCount val="9"/>
                <c:pt idx="0">
                  <c:v>10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xVal>
          <c:yVal>
            <c:numRef>
              <c:f>Plan1!$H$1:$H$9</c:f>
              <c:numCache>
                <c:formatCode>General</c:formatCode>
                <c:ptCount val="9"/>
                <c:pt idx="0">
                  <c:v>70</c:v>
                </c:pt>
                <c:pt idx="1">
                  <c:v>71</c:v>
                </c:pt>
                <c:pt idx="2">
                  <c:v>65</c:v>
                </c:pt>
                <c:pt idx="3">
                  <c:v>72</c:v>
                </c:pt>
                <c:pt idx="4">
                  <c:v>75</c:v>
                </c:pt>
                <c:pt idx="5">
                  <c:v>17</c:v>
                </c:pt>
                <c:pt idx="6">
                  <c:v>20</c:v>
                </c:pt>
                <c:pt idx="7">
                  <c:v>30</c:v>
                </c:pt>
                <c:pt idx="8">
                  <c:v>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811392"/>
        <c:axId val="216812928"/>
      </c:scatterChart>
      <c:valAx>
        <c:axId val="21681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812928"/>
        <c:crosses val="autoZero"/>
        <c:crossBetween val="midCat"/>
      </c:valAx>
      <c:valAx>
        <c:axId val="21681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68113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187136"/>
        <c:axId val="182189056"/>
      </c:scatterChart>
      <c:valAx>
        <c:axId val="182187136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2189056"/>
        <c:crosses val="autoZero"/>
        <c:crossBetween val="midCat"/>
      </c:valAx>
      <c:valAx>
        <c:axId val="182189056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2187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802496"/>
        <c:axId val="181804416"/>
      </c:scatterChart>
      <c:valAx>
        <c:axId val="181802496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1804416"/>
        <c:crosses val="autoZero"/>
        <c:crossBetween val="midCat"/>
      </c:valAx>
      <c:valAx>
        <c:axId val="181804416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18024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58912"/>
        <c:axId val="181961088"/>
      </c:scatterChart>
      <c:valAx>
        <c:axId val="181958912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1961088"/>
        <c:crosses val="autoZero"/>
        <c:crossBetween val="midCat"/>
      </c:valAx>
      <c:valAx>
        <c:axId val="181961088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19589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89792"/>
        <c:axId val="182691712"/>
      </c:scatterChart>
      <c:valAx>
        <c:axId val="182689792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2691712"/>
        <c:crosses val="autoZero"/>
        <c:crossBetween val="midCat"/>
      </c:valAx>
      <c:valAx>
        <c:axId val="182691712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26897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845824"/>
        <c:axId val="182847744"/>
      </c:scatterChart>
      <c:valAx>
        <c:axId val="182845824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2847744"/>
        <c:crosses val="autoZero"/>
        <c:crossBetween val="midCat"/>
      </c:valAx>
      <c:valAx>
        <c:axId val="182847744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28458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462720"/>
        <c:axId val="182468992"/>
      </c:scatterChart>
      <c:valAx>
        <c:axId val="182462720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2468992"/>
        <c:crosses val="autoZero"/>
        <c:crossBetween val="midCat"/>
      </c:valAx>
      <c:valAx>
        <c:axId val="182468992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2462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1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Plan1!$A$1:$M$1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</c:numCache>
            </c:numRef>
          </c:xVal>
          <c:yVal>
            <c:numRef>
              <c:f>Plan1!$A$2:$M$2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15040"/>
        <c:axId val="182617216"/>
      </c:scatterChart>
      <c:valAx>
        <c:axId val="182615040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Tempo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82617216"/>
        <c:crosses val="autoZero"/>
        <c:crossBetween val="midCat"/>
      </c:valAx>
      <c:valAx>
        <c:axId val="182617216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Qualidade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26150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3A41E-173C-442C-8A0D-7A017F6B6438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1D71-F610-422C-8FDE-CEF33282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4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3E42-14F3-4602-8387-B03D4433633B}" type="datetime1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7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CD0-9036-4E95-B313-9D58E3EF828C}" type="datetime1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7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73E6-24D4-480E-8C5C-F11D3937B77E}" type="datetime1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2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D56F-5353-424B-803C-9CB2D8B166D3}" type="datetime1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5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267-B3E8-43DB-B255-8444F2D61917}" type="datetime1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44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712-2695-42A6-8812-6C415DBB7C48}" type="datetime1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79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ABE5-5DDD-4106-B37B-1FE11F90B204}" type="datetime1">
              <a:rPr lang="pt-BR" smtClean="0"/>
              <a:t>13/04/2018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2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0275-266F-4321-8D3A-8A6FFBE0AA8A}" type="datetime1">
              <a:rPr lang="pt-BR" smtClean="0"/>
              <a:t>13/04/2018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02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2A7-E84D-4644-87EA-5F27CCEA2127}" type="datetime1">
              <a:rPr lang="pt-BR" smtClean="0"/>
              <a:t>13/04/2018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5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653-CC43-476F-8500-A2977B06BAA7}" type="datetime1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0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869E-073A-452A-92AB-8372F52A671D}" type="datetime1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60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0455-A8BD-40B0-8E6D-27A457FF4178}" type="datetime1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B9E1C-9EB3-4D9A-9C95-40A11E0DE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4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euclid.org/euclid.bsmsp/120051299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Aprendizado Não-Supervisionado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pt-BR" dirty="0" smtClean="0"/>
              <a:t>Prof. Dr. Glauco Vitor Pedrosa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3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2400" u="sng" dirty="0"/>
              <a:t>Etapas de um processo de aprendizagem </a:t>
            </a:r>
            <a:r>
              <a:rPr lang="pt-BR" sz="2400" u="sng" dirty="0" smtClean="0"/>
              <a:t>não-supervisionado</a:t>
            </a:r>
          </a:p>
          <a:p>
            <a:pPr marL="857250" lvl="2" indent="-457200">
              <a:buFont typeface="+mj-lt"/>
              <a:buAutoNum type="arabicPeriod"/>
            </a:pPr>
            <a:r>
              <a:rPr lang="pt-BR" b="1" dirty="0" smtClean="0"/>
              <a:t>Preparação dos atributos</a:t>
            </a:r>
          </a:p>
          <a:p>
            <a:pPr marL="1200150" lvl="3" indent="-342900">
              <a:buFont typeface="Arial" pitchFamily="34" charset="0"/>
              <a:buChar char="•"/>
            </a:pPr>
            <a:r>
              <a:rPr lang="pt-BR" dirty="0" smtClean="0"/>
              <a:t>Seleção</a:t>
            </a:r>
          </a:p>
          <a:p>
            <a:pPr marL="1200150" lvl="3" indent="-342900">
              <a:buFont typeface="Arial" pitchFamily="34" charset="0"/>
              <a:buChar char="•"/>
            </a:pPr>
            <a:r>
              <a:rPr lang="pt-BR" dirty="0"/>
              <a:t>N</a:t>
            </a:r>
            <a:r>
              <a:rPr lang="pt-BR" dirty="0" smtClean="0"/>
              <a:t>ormalização</a:t>
            </a:r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Aprendizado Não-Supervisionado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93602"/>
              </p:ext>
            </p:extLst>
          </p:nvPr>
        </p:nvGraphicFramePr>
        <p:xfrm>
          <a:off x="467544" y="4455368"/>
          <a:ext cx="3230690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693"/>
                <a:gridCol w="958215"/>
                <a:gridCol w="1176782"/>
              </a:tblGrid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Idade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Peso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Altura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1,84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1,66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1,88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1,70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05115" y="4797152"/>
            <a:ext cx="362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8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vem 11"/>
          <p:cNvSpPr/>
          <p:nvPr/>
        </p:nvSpPr>
        <p:spPr>
          <a:xfrm>
            <a:off x="3771458" y="4236602"/>
            <a:ext cx="1880661" cy="1172454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2400" u="sng" dirty="0"/>
              <a:t>Etapas de um processo de aprendizagem </a:t>
            </a:r>
            <a:r>
              <a:rPr lang="pt-BR" sz="2400" u="sng" dirty="0" smtClean="0"/>
              <a:t>não-supervisionado</a:t>
            </a:r>
          </a:p>
          <a:p>
            <a:pPr marL="857250" lvl="2" indent="-457200">
              <a:buFont typeface="+mj-lt"/>
              <a:buAutoNum type="arabicPeriod"/>
            </a:pPr>
            <a:r>
              <a:rPr lang="pt-BR" b="1" dirty="0" smtClean="0"/>
              <a:t>Preparação dos atributos</a:t>
            </a:r>
          </a:p>
          <a:p>
            <a:pPr marL="1200150" lvl="3" indent="-342900">
              <a:buFont typeface="Arial" pitchFamily="34" charset="0"/>
              <a:buChar char="•"/>
            </a:pPr>
            <a:r>
              <a:rPr lang="pt-BR" dirty="0" smtClean="0"/>
              <a:t>Seleção</a:t>
            </a:r>
          </a:p>
          <a:p>
            <a:pPr marL="1200150" lvl="3" indent="-342900">
              <a:buFont typeface="Arial" pitchFamily="34" charset="0"/>
              <a:buChar char="•"/>
            </a:pPr>
            <a:r>
              <a:rPr lang="pt-BR" dirty="0"/>
              <a:t>N</a:t>
            </a:r>
            <a:r>
              <a:rPr lang="pt-BR" dirty="0" smtClean="0"/>
              <a:t>ormalização</a:t>
            </a:r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Aprendizado Não-Supervisionado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99211"/>
              </p:ext>
            </p:extLst>
          </p:nvPr>
        </p:nvGraphicFramePr>
        <p:xfrm>
          <a:off x="467544" y="4455368"/>
          <a:ext cx="3230690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693"/>
                <a:gridCol w="958215"/>
                <a:gridCol w="1176782"/>
              </a:tblGrid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Idade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Peso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Altura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1,84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1,66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1,88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1,70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923928" y="5274332"/>
            <a:ext cx="1440160" cy="648072"/>
          </a:xfrm>
          <a:prstGeom prst="rightArrow">
            <a:avLst/>
          </a:prstGeom>
          <a:solidFill>
            <a:srgbClr val="FFFF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19263"/>
              </p:ext>
            </p:extLst>
          </p:nvPr>
        </p:nvGraphicFramePr>
        <p:xfrm>
          <a:off x="5772980" y="4455368"/>
          <a:ext cx="2975484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693"/>
                <a:gridCol w="847916"/>
                <a:gridCol w="1031875"/>
              </a:tblGrid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Idade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Peso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Altura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0,64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0,45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0,56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0,18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3876440" y="5409056"/>
            <a:ext cx="15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3928" y="441197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d’ = d – min</a:t>
            </a:r>
          </a:p>
          <a:p>
            <a:endParaRPr lang="pt-BR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4760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max</a:t>
            </a:r>
            <a:r>
              <a:rPr lang="pt-BR" b="1" dirty="0" smtClean="0"/>
              <a:t> – min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355976" y="47702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5115" y="4797152"/>
            <a:ext cx="362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D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781571" y="4802376"/>
            <a:ext cx="362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D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2400" u="sng" dirty="0"/>
              <a:t>Etapas de um processo de aprendizagem </a:t>
            </a:r>
            <a:r>
              <a:rPr lang="pt-BR" sz="2400" u="sng" dirty="0" smtClean="0"/>
              <a:t>não-supervisionado</a:t>
            </a:r>
          </a:p>
          <a:p>
            <a:pPr marL="857250" lvl="2" indent="-457200">
              <a:buFont typeface="+mj-lt"/>
              <a:buAutoNum type="arabicPeriod"/>
            </a:pPr>
            <a:r>
              <a:rPr lang="pt-BR" b="1" dirty="0" smtClean="0"/>
              <a:t>Preparação dos atributos</a:t>
            </a:r>
          </a:p>
          <a:p>
            <a:pPr marL="1200150" lvl="3" indent="-342900">
              <a:buFont typeface="Arial" pitchFamily="34" charset="0"/>
              <a:buChar char="•"/>
            </a:pPr>
            <a:r>
              <a:rPr lang="pt-BR" dirty="0" smtClean="0"/>
              <a:t>Seleção</a:t>
            </a:r>
          </a:p>
          <a:p>
            <a:pPr marL="1200150" lvl="3" indent="-342900">
              <a:buFont typeface="Arial" pitchFamily="34" charset="0"/>
              <a:buChar char="•"/>
            </a:pPr>
            <a:r>
              <a:rPr lang="pt-BR" dirty="0" smtClean="0"/>
              <a:t>Normalização</a:t>
            </a:r>
          </a:p>
          <a:p>
            <a:pPr marL="857250" lvl="2" indent="-457200">
              <a:buFont typeface="+mj-lt"/>
              <a:buAutoNum type="arabicPeriod"/>
            </a:pPr>
            <a:r>
              <a:rPr lang="pt-BR" b="1" dirty="0" smtClean="0"/>
              <a:t>Critério de similaridade</a:t>
            </a:r>
          </a:p>
          <a:p>
            <a:pPr marL="1314450" lvl="3" indent="-457200">
              <a:buFont typeface="Arial" pitchFamily="34" charset="0"/>
              <a:buChar char="•"/>
            </a:pPr>
            <a:r>
              <a:rPr lang="pt-BR" dirty="0" smtClean="0"/>
              <a:t>Distância Euclidiana</a:t>
            </a:r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Aprendizado Não-Supervisionado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24266"/>
              </p:ext>
            </p:extLst>
          </p:nvPr>
        </p:nvGraphicFramePr>
        <p:xfrm>
          <a:off x="5772980" y="4455368"/>
          <a:ext cx="2975484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693"/>
                <a:gridCol w="847916"/>
                <a:gridCol w="1031875"/>
              </a:tblGrid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Idade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Peso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Altura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0,64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0,45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0,56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0,18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have esquerda 13"/>
          <p:cNvSpPr/>
          <p:nvPr/>
        </p:nvSpPr>
        <p:spPr>
          <a:xfrm>
            <a:off x="5220072" y="5085184"/>
            <a:ext cx="504056" cy="648072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14"/>
          <p:cNvSpPr/>
          <p:nvPr/>
        </p:nvSpPr>
        <p:spPr>
          <a:xfrm>
            <a:off x="4499992" y="5229200"/>
            <a:ext cx="57606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8748464" y="4797152"/>
            <a:ext cx="362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216024" y="5049669"/>
                <a:ext cx="4283968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sz="2400" b="1" dirty="0"/>
                            <m:t>(0−0,3)² + (0,6−0)² + (0,64−0)² </m:t>
                          </m:r>
                        </m:e>
                      </m:rad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4" y="5049669"/>
                <a:ext cx="4283968" cy="5395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68424" y="5766648"/>
                <a:ext cx="4283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𝟎</m:t>
                      </m:r>
                      <m:r>
                        <a:rPr lang="pt-BR" sz="2400" b="1" i="1" smtClean="0">
                          <a:latin typeface="Cambria Math"/>
                        </a:rPr>
                        <m:t> ,</m:t>
                      </m:r>
                      <m:r>
                        <a:rPr lang="pt-BR" sz="2400" b="1" i="1" smtClean="0">
                          <a:latin typeface="Cambria Math"/>
                        </a:rPr>
                        <m:t>𝟗𝟑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" y="5766648"/>
                <a:ext cx="428396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Nuvem 18"/>
          <p:cNvSpPr/>
          <p:nvPr/>
        </p:nvSpPr>
        <p:spPr>
          <a:xfrm>
            <a:off x="5253179" y="2328785"/>
            <a:ext cx="3890821" cy="1800200"/>
          </a:xfrm>
          <a:prstGeom prst="cloud">
            <a:avLst/>
          </a:prstGeom>
          <a:solidFill>
            <a:srgbClr val="FFFF0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12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5" y="2636912"/>
            <a:ext cx="2880108" cy="100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2400" u="sng" dirty="0"/>
              <a:t>Etapas de um processo de aprendizagem </a:t>
            </a:r>
            <a:r>
              <a:rPr lang="pt-BR" sz="2400" u="sng" dirty="0" smtClean="0"/>
              <a:t>não-supervisionado</a:t>
            </a:r>
          </a:p>
          <a:p>
            <a:pPr marL="857250" lvl="2" indent="-457200">
              <a:buFont typeface="+mj-lt"/>
              <a:buAutoNum type="arabicPeriod"/>
            </a:pPr>
            <a:r>
              <a:rPr lang="pt-BR" b="1" dirty="0" smtClean="0"/>
              <a:t>Preparação dos atributos</a:t>
            </a:r>
          </a:p>
          <a:p>
            <a:pPr marL="1200150" lvl="3" indent="-342900">
              <a:buFont typeface="Arial" pitchFamily="34" charset="0"/>
              <a:buChar char="•"/>
            </a:pPr>
            <a:r>
              <a:rPr lang="pt-BR" dirty="0" smtClean="0"/>
              <a:t>Seleção</a:t>
            </a:r>
          </a:p>
          <a:p>
            <a:pPr marL="1200150" lvl="3" indent="-342900">
              <a:buFont typeface="Arial" pitchFamily="34" charset="0"/>
              <a:buChar char="•"/>
            </a:pPr>
            <a:r>
              <a:rPr lang="pt-BR" dirty="0" smtClean="0"/>
              <a:t>Normalização</a:t>
            </a:r>
          </a:p>
          <a:p>
            <a:pPr marL="857250" lvl="2" indent="-457200">
              <a:buFont typeface="+mj-lt"/>
              <a:buAutoNum type="arabicPeriod"/>
            </a:pPr>
            <a:r>
              <a:rPr lang="pt-BR" b="1" dirty="0" smtClean="0"/>
              <a:t>Critério de similaridade</a:t>
            </a:r>
          </a:p>
          <a:p>
            <a:pPr marL="1314450" lvl="3" indent="-457200">
              <a:buFont typeface="Arial" pitchFamily="34" charset="0"/>
              <a:buChar char="•"/>
            </a:pPr>
            <a:r>
              <a:rPr lang="pt-BR" dirty="0" smtClean="0"/>
              <a:t>Distância Euclidiana</a:t>
            </a:r>
          </a:p>
          <a:p>
            <a:pPr marL="857250" lvl="2" indent="-457200">
              <a:buFont typeface="+mj-lt"/>
              <a:buAutoNum type="arabicPeriod"/>
            </a:pPr>
            <a:r>
              <a:rPr lang="pt-BR" b="1" dirty="0" smtClean="0"/>
              <a:t>Utilizar um algoritmo de agrupamento</a:t>
            </a:r>
          </a:p>
          <a:p>
            <a:pPr marL="1314450" lvl="3" indent="-45720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K-</a:t>
            </a:r>
            <a:r>
              <a:rPr lang="pt-BR" b="1" dirty="0" err="1" smtClean="0">
                <a:solidFill>
                  <a:srgbClr val="FF0000"/>
                </a:solidFill>
              </a:rPr>
              <a:t>means</a:t>
            </a:r>
            <a:r>
              <a:rPr lang="pt-BR" dirty="0" smtClean="0"/>
              <a:t>*, </a:t>
            </a:r>
            <a:r>
              <a:rPr lang="pt-BR" dirty="0" err="1" smtClean="0"/>
              <a:t>DBScan</a:t>
            </a:r>
            <a:r>
              <a:rPr lang="pt-BR" dirty="0" smtClean="0"/>
              <a:t>, AGNES, Mapas </a:t>
            </a:r>
            <a:r>
              <a:rPr lang="pt-BR" dirty="0" err="1" smtClean="0"/>
              <a:t>Auto-organizáveis</a:t>
            </a:r>
            <a:endParaRPr lang="pt-BR" dirty="0" smtClean="0"/>
          </a:p>
          <a:p>
            <a:pPr marL="857250" lvl="2" indent="-4572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Aprendizado Não-Supervisionado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13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67544" y="607413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 </a:t>
            </a:r>
            <a:r>
              <a:rPr lang="en-US" sz="1400" dirty="0" err="1" smtClean="0"/>
              <a:t>MacQueen</a:t>
            </a:r>
            <a:r>
              <a:rPr lang="en-US" sz="1400" dirty="0"/>
              <a:t>, J. B. (1967). </a:t>
            </a:r>
            <a:r>
              <a:rPr lang="en-US" sz="1400" i="1" dirty="0">
                <a:hlinkClick r:id="rId2"/>
              </a:rPr>
              <a:t>Some Methods for classification and Analysis of Multivariate Observations</a:t>
            </a:r>
            <a:r>
              <a:rPr lang="en-US" sz="1400" dirty="0"/>
              <a:t>. Proceedings of 5th Berkeley Symposium on Mathematical Statistics and Probability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273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99860" y="4293096"/>
            <a:ext cx="784762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/>
              <a:t>O dono de um restaurante deseja agrupar seus 13 atendentes em </a:t>
            </a:r>
            <a:r>
              <a:rPr lang="pt-BR" sz="2400" b="1" i="1" dirty="0" smtClean="0"/>
              <a:t>3 grupos </a:t>
            </a:r>
            <a:r>
              <a:rPr lang="pt-BR" sz="2400" i="1" dirty="0" smtClean="0"/>
              <a:t>com perfis de atendimento similares</a:t>
            </a:r>
            <a:endParaRPr lang="pt-BR" sz="2400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8390" y="3571816"/>
            <a:ext cx="385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 smtClean="0"/>
              <a:t>Exemplo prático</a:t>
            </a:r>
            <a:endParaRPr lang="pt-BR" sz="3200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358148" y="5124093"/>
            <a:ext cx="391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Cada atendente foi avaliado pelo: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Tempo de atendimento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Qualidade de atendimento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24104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8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17737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745047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3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03403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50803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188640"/>
            <a:ext cx="8892480" cy="65527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7410" y="2881099"/>
            <a:ext cx="837067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1° passo</a:t>
            </a:r>
            <a:r>
              <a:rPr lang="pt-BR" sz="3200" dirty="0" smtClean="0"/>
              <a:t>: escolher aleatoriamente 3 atendentes para serem os representantes de cada grupo</a:t>
            </a:r>
            <a:endParaRPr lang="pt-BR" sz="3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657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381052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2" name="Estrela de 5 pontas 51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8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93216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909520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2" name="Estrela de 5 pontas 51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0" y="188640"/>
            <a:ext cx="8892480" cy="65527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87410" y="2881099"/>
            <a:ext cx="837067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2</a:t>
            </a:r>
            <a:r>
              <a:rPr lang="pt-BR" sz="3200" b="1" dirty="0" smtClean="0"/>
              <a:t>° passo</a:t>
            </a:r>
            <a:r>
              <a:rPr lang="pt-BR" sz="3200" dirty="0" smtClean="0"/>
              <a:t>: atribuir cada atendente ao seu representante mais próximo</a:t>
            </a:r>
            <a:endParaRPr lang="pt-BR" sz="3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1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23502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68709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cxnSp>
        <p:nvCxnSpPr>
          <p:cNvPr id="3" name="Conector reto 2"/>
          <p:cNvCxnSpPr/>
          <p:nvPr/>
        </p:nvCxnSpPr>
        <p:spPr>
          <a:xfrm flipH="1">
            <a:off x="2483768" y="3510300"/>
            <a:ext cx="606472" cy="197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3203848" y="3510300"/>
            <a:ext cx="1268900" cy="76180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3203848" y="3510300"/>
            <a:ext cx="4052852" cy="78279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strela de 5 pontas 60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strela de 5 pontas 61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strela de 5 pontas 62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Não-Supervisionada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aprendizagem não-supervisionada ocorre quando o algoritmo aprende, com exemplos simples, mas </a:t>
            </a:r>
            <a:r>
              <a:rPr lang="pt-BR" sz="2000" b="1" dirty="0"/>
              <a:t>sem qualquer resposta associada</a:t>
            </a:r>
          </a:p>
          <a:p>
            <a:pPr algn="just"/>
            <a:r>
              <a:rPr lang="pt-BR" sz="2000" dirty="0" smtClean="0"/>
              <a:t>É usado para encontrar padrões e relações em um conjunto de dados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32484"/>
            <a:ext cx="6408712" cy="412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0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63007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872725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3" name="Estrela de 5 pontas 52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 de 5 pontas 55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1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01306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070653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cxnSp>
        <p:nvCxnSpPr>
          <p:cNvPr id="49" name="Conector reto 48"/>
          <p:cNvCxnSpPr/>
          <p:nvPr/>
        </p:nvCxnSpPr>
        <p:spPr>
          <a:xfrm flipH="1">
            <a:off x="2483768" y="3748390"/>
            <a:ext cx="60647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3121836" y="3748390"/>
            <a:ext cx="1350912" cy="5237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3121836" y="3789040"/>
            <a:ext cx="4134864" cy="4830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trela de 5 pontas 62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strela de 5 pontas 63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strela de 5 pontas 64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23957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45759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4" name="Estrela de 5 pontas 53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trela de 5 pontas 54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 de 5 pontas 55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07757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538193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cxnSp>
        <p:nvCxnSpPr>
          <p:cNvPr id="49" name="Conector reto 48"/>
          <p:cNvCxnSpPr/>
          <p:nvPr/>
        </p:nvCxnSpPr>
        <p:spPr>
          <a:xfrm flipV="1">
            <a:off x="3855820" y="4423862"/>
            <a:ext cx="616928" cy="70197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 flipV="1">
            <a:off x="2483768" y="3789040"/>
            <a:ext cx="1325482" cy="143086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3868424" y="4365104"/>
            <a:ext cx="3456384" cy="85480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strela de 5 pontas 56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strela de 5 pontas 57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strela de 5 pontas 58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86636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43496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5" name="Estrela de 5 pontas 54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 de 5 pontas 55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strela de 5 pontas 56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8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59084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562734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2" name="Estrela de 5 pontas 51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36762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84331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2" name="Estrela de 5 pontas 51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2448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274430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2" name="Estrela de 5 pontas 51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62249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739491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6" name="Estrela de 5 pontas 55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strela de 5 pontas 56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strela de 5 pontas 57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25346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088154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1" name="Estrela de 5 pontas 50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5 pontas 51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Alguns </a:t>
            </a:r>
            <a:r>
              <a:rPr lang="pt-BR" sz="2000" b="1" dirty="0" smtClean="0"/>
              <a:t>sistemas de recomendação </a:t>
            </a:r>
            <a:r>
              <a:rPr lang="pt-BR" sz="2000" dirty="0" smtClean="0"/>
              <a:t>que encontramos na internet sob a forma de automação de marketing são baseados nesse tipo de aprendizagem</a:t>
            </a:r>
          </a:p>
          <a:p>
            <a:r>
              <a:rPr lang="pt-BR" sz="2000" dirty="0" smtClean="0"/>
              <a:t>As recomendações são baseadas em estimativas de qual grupo de clientes você mais se parece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6" y="3257195"/>
            <a:ext cx="3816424" cy="346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2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43808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12257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1" name="Estrela de 5 pontas 50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5 pontas 51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0" y="188640"/>
            <a:ext cx="8892480" cy="65527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87410" y="2881099"/>
            <a:ext cx="837067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3° passo</a:t>
            </a:r>
            <a:r>
              <a:rPr lang="pt-BR" sz="3200" dirty="0" smtClean="0"/>
              <a:t>: atualizar os representantes de cada grupo</a:t>
            </a:r>
            <a:endParaRPr lang="pt-BR" sz="3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07221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73560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51" name="Estrela de 5 pontas 50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5 pontas 51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0" y="188640"/>
            <a:ext cx="8892480" cy="65527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87410" y="2881099"/>
            <a:ext cx="837067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3° passo</a:t>
            </a:r>
            <a:r>
              <a:rPr lang="pt-BR" sz="3200" dirty="0" smtClean="0"/>
              <a:t>: atualizar os representantes de cada grupo</a:t>
            </a:r>
            <a:endParaRPr lang="pt-BR" sz="32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39810" y="4681299"/>
            <a:ext cx="837067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Novo representante de um grupo = média dos atributos dos integrantes do grupo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1412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794850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2" name="Estrela de 5 pontas 1"/>
          <p:cNvSpPr/>
          <p:nvPr/>
        </p:nvSpPr>
        <p:spPr>
          <a:xfrm>
            <a:off x="2483768" y="3429000"/>
            <a:ext cx="288032" cy="2420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31640" y="2664868"/>
            <a:ext cx="52073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2,6</a:t>
            </a:r>
          </a:p>
          <a:p>
            <a:r>
              <a:rPr lang="pt-BR" sz="1400" dirty="0" smtClean="0"/>
              <a:t>8,3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3923928" y="2636912"/>
            <a:ext cx="52073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5,2</a:t>
            </a:r>
          </a:p>
          <a:p>
            <a:r>
              <a:rPr lang="pt-BR" sz="1400" dirty="0" smtClean="0"/>
              <a:t>4,3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859582" y="2689756"/>
            <a:ext cx="52073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7,7</a:t>
            </a:r>
          </a:p>
          <a:p>
            <a:r>
              <a:rPr lang="pt-BR" sz="1400" dirty="0" smtClean="0"/>
              <a:t>5,2</a:t>
            </a:r>
            <a:endParaRPr lang="pt-BR" sz="1400" dirty="0"/>
          </a:p>
        </p:txBody>
      </p:sp>
      <p:sp>
        <p:nvSpPr>
          <p:cNvPr id="53" name="Estrela de 5 pontas 52"/>
          <p:cNvSpPr/>
          <p:nvPr/>
        </p:nvSpPr>
        <p:spPr>
          <a:xfrm>
            <a:off x="4535488" y="4699104"/>
            <a:ext cx="288032" cy="242064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6228184" y="4366463"/>
            <a:ext cx="288032" cy="24206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have esquerda 3"/>
          <p:cNvSpPr/>
          <p:nvPr/>
        </p:nvSpPr>
        <p:spPr>
          <a:xfrm rot="16200000">
            <a:off x="1882344" y="1819464"/>
            <a:ext cx="145824" cy="1633088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esquerda 57"/>
          <p:cNvSpPr/>
          <p:nvPr/>
        </p:nvSpPr>
        <p:spPr>
          <a:xfrm rot="16200000">
            <a:off x="4471212" y="941123"/>
            <a:ext cx="145824" cy="3408928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have esquerda 58"/>
          <p:cNvSpPr/>
          <p:nvPr/>
        </p:nvSpPr>
        <p:spPr>
          <a:xfrm rot="16200000">
            <a:off x="7377532" y="1563593"/>
            <a:ext cx="115115" cy="219470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>
            <a:off x="1852370" y="3059982"/>
            <a:ext cx="712394" cy="369332"/>
          </a:xfrm>
          <a:prstGeom prst="curvedConnector3">
            <a:avLst>
              <a:gd name="adj1" fmla="val 50000"/>
            </a:avLst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endCxn id="53" idx="1"/>
          </p:cNvCxnSpPr>
          <p:nvPr/>
        </p:nvCxnSpPr>
        <p:spPr>
          <a:xfrm rot="16200000" flipH="1">
            <a:off x="3517728" y="3773804"/>
            <a:ext cx="1603474" cy="432046"/>
          </a:xfrm>
          <a:prstGeom prst="curvedConnector2">
            <a:avLst/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em curva 63"/>
          <p:cNvCxnSpPr>
            <a:stCxn id="52" idx="3"/>
            <a:endCxn id="54" idx="3"/>
          </p:cNvCxnSpPr>
          <p:nvPr/>
        </p:nvCxnSpPr>
        <p:spPr>
          <a:xfrm flipH="1">
            <a:off x="6461207" y="2951366"/>
            <a:ext cx="919105" cy="1657160"/>
          </a:xfrm>
          <a:prstGeom prst="curvedConnector4">
            <a:avLst>
              <a:gd name="adj1" fmla="val -24872"/>
              <a:gd name="adj2" fmla="val 113795"/>
            </a:avLst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5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90656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529230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2" name="Estrela de 5 pontas 1"/>
          <p:cNvSpPr/>
          <p:nvPr/>
        </p:nvSpPr>
        <p:spPr>
          <a:xfrm>
            <a:off x="2483768" y="3429000"/>
            <a:ext cx="288032" cy="2420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31640" y="2664868"/>
            <a:ext cx="52073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2,6</a:t>
            </a:r>
          </a:p>
          <a:p>
            <a:r>
              <a:rPr lang="pt-BR" sz="1400" dirty="0" smtClean="0"/>
              <a:t>8,3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3923928" y="2636912"/>
            <a:ext cx="52073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5,2</a:t>
            </a:r>
          </a:p>
          <a:p>
            <a:r>
              <a:rPr lang="pt-BR" sz="1400" dirty="0" smtClean="0"/>
              <a:t>4,3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859582" y="2689756"/>
            <a:ext cx="52073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7,7</a:t>
            </a:r>
          </a:p>
          <a:p>
            <a:r>
              <a:rPr lang="pt-BR" sz="1400" dirty="0" smtClean="0"/>
              <a:t>5,2</a:t>
            </a:r>
            <a:endParaRPr lang="pt-BR" sz="1400" dirty="0"/>
          </a:p>
        </p:txBody>
      </p:sp>
      <p:sp>
        <p:nvSpPr>
          <p:cNvPr id="53" name="Estrela de 5 pontas 52"/>
          <p:cNvSpPr/>
          <p:nvPr/>
        </p:nvSpPr>
        <p:spPr>
          <a:xfrm>
            <a:off x="4535488" y="4699104"/>
            <a:ext cx="288032" cy="242064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6228184" y="4366463"/>
            <a:ext cx="288032" cy="24206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trela de 5 pontas 54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 de 5 pontas 55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strela de 5 pontas 56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have esquerda 3"/>
          <p:cNvSpPr/>
          <p:nvPr/>
        </p:nvSpPr>
        <p:spPr>
          <a:xfrm rot="16200000">
            <a:off x="1882344" y="1819464"/>
            <a:ext cx="145824" cy="1633088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esquerda 57"/>
          <p:cNvSpPr/>
          <p:nvPr/>
        </p:nvSpPr>
        <p:spPr>
          <a:xfrm rot="16200000">
            <a:off x="4471212" y="941123"/>
            <a:ext cx="145824" cy="3408928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have esquerda 58"/>
          <p:cNvSpPr/>
          <p:nvPr/>
        </p:nvSpPr>
        <p:spPr>
          <a:xfrm rot="16200000">
            <a:off x="7377532" y="1563593"/>
            <a:ext cx="115115" cy="219470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>
            <a:stCxn id="4" idx="1"/>
          </p:cNvCxnSpPr>
          <p:nvPr/>
        </p:nvCxnSpPr>
        <p:spPr>
          <a:xfrm rot="16200000" flipH="1">
            <a:off x="1899813" y="2764363"/>
            <a:ext cx="720394" cy="609508"/>
          </a:xfrm>
          <a:prstGeom prst="curvedConnector5">
            <a:avLst>
              <a:gd name="adj1" fmla="val 31733"/>
              <a:gd name="adj2" fmla="val 55981"/>
              <a:gd name="adj3" fmla="val 68267"/>
            </a:avLst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/>
          <p:nvPr/>
        </p:nvCxnSpPr>
        <p:spPr>
          <a:xfrm rot="5400000">
            <a:off x="3801101" y="3568163"/>
            <a:ext cx="2009347" cy="252537"/>
          </a:xfrm>
          <a:prstGeom prst="curvedConnector3">
            <a:avLst>
              <a:gd name="adj1" fmla="val 50000"/>
            </a:avLst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em curva 63"/>
          <p:cNvCxnSpPr>
            <a:endCxn id="54" idx="3"/>
          </p:cNvCxnSpPr>
          <p:nvPr/>
        </p:nvCxnSpPr>
        <p:spPr>
          <a:xfrm rot="5400000">
            <a:off x="6227774" y="2951932"/>
            <a:ext cx="1890028" cy="1423161"/>
          </a:xfrm>
          <a:prstGeom prst="curvedConnector3">
            <a:avLst>
              <a:gd name="adj1" fmla="val 112095"/>
            </a:avLst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0" y="188640"/>
            <a:ext cx="8892480" cy="65527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287410" y="2881099"/>
            <a:ext cx="837067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4</a:t>
            </a:r>
            <a:r>
              <a:rPr lang="pt-BR" sz="3200" b="1" dirty="0" smtClean="0"/>
              <a:t>° passo</a:t>
            </a:r>
            <a:r>
              <a:rPr lang="pt-BR" sz="3200" dirty="0" smtClean="0"/>
              <a:t>: repetir novamente todos os passos anteriores considerando os novos representantes </a:t>
            </a:r>
            <a:endParaRPr lang="pt-BR" sz="3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54420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87078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2" name="Estrela de 5 pontas 1"/>
          <p:cNvSpPr/>
          <p:nvPr/>
        </p:nvSpPr>
        <p:spPr>
          <a:xfrm>
            <a:off x="2483768" y="3429000"/>
            <a:ext cx="288032" cy="2420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4535488" y="4699104"/>
            <a:ext cx="288032" cy="242064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6228184" y="4366463"/>
            <a:ext cx="288032" cy="24206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trela de 5 pontas 54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 de 5 pontas 55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strela de 5 pontas 56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8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3911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838390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2" name="Estrela de 5 pontas 1"/>
          <p:cNvSpPr/>
          <p:nvPr/>
        </p:nvSpPr>
        <p:spPr>
          <a:xfrm>
            <a:off x="2483768" y="3429000"/>
            <a:ext cx="288032" cy="2420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31640" y="2664868"/>
            <a:ext cx="52073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2,6</a:t>
            </a:r>
          </a:p>
          <a:p>
            <a:r>
              <a:rPr lang="pt-BR" sz="1400" dirty="0" smtClean="0"/>
              <a:t>8,3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3923928" y="2636912"/>
            <a:ext cx="52073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5,2</a:t>
            </a:r>
          </a:p>
          <a:p>
            <a:r>
              <a:rPr lang="pt-BR" sz="1400" dirty="0" smtClean="0"/>
              <a:t>4,3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859582" y="2689756"/>
            <a:ext cx="52073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7,7</a:t>
            </a:r>
          </a:p>
          <a:p>
            <a:r>
              <a:rPr lang="pt-BR" sz="1400" dirty="0" smtClean="0"/>
              <a:t>5,2</a:t>
            </a:r>
            <a:endParaRPr lang="pt-BR" sz="1400" dirty="0"/>
          </a:p>
        </p:txBody>
      </p:sp>
      <p:sp>
        <p:nvSpPr>
          <p:cNvPr id="53" name="Estrela de 5 pontas 52"/>
          <p:cNvSpPr/>
          <p:nvPr/>
        </p:nvSpPr>
        <p:spPr>
          <a:xfrm>
            <a:off x="4535488" y="4699104"/>
            <a:ext cx="288032" cy="242064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6228184" y="4366463"/>
            <a:ext cx="288032" cy="24206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trela de 5 pontas 54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 de 5 pontas 55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strela de 5 pontas 56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have esquerda 3"/>
          <p:cNvSpPr/>
          <p:nvPr/>
        </p:nvSpPr>
        <p:spPr>
          <a:xfrm rot="16200000">
            <a:off x="1882344" y="1819464"/>
            <a:ext cx="145824" cy="1633088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esquerda 57"/>
          <p:cNvSpPr/>
          <p:nvPr/>
        </p:nvSpPr>
        <p:spPr>
          <a:xfrm rot="16200000">
            <a:off x="4471212" y="941123"/>
            <a:ext cx="145824" cy="3408928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have esquerda 58"/>
          <p:cNvSpPr/>
          <p:nvPr/>
        </p:nvSpPr>
        <p:spPr>
          <a:xfrm rot="16200000">
            <a:off x="7377532" y="1563593"/>
            <a:ext cx="115115" cy="219470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>
            <a:stCxn id="4" idx="1"/>
          </p:cNvCxnSpPr>
          <p:nvPr/>
        </p:nvCxnSpPr>
        <p:spPr>
          <a:xfrm rot="16200000" flipH="1">
            <a:off x="1899813" y="2764363"/>
            <a:ext cx="720394" cy="609508"/>
          </a:xfrm>
          <a:prstGeom prst="curvedConnector5">
            <a:avLst>
              <a:gd name="adj1" fmla="val 31733"/>
              <a:gd name="adj2" fmla="val 55981"/>
              <a:gd name="adj3" fmla="val 68267"/>
            </a:avLst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/>
          <p:nvPr/>
        </p:nvCxnSpPr>
        <p:spPr>
          <a:xfrm rot="5400000">
            <a:off x="3801101" y="3568163"/>
            <a:ext cx="2009347" cy="252537"/>
          </a:xfrm>
          <a:prstGeom prst="curvedConnector3">
            <a:avLst>
              <a:gd name="adj1" fmla="val 50000"/>
            </a:avLst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em curva 63"/>
          <p:cNvCxnSpPr>
            <a:endCxn id="54" idx="3"/>
          </p:cNvCxnSpPr>
          <p:nvPr/>
        </p:nvCxnSpPr>
        <p:spPr>
          <a:xfrm rot="5400000">
            <a:off x="6227774" y="2951932"/>
            <a:ext cx="1890028" cy="1423161"/>
          </a:xfrm>
          <a:prstGeom prst="curvedConnector3">
            <a:avLst>
              <a:gd name="adj1" fmla="val 112095"/>
            </a:avLst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0" y="188640"/>
            <a:ext cx="8892480" cy="65527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287410" y="2881099"/>
            <a:ext cx="837067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Finalizar quando os representantes não mudarem</a:t>
            </a:r>
            <a:endParaRPr lang="pt-BR" sz="3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2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0" y="764707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40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2" y="773642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764706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773641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5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773640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64708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2" y="764704"/>
            <a:ext cx="341048" cy="76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4016" y="1612527"/>
            <a:ext cx="899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Tempo: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Qualid</a:t>
            </a:r>
            <a:r>
              <a:rPr lang="pt-BR" b="1" dirty="0" smtClean="0"/>
              <a:t>: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7347"/>
              </p:ext>
            </p:extLst>
          </p:nvPr>
        </p:nvGraphicFramePr>
        <p:xfrm>
          <a:off x="1130286" y="1628804"/>
          <a:ext cx="7418658" cy="87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  <a:gridCol w="570666"/>
              </a:tblGrid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áfico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78332"/>
              </p:ext>
            </p:extLst>
          </p:nvPr>
        </p:nvGraphicFramePr>
        <p:xfrm>
          <a:off x="284323" y="2996952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78268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118762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239960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351477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1971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170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F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27456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679504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891488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00665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411596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J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7543320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100392" y="323364"/>
            <a:ext cx="3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</a:t>
            </a:r>
            <a:endParaRPr lang="pt-BR" u="sng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61" name="CaixaDeTexto 1060"/>
          <p:cNvSpPr txBox="1"/>
          <p:nvPr/>
        </p:nvSpPr>
        <p:spPr>
          <a:xfrm>
            <a:off x="2123728" y="3419708"/>
            <a:ext cx="2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801138" y="3059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771800" y="3707740"/>
            <a:ext cx="31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425161" y="4941168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103440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4139952" y="3140968"/>
            <a:ext cx="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4883376" y="42391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4211960" y="4067780"/>
            <a:ext cx="2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4932040" y="52199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5534612" y="42721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5508104" y="47158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624858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966078" y="39027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2" name="Estrela de 5 pontas 1"/>
          <p:cNvSpPr/>
          <p:nvPr/>
        </p:nvSpPr>
        <p:spPr>
          <a:xfrm>
            <a:off x="2483768" y="3429000"/>
            <a:ext cx="288032" cy="2420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5 pontas 52"/>
          <p:cNvSpPr/>
          <p:nvPr/>
        </p:nvSpPr>
        <p:spPr>
          <a:xfrm>
            <a:off x="4535488" y="4699104"/>
            <a:ext cx="288032" cy="242064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5 pontas 53"/>
          <p:cNvSpPr/>
          <p:nvPr/>
        </p:nvSpPr>
        <p:spPr>
          <a:xfrm>
            <a:off x="6228184" y="4366463"/>
            <a:ext cx="288032" cy="24206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trela de 5 pontas 54"/>
          <p:cNvSpPr/>
          <p:nvPr/>
        </p:nvSpPr>
        <p:spPr>
          <a:xfrm>
            <a:off x="1138712" y="-14671"/>
            <a:ext cx="389960" cy="361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 de 5 pontas 55"/>
          <p:cNvSpPr/>
          <p:nvPr/>
        </p:nvSpPr>
        <p:spPr>
          <a:xfrm>
            <a:off x="4195456" y="13710"/>
            <a:ext cx="340032" cy="305238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strela de 5 pontas 56"/>
          <p:cNvSpPr/>
          <p:nvPr/>
        </p:nvSpPr>
        <p:spPr>
          <a:xfrm>
            <a:off x="8136904" y="13709"/>
            <a:ext cx="323528" cy="31894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Resumo do funcionamento do algoritmo 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Escolhe-se aleatoriamente k elementos para serem os “centroides” (representantes) de cada grupo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Atribuir cada elemento da base de dados ao representante mais próximo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Encontrar (novamente) os representantes a partir da média dos atributos de cada elemento do grupo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Retornar ao passo 2 se os representantes mudarem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Outro exemplo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412515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11078"/>
              </p:ext>
            </p:extLst>
          </p:nvPr>
        </p:nvGraphicFramePr>
        <p:xfrm>
          <a:off x="251520" y="1124744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55576" y="44624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7 usuários avaliaram 5 filmes, atribuindo uma nota de 0 a 1 para cada um deles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725144"/>
            <a:ext cx="78488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Agora vamos agrupar os usuários acima em 3 grupos de “perfis” parecidos...</a:t>
            </a:r>
          </a:p>
          <a:p>
            <a:endParaRPr lang="pt-BR" sz="2400" dirty="0"/>
          </a:p>
          <a:p>
            <a:pPr algn="r"/>
            <a:r>
              <a:rPr lang="pt-BR" sz="2800" i="1" dirty="0" smtClean="0">
                <a:solidFill>
                  <a:srgbClr val="FF0000"/>
                </a:solidFill>
              </a:rPr>
              <a:t>.... Como faremos?</a:t>
            </a:r>
            <a:endParaRPr lang="pt-BR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áreas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Psicologia</a:t>
            </a:r>
          </a:p>
          <a:p>
            <a:pPr lvl="1"/>
            <a:r>
              <a:rPr lang="pt-BR" dirty="0" smtClean="0"/>
              <a:t>Agrupamento de pessoas de acordo com seus perfis de personalidade</a:t>
            </a:r>
          </a:p>
          <a:p>
            <a:r>
              <a:rPr lang="pt-BR" dirty="0" smtClean="0"/>
              <a:t>Biologia</a:t>
            </a:r>
          </a:p>
          <a:p>
            <a:pPr lvl="1"/>
            <a:r>
              <a:rPr lang="pt-BR" dirty="0" smtClean="0"/>
              <a:t>Agrupamento de espécies</a:t>
            </a:r>
          </a:p>
          <a:p>
            <a:r>
              <a:rPr lang="pt-BR" dirty="0" smtClean="0"/>
              <a:t>Medicina</a:t>
            </a:r>
          </a:p>
          <a:p>
            <a:pPr lvl="1"/>
            <a:r>
              <a:rPr lang="pt-BR" dirty="0" smtClean="0"/>
              <a:t>Agrupamento de </a:t>
            </a:r>
            <a:r>
              <a:rPr lang="pt-BR" dirty="0" err="1" smtClean="0"/>
              <a:t>sub-tipos</a:t>
            </a:r>
            <a:r>
              <a:rPr lang="pt-BR" dirty="0" smtClean="0"/>
              <a:t> de doenças</a:t>
            </a:r>
          </a:p>
          <a:p>
            <a:r>
              <a:rPr lang="pt-BR" dirty="0" smtClean="0"/>
              <a:t>Administração/Marketing</a:t>
            </a:r>
          </a:p>
          <a:p>
            <a:pPr lvl="1"/>
            <a:r>
              <a:rPr lang="pt-BR" dirty="0" smtClean="0"/>
              <a:t>Segmentação de clientes de acordo com perfis de consumo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0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00646"/>
              </p:ext>
            </p:extLst>
          </p:nvPr>
        </p:nvGraphicFramePr>
        <p:xfrm>
          <a:off x="323528" y="1124744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4365104"/>
            <a:ext cx="633670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1° passo:</a:t>
            </a:r>
            <a:r>
              <a:rPr lang="pt-BR" sz="2000" dirty="0"/>
              <a:t> </a:t>
            </a:r>
            <a:r>
              <a:rPr lang="pt-BR" sz="2000" dirty="0" smtClean="0"/>
              <a:t>Escolher (</a:t>
            </a:r>
            <a:r>
              <a:rPr lang="pt-BR" sz="2000" b="1" dirty="0" smtClean="0"/>
              <a:t>aleatoriamente</a:t>
            </a:r>
            <a:r>
              <a:rPr lang="pt-BR" sz="2000" dirty="0" smtClean="0"/>
              <a:t>) 3 usuários para serem os </a:t>
            </a:r>
            <a:r>
              <a:rPr lang="pt-BR" sz="2000" b="1" u="sng" dirty="0" smtClean="0"/>
              <a:t>representantes</a:t>
            </a:r>
            <a:r>
              <a:rPr lang="pt-BR" sz="2000" dirty="0" smtClean="0"/>
              <a:t> de cada grupo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28783"/>
              </p:ext>
            </p:extLst>
          </p:nvPr>
        </p:nvGraphicFramePr>
        <p:xfrm>
          <a:off x="323528" y="5085184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9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37415"/>
              </p:ext>
            </p:extLst>
          </p:nvPr>
        </p:nvGraphicFramePr>
        <p:xfrm>
          <a:off x="179512" y="1124744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9512" y="4365104"/>
            <a:ext cx="5904656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2° passo:</a:t>
            </a:r>
            <a:r>
              <a:rPr lang="pt-BR" sz="2000" b="1" dirty="0"/>
              <a:t> </a:t>
            </a:r>
            <a:r>
              <a:rPr lang="pt-BR" sz="2000" dirty="0" smtClean="0"/>
              <a:t>Calcular a distância de cada usuário para cada um dos representantes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43696"/>
              </p:ext>
            </p:extLst>
          </p:nvPr>
        </p:nvGraphicFramePr>
        <p:xfrm>
          <a:off x="179512" y="5085184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45461"/>
              </p:ext>
            </p:extLst>
          </p:nvPr>
        </p:nvGraphicFramePr>
        <p:xfrm>
          <a:off x="6588224" y="1124744"/>
          <a:ext cx="2313432" cy="3240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1144"/>
                <a:gridCol w="771144"/>
                <a:gridCol w="771144"/>
              </a:tblGrid>
              <a:tr h="405045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Dist-R</a:t>
                      </a:r>
                      <a:r>
                        <a:rPr lang="pt-BR" sz="12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Dist-R</a:t>
                      </a:r>
                      <a:r>
                        <a:rPr lang="pt-BR" sz="12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Dist-R</a:t>
                      </a:r>
                      <a:r>
                        <a:rPr lang="pt-BR" sz="12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Seta dobrada para cima 1"/>
          <p:cNvSpPr/>
          <p:nvPr/>
        </p:nvSpPr>
        <p:spPr>
          <a:xfrm>
            <a:off x="6660232" y="4509120"/>
            <a:ext cx="1296144" cy="16683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9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37176"/>
              </p:ext>
            </p:extLst>
          </p:nvPr>
        </p:nvGraphicFramePr>
        <p:xfrm>
          <a:off x="107504" y="1124744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23528" y="4365104"/>
            <a:ext cx="5904656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/>
              <a:t>3</a:t>
            </a:r>
            <a:r>
              <a:rPr lang="pt-BR" sz="2000" b="1" dirty="0" smtClean="0"/>
              <a:t>° passo:</a:t>
            </a:r>
            <a:r>
              <a:rPr lang="pt-BR" sz="2000" b="1" dirty="0"/>
              <a:t> </a:t>
            </a:r>
            <a:r>
              <a:rPr lang="pt-BR" sz="2000" dirty="0" smtClean="0"/>
              <a:t>Atribuir cada usuário ao grupo correspondente do representante com menor distância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934"/>
              </p:ext>
            </p:extLst>
          </p:nvPr>
        </p:nvGraphicFramePr>
        <p:xfrm>
          <a:off x="107504" y="5085184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5436096" y="116632"/>
            <a:ext cx="24482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Grupos de cada usuário</a:t>
            </a:r>
            <a:endParaRPr lang="pt-BR" b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34133"/>
              </p:ext>
            </p:extLst>
          </p:nvPr>
        </p:nvGraphicFramePr>
        <p:xfrm>
          <a:off x="6795072" y="1124744"/>
          <a:ext cx="2313432" cy="3240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1144"/>
                <a:gridCol w="771144"/>
                <a:gridCol w="771144"/>
              </a:tblGrid>
              <a:tr h="405045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Dist-R</a:t>
                      </a:r>
                      <a:r>
                        <a:rPr lang="pt-BR" sz="12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Dist-R</a:t>
                      </a:r>
                      <a:r>
                        <a:rPr lang="pt-BR" sz="12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Dist-R</a:t>
                      </a:r>
                      <a:r>
                        <a:rPr lang="pt-BR" sz="12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Seta para cima 6"/>
          <p:cNvSpPr/>
          <p:nvPr/>
        </p:nvSpPr>
        <p:spPr>
          <a:xfrm flipV="1">
            <a:off x="6228184" y="605009"/>
            <a:ext cx="504056" cy="6074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228184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228184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228184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28184" y="27486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28184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28184" y="35637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2818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91359"/>
              </p:ext>
            </p:extLst>
          </p:nvPr>
        </p:nvGraphicFramePr>
        <p:xfrm>
          <a:off x="107504" y="1124744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23528" y="4541058"/>
            <a:ext cx="59046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4° passo</a:t>
            </a:r>
            <a:r>
              <a:rPr lang="pt-BR" sz="2000" dirty="0" smtClean="0"/>
              <a:t>:</a:t>
            </a:r>
            <a:r>
              <a:rPr lang="pt-BR" sz="2000" dirty="0"/>
              <a:t> </a:t>
            </a:r>
            <a:r>
              <a:rPr lang="pt-BR" sz="2000" dirty="0" smtClean="0"/>
              <a:t>Atualizar os representantes de cada grupo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79899"/>
              </p:ext>
            </p:extLst>
          </p:nvPr>
        </p:nvGraphicFramePr>
        <p:xfrm>
          <a:off x="107504" y="5085184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Seta para a direita 6"/>
          <p:cNvSpPr/>
          <p:nvPr/>
        </p:nvSpPr>
        <p:spPr>
          <a:xfrm flipH="1">
            <a:off x="6480212" y="5445224"/>
            <a:ext cx="504056" cy="488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flipH="1">
            <a:off x="6480212" y="6237312"/>
            <a:ext cx="504056" cy="488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092280" y="5469031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/>
              <a:t>R</a:t>
            </a:r>
            <a:r>
              <a:rPr lang="pt-BR" sz="1400" i="1" dirty="0" smtClean="0"/>
              <a:t>4</a:t>
            </a:r>
            <a:r>
              <a:rPr lang="pt-BR" i="1" dirty="0" smtClean="0"/>
              <a:t> não foi atualizado, pois ele está sozinho em um grupo</a:t>
            </a:r>
            <a:endParaRPr lang="pt-BR" i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228184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228184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28184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28184" y="27486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28184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28184" y="35637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2818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36096" y="116632"/>
            <a:ext cx="24482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Grupos de cada usuário</a:t>
            </a:r>
            <a:endParaRPr lang="pt-BR" b="1" dirty="0"/>
          </a:p>
        </p:txBody>
      </p:sp>
      <p:sp>
        <p:nvSpPr>
          <p:cNvPr id="26" name="Seta para cima 25"/>
          <p:cNvSpPr/>
          <p:nvPr/>
        </p:nvSpPr>
        <p:spPr>
          <a:xfrm flipV="1">
            <a:off x="6228184" y="605009"/>
            <a:ext cx="504056" cy="6074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1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79976"/>
              </p:ext>
            </p:extLst>
          </p:nvPr>
        </p:nvGraphicFramePr>
        <p:xfrm>
          <a:off x="107504" y="1124744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7504" y="4365104"/>
            <a:ext cx="612068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400" b="1" dirty="0"/>
              <a:t>5</a:t>
            </a:r>
            <a:r>
              <a:rPr lang="pt-BR" sz="2400" b="1" dirty="0" smtClean="0"/>
              <a:t>° passo</a:t>
            </a:r>
            <a:r>
              <a:rPr lang="pt-BR" dirty="0" smtClean="0"/>
              <a:t>:</a:t>
            </a:r>
            <a:r>
              <a:rPr lang="pt-BR" dirty="0"/>
              <a:t> </a:t>
            </a:r>
            <a:r>
              <a:rPr lang="pt-BR" dirty="0" smtClean="0"/>
              <a:t>Calcular novamente a distância de cada usuário para os novos representantes de cada grupo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90860"/>
              </p:ext>
            </p:extLst>
          </p:nvPr>
        </p:nvGraphicFramePr>
        <p:xfrm>
          <a:off x="6795072" y="1124744"/>
          <a:ext cx="2313432" cy="3240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1144"/>
                <a:gridCol w="771144"/>
                <a:gridCol w="771144"/>
              </a:tblGrid>
              <a:tr h="405045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DistR</a:t>
                      </a:r>
                      <a:r>
                        <a:rPr lang="pt-BR" sz="12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DistX</a:t>
                      </a:r>
                      <a:r>
                        <a:rPr lang="pt-BR" sz="12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DistR</a:t>
                      </a:r>
                      <a:r>
                        <a:rPr lang="pt-BR" sz="12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0,36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1,08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10318"/>
              </p:ext>
            </p:extLst>
          </p:nvPr>
        </p:nvGraphicFramePr>
        <p:xfrm>
          <a:off x="107504" y="5085184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5" name="Seta dobrada para cima 24"/>
          <p:cNvSpPr/>
          <p:nvPr/>
        </p:nvSpPr>
        <p:spPr>
          <a:xfrm>
            <a:off x="6660232" y="4509120"/>
            <a:ext cx="1296144" cy="20162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4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71244"/>
              </p:ext>
            </p:extLst>
          </p:nvPr>
        </p:nvGraphicFramePr>
        <p:xfrm>
          <a:off x="107504" y="1124744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5496" y="4408076"/>
            <a:ext cx="6552728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6° passo</a:t>
            </a:r>
            <a:r>
              <a:rPr lang="pt-BR" dirty="0" smtClean="0"/>
              <a:t>:</a:t>
            </a:r>
            <a:r>
              <a:rPr lang="pt-BR" dirty="0"/>
              <a:t> </a:t>
            </a:r>
            <a:r>
              <a:rPr lang="pt-BR" dirty="0" smtClean="0"/>
              <a:t>Verificar se alguém mudou de grupo.  Se sim, atualize os representantes e repita a operação. Se não, finalize o procedimento.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18260"/>
              </p:ext>
            </p:extLst>
          </p:nvPr>
        </p:nvGraphicFramePr>
        <p:xfrm>
          <a:off x="6795072" y="1124744"/>
          <a:ext cx="2313432" cy="3240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1144"/>
                <a:gridCol w="771144"/>
                <a:gridCol w="771144"/>
              </a:tblGrid>
              <a:tr h="405045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DistR</a:t>
                      </a:r>
                      <a:r>
                        <a:rPr lang="pt-BR" sz="12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DistX</a:t>
                      </a:r>
                      <a:r>
                        <a:rPr lang="pt-BR" sz="12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DistR</a:t>
                      </a:r>
                      <a:r>
                        <a:rPr lang="pt-BR" sz="12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0,36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1,08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9525" marR="9525" marT="9525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228184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228184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228184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228184" y="27486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228184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28184" y="35637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2818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10031"/>
              </p:ext>
            </p:extLst>
          </p:nvPr>
        </p:nvGraphicFramePr>
        <p:xfrm>
          <a:off x="107504" y="5085184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0215"/>
              </p:ext>
            </p:extLst>
          </p:nvPr>
        </p:nvGraphicFramePr>
        <p:xfrm>
          <a:off x="107504" y="1124744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228184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228184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228184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228184" y="27486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228184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28184" y="35637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2818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sz="1400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66638"/>
              </p:ext>
            </p:extLst>
          </p:nvPr>
        </p:nvGraphicFramePr>
        <p:xfrm>
          <a:off x="107504" y="5085184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5436096" y="116632"/>
            <a:ext cx="29523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Ninguém mudou de grupo</a:t>
            </a:r>
            <a:endParaRPr lang="pt-BR" b="1" dirty="0"/>
          </a:p>
        </p:txBody>
      </p:sp>
      <p:sp>
        <p:nvSpPr>
          <p:cNvPr id="23" name="Seta para cima 22"/>
          <p:cNvSpPr/>
          <p:nvPr/>
        </p:nvSpPr>
        <p:spPr>
          <a:xfrm flipV="1">
            <a:off x="6228184" y="605009"/>
            <a:ext cx="504056" cy="6074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73770"/>
              </p:ext>
            </p:extLst>
          </p:nvPr>
        </p:nvGraphicFramePr>
        <p:xfrm>
          <a:off x="2195736" y="310740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8316416" y="6707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1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316416" y="1174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5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316416" y="15975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5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316416" y="193465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4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16416" y="23269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5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316416" y="27497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5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316416" y="31910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1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15885"/>
              </p:ext>
            </p:extLst>
          </p:nvPr>
        </p:nvGraphicFramePr>
        <p:xfrm>
          <a:off x="2195739" y="3789040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Seta para a direita 4"/>
          <p:cNvSpPr/>
          <p:nvPr/>
        </p:nvSpPr>
        <p:spPr>
          <a:xfrm>
            <a:off x="1475656" y="1597592"/>
            <a:ext cx="360040" cy="70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9512" y="15441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Esses são os </a:t>
            </a:r>
            <a:r>
              <a:rPr lang="pt-BR" b="1" dirty="0" smtClean="0">
                <a:solidFill>
                  <a:srgbClr val="FF0000"/>
                </a:solidFill>
              </a:rPr>
              <a:t>grupos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-36509" y="4254187"/>
            <a:ext cx="16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Esses são os </a:t>
            </a:r>
            <a:r>
              <a:rPr lang="pt-BR" sz="1600" b="1" dirty="0" smtClean="0">
                <a:solidFill>
                  <a:srgbClr val="FF0000"/>
                </a:solidFill>
              </a:rPr>
              <a:t>representantes</a:t>
            </a:r>
            <a:r>
              <a:rPr lang="pt-BR" sz="1600" dirty="0" smtClean="0"/>
              <a:t> de cada grupo</a:t>
            </a:r>
            <a:endParaRPr lang="pt-BR" sz="1600" dirty="0"/>
          </a:p>
        </p:txBody>
      </p:sp>
      <p:sp>
        <p:nvSpPr>
          <p:cNvPr id="17" name="Seta para a direita 16"/>
          <p:cNvSpPr/>
          <p:nvPr/>
        </p:nvSpPr>
        <p:spPr>
          <a:xfrm>
            <a:off x="1475659" y="4191054"/>
            <a:ext cx="360040" cy="70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6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69641"/>
              </p:ext>
            </p:extLst>
          </p:nvPr>
        </p:nvGraphicFramePr>
        <p:xfrm>
          <a:off x="2195736" y="310740"/>
          <a:ext cx="612067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6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8316416" y="6707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1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316416" y="1174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5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316416" y="15975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5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316416" y="193465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4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16416" y="23269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5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316416" y="27497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5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316416" y="31910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r>
              <a:rPr lang="pt-BR" sz="1400" dirty="0" smtClean="0"/>
              <a:t>1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762"/>
              </p:ext>
            </p:extLst>
          </p:nvPr>
        </p:nvGraphicFramePr>
        <p:xfrm>
          <a:off x="2195739" y="3789040"/>
          <a:ext cx="6120677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R</a:t>
                      </a:r>
                      <a:r>
                        <a:rPr lang="pt-BR" sz="1400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R</a:t>
                      </a:r>
                      <a:r>
                        <a:rPr lang="pt-BR" sz="1400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R</a:t>
                      </a:r>
                      <a:r>
                        <a:rPr lang="pt-BR" sz="140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Seta para a direita 4"/>
          <p:cNvSpPr/>
          <p:nvPr/>
        </p:nvSpPr>
        <p:spPr>
          <a:xfrm>
            <a:off x="1475656" y="1597592"/>
            <a:ext cx="360040" cy="70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9512" y="15441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Esses são os </a:t>
            </a:r>
            <a:r>
              <a:rPr lang="pt-BR" b="1" dirty="0" smtClean="0">
                <a:solidFill>
                  <a:srgbClr val="FF0000"/>
                </a:solidFill>
              </a:rPr>
              <a:t>grupos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-36509" y="4254187"/>
            <a:ext cx="16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Esses são os </a:t>
            </a:r>
            <a:r>
              <a:rPr lang="pt-BR" sz="1600" b="1" dirty="0" smtClean="0">
                <a:solidFill>
                  <a:srgbClr val="FF0000"/>
                </a:solidFill>
              </a:rPr>
              <a:t>representantes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 smtClean="0"/>
              <a:t>de cada grupo</a:t>
            </a:r>
            <a:endParaRPr lang="pt-BR" sz="1600" dirty="0"/>
          </a:p>
        </p:txBody>
      </p:sp>
      <p:sp>
        <p:nvSpPr>
          <p:cNvPr id="17" name="Seta para a direita 16"/>
          <p:cNvSpPr/>
          <p:nvPr/>
        </p:nvSpPr>
        <p:spPr>
          <a:xfrm>
            <a:off x="1475659" y="4191054"/>
            <a:ext cx="360040" cy="70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0" y="5838363"/>
            <a:ext cx="162018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Qual grupo esse </a:t>
            </a:r>
            <a:r>
              <a:rPr lang="pt-BR" sz="1600" b="1" dirty="0" smtClean="0"/>
              <a:t>novo usuário </a:t>
            </a:r>
            <a:r>
              <a:rPr lang="pt-BR" sz="1600" dirty="0" smtClean="0"/>
              <a:t>pertence?</a:t>
            </a:r>
            <a:endParaRPr lang="pt-BR" sz="1600" dirty="0"/>
          </a:p>
        </p:txBody>
      </p:sp>
      <p:sp>
        <p:nvSpPr>
          <p:cNvPr id="19" name="Seta para a direita 18"/>
          <p:cNvSpPr/>
          <p:nvPr/>
        </p:nvSpPr>
        <p:spPr>
          <a:xfrm>
            <a:off x="1549088" y="5980532"/>
            <a:ext cx="360040" cy="70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34312"/>
              </p:ext>
            </p:extLst>
          </p:nvPr>
        </p:nvGraphicFramePr>
        <p:xfrm>
          <a:off x="2195739" y="5893204"/>
          <a:ext cx="6120677" cy="81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22"/>
                <a:gridCol w="1028091"/>
                <a:gridCol w="1028091"/>
                <a:gridCol w="1028091"/>
                <a:gridCol w="1028091"/>
                <a:gridCol w="1028091"/>
              </a:tblGrid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r>
                        <a:rPr lang="pt-BR" baseline="0" dirty="0" smtClean="0"/>
                        <a:t> E</a:t>
                      </a:r>
                      <a:endParaRPr lang="pt-BR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sz="1400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7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27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7688" y="1312168"/>
            <a:ext cx="8866312" cy="168478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principal interesse do aprendizado não-supervisionado é </a:t>
            </a:r>
            <a:r>
              <a:rPr lang="pt-BR" sz="2400" b="1" dirty="0" smtClean="0"/>
              <a:t>encontrar padrões </a:t>
            </a:r>
            <a:r>
              <a:rPr lang="pt-BR" sz="2400" dirty="0" smtClean="0"/>
              <a:t>existentes nos dados.</a:t>
            </a:r>
          </a:p>
          <a:p>
            <a:endParaRPr lang="pt-BR" sz="2400" dirty="0" smtClean="0"/>
          </a:p>
        </p:txBody>
      </p:sp>
      <p:sp>
        <p:nvSpPr>
          <p:cNvPr id="7" name="Elipse 6"/>
          <p:cNvSpPr/>
          <p:nvPr/>
        </p:nvSpPr>
        <p:spPr>
          <a:xfrm>
            <a:off x="1475656" y="4365104"/>
            <a:ext cx="864096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755309" y="5573075"/>
            <a:ext cx="1656184" cy="109180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6443485" y="5737546"/>
            <a:ext cx="833798" cy="76286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562813" y="5780786"/>
            <a:ext cx="689782" cy="676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851807" y="4359334"/>
            <a:ext cx="1188132" cy="864096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4984455" y="5699337"/>
            <a:ext cx="1008112" cy="936104"/>
          </a:xfrm>
          <a:prstGeom prst="triangle">
            <a:avLst/>
          </a:prstGeom>
          <a:solidFill>
            <a:srgbClr val="0070C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4716016" y="4251602"/>
            <a:ext cx="1276551" cy="1079559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6428336" y="4442149"/>
            <a:ext cx="864096" cy="710005"/>
          </a:xfrm>
          <a:prstGeom prst="plus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dobrada para cima 19"/>
          <p:cNvSpPr/>
          <p:nvPr/>
        </p:nvSpPr>
        <p:spPr>
          <a:xfrm rot="5400000">
            <a:off x="1813887" y="1988350"/>
            <a:ext cx="431068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83768" y="2236802"/>
            <a:ext cx="446449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i="1" dirty="0" smtClean="0"/>
              <a:t>Encontrar grupos de elementos </a:t>
            </a:r>
            <a:r>
              <a:rPr lang="pt-BR" sz="2000" b="1" i="1" dirty="0" smtClean="0"/>
              <a:t>similares</a:t>
            </a:r>
            <a:endParaRPr lang="pt-BR" sz="2000" b="1" i="1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Conceito de Similaridade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9156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Quais são os grupos de objetos similares no exemplo abaixo?</a:t>
            </a:r>
          </a:p>
        </p:txBody>
      </p:sp>
    </p:spTree>
    <p:extLst>
      <p:ext uri="{BB962C8B-B14F-4D97-AF65-F5344CB8AC3E}">
        <p14:creationId xmlns:p14="http://schemas.microsoft.com/office/powerpoint/2010/main" val="42116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do 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4270" y="1671191"/>
            <a:ext cx="685001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smtClean="0"/>
              <a:t>Necessidade de fornecer a quantidade de grupos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50</a:t>
            </a:fld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7" y="2727612"/>
            <a:ext cx="3161359" cy="136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6" y="5176928"/>
            <a:ext cx="3063836" cy="11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40" y="2727612"/>
            <a:ext cx="3096344" cy="109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640" y="5136293"/>
            <a:ext cx="3177613" cy="115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87551" y="4106252"/>
            <a:ext cx="25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Quantos grupos?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476522" y="3951312"/>
            <a:ext cx="25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 grupos?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193585" y="6330946"/>
            <a:ext cx="25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  <a:r>
              <a:rPr lang="pt-BR" dirty="0" smtClean="0"/>
              <a:t> grupos?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36696" y="6290311"/>
            <a:ext cx="25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 grupos?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51</a:t>
            </a:fld>
            <a:endParaRPr lang="pt-BR"/>
          </a:p>
        </p:txBody>
      </p:sp>
      <p:pic>
        <p:nvPicPr>
          <p:cNvPr id="1026" name="Picture 2" descr="Entenda o algoritmo K-means -metodo-elb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08712" cy="45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779912" y="29249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Ponto ideal onde não </a:t>
            </a:r>
            <a:r>
              <a:rPr lang="pt-BR" dirty="0"/>
              <a:t>existe </a:t>
            </a:r>
            <a:r>
              <a:rPr lang="pt-BR" dirty="0" smtClean="0"/>
              <a:t>muito ganho </a:t>
            </a:r>
            <a:r>
              <a:rPr lang="pt-BR" dirty="0"/>
              <a:t>em relação ao aumento de clusters.</a:t>
            </a:r>
          </a:p>
        </p:txBody>
      </p:sp>
    </p:spTree>
    <p:extLst>
      <p:ext uri="{BB962C8B-B14F-4D97-AF65-F5344CB8AC3E}">
        <p14:creationId xmlns:p14="http://schemas.microsoft.com/office/powerpoint/2010/main" val="8856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do 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628800"/>
            <a:ext cx="849694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smtClean="0"/>
              <a:t>A escolha dos representantes iniciais tem grande impacto no resultado final</a:t>
            </a:r>
          </a:p>
        </p:txBody>
      </p:sp>
      <p:graphicFrame>
        <p:nvGraphicFramePr>
          <p:cNvPr id="26" name="Gráfico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527591"/>
              </p:ext>
            </p:extLst>
          </p:nvPr>
        </p:nvGraphicFramePr>
        <p:xfrm>
          <a:off x="457200" y="2924944"/>
          <a:ext cx="7986593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296605" y="33477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974015" y="29879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944677" y="36357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598038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76317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</a:t>
            </a:r>
            <a:endParaRPr lang="pt-BR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12829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056253" y="416718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384837" y="39957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</a:t>
            </a:r>
            <a:endParaRPr lang="pt-BR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104917" y="51479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707489" y="42000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680981" y="46438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</a:t>
            </a:r>
            <a:endParaRPr lang="pt-BR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421465" y="38307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endParaRPr lang="pt-BR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138955" y="38307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614864" y="6304235"/>
            <a:ext cx="2133600" cy="365125"/>
          </a:xfrm>
        </p:spPr>
        <p:txBody>
          <a:bodyPr/>
          <a:lstStyle/>
          <a:p>
            <a:fld id="{F18B9E1C-9EB3-4D9A-9C95-40A11E0DE35E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do 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412776"/>
            <a:ext cx="889248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smtClean="0"/>
              <a:t>Não é adequado para descobrir agrupamentos em dados que apresentam um comportamento não-convexo (não-esférico)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10" y="2487615"/>
            <a:ext cx="2139702" cy="211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47" y="2535840"/>
            <a:ext cx="2015227" cy="202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a esquerda 3"/>
          <p:cNvSpPr/>
          <p:nvPr/>
        </p:nvSpPr>
        <p:spPr>
          <a:xfrm flipH="1">
            <a:off x="3622644" y="3426737"/>
            <a:ext cx="72008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22" y="4869160"/>
            <a:ext cx="2183722" cy="184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73" y="4901119"/>
            <a:ext cx="2197580" cy="186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Seta para a esquerda 22"/>
          <p:cNvSpPr/>
          <p:nvPr/>
        </p:nvSpPr>
        <p:spPr>
          <a:xfrm flipH="1">
            <a:off x="3657442" y="5505010"/>
            <a:ext cx="72008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2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54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Desvantagens do 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412776"/>
            <a:ext cx="280831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smtClean="0"/>
              <a:t>Sensível a ruídos</a:t>
            </a:r>
            <a:endParaRPr lang="pt-BR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" y="2492896"/>
            <a:ext cx="808553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ipse 1"/>
          <p:cNvSpPr/>
          <p:nvPr/>
        </p:nvSpPr>
        <p:spPr>
          <a:xfrm>
            <a:off x="7777213" y="249289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895323" y="544522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25542" y="300533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763688" y="267291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123728" y="2060848"/>
            <a:ext cx="3168352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3491880" y="2204864"/>
            <a:ext cx="1800200" cy="800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508104" y="2204864"/>
            <a:ext cx="2269109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5724128" y="2204864"/>
            <a:ext cx="194421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355976" y="17008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Pontos muito discrepantes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2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50167" y="1445875"/>
            <a:ext cx="82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Uma empresa coletou algumas informações sobre os usuários de seu website. A tabela abaixo mostra essas informações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33078" y="2564904"/>
            <a:ext cx="469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Objetivo 1</a:t>
            </a:r>
            <a:r>
              <a:rPr lang="pt-BR" dirty="0" smtClean="0"/>
              <a:t>: normalizar os dados usando a técnica min-</a:t>
            </a:r>
            <a:r>
              <a:rPr lang="pt-BR" dirty="0" err="1" smtClean="0"/>
              <a:t>max</a:t>
            </a:r>
            <a:endParaRPr lang="pt-BR" dirty="0" smtClean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extraclasse</a:t>
            </a:r>
            <a:endParaRPr lang="pt-BR" sz="4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55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933078" y="3356992"/>
            <a:ext cx="35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Objetivo 2</a:t>
            </a:r>
            <a:r>
              <a:rPr lang="pt-BR" dirty="0" smtClean="0"/>
              <a:t>: gráfico de dispersão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23388"/>
              </p:ext>
            </p:extLst>
          </p:nvPr>
        </p:nvGraphicFramePr>
        <p:xfrm>
          <a:off x="683568" y="2600920"/>
          <a:ext cx="29765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68"/>
                <a:gridCol w="1277303"/>
                <a:gridCol w="112109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3923928" y="3933056"/>
            <a:ext cx="43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Objetivo 3</a:t>
            </a:r>
            <a:r>
              <a:rPr lang="pt-BR" dirty="0" smtClean="0"/>
              <a:t>: identificar se existe algum </a:t>
            </a:r>
            <a:r>
              <a:rPr lang="pt-BR" i="1" dirty="0" err="1" smtClean="0"/>
              <a:t>outlier</a:t>
            </a: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923928" y="5086925"/>
            <a:ext cx="438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Objetivo 5</a:t>
            </a:r>
            <a:r>
              <a:rPr lang="pt-BR" dirty="0" smtClean="0"/>
              <a:t>: identificar qual é a faixa etária do grupo que fica mais tempo no website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23928" y="4437112"/>
            <a:ext cx="43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Objetivo 4</a:t>
            </a:r>
            <a:r>
              <a:rPr lang="pt-BR" dirty="0" smtClean="0"/>
              <a:t>: separar os usuários em 2 grupos</a:t>
            </a:r>
          </a:p>
        </p:txBody>
      </p:sp>
    </p:spTree>
    <p:extLst>
      <p:ext uri="{BB962C8B-B14F-4D97-AF65-F5344CB8AC3E}">
        <p14:creationId xmlns:p14="http://schemas.microsoft.com/office/powerpoint/2010/main" val="42090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50167" y="1445875"/>
            <a:ext cx="82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Uma empresa coletou algumas informações sobre os usuários de seu website. A tabela abaixo mostra essas informações</a:t>
            </a:r>
            <a:endParaRPr lang="pt-BR" sz="24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extraclasse</a:t>
            </a:r>
            <a:endParaRPr lang="pt-BR" sz="4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56</a:t>
            </a:fld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32689"/>
              </p:ext>
            </p:extLst>
          </p:nvPr>
        </p:nvGraphicFramePr>
        <p:xfrm>
          <a:off x="683568" y="2600920"/>
          <a:ext cx="2341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68"/>
                <a:gridCol w="935355"/>
                <a:gridCol w="82842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pt-BR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553206"/>
              </p:ext>
            </p:extLst>
          </p:nvPr>
        </p:nvGraphicFramePr>
        <p:xfrm>
          <a:off x="3923928" y="2636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5364088" y="5712581"/>
            <a:ext cx="161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17 e 30 anos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7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de agrupamento </a:t>
            </a:r>
            <a:r>
              <a:rPr lang="pt-BR" dirty="0" smtClean="0"/>
              <a:t>hierárquico</a:t>
            </a:r>
          </a:p>
          <a:p>
            <a:pPr lvl="1"/>
            <a:r>
              <a:rPr lang="pt-BR" sz="4800" dirty="0" smtClean="0"/>
              <a:t>AGNES</a:t>
            </a:r>
            <a:endParaRPr lang="pt-BR" sz="4800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45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81350"/>
              </p:ext>
            </p:extLst>
          </p:nvPr>
        </p:nvGraphicFramePr>
        <p:xfrm>
          <a:off x="323528" y="692696"/>
          <a:ext cx="42786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68"/>
                <a:gridCol w="1277303"/>
                <a:gridCol w="1121093"/>
                <a:gridCol w="130206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Frequencia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Consumo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Pagamento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130,0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88,5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58,8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eta dobrada para cima 7"/>
          <p:cNvSpPr/>
          <p:nvPr/>
        </p:nvSpPr>
        <p:spPr>
          <a:xfrm rot="5400000" flipV="1">
            <a:off x="5375045" y="1833867"/>
            <a:ext cx="842182" cy="17281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441865" y="1159433"/>
            <a:ext cx="367240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Objetivo: agrupar esses dados usando um algoritmo de agrupamento hierárquico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0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13875"/>
              </p:ext>
            </p:extLst>
          </p:nvPr>
        </p:nvGraphicFramePr>
        <p:xfrm>
          <a:off x="323528" y="692696"/>
          <a:ext cx="42786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68"/>
                <a:gridCol w="1277303"/>
                <a:gridCol w="1121093"/>
                <a:gridCol w="130206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Frequencia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Consumo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Pagamento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130,0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88,5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58,8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10229"/>
              </p:ext>
            </p:extLst>
          </p:nvPr>
        </p:nvGraphicFramePr>
        <p:xfrm>
          <a:off x="2339752" y="3933056"/>
          <a:ext cx="42786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68"/>
                <a:gridCol w="1277303"/>
                <a:gridCol w="1121093"/>
                <a:gridCol w="130206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Frequencia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Consumo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Pagamento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eta dobrada para cima 7"/>
          <p:cNvSpPr/>
          <p:nvPr/>
        </p:nvSpPr>
        <p:spPr>
          <a:xfrm flipV="1">
            <a:off x="4860032" y="2049408"/>
            <a:ext cx="1368152" cy="130758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1484784"/>
            <a:ext cx="367240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° passo: normalizar 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34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7688" y="1312168"/>
            <a:ext cx="8866312" cy="168478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principal interesse do aprendizado não-supervisionado é </a:t>
            </a:r>
            <a:r>
              <a:rPr lang="pt-BR" sz="2400" b="1" dirty="0" smtClean="0"/>
              <a:t>encontrar padrões </a:t>
            </a:r>
            <a:r>
              <a:rPr lang="pt-BR" sz="2400" dirty="0" smtClean="0"/>
              <a:t>existentes nos dados.</a:t>
            </a:r>
          </a:p>
          <a:p>
            <a:endParaRPr lang="pt-BR" sz="2400" dirty="0" smtClean="0"/>
          </a:p>
        </p:txBody>
      </p:sp>
      <p:sp>
        <p:nvSpPr>
          <p:cNvPr id="7" name="Elipse 6"/>
          <p:cNvSpPr/>
          <p:nvPr/>
        </p:nvSpPr>
        <p:spPr>
          <a:xfrm>
            <a:off x="1475656" y="4365104"/>
            <a:ext cx="864096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755309" y="5573075"/>
            <a:ext cx="1656184" cy="109180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6443485" y="5737546"/>
            <a:ext cx="833798" cy="76286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562813" y="5780786"/>
            <a:ext cx="689782" cy="676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851807" y="4359334"/>
            <a:ext cx="1188132" cy="864096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4984455" y="5699337"/>
            <a:ext cx="1008112" cy="936104"/>
          </a:xfrm>
          <a:prstGeom prst="triangle">
            <a:avLst/>
          </a:prstGeom>
          <a:solidFill>
            <a:srgbClr val="0070C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4716016" y="4251602"/>
            <a:ext cx="1276551" cy="1079559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6428336" y="4442149"/>
            <a:ext cx="864096" cy="710005"/>
          </a:xfrm>
          <a:prstGeom prst="plus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dobrada para cima 19"/>
          <p:cNvSpPr/>
          <p:nvPr/>
        </p:nvSpPr>
        <p:spPr>
          <a:xfrm rot="5400000">
            <a:off x="1813887" y="1988350"/>
            <a:ext cx="431068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83768" y="2236802"/>
            <a:ext cx="446449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i="1" dirty="0" smtClean="0"/>
              <a:t>Encontrar grupos de elementos </a:t>
            </a:r>
            <a:r>
              <a:rPr lang="pt-BR" sz="2000" b="1" i="1" dirty="0" smtClean="0"/>
              <a:t>similares</a:t>
            </a:r>
            <a:endParaRPr lang="pt-BR" sz="2000" b="1" i="1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Conceito de Similaridade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9156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Quais são os grupos de objetos similares no exemplo abaixo?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31197" y="3393795"/>
            <a:ext cx="460851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Depende! Qual atributo iremos analisar?</a:t>
            </a:r>
          </a:p>
        </p:txBody>
      </p:sp>
    </p:spTree>
    <p:extLst>
      <p:ext uri="{BB962C8B-B14F-4D97-AF65-F5344CB8AC3E}">
        <p14:creationId xmlns:p14="http://schemas.microsoft.com/office/powerpoint/2010/main" val="18608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7356"/>
              </p:ext>
            </p:extLst>
          </p:nvPr>
        </p:nvGraphicFramePr>
        <p:xfrm>
          <a:off x="2339752" y="3933056"/>
          <a:ext cx="42786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68"/>
                <a:gridCol w="1277303"/>
                <a:gridCol w="1121093"/>
                <a:gridCol w="130206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Frequencia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Consumo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Pagamento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87235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eta dobrada para cima 9"/>
          <p:cNvSpPr/>
          <p:nvPr/>
        </p:nvSpPr>
        <p:spPr>
          <a:xfrm flipH="1">
            <a:off x="1043608" y="3770805"/>
            <a:ext cx="936104" cy="9941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763688" y="3401473"/>
            <a:ext cx="51845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2° passo: </a:t>
            </a:r>
            <a:r>
              <a:rPr lang="pt-BR" dirty="0" smtClean="0"/>
              <a:t>calcular a distância entre todos os clientes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2835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03507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763688" y="3401473"/>
            <a:ext cx="51845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3° passo: </a:t>
            </a:r>
            <a:r>
              <a:rPr lang="pt-BR" dirty="0" smtClean="0"/>
              <a:t>construir um </a:t>
            </a:r>
            <a:r>
              <a:rPr lang="pt-BR" b="1" dirty="0" err="1" smtClean="0"/>
              <a:t>dendrograma</a:t>
            </a:r>
            <a:endParaRPr lang="pt-BR" b="1" dirty="0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1475656" y="3962683"/>
            <a:ext cx="0" cy="275016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899592" y="6418334"/>
            <a:ext cx="7056784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691680" y="64440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Cli1	cli2	cli3	cli4	cli5	cli6	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97630" y="5373798"/>
            <a:ext cx="12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distâncias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4297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3341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87775" y="3401473"/>
            <a:ext cx="69127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4° passo</a:t>
            </a:r>
            <a:r>
              <a:rPr lang="pt-BR" dirty="0" smtClean="0"/>
              <a:t>: construir ligações entre clientes com menores distâncias</a:t>
            </a:r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1475656" y="3962683"/>
            <a:ext cx="0" cy="275016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899592" y="6418334"/>
            <a:ext cx="7056784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691680" y="64440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Cli1	cli2	cli3	cli4	cli5	cli6	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97630" y="5373798"/>
            <a:ext cx="12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distâncias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835696" y="6175760"/>
            <a:ext cx="0" cy="2425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843808" y="6175760"/>
            <a:ext cx="0" cy="2321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835696" y="6175760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71600" y="60212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77514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47852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87775" y="3401473"/>
            <a:ext cx="69127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4° passo</a:t>
            </a:r>
            <a:r>
              <a:rPr lang="pt-BR" dirty="0" smtClean="0"/>
              <a:t>: construir ligações entre clientes com menores distâncias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475656" y="3962683"/>
            <a:ext cx="0" cy="275016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899592" y="6418334"/>
            <a:ext cx="7056784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691680" y="64440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Cli1	cli2	cli3	cli4	cli5	cli6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97630" y="5373798"/>
            <a:ext cx="12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distâncias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1835696" y="6175760"/>
            <a:ext cx="0" cy="2425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843808" y="6175760"/>
            <a:ext cx="0" cy="2321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835696" y="6175760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043608" y="60212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0,1</a:t>
            </a:r>
            <a:endParaRPr lang="pt-BR" sz="12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4716016" y="5733256"/>
            <a:ext cx="0" cy="6691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724128" y="5733256"/>
            <a:ext cx="0" cy="6586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716016" y="5733256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043608" y="55892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0,37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228536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01692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87775" y="3401473"/>
            <a:ext cx="69127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4° passo</a:t>
            </a:r>
            <a:r>
              <a:rPr lang="pt-BR" dirty="0" smtClean="0"/>
              <a:t>: construir ligações entre clientes com menores distâncias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475656" y="3962683"/>
            <a:ext cx="0" cy="275016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899592" y="6418334"/>
            <a:ext cx="7056784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691680" y="64440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Cli1	cli2	cli3	cli4	cli5	cli6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97630" y="5373798"/>
            <a:ext cx="12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distâncias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1835696" y="6175760"/>
            <a:ext cx="0" cy="2425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843808" y="6175760"/>
            <a:ext cx="0" cy="2321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835696" y="6175760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043608" y="60212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0,1</a:t>
            </a:r>
            <a:endParaRPr lang="pt-BR" sz="12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4716016" y="5733256"/>
            <a:ext cx="0" cy="6691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724128" y="5733256"/>
            <a:ext cx="0" cy="6586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716016" y="5733256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043608" y="55892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0,37</a:t>
            </a:r>
            <a:endParaRPr lang="pt-BR" sz="1200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6516216" y="5445224"/>
            <a:ext cx="0" cy="9466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220072" y="5448784"/>
            <a:ext cx="0" cy="2844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220072" y="5445224"/>
            <a:ext cx="1296144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43608" y="5373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0,38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37292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21686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87775" y="3401473"/>
            <a:ext cx="69127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4° passo</a:t>
            </a:r>
            <a:r>
              <a:rPr lang="pt-BR" dirty="0" smtClean="0"/>
              <a:t>: construir ligações entre clientes com menores distâncias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475656" y="3962683"/>
            <a:ext cx="0" cy="275016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899592" y="6418334"/>
            <a:ext cx="7056784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691680" y="64440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Cli1	cli2	cli3	cli4	cli5	cli6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97630" y="5373798"/>
            <a:ext cx="12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distâncias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1835696" y="6175760"/>
            <a:ext cx="0" cy="2425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843808" y="6175760"/>
            <a:ext cx="0" cy="2321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835696" y="6175760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043608" y="60212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0,1</a:t>
            </a:r>
            <a:endParaRPr lang="pt-BR" sz="12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4716016" y="5733256"/>
            <a:ext cx="0" cy="6691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724128" y="5733256"/>
            <a:ext cx="0" cy="6586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716016" y="5733256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043608" y="55892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0,37</a:t>
            </a:r>
            <a:endParaRPr lang="pt-BR" sz="1200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6516216" y="5445224"/>
            <a:ext cx="0" cy="9466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220072" y="5448784"/>
            <a:ext cx="0" cy="2844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220072" y="5445224"/>
            <a:ext cx="1296144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43608" y="5373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0,38</a:t>
            </a:r>
            <a:endParaRPr lang="pt-BR" sz="1200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3707904" y="5229200"/>
            <a:ext cx="0" cy="11742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2339752" y="5229200"/>
            <a:ext cx="0" cy="9215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319536" y="5243140"/>
            <a:ext cx="1388368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115616" y="508518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0,4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47051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63999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87775" y="3401473"/>
            <a:ext cx="69127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4° passo</a:t>
            </a:r>
            <a:r>
              <a:rPr lang="pt-BR" dirty="0" smtClean="0"/>
              <a:t>: construir ligações entre clientes com menores distâncias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1475656" y="3962683"/>
            <a:ext cx="0" cy="275016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899592" y="6418334"/>
            <a:ext cx="7056784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91680" y="64440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Cli1	cli2	cli3	cli4	cli5	cli6	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97630" y="5373798"/>
            <a:ext cx="12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distâncias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1835696" y="6175760"/>
            <a:ext cx="0" cy="2425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843808" y="6175760"/>
            <a:ext cx="0" cy="2321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835696" y="6175760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043608" y="60212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0,1</a:t>
            </a:r>
            <a:endParaRPr lang="pt-BR" sz="12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4716016" y="5733256"/>
            <a:ext cx="0" cy="6691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24128" y="5733256"/>
            <a:ext cx="0" cy="6586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16016" y="5733256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043608" y="55892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0,37</a:t>
            </a:r>
            <a:endParaRPr lang="pt-BR" sz="1200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6516216" y="5445224"/>
            <a:ext cx="0" cy="9466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220072" y="5448784"/>
            <a:ext cx="0" cy="2844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220072" y="5445224"/>
            <a:ext cx="1296144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043608" y="5373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0,38</a:t>
            </a:r>
            <a:endParaRPr lang="pt-BR" sz="12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3707904" y="5229200"/>
            <a:ext cx="0" cy="11742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339752" y="5229200"/>
            <a:ext cx="0" cy="9215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2319536" y="5243140"/>
            <a:ext cx="1388368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115616" y="508518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0,4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928571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6466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87775" y="3401473"/>
            <a:ext cx="69127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4° passo</a:t>
            </a:r>
            <a:r>
              <a:rPr lang="pt-BR" dirty="0" smtClean="0"/>
              <a:t>: construir ligações entre clientes com menores distâncias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475656" y="3962683"/>
            <a:ext cx="0" cy="275016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899592" y="6418334"/>
            <a:ext cx="7056784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691680" y="64440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Cli1	cli2	cli3	cli4	cli5	cli6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97630" y="5373798"/>
            <a:ext cx="12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distâncias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1835696" y="6175760"/>
            <a:ext cx="0" cy="2425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843808" y="6175760"/>
            <a:ext cx="0" cy="2321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835696" y="6175760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043608" y="60212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0,1</a:t>
            </a:r>
            <a:endParaRPr lang="pt-BR" sz="12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4716016" y="5733256"/>
            <a:ext cx="0" cy="6691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724128" y="5733256"/>
            <a:ext cx="0" cy="6586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716016" y="5733256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043608" y="55892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0,37</a:t>
            </a:r>
            <a:endParaRPr lang="pt-BR" sz="1200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6516216" y="5445224"/>
            <a:ext cx="0" cy="9466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220072" y="5448784"/>
            <a:ext cx="0" cy="2844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220072" y="5445224"/>
            <a:ext cx="1296144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43608" y="5373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0,38</a:t>
            </a:r>
            <a:endParaRPr lang="pt-BR" sz="1200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3707904" y="5229200"/>
            <a:ext cx="0" cy="11742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2339752" y="5229200"/>
            <a:ext cx="0" cy="9215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319536" y="5243140"/>
            <a:ext cx="1388368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115616" y="508518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0,4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43608" y="45091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1,06</a:t>
            </a:r>
            <a:endParaRPr lang="pt-BR" sz="1200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5868144" y="4560573"/>
            <a:ext cx="0" cy="8882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3131840" y="4555056"/>
            <a:ext cx="0" cy="6741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3131840" y="4565796"/>
            <a:ext cx="273630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57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75398"/>
              </p:ext>
            </p:extLst>
          </p:nvPr>
        </p:nvGraphicFramePr>
        <p:xfrm>
          <a:off x="1043608" y="476672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Cli1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Cli3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Cli5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Cli6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1475656" y="3962683"/>
            <a:ext cx="0" cy="275016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899592" y="6418334"/>
            <a:ext cx="7056784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691680" y="64440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Cli1	cli2	cli3	cli4	cli5	cli6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97630" y="5373798"/>
            <a:ext cx="12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distâncias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1835696" y="6175760"/>
            <a:ext cx="0" cy="2425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843808" y="6175760"/>
            <a:ext cx="0" cy="2321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835696" y="6175760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043608" y="60212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0,1</a:t>
            </a:r>
            <a:endParaRPr lang="pt-BR" sz="12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4716016" y="5733256"/>
            <a:ext cx="0" cy="6691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724128" y="5733256"/>
            <a:ext cx="0" cy="6586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716016" y="5733256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043608" y="55892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0,37</a:t>
            </a:r>
            <a:endParaRPr lang="pt-BR" sz="1200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6516216" y="5445224"/>
            <a:ext cx="0" cy="9466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220072" y="5448784"/>
            <a:ext cx="0" cy="2844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220072" y="5445224"/>
            <a:ext cx="1296144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43608" y="5373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0,38</a:t>
            </a:r>
            <a:endParaRPr lang="pt-BR" sz="1200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3707904" y="5229200"/>
            <a:ext cx="0" cy="11742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2339752" y="5229200"/>
            <a:ext cx="0" cy="9215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319536" y="5243140"/>
            <a:ext cx="1388368" cy="35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115616" y="508518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0,4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43608" y="45091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1,06</a:t>
            </a:r>
            <a:endParaRPr lang="pt-BR" sz="1200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5868144" y="4560573"/>
            <a:ext cx="0" cy="8882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3131840" y="4555056"/>
            <a:ext cx="0" cy="6741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3131840" y="4565796"/>
            <a:ext cx="273630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0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7688" y="1312168"/>
            <a:ext cx="8866312" cy="168478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principal interesse do aprendizado não-supervisionado é </a:t>
            </a:r>
            <a:r>
              <a:rPr lang="pt-BR" sz="2400" b="1" dirty="0" smtClean="0"/>
              <a:t>encontrar padrões </a:t>
            </a:r>
            <a:r>
              <a:rPr lang="pt-BR" sz="2400" dirty="0" smtClean="0"/>
              <a:t>existentes nos dados.</a:t>
            </a:r>
          </a:p>
          <a:p>
            <a:endParaRPr lang="pt-BR" sz="2400" dirty="0" smtClean="0"/>
          </a:p>
        </p:txBody>
      </p:sp>
      <p:sp>
        <p:nvSpPr>
          <p:cNvPr id="7" name="Elipse 6"/>
          <p:cNvSpPr/>
          <p:nvPr/>
        </p:nvSpPr>
        <p:spPr>
          <a:xfrm>
            <a:off x="1475656" y="4365104"/>
            <a:ext cx="864096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755309" y="5573075"/>
            <a:ext cx="1656184" cy="109180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6443485" y="5737546"/>
            <a:ext cx="833798" cy="76286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562813" y="5780786"/>
            <a:ext cx="689782" cy="676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851807" y="4359334"/>
            <a:ext cx="1188132" cy="864096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4984455" y="5699337"/>
            <a:ext cx="1008112" cy="936104"/>
          </a:xfrm>
          <a:prstGeom prst="triangle">
            <a:avLst/>
          </a:prstGeom>
          <a:solidFill>
            <a:srgbClr val="0070C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4716016" y="4251602"/>
            <a:ext cx="1276551" cy="1079559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6428336" y="4442149"/>
            <a:ext cx="864096" cy="710005"/>
          </a:xfrm>
          <a:prstGeom prst="plus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dobrada para cima 19"/>
          <p:cNvSpPr/>
          <p:nvPr/>
        </p:nvSpPr>
        <p:spPr>
          <a:xfrm rot="5400000">
            <a:off x="1813887" y="1988350"/>
            <a:ext cx="431068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83768" y="2236802"/>
            <a:ext cx="446449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i="1" dirty="0" smtClean="0"/>
              <a:t>Encontrar grupos de elementos </a:t>
            </a:r>
            <a:r>
              <a:rPr lang="pt-BR" sz="2000" b="1" i="1" dirty="0" smtClean="0"/>
              <a:t>similares</a:t>
            </a:r>
            <a:endParaRPr lang="pt-BR" sz="2000" b="1" i="1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Conceito de Similaridade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9156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Quais são os grupos de objetos similares no exemplo abaixo?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31197" y="3393795"/>
            <a:ext cx="460851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ATRIBUTO = cor</a:t>
            </a:r>
            <a:endParaRPr lang="pt-BR" b="1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259631" y="4077072"/>
            <a:ext cx="4968553" cy="136815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290778" y="5572151"/>
            <a:ext cx="4968553" cy="116921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340457" y="4251602"/>
            <a:ext cx="1039855" cy="248976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7688" y="1312168"/>
            <a:ext cx="8866312" cy="168478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principal interesse do aprendizado não-supervisionado é </a:t>
            </a:r>
            <a:r>
              <a:rPr lang="pt-BR" sz="2400" b="1" dirty="0" smtClean="0"/>
              <a:t>encontrar padrões </a:t>
            </a:r>
            <a:r>
              <a:rPr lang="pt-BR" sz="2400" dirty="0" smtClean="0"/>
              <a:t>existentes nos dados.</a:t>
            </a:r>
          </a:p>
          <a:p>
            <a:endParaRPr lang="pt-BR" sz="2400" dirty="0" smtClean="0"/>
          </a:p>
        </p:txBody>
      </p:sp>
      <p:sp>
        <p:nvSpPr>
          <p:cNvPr id="7" name="Elipse 6"/>
          <p:cNvSpPr/>
          <p:nvPr/>
        </p:nvSpPr>
        <p:spPr>
          <a:xfrm>
            <a:off x="1475656" y="4365104"/>
            <a:ext cx="864096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755309" y="5573075"/>
            <a:ext cx="1656184" cy="109180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6443485" y="5737546"/>
            <a:ext cx="833798" cy="76286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562813" y="5780786"/>
            <a:ext cx="689782" cy="676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851807" y="4359334"/>
            <a:ext cx="1188132" cy="864096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4984455" y="5699337"/>
            <a:ext cx="1008112" cy="936104"/>
          </a:xfrm>
          <a:prstGeom prst="triangle">
            <a:avLst/>
          </a:prstGeom>
          <a:solidFill>
            <a:srgbClr val="0070C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4716016" y="4251602"/>
            <a:ext cx="1276551" cy="1079559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6428336" y="4442149"/>
            <a:ext cx="864096" cy="710005"/>
          </a:xfrm>
          <a:prstGeom prst="plus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dobrada para cima 19"/>
          <p:cNvSpPr/>
          <p:nvPr/>
        </p:nvSpPr>
        <p:spPr>
          <a:xfrm rot="5400000">
            <a:off x="1813887" y="1988350"/>
            <a:ext cx="431068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83768" y="2236802"/>
            <a:ext cx="446449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000" i="1" dirty="0" smtClean="0"/>
              <a:t>Encontrar grupos de elementos </a:t>
            </a:r>
            <a:r>
              <a:rPr lang="pt-BR" sz="2000" b="1" i="1" dirty="0" smtClean="0"/>
              <a:t>similares</a:t>
            </a:r>
            <a:endParaRPr lang="pt-BR" sz="2000" b="1" i="1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Conceito de Similaridade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9156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Quais são os grupos de objetos similares no exemplo abaixo?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31197" y="3393795"/>
            <a:ext cx="460851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ATRIBUTO = forma</a:t>
            </a:r>
            <a:endParaRPr lang="pt-BR" b="1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259631" y="4077072"/>
            <a:ext cx="1224137" cy="258780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627785" y="4161533"/>
            <a:ext cx="1872208" cy="257983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635453" y="4161534"/>
            <a:ext cx="2744860" cy="133495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682114" y="5649563"/>
            <a:ext cx="2744860" cy="109180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1475656" y="4365104"/>
            <a:ext cx="864096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755309" y="5573075"/>
            <a:ext cx="1656184" cy="109180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6443485" y="5737546"/>
            <a:ext cx="833798" cy="76286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562813" y="5780786"/>
            <a:ext cx="689782" cy="676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851807" y="4359334"/>
            <a:ext cx="1188132" cy="864096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4984455" y="5699337"/>
            <a:ext cx="1008112" cy="936104"/>
          </a:xfrm>
          <a:prstGeom prst="triangle">
            <a:avLst/>
          </a:prstGeom>
          <a:solidFill>
            <a:srgbClr val="0070C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4716016" y="4251602"/>
            <a:ext cx="1276551" cy="1079559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6428336" y="4442149"/>
            <a:ext cx="864096" cy="710005"/>
          </a:xfrm>
          <a:prstGeom prst="plus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Conceito de Similaridade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9E1C-9EB3-4D9A-9C95-40A11E0DE35E}" type="slidenum">
              <a:rPr lang="pt-BR" smtClean="0"/>
              <a:t>9</a:t>
            </a:fld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259631" y="4077072"/>
            <a:ext cx="1224137" cy="258780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627785" y="4161533"/>
            <a:ext cx="1872208" cy="257983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635453" y="4161534"/>
            <a:ext cx="2744860" cy="133495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682114" y="5649563"/>
            <a:ext cx="2744860" cy="109180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403364" y="1844824"/>
            <a:ext cx="665136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/>
              <a:t>Elementos no </a:t>
            </a:r>
            <a:r>
              <a:rPr lang="pt-BR" sz="2000" i="1" u="sng" dirty="0" smtClean="0"/>
              <a:t>mesmo grupo </a:t>
            </a:r>
            <a:r>
              <a:rPr lang="pt-BR" sz="2000" i="1" dirty="0" smtClean="0"/>
              <a:t>possuem padrões </a:t>
            </a:r>
            <a:r>
              <a:rPr lang="pt-BR" sz="2000" b="1" i="1" u="sng" dirty="0" smtClean="0"/>
              <a:t>similares</a:t>
            </a:r>
            <a:endParaRPr lang="pt-BR" sz="2000" b="1" i="1" u="sng" dirty="0"/>
          </a:p>
        </p:txBody>
      </p:sp>
      <p:sp>
        <p:nvSpPr>
          <p:cNvPr id="27" name="Seta em curva para a direita 26"/>
          <p:cNvSpPr/>
          <p:nvPr/>
        </p:nvSpPr>
        <p:spPr>
          <a:xfrm>
            <a:off x="205858" y="1844824"/>
            <a:ext cx="1269798" cy="3168353"/>
          </a:xfrm>
          <a:prstGeom prst="curvedRightArrow">
            <a:avLst>
              <a:gd name="adj1" fmla="val 29926"/>
              <a:gd name="adj2" fmla="val 50000"/>
              <a:gd name="adj3" fmla="val 25000"/>
            </a:avLst>
          </a:prstGeom>
          <a:solidFill>
            <a:srgbClr val="FFFF00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 para baixo 27"/>
          <p:cNvSpPr/>
          <p:nvPr/>
        </p:nvSpPr>
        <p:spPr>
          <a:xfrm rot="2452570">
            <a:off x="3467686" y="3039410"/>
            <a:ext cx="542221" cy="1298702"/>
          </a:xfrm>
          <a:prstGeom prst="downArrow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>
            <a:off x="4707028" y="3318243"/>
            <a:ext cx="432048" cy="787575"/>
          </a:xfrm>
          <a:prstGeom prst="downArrow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3220251">
            <a:off x="2212657" y="2926440"/>
            <a:ext cx="542221" cy="1298702"/>
          </a:xfrm>
          <a:prstGeom prst="downArrow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162828" y="2911005"/>
            <a:ext cx="644162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/>
              <a:t>Elementos de </a:t>
            </a:r>
            <a:r>
              <a:rPr lang="pt-BR" sz="2000" i="1" u="sng" dirty="0" smtClean="0"/>
              <a:t>grupos diferentes </a:t>
            </a:r>
            <a:r>
              <a:rPr lang="pt-BR" sz="2000" i="1" dirty="0" smtClean="0"/>
              <a:t>tem padrões não-similares</a:t>
            </a:r>
            <a:endParaRPr lang="pt-BR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3246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3962</Words>
  <Application>Microsoft Office PowerPoint</Application>
  <PresentationFormat>Apresentação na tela (4:3)</PresentationFormat>
  <Paragraphs>2927</Paragraphs>
  <Slides>68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69" baseType="lpstr">
      <vt:lpstr>Tema do Office</vt:lpstr>
      <vt:lpstr>Aprendizado Não-Supervisionado</vt:lpstr>
      <vt:lpstr>Aprendizado Não-Supervisionada</vt:lpstr>
      <vt:lpstr>Aplicações</vt:lpstr>
      <vt:lpstr>Algumas áreas de aplicação</vt:lpstr>
      <vt:lpstr>Conceito de Similaridade</vt:lpstr>
      <vt:lpstr>Conceito de Similaridade</vt:lpstr>
      <vt:lpstr>Conceito de Similaridade</vt:lpstr>
      <vt:lpstr>Conceito de Similaridade</vt:lpstr>
      <vt:lpstr>Conceito de Similaridade</vt:lpstr>
      <vt:lpstr>Aprendizado Não-Supervisionado</vt:lpstr>
      <vt:lpstr>Aprendizado Não-Supervisionado</vt:lpstr>
      <vt:lpstr>Aprendizado Não-Supervisionado</vt:lpstr>
      <vt:lpstr>Aprendizado Não-Supervisionado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Resumo do funcionamento do algoritmo K-means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Desvantagens do K-means</vt:lpstr>
      <vt:lpstr>Apresentação do PowerPoint</vt:lpstr>
      <vt:lpstr>Desvantagens do K-means</vt:lpstr>
      <vt:lpstr>Desvantagens do K-means</vt:lpstr>
      <vt:lpstr>Desvantagens do K-means</vt:lpstr>
      <vt:lpstr>Exercício extraclasse</vt:lpstr>
      <vt:lpstr>Exercício extraclasse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107</cp:revision>
  <dcterms:created xsi:type="dcterms:W3CDTF">2017-11-10T16:30:14Z</dcterms:created>
  <dcterms:modified xsi:type="dcterms:W3CDTF">2018-04-13T14:46:06Z</dcterms:modified>
</cp:coreProperties>
</file>