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SemiBold"/>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gEq6UIYCstxSlF7AQlt2MeNazY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italic.fntdata"/><Relationship Id="rId20" Type="http://schemas.openxmlformats.org/officeDocument/2006/relationships/slide" Target="slides/slide15.xml"/><Relationship Id="rId42" Type="http://schemas.openxmlformats.org/officeDocument/2006/relationships/font" Target="fonts/Montserrat-regular.fntdata"/><Relationship Id="rId41" Type="http://schemas.openxmlformats.org/officeDocument/2006/relationships/font" Target="fonts/MontserratSemiBold-boldItalic.fntdata"/><Relationship Id="rId22" Type="http://schemas.openxmlformats.org/officeDocument/2006/relationships/slide" Target="slides/slide17.xml"/><Relationship Id="rId44" Type="http://schemas.openxmlformats.org/officeDocument/2006/relationships/font" Target="fonts/Montserrat-italic.fntdata"/><Relationship Id="rId21" Type="http://schemas.openxmlformats.org/officeDocument/2006/relationships/slide" Target="slides/slide16.xml"/><Relationship Id="rId43" Type="http://schemas.openxmlformats.org/officeDocument/2006/relationships/font" Target="fonts/Montserrat-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SemiBold-bold.fntdata"/><Relationship Id="rId16" Type="http://schemas.openxmlformats.org/officeDocument/2006/relationships/slide" Target="slides/slide11.xml"/><Relationship Id="rId38" Type="http://schemas.openxmlformats.org/officeDocument/2006/relationships/font" Target="fonts/Montserrat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dc3eb35f31_0_1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dc3eb35f3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c3eb35f31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c3eb35f3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c3eb35f31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c3eb35f3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c3eb35f31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c3eb35f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c3eb35f31_0_7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c3eb35f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c3eb35f31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c3eb35f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3ad2bc04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3ad2bc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c3eb35f31_0_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c3eb35f3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3ad2bc04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c3ad2bc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c3eb35f31_0_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c3eb35f3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c3ad2bc04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c3ad2bc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c3eb35f3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c3eb35f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c56bf9814_1_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c56bf981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c3ad2bc04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c3ad2bc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c3eb35f31_0_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c3eb35f3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c3eb35f31_0_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c3eb35f3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c3eb35f31_0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c3eb35f3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c3eb35f31_0_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c3eb35f3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c3eb35f31_0_1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c3eb35f3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c3eb35f31_0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c3eb35f3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c3eb35f31_0_1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c3eb35f3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c3eb35f31_0_1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c3eb35f3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c3eb35f31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c3eb35f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c3eb35f31_0_1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c3eb35f3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c3ad2b76d_0_5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c3ad2b76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c3ad2b76d_0_5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c3ad2b76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c3eb35f31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c3eb35f3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c56bf9814_6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c56bf9814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c3eb35f31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c3eb35f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c3eb35f31_0_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c3eb35f3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3eb35f31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3eb35f3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c3eb35f31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c3eb35f3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dc3eb35f31_0_145"/>
          <p:cNvSpPr txBox="1"/>
          <p:nvPr>
            <p:ph type="ctrTitle"/>
          </p:nvPr>
        </p:nvSpPr>
        <p:spPr>
          <a:xfrm>
            <a:off x="311700" y="744575"/>
            <a:ext cx="8520600" cy="19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5200"/>
              <a:buFont typeface="Arial"/>
              <a:buNone/>
            </a:pPr>
            <a:r>
              <a:rPr b="1" lang="en-GB" sz="4200">
                <a:latin typeface="Montserrat"/>
                <a:ea typeface="Montserrat"/>
                <a:cs typeface="Montserrat"/>
                <a:sym typeface="Montserrat"/>
              </a:rPr>
              <a:t>Capstone Project - 3</a:t>
            </a:r>
            <a:endParaRPr b="1" sz="4200">
              <a:latin typeface="Montserrat"/>
              <a:ea typeface="Montserrat"/>
              <a:cs typeface="Montserrat"/>
              <a:sym typeface="Montserrat"/>
            </a:endParaRPr>
          </a:p>
          <a:p>
            <a:pPr indent="0" lvl="0" marL="0" rtl="0" algn="ctr">
              <a:spcBef>
                <a:spcPts val="0"/>
              </a:spcBef>
              <a:spcAft>
                <a:spcPts val="0"/>
              </a:spcAft>
              <a:buNone/>
            </a:pPr>
            <a:r>
              <a:rPr b="1" lang="en-GB" sz="3600">
                <a:solidFill>
                  <a:schemeClr val="lt1"/>
                </a:solidFill>
                <a:latin typeface="Montserrat"/>
                <a:ea typeface="Montserrat"/>
                <a:cs typeface="Montserrat"/>
                <a:sym typeface="Montserrat"/>
              </a:rPr>
              <a:t>Team 4: </a:t>
            </a:r>
            <a:r>
              <a:rPr b="1" lang="en-GB" sz="3600">
                <a:solidFill>
                  <a:schemeClr val="lt1"/>
                </a:solidFill>
                <a:highlight>
                  <a:srgbClr val="FFFFFF"/>
                </a:highlight>
                <a:latin typeface="Montserrat"/>
                <a:ea typeface="Montserrat"/>
                <a:cs typeface="Montserrat"/>
                <a:sym typeface="Montserrat"/>
              </a:rPr>
              <a:t>Airline Passenger Referral Prediction</a:t>
            </a:r>
            <a:endParaRPr b="1" sz="3600">
              <a:solidFill>
                <a:schemeClr val="lt1"/>
              </a:solidFill>
              <a:highlight>
                <a:srgbClr val="FFFFFF"/>
              </a:highlight>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3600">
              <a:solidFill>
                <a:schemeClr val="lt1"/>
              </a:solidFill>
              <a:latin typeface="Montserrat"/>
              <a:ea typeface="Montserrat"/>
              <a:cs typeface="Montserrat"/>
              <a:sym typeface="Montserrat"/>
            </a:endParaRPr>
          </a:p>
        </p:txBody>
      </p:sp>
      <p:sp>
        <p:nvSpPr>
          <p:cNvPr id="56" name="Google Shape;56;gdc3eb35f31_0_145"/>
          <p:cNvSpPr txBox="1"/>
          <p:nvPr>
            <p:ph idx="1" type="subTitle"/>
          </p:nvPr>
        </p:nvSpPr>
        <p:spPr>
          <a:xfrm>
            <a:off x="2391225" y="2420375"/>
            <a:ext cx="8520600" cy="175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5200"/>
              <a:buFont typeface="Arial"/>
              <a:buNone/>
            </a:pPr>
            <a:r>
              <a:rPr b="1" lang="en-GB" sz="1800" u="sng">
                <a:solidFill>
                  <a:schemeClr val="lt1"/>
                </a:solidFill>
                <a:latin typeface="Montserrat"/>
                <a:ea typeface="Montserrat"/>
                <a:cs typeface="Montserrat"/>
                <a:sym typeface="Montserrat"/>
              </a:rPr>
              <a:t>Team Members</a:t>
            </a:r>
            <a:endParaRPr b="1" sz="1800" u="sng">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1800" u="sng">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Narra Sai Keerthana Reddy</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Dristanta Nirola</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F M Nurul Huda Pathan</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rPr b="1" lang="en-GB" sz="1600">
                <a:solidFill>
                  <a:schemeClr val="lt1"/>
                </a:solidFill>
                <a:latin typeface="Montserrat"/>
                <a:ea typeface="Montserrat"/>
                <a:cs typeface="Montserrat"/>
                <a:sym typeface="Montserrat"/>
              </a:rPr>
              <a:t>Rajat Pal</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Clr>
                <a:srgbClr val="000000"/>
              </a:buClr>
              <a:buSzPts val="5200"/>
              <a:buFont typeface="Arial"/>
              <a:buNone/>
            </a:pPr>
            <a:r>
              <a:t/>
            </a:r>
            <a:endParaRPr b="1" sz="16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a:p>
        </p:txBody>
      </p:sp>
      <p:pic>
        <p:nvPicPr>
          <p:cNvPr id="57" name="Google Shape;57;gdc3eb35f31_0_145"/>
          <p:cNvPicPr preferRelativeResize="0"/>
          <p:nvPr/>
        </p:nvPicPr>
        <p:blipFill>
          <a:blip r:embed="rId3">
            <a:alphaModFix/>
          </a:blip>
          <a:stretch>
            <a:fillRect/>
          </a:stretch>
        </p:blipFill>
        <p:spPr>
          <a:xfrm>
            <a:off x="170800" y="2310550"/>
            <a:ext cx="4108749" cy="245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c3eb35f31_0_40"/>
          <p:cNvSpPr txBox="1"/>
          <p:nvPr>
            <p:ph type="ctrTitle"/>
          </p:nvPr>
        </p:nvSpPr>
        <p:spPr>
          <a:xfrm>
            <a:off x="0" y="209275"/>
            <a:ext cx="8544000" cy="9237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GB" sz="2800">
                <a:highlight>
                  <a:srgbClr val="FFFFFE"/>
                </a:highlight>
                <a:latin typeface="Montserrat"/>
                <a:ea typeface="Montserrat"/>
                <a:cs typeface="Montserrat"/>
                <a:sym typeface="Montserrat"/>
              </a:rPr>
              <a:t>Which season of a year people prefer to travel and what are the </a:t>
            </a:r>
            <a:r>
              <a:rPr b="1" lang="en-GB" sz="2800">
                <a:latin typeface="Montserrat"/>
                <a:ea typeface="Montserrat"/>
                <a:cs typeface="Montserrat"/>
                <a:sym typeface="Montserrat"/>
              </a:rPr>
              <a:t>top 5 routes</a:t>
            </a:r>
            <a:r>
              <a:rPr b="1" lang="en-GB" sz="2800">
                <a:highlight>
                  <a:srgbClr val="FFFFFE"/>
                </a:highlight>
                <a:latin typeface="Montserrat"/>
                <a:ea typeface="Montserrat"/>
                <a:cs typeface="Montserrat"/>
                <a:sym typeface="Montserrat"/>
              </a:rPr>
              <a:t>?</a:t>
            </a:r>
            <a:endParaRPr b="1" sz="2800"/>
          </a:p>
        </p:txBody>
      </p:sp>
      <p:sp>
        <p:nvSpPr>
          <p:cNvPr id="120" name="Google Shape;120;gdc3eb35f31_0_40"/>
          <p:cNvSpPr txBox="1"/>
          <p:nvPr>
            <p:ph idx="1" type="subTitle"/>
          </p:nvPr>
        </p:nvSpPr>
        <p:spPr>
          <a:xfrm>
            <a:off x="311700" y="1883525"/>
            <a:ext cx="8520600" cy="174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1" name="Google Shape;121;gdc3eb35f31_0_40"/>
          <p:cNvPicPr preferRelativeResize="0"/>
          <p:nvPr/>
        </p:nvPicPr>
        <p:blipFill>
          <a:blip r:embed="rId3">
            <a:alphaModFix/>
          </a:blip>
          <a:stretch>
            <a:fillRect/>
          </a:stretch>
        </p:blipFill>
        <p:spPr>
          <a:xfrm>
            <a:off x="4410150" y="1331100"/>
            <a:ext cx="4133850" cy="3224750"/>
          </a:xfrm>
          <a:prstGeom prst="rect">
            <a:avLst/>
          </a:prstGeom>
          <a:noFill/>
          <a:ln>
            <a:noFill/>
          </a:ln>
        </p:spPr>
      </p:pic>
      <p:pic>
        <p:nvPicPr>
          <p:cNvPr id="122" name="Google Shape;122;gdc3eb35f31_0_40"/>
          <p:cNvPicPr preferRelativeResize="0"/>
          <p:nvPr/>
        </p:nvPicPr>
        <p:blipFill>
          <a:blip r:embed="rId4">
            <a:alphaModFix/>
          </a:blip>
          <a:stretch>
            <a:fillRect/>
          </a:stretch>
        </p:blipFill>
        <p:spPr>
          <a:xfrm>
            <a:off x="300050" y="1132975"/>
            <a:ext cx="3974125" cy="372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c3eb35f31_0_35"/>
          <p:cNvSpPr txBox="1"/>
          <p:nvPr>
            <p:ph type="ctrTitle"/>
          </p:nvPr>
        </p:nvSpPr>
        <p:spPr>
          <a:xfrm>
            <a:off x="311700" y="566475"/>
            <a:ext cx="8520600" cy="1174200"/>
          </a:xfrm>
          <a:prstGeom prst="rect">
            <a:avLst/>
          </a:prstGeom>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None/>
            </a:pPr>
            <a:r>
              <a:rPr b="1" lang="en-GB" sz="2400">
                <a:highlight>
                  <a:srgbClr val="FFFFFE"/>
                </a:highlight>
                <a:latin typeface="Montserrat"/>
                <a:ea typeface="Montserrat"/>
                <a:cs typeface="Montserrat"/>
                <a:sym typeface="Montserrat"/>
              </a:rPr>
              <a:t>Do people travel in group </a:t>
            </a:r>
            <a:r>
              <a:rPr b="1" lang="en-GB" sz="2800">
                <a:highlight>
                  <a:srgbClr val="FFFFFE"/>
                </a:highlight>
                <a:latin typeface="Montserrat"/>
                <a:ea typeface="Montserrat"/>
                <a:cs typeface="Montserrat"/>
                <a:sym typeface="Montserrat"/>
              </a:rPr>
              <a:t>and which cabin class, they prefer?</a:t>
            </a:r>
            <a:endParaRPr b="1" sz="2400">
              <a:highlight>
                <a:srgbClr val="FFFFFE"/>
              </a:highlight>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128" name="Google Shape;128;gdc3eb35f31_0_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9" name="Google Shape;129;gdc3eb35f31_0_35"/>
          <p:cNvPicPr preferRelativeResize="0"/>
          <p:nvPr/>
        </p:nvPicPr>
        <p:blipFill>
          <a:blip r:embed="rId3">
            <a:alphaModFix/>
          </a:blip>
          <a:stretch>
            <a:fillRect/>
          </a:stretch>
        </p:blipFill>
        <p:spPr>
          <a:xfrm>
            <a:off x="449775" y="1222025"/>
            <a:ext cx="4040750" cy="2477850"/>
          </a:xfrm>
          <a:prstGeom prst="rect">
            <a:avLst/>
          </a:prstGeom>
          <a:noFill/>
          <a:ln>
            <a:noFill/>
          </a:ln>
        </p:spPr>
      </p:pic>
      <p:pic>
        <p:nvPicPr>
          <p:cNvPr id="130" name="Google Shape;130;gdc3eb35f31_0_35"/>
          <p:cNvPicPr preferRelativeResize="0"/>
          <p:nvPr/>
        </p:nvPicPr>
        <p:blipFill>
          <a:blip r:embed="rId4">
            <a:alphaModFix/>
          </a:blip>
          <a:stretch>
            <a:fillRect/>
          </a:stretch>
        </p:blipFill>
        <p:spPr>
          <a:xfrm>
            <a:off x="4741675" y="1222025"/>
            <a:ext cx="4090626" cy="2477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c3eb35f31_0_55"/>
          <p:cNvSpPr txBox="1"/>
          <p:nvPr>
            <p:ph type="ctrTitle"/>
          </p:nvPr>
        </p:nvSpPr>
        <p:spPr>
          <a:xfrm>
            <a:off x="0" y="54900"/>
            <a:ext cx="8520600" cy="101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How Overall rating relates to passenger Recommendation?</a:t>
            </a:r>
            <a:endParaRPr b="1" sz="2800">
              <a:latin typeface="Montserrat"/>
              <a:ea typeface="Montserrat"/>
              <a:cs typeface="Montserrat"/>
              <a:sym typeface="Montserrat"/>
            </a:endParaRPr>
          </a:p>
        </p:txBody>
      </p:sp>
      <p:sp>
        <p:nvSpPr>
          <p:cNvPr id="136" name="Google Shape;136;gdc3eb35f31_0_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7" name="Google Shape;137;gdc3eb35f31_0_55"/>
          <p:cNvPicPr preferRelativeResize="0"/>
          <p:nvPr/>
        </p:nvPicPr>
        <p:blipFill>
          <a:blip r:embed="rId3">
            <a:alphaModFix/>
          </a:blip>
          <a:stretch>
            <a:fillRect/>
          </a:stretch>
        </p:blipFill>
        <p:spPr>
          <a:xfrm>
            <a:off x="221850" y="1069200"/>
            <a:ext cx="7986925" cy="335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dc3eb35f31_0_70"/>
          <p:cNvSpPr txBox="1"/>
          <p:nvPr>
            <p:ph type="ctrTitle"/>
          </p:nvPr>
        </p:nvSpPr>
        <p:spPr>
          <a:xfrm>
            <a:off x="0" y="0"/>
            <a:ext cx="8520600" cy="6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Top words in passenger Reviews</a:t>
            </a:r>
            <a:endParaRPr b="1" sz="2800">
              <a:latin typeface="Montserrat"/>
              <a:ea typeface="Montserrat"/>
              <a:cs typeface="Montserrat"/>
              <a:sym typeface="Montserrat"/>
            </a:endParaRPr>
          </a:p>
        </p:txBody>
      </p:sp>
      <p:sp>
        <p:nvSpPr>
          <p:cNvPr id="143" name="Google Shape;143;gdc3eb35f31_0_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4" name="Google Shape;144;gdc3eb35f31_0_70"/>
          <p:cNvPicPr preferRelativeResize="0"/>
          <p:nvPr/>
        </p:nvPicPr>
        <p:blipFill>
          <a:blip r:embed="rId3">
            <a:alphaModFix/>
          </a:blip>
          <a:stretch>
            <a:fillRect/>
          </a:stretch>
        </p:blipFill>
        <p:spPr>
          <a:xfrm>
            <a:off x="311700" y="994550"/>
            <a:ext cx="3917625" cy="3194600"/>
          </a:xfrm>
          <a:prstGeom prst="rect">
            <a:avLst/>
          </a:prstGeom>
          <a:noFill/>
          <a:ln>
            <a:noFill/>
          </a:ln>
        </p:spPr>
      </p:pic>
      <p:sp>
        <p:nvSpPr>
          <p:cNvPr id="145" name="Google Shape;145;gdc3eb35f31_0_70"/>
          <p:cNvSpPr txBox="1"/>
          <p:nvPr/>
        </p:nvSpPr>
        <p:spPr>
          <a:xfrm>
            <a:off x="863950" y="4189150"/>
            <a:ext cx="291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 Word cloud Recommended</a:t>
            </a:r>
            <a:endParaRPr/>
          </a:p>
        </p:txBody>
      </p:sp>
      <p:pic>
        <p:nvPicPr>
          <p:cNvPr id="146" name="Google Shape;146;gdc3eb35f31_0_70"/>
          <p:cNvPicPr preferRelativeResize="0"/>
          <p:nvPr/>
        </p:nvPicPr>
        <p:blipFill>
          <a:blip r:embed="rId4">
            <a:alphaModFix/>
          </a:blip>
          <a:stretch>
            <a:fillRect/>
          </a:stretch>
        </p:blipFill>
        <p:spPr>
          <a:xfrm>
            <a:off x="4572000" y="994550"/>
            <a:ext cx="3715875" cy="3194600"/>
          </a:xfrm>
          <a:prstGeom prst="rect">
            <a:avLst/>
          </a:prstGeom>
          <a:noFill/>
          <a:ln>
            <a:noFill/>
          </a:ln>
        </p:spPr>
      </p:pic>
      <p:sp>
        <p:nvSpPr>
          <p:cNvPr id="147" name="Google Shape;147;gdc3eb35f31_0_70"/>
          <p:cNvSpPr txBox="1"/>
          <p:nvPr/>
        </p:nvSpPr>
        <p:spPr>
          <a:xfrm>
            <a:off x="5424825" y="4189150"/>
            <a:ext cx="22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 Not Recommended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dc3eb35f31_0_60"/>
          <p:cNvSpPr txBox="1"/>
          <p:nvPr>
            <p:ph type="ctrTitle"/>
          </p:nvPr>
        </p:nvSpPr>
        <p:spPr>
          <a:xfrm>
            <a:off x="311700" y="181100"/>
            <a:ext cx="8520600" cy="90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Correlation among different rating type features and target feature:</a:t>
            </a:r>
            <a:endParaRPr b="1" sz="2800">
              <a:latin typeface="Montserrat"/>
              <a:ea typeface="Montserrat"/>
              <a:cs typeface="Montserrat"/>
              <a:sym typeface="Montserrat"/>
            </a:endParaRPr>
          </a:p>
        </p:txBody>
      </p:sp>
      <p:sp>
        <p:nvSpPr>
          <p:cNvPr id="153" name="Google Shape;153;gdc3eb35f31_0_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4" name="Google Shape;154;gdc3eb35f31_0_60"/>
          <p:cNvPicPr preferRelativeResize="0"/>
          <p:nvPr/>
        </p:nvPicPr>
        <p:blipFill>
          <a:blip r:embed="rId3">
            <a:alphaModFix/>
          </a:blip>
          <a:stretch>
            <a:fillRect/>
          </a:stretch>
        </p:blipFill>
        <p:spPr>
          <a:xfrm>
            <a:off x="482200" y="1135000"/>
            <a:ext cx="7685100" cy="368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c3ad2bc04_0_1"/>
          <p:cNvSpPr txBox="1"/>
          <p:nvPr>
            <p:ph type="ctrTitle"/>
          </p:nvPr>
        </p:nvSpPr>
        <p:spPr>
          <a:xfrm>
            <a:off x="80625" y="110500"/>
            <a:ext cx="8866200" cy="18471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b="1" lang="en-GB" sz="2800">
                <a:latin typeface="Montserrat"/>
                <a:ea typeface="Montserrat"/>
                <a:cs typeface="Montserrat"/>
                <a:sym typeface="Montserrat"/>
              </a:rPr>
              <a:t>Imputation of missing values and Feature Engineering:</a:t>
            </a:r>
            <a:endParaRPr b="1" sz="2800">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160" name="Google Shape;160;gdc3ad2bc04_0_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gdc3ad2bc04_0_1"/>
          <p:cNvSpPr txBox="1"/>
          <p:nvPr/>
        </p:nvSpPr>
        <p:spPr>
          <a:xfrm>
            <a:off x="336750" y="1245700"/>
            <a:ext cx="8470500" cy="4079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target variable. </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Independent variable.</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Handling categorical variables and Date. </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Handled anomaly in Target  variable.</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Handling text column:</a:t>
            </a:r>
            <a:endParaRPr sz="2400">
              <a:solidFill>
                <a:schemeClr val="lt1"/>
              </a:solidFill>
              <a:highlight>
                <a:srgbClr val="FFFFFF"/>
              </a:highlight>
              <a:latin typeface="Montserrat"/>
              <a:ea typeface="Montserrat"/>
              <a:cs typeface="Montserrat"/>
              <a:sym typeface="Montserrat"/>
            </a:endParaRPr>
          </a:p>
          <a:p>
            <a:pPr indent="-381000" lvl="0" marL="9144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Bag of word(BoW)</a:t>
            </a:r>
            <a:endParaRPr sz="2400">
              <a:solidFill>
                <a:schemeClr val="lt1"/>
              </a:solidFill>
              <a:highlight>
                <a:srgbClr val="FFFFFF"/>
              </a:highlight>
              <a:latin typeface="Montserrat"/>
              <a:ea typeface="Montserrat"/>
              <a:cs typeface="Montserrat"/>
              <a:sym typeface="Montserrat"/>
            </a:endParaRPr>
          </a:p>
          <a:p>
            <a:pPr indent="-381000" lvl="0" marL="9144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Tf-IDF</a:t>
            </a:r>
            <a:endParaRPr sz="2400">
              <a:solidFill>
                <a:schemeClr val="lt1"/>
              </a:solidFill>
              <a:highlight>
                <a:srgbClr val="FFFFFF"/>
              </a:highlight>
              <a:latin typeface="Montserrat"/>
              <a:ea typeface="Montserrat"/>
              <a:cs typeface="Montserrat"/>
              <a:sym typeface="Montserrat"/>
            </a:endParaRPr>
          </a:p>
          <a:p>
            <a:pPr indent="-381000" lvl="0" marL="9144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 Sentiment VADER </a:t>
            </a:r>
            <a:endParaRPr sz="24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23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a:p>
        </p:txBody>
      </p:sp>
      <p:cxnSp>
        <p:nvCxnSpPr>
          <p:cNvPr id="162" name="Google Shape;162;gdc3ad2bc04_0_1"/>
          <p:cNvCxnSpPr/>
          <p:nvPr/>
        </p:nvCxnSpPr>
        <p:spPr>
          <a:xfrm>
            <a:off x="4490525" y="351600"/>
            <a:ext cx="964500" cy="96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dc3eb35f31_0_75"/>
          <p:cNvSpPr txBox="1"/>
          <p:nvPr>
            <p:ph type="ctrTitle"/>
          </p:nvPr>
        </p:nvSpPr>
        <p:spPr>
          <a:xfrm>
            <a:off x="130900" y="210950"/>
            <a:ext cx="8520600" cy="90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Imputation of missing values in Target variable</a:t>
            </a:r>
            <a:endParaRPr b="1" sz="2800">
              <a:latin typeface="Montserrat"/>
              <a:ea typeface="Montserrat"/>
              <a:cs typeface="Montserrat"/>
              <a:sym typeface="Montserrat"/>
            </a:endParaRPr>
          </a:p>
        </p:txBody>
      </p:sp>
      <p:sp>
        <p:nvSpPr>
          <p:cNvPr id="168" name="Google Shape;168;gdc3eb35f31_0_75"/>
          <p:cNvSpPr txBox="1"/>
          <p:nvPr>
            <p:ph idx="1" type="subTitle"/>
          </p:nvPr>
        </p:nvSpPr>
        <p:spPr>
          <a:xfrm>
            <a:off x="311700" y="923650"/>
            <a:ext cx="8520600" cy="41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lt1"/>
              </a:solidFill>
              <a:highlight>
                <a:srgbClr val="FFFFFF"/>
              </a:highlight>
              <a:latin typeface="Montserrat"/>
              <a:ea typeface="Montserrat"/>
              <a:cs typeface="Montserrat"/>
              <a:sym typeface="Montserrat"/>
            </a:endParaRPr>
          </a:p>
          <a:p>
            <a:pPr indent="-381000" lvl="0" marL="457200" marR="0" rtl="0" algn="l">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1451 missing values in the </a:t>
            </a:r>
            <a:r>
              <a:rPr lang="en-GB" sz="2400">
                <a:solidFill>
                  <a:schemeClr val="lt1"/>
                </a:solidFill>
                <a:highlight>
                  <a:srgbClr val="FFFFFF"/>
                </a:highlight>
                <a:latin typeface="Montserrat"/>
                <a:ea typeface="Montserrat"/>
                <a:cs typeface="Montserrat"/>
                <a:sym typeface="Montserrat"/>
              </a:rPr>
              <a:t>target</a:t>
            </a:r>
            <a:r>
              <a:rPr lang="en-GB" sz="2400">
                <a:solidFill>
                  <a:schemeClr val="lt1"/>
                </a:solidFill>
                <a:highlight>
                  <a:srgbClr val="FFFFFF"/>
                </a:highlight>
                <a:latin typeface="Montserrat"/>
                <a:ea typeface="Montserrat"/>
                <a:cs typeface="Montserrat"/>
                <a:sym typeface="Montserrat"/>
              </a:rPr>
              <a:t> variable.</a:t>
            </a:r>
            <a:endParaRPr sz="2400">
              <a:solidFill>
                <a:schemeClr val="lt1"/>
              </a:solidFill>
              <a:highlight>
                <a:srgbClr val="FFFFFF"/>
              </a:highlight>
              <a:latin typeface="Montserrat"/>
              <a:ea typeface="Montserrat"/>
              <a:cs typeface="Montserrat"/>
              <a:sym typeface="Montserrat"/>
            </a:endParaRPr>
          </a:p>
          <a:p>
            <a:pPr indent="-381000" lvl="0" marL="457200" marR="0" rtl="0" algn="l">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using simple model with help of if and else statement on overall feature.</a:t>
            </a:r>
            <a:endParaRPr sz="2400">
              <a:solidFill>
                <a:schemeClr val="lt1"/>
              </a:solidFill>
              <a:highlight>
                <a:srgbClr val="FFFFFF"/>
              </a:highlight>
              <a:latin typeface="Montserrat"/>
              <a:ea typeface="Montserrat"/>
              <a:cs typeface="Montserrat"/>
              <a:sym typeface="Montserrat"/>
            </a:endParaRPr>
          </a:p>
          <a:p>
            <a:pPr indent="-381000" lvl="0" marL="457200" marR="0" rtl="0" algn="l">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Imputation using Review column by building a Naive Bayes model with Review column and Target columns.</a:t>
            </a:r>
            <a:endParaRPr sz="2400">
              <a:solidFill>
                <a:schemeClr val="lt1"/>
              </a:solidFill>
              <a:highlight>
                <a:srgbClr val="FFFFFF"/>
              </a:highlight>
              <a:latin typeface="Montserrat"/>
              <a:ea typeface="Montserrat"/>
              <a:cs typeface="Montserrat"/>
              <a:sym typeface="Montserrat"/>
            </a:endParaRPr>
          </a:p>
          <a:p>
            <a:pPr indent="-381000" lvl="0" marL="457200" marR="0" rtl="0" algn="l">
              <a:lnSpc>
                <a:spcPct val="100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Ultimate model is chosen for the one with Overall feature as it gives higher accuracy.</a:t>
            </a:r>
            <a:endParaRPr sz="23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23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20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c3ad2bc04_0_8"/>
          <p:cNvSpPr txBox="1"/>
          <p:nvPr>
            <p:ph type="ctrTitle"/>
          </p:nvPr>
        </p:nvSpPr>
        <p:spPr>
          <a:xfrm>
            <a:off x="0" y="482250"/>
            <a:ext cx="9342300" cy="6027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GB" sz="2800">
                <a:latin typeface="Montserrat"/>
                <a:ea typeface="Montserrat"/>
                <a:cs typeface="Montserrat"/>
                <a:sym typeface="Montserrat"/>
              </a:rPr>
              <a:t>Imputation of missing values in Independent variable:</a:t>
            </a:r>
            <a:endParaRPr b="1" sz="2800">
              <a:latin typeface="Montserrat"/>
              <a:ea typeface="Montserrat"/>
              <a:cs typeface="Montserrat"/>
              <a:sym typeface="Montserrat"/>
            </a:endParaRPr>
          </a:p>
        </p:txBody>
      </p:sp>
      <p:sp>
        <p:nvSpPr>
          <p:cNvPr id="174" name="Google Shape;174;gdc3ad2bc04_0_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gdc3ad2bc04_0_8"/>
          <p:cNvSpPr txBox="1"/>
          <p:nvPr/>
        </p:nvSpPr>
        <p:spPr>
          <a:xfrm>
            <a:off x="181100" y="3536150"/>
            <a:ext cx="8408400" cy="16317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Montserrat"/>
              <a:buChar char="➢"/>
            </a:pPr>
            <a:r>
              <a:rPr lang="en-GB" sz="2400">
                <a:solidFill>
                  <a:schemeClr val="lt1"/>
                </a:solidFill>
                <a:highlight>
                  <a:srgbClr val="FFFFFF"/>
                </a:highlight>
                <a:latin typeface="Montserrat"/>
                <a:ea typeface="Montserrat"/>
                <a:cs typeface="Montserrat"/>
                <a:sym typeface="Montserrat"/>
              </a:rPr>
              <a:t>Imputation of missing values in sub-rating columns using overall column value.</a:t>
            </a:r>
            <a:endParaRPr sz="2400">
              <a:solidFill>
                <a:schemeClr val="lt1"/>
              </a:solidFill>
              <a:highlight>
                <a:srgbClr val="FFFFFF"/>
              </a:highlight>
              <a:latin typeface="Montserrat"/>
              <a:ea typeface="Montserrat"/>
              <a:cs typeface="Montserrat"/>
              <a:sym typeface="Montserrat"/>
            </a:endParaRPr>
          </a:p>
          <a:p>
            <a:pPr indent="-374650" lvl="0" marL="457200" rtl="0" algn="l">
              <a:spcBef>
                <a:spcPts val="0"/>
              </a:spcBef>
              <a:spcAft>
                <a:spcPts val="0"/>
              </a:spcAft>
              <a:buClr>
                <a:schemeClr val="lt1"/>
              </a:buClr>
              <a:buSzPts val="2300"/>
              <a:buFont typeface="Montserrat"/>
              <a:buChar char="➢"/>
            </a:pPr>
            <a:r>
              <a:rPr lang="en-GB" sz="2300">
                <a:solidFill>
                  <a:schemeClr val="lt1"/>
                </a:solidFill>
                <a:highlight>
                  <a:srgbClr val="FFFFFF"/>
                </a:highlight>
                <a:latin typeface="Montserrat"/>
                <a:ea typeface="Montserrat"/>
                <a:cs typeface="Montserrat"/>
                <a:sym typeface="Montserrat"/>
              </a:rPr>
              <a:t>Imputation of missing values in overall columns using average sub-rating column value.</a:t>
            </a:r>
            <a:endParaRPr sz="2300">
              <a:solidFill>
                <a:schemeClr val="lt1"/>
              </a:solidFill>
              <a:highlight>
                <a:srgbClr val="FFFFFF"/>
              </a:highlight>
              <a:latin typeface="Montserrat"/>
              <a:ea typeface="Montserrat"/>
              <a:cs typeface="Montserrat"/>
              <a:sym typeface="Montserrat"/>
            </a:endParaRPr>
          </a:p>
        </p:txBody>
      </p:sp>
      <p:pic>
        <p:nvPicPr>
          <p:cNvPr id="176" name="Google Shape;176;gdc3ad2bc04_0_8"/>
          <p:cNvPicPr preferRelativeResize="0"/>
          <p:nvPr/>
        </p:nvPicPr>
        <p:blipFill>
          <a:blip r:embed="rId3">
            <a:alphaModFix/>
          </a:blip>
          <a:stretch>
            <a:fillRect/>
          </a:stretch>
        </p:blipFill>
        <p:spPr>
          <a:xfrm>
            <a:off x="4741675" y="1265750"/>
            <a:ext cx="3716975" cy="2360975"/>
          </a:xfrm>
          <a:prstGeom prst="rect">
            <a:avLst/>
          </a:prstGeom>
          <a:noFill/>
          <a:ln>
            <a:noFill/>
          </a:ln>
        </p:spPr>
      </p:pic>
      <p:pic>
        <p:nvPicPr>
          <p:cNvPr id="177" name="Google Shape;177;gdc3ad2bc04_0_8"/>
          <p:cNvPicPr preferRelativeResize="0"/>
          <p:nvPr/>
        </p:nvPicPr>
        <p:blipFill rotWithShape="1">
          <a:blip r:embed="rId4">
            <a:alphaModFix/>
          </a:blip>
          <a:srcRect b="16143" l="0" r="3873" t="-6936"/>
          <a:stretch/>
        </p:blipFill>
        <p:spPr>
          <a:xfrm>
            <a:off x="109000" y="1084950"/>
            <a:ext cx="4463001" cy="227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dc3eb35f31_0_80"/>
          <p:cNvSpPr txBox="1"/>
          <p:nvPr>
            <p:ph type="ctrTitle"/>
          </p:nvPr>
        </p:nvSpPr>
        <p:spPr>
          <a:xfrm>
            <a:off x="92375" y="0"/>
            <a:ext cx="8520600" cy="735000"/>
          </a:xfrm>
          <a:prstGeom prst="rect">
            <a:avLst/>
          </a:prstGeom>
        </p:spPr>
        <p:txBody>
          <a:bodyPr anchorCtr="0" anchor="b" bIns="91425" lIns="91425" spcFirstLastPara="1" rIns="91425" wrap="square" tIns="91425">
            <a:noAutofit/>
          </a:bodyPr>
          <a:lstStyle/>
          <a:p>
            <a:pPr indent="0" lvl="0" marL="457200" marR="0" rtl="0" algn="l">
              <a:lnSpc>
                <a:spcPct val="100000"/>
              </a:lnSpc>
              <a:spcBef>
                <a:spcPts val="0"/>
              </a:spcBef>
              <a:spcAft>
                <a:spcPts val="0"/>
              </a:spcAft>
              <a:buNone/>
            </a:pPr>
            <a:r>
              <a:t/>
            </a:r>
            <a:endParaRPr b="1" sz="28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b="1" sz="2800">
              <a:latin typeface="Montserrat"/>
              <a:ea typeface="Montserrat"/>
              <a:cs typeface="Montserrat"/>
              <a:sym typeface="Montserrat"/>
            </a:endParaRPr>
          </a:p>
          <a:p>
            <a:pPr indent="0" lvl="0" marL="0" marR="0" rtl="0" algn="l">
              <a:lnSpc>
                <a:spcPct val="100000"/>
              </a:lnSpc>
              <a:spcBef>
                <a:spcPts val="0"/>
              </a:spcBef>
              <a:spcAft>
                <a:spcPts val="0"/>
              </a:spcAft>
              <a:buNone/>
            </a:pPr>
            <a:r>
              <a:rPr b="1" lang="en-GB" sz="2800">
                <a:latin typeface="Montserrat"/>
                <a:ea typeface="Montserrat"/>
                <a:cs typeface="Montserrat"/>
                <a:sym typeface="Montserrat"/>
              </a:rPr>
              <a:t>Handling categorical variables and Date:</a:t>
            </a:r>
            <a:endParaRPr b="1" sz="2800">
              <a:latin typeface="Montserrat"/>
              <a:ea typeface="Montserrat"/>
              <a:cs typeface="Montserrat"/>
              <a:sym typeface="Montserrat"/>
            </a:endParaRPr>
          </a:p>
        </p:txBody>
      </p:sp>
      <p:sp>
        <p:nvSpPr>
          <p:cNvPr id="183" name="Google Shape;183;gdc3eb35f31_0_80"/>
          <p:cNvSpPr txBox="1"/>
          <p:nvPr>
            <p:ph idx="1" type="subTitle"/>
          </p:nvPr>
        </p:nvSpPr>
        <p:spPr>
          <a:xfrm>
            <a:off x="311700" y="833225"/>
            <a:ext cx="8520600" cy="368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Montserrat"/>
              <a:buChar char="●"/>
            </a:pPr>
            <a:r>
              <a:rPr lang="en-GB" sz="2200">
                <a:solidFill>
                  <a:schemeClr val="lt1"/>
                </a:solidFill>
                <a:latin typeface="Montserrat"/>
                <a:ea typeface="Montserrat"/>
                <a:cs typeface="Montserrat"/>
                <a:sym typeface="Montserrat"/>
              </a:rPr>
              <a:t>Categorical features and date includes</a:t>
            </a:r>
            <a:r>
              <a:rPr lang="en-GB" sz="2200">
                <a:solidFill>
                  <a:schemeClr val="lt1"/>
                </a:solidFill>
                <a:latin typeface="Montserrat"/>
                <a:ea typeface="Montserrat"/>
                <a:cs typeface="Montserrat"/>
                <a:sym typeface="Montserrat"/>
              </a:rPr>
              <a:t> </a:t>
            </a:r>
            <a:r>
              <a:rPr lang="en-GB" sz="2200">
                <a:solidFill>
                  <a:schemeClr val="lt1"/>
                </a:solidFill>
                <a:highlight>
                  <a:srgbClr val="FFFFFF"/>
                </a:highlight>
                <a:latin typeface="Montserrat"/>
                <a:ea typeface="Montserrat"/>
                <a:cs typeface="Montserrat"/>
                <a:sym typeface="Montserrat"/>
              </a:rPr>
              <a:t>['airline', 'author', 'review_date','aircraft', 'traveller_type', 'cabin', 'route', 'date_flown', 'travel_month']</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Drop </a:t>
            </a:r>
            <a:r>
              <a:rPr lang="en-GB" sz="2400">
                <a:solidFill>
                  <a:schemeClr val="lt1"/>
                </a:solidFill>
                <a:highlight>
                  <a:srgbClr val="FFFFFF"/>
                </a:highlight>
                <a:latin typeface="Montserrat"/>
                <a:ea typeface="Montserrat"/>
                <a:cs typeface="Montserrat"/>
                <a:sym typeface="Montserrat"/>
              </a:rPr>
              <a:t>categorical variables with large number of unique values</a:t>
            </a:r>
            <a:r>
              <a:rPr lang="en-GB" sz="2400">
                <a:solidFill>
                  <a:schemeClr val="lt1"/>
                </a:solidFill>
                <a:highlight>
                  <a:srgbClr val="FFFFFE"/>
                </a:highlight>
                <a:latin typeface="Montserrat"/>
                <a:ea typeface="Montserrat"/>
                <a:cs typeface="Montserrat"/>
                <a:sym typeface="Montserrat"/>
              </a:rPr>
              <a:t>.</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Performed </a:t>
            </a:r>
            <a:r>
              <a:rPr lang="en-GB" sz="2400">
                <a:solidFill>
                  <a:schemeClr val="lt1"/>
                </a:solidFill>
                <a:highlight>
                  <a:srgbClr val="FFFFFF"/>
                </a:highlight>
                <a:latin typeface="Montserrat"/>
                <a:ea typeface="Montserrat"/>
                <a:cs typeface="Montserrat"/>
                <a:sym typeface="Montserrat"/>
              </a:rPr>
              <a:t>One hot encoding for categorical variables.</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Dropped features with more than 60% null values.</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Date was split into months and day columns.</a:t>
            </a:r>
            <a:endParaRPr sz="2400">
              <a:solidFill>
                <a:schemeClr val="lt1"/>
              </a:solidFill>
              <a:highlight>
                <a:srgbClr val="FFFFFE"/>
              </a:highlight>
              <a:latin typeface="Montserrat"/>
              <a:ea typeface="Montserrat"/>
              <a:cs typeface="Montserrat"/>
              <a:sym typeface="Montserrat"/>
            </a:endParaRPr>
          </a:p>
          <a:p>
            <a:pPr indent="0" lvl="0" marL="45720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dc3ad2bc04_0_18"/>
          <p:cNvSpPr txBox="1"/>
          <p:nvPr>
            <p:ph type="ctrTitle"/>
          </p:nvPr>
        </p:nvSpPr>
        <p:spPr>
          <a:xfrm>
            <a:off x="70600" y="271250"/>
            <a:ext cx="8520600" cy="416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1" lang="en-GB" sz="2800">
                <a:latin typeface="Montserrat"/>
                <a:ea typeface="Montserrat"/>
                <a:cs typeface="Montserrat"/>
                <a:sym typeface="Montserrat"/>
              </a:rPr>
              <a:t>Handling text column:</a:t>
            </a:r>
            <a:endParaRPr b="1" sz="2800">
              <a:latin typeface="Montserrat"/>
              <a:ea typeface="Montserrat"/>
              <a:cs typeface="Montserrat"/>
              <a:sym typeface="Montserrat"/>
            </a:endParaRPr>
          </a:p>
        </p:txBody>
      </p:sp>
      <p:sp>
        <p:nvSpPr>
          <p:cNvPr id="189" name="Google Shape;189;gdc3ad2bc04_0_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gdc3ad2bc04_0_18"/>
          <p:cNvSpPr txBox="1"/>
          <p:nvPr/>
        </p:nvSpPr>
        <p:spPr>
          <a:xfrm>
            <a:off x="-68450" y="645400"/>
            <a:ext cx="9144000" cy="4186800"/>
          </a:xfrm>
          <a:prstGeom prst="rect">
            <a:avLst/>
          </a:prstGeom>
          <a:noFill/>
          <a:ln>
            <a:noFill/>
          </a:ln>
        </p:spPr>
        <p:txBody>
          <a:bodyPr anchorCtr="0" anchor="ctr" bIns="91425" lIns="91425" spcFirstLastPara="1" rIns="91425" wrap="square" tIns="91425">
            <a:spAutoFit/>
          </a:bodyPr>
          <a:lstStyle/>
          <a:p>
            <a:pPr indent="-355600" lvl="0" marL="457200" rtl="0" algn="l">
              <a:spcBef>
                <a:spcPts val="0"/>
              </a:spcBef>
              <a:spcAft>
                <a:spcPts val="0"/>
              </a:spcAft>
              <a:buClr>
                <a:schemeClr val="lt1"/>
              </a:buClr>
              <a:buSzPts val="2000"/>
              <a:buFont typeface="Montserrat"/>
              <a:buChar char="●"/>
            </a:pPr>
            <a:r>
              <a:rPr b="1" lang="en-GB" sz="2000">
                <a:solidFill>
                  <a:schemeClr val="lt1"/>
                </a:solidFill>
                <a:highlight>
                  <a:srgbClr val="FFFFFF"/>
                </a:highlight>
                <a:latin typeface="Montserrat"/>
                <a:ea typeface="Montserrat"/>
                <a:cs typeface="Montserrat"/>
                <a:sym typeface="Montserrat"/>
              </a:rPr>
              <a:t>BoW:</a:t>
            </a:r>
            <a:r>
              <a:rPr lang="en-GB" sz="2000">
                <a:solidFill>
                  <a:schemeClr val="lt1"/>
                </a:solidFill>
                <a:highlight>
                  <a:srgbClr val="FFFFFF"/>
                </a:highlight>
                <a:latin typeface="Montserrat"/>
                <a:ea typeface="Montserrat"/>
                <a:cs typeface="Montserrat"/>
                <a:sym typeface="Montserrat"/>
              </a:rPr>
              <a:t> </a:t>
            </a:r>
            <a:r>
              <a:rPr lang="en-GB" sz="2000">
                <a:solidFill>
                  <a:schemeClr val="lt1"/>
                </a:solidFill>
                <a:highlight>
                  <a:srgbClr val="FFFFFF"/>
                </a:highlight>
                <a:latin typeface="Montserrat"/>
                <a:ea typeface="Montserrat"/>
                <a:cs typeface="Montserrat"/>
                <a:sym typeface="Montserrat"/>
              </a:rPr>
              <a:t>Create</a:t>
            </a:r>
            <a:r>
              <a:rPr lang="en-GB" sz="2000">
                <a:solidFill>
                  <a:schemeClr val="lt1"/>
                </a:solidFill>
                <a:highlight>
                  <a:srgbClr val="FFFFFF"/>
                </a:highlight>
                <a:latin typeface="Montserrat"/>
                <a:ea typeface="Montserrat"/>
                <a:cs typeface="Montserrat"/>
                <a:sym typeface="Montserrat"/>
              </a:rPr>
              <a:t> a count vector of each of the words in the customer reviews.</a:t>
            </a:r>
            <a:endParaRPr sz="2000">
              <a:solidFill>
                <a:schemeClr val="lt1"/>
              </a:solidFill>
              <a:highlight>
                <a:srgbClr val="FFFFFF"/>
              </a:highlight>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highlight>
                  <a:srgbClr val="FFFFFF"/>
                </a:highlight>
                <a:latin typeface="Montserrat"/>
                <a:ea typeface="Montserrat"/>
                <a:cs typeface="Montserrat"/>
                <a:sym typeface="Montserrat"/>
              </a:rPr>
              <a:t>TF-IDF:</a:t>
            </a:r>
            <a:r>
              <a:rPr lang="en-GB" sz="2000">
                <a:solidFill>
                  <a:schemeClr val="lt1"/>
                </a:solidFill>
                <a:highlight>
                  <a:srgbClr val="FFFFFF"/>
                </a:highlight>
                <a:latin typeface="Montserrat"/>
                <a:ea typeface="Montserrat"/>
                <a:cs typeface="Montserrat"/>
                <a:sym typeface="Montserrat"/>
              </a:rPr>
              <a:t> </a:t>
            </a:r>
            <a:r>
              <a:rPr lang="en-GB" sz="2000">
                <a:solidFill>
                  <a:schemeClr val="lt1"/>
                </a:solidFill>
                <a:highlight>
                  <a:srgbClr val="FFFFFF"/>
                </a:highlight>
                <a:latin typeface="Montserrat"/>
                <a:ea typeface="Montserrat"/>
                <a:cs typeface="Montserrat"/>
                <a:sym typeface="Montserrat"/>
              </a:rPr>
              <a:t>Create</a:t>
            </a:r>
            <a:r>
              <a:rPr lang="en-GB" sz="2000">
                <a:solidFill>
                  <a:schemeClr val="lt1"/>
                </a:solidFill>
                <a:highlight>
                  <a:srgbClr val="FFFFFF"/>
                </a:highlight>
                <a:latin typeface="Montserrat"/>
                <a:ea typeface="Montserrat"/>
                <a:cs typeface="Montserrat"/>
                <a:sym typeface="Montserrat"/>
              </a:rPr>
              <a:t> weighted vector using term-frequency and Inverse of the document frequencies to </a:t>
            </a:r>
            <a:r>
              <a:rPr lang="en-GB" sz="2000">
                <a:solidFill>
                  <a:schemeClr val="lt1"/>
                </a:solidFill>
                <a:highlight>
                  <a:srgbClr val="FFFFFF"/>
                </a:highlight>
                <a:latin typeface="Montserrat"/>
                <a:ea typeface="Montserrat"/>
                <a:cs typeface="Montserrat"/>
                <a:sym typeface="Montserrat"/>
              </a:rPr>
              <a:t>represent</a:t>
            </a:r>
            <a:r>
              <a:rPr lang="en-GB" sz="2000">
                <a:solidFill>
                  <a:schemeClr val="lt1"/>
                </a:solidFill>
                <a:highlight>
                  <a:srgbClr val="FFFFFF"/>
                </a:highlight>
                <a:latin typeface="Montserrat"/>
                <a:ea typeface="Montserrat"/>
                <a:cs typeface="Montserrat"/>
                <a:sym typeface="Montserrat"/>
              </a:rPr>
              <a:t> each of the reviews.</a:t>
            </a:r>
            <a:endParaRPr sz="2000">
              <a:solidFill>
                <a:schemeClr val="lt1"/>
              </a:solidFill>
              <a:highlight>
                <a:srgbClr val="FFFFFF"/>
              </a:highlight>
              <a:latin typeface="Montserrat"/>
              <a:ea typeface="Montserrat"/>
              <a:cs typeface="Montserrat"/>
              <a:sym typeface="Montserrat"/>
            </a:endParaRPr>
          </a:p>
          <a:p>
            <a:pPr indent="-355600" lvl="0" marL="457200" rtl="0" algn="l">
              <a:spcBef>
                <a:spcPts val="0"/>
              </a:spcBef>
              <a:spcAft>
                <a:spcPts val="0"/>
              </a:spcAft>
              <a:buClr>
                <a:schemeClr val="lt1"/>
              </a:buClr>
              <a:buSzPts val="2000"/>
              <a:buFont typeface="Montserrat"/>
              <a:buChar char="●"/>
            </a:pPr>
            <a:r>
              <a:rPr b="1" lang="en-GB" sz="2000">
                <a:solidFill>
                  <a:schemeClr val="lt1"/>
                </a:solidFill>
                <a:highlight>
                  <a:srgbClr val="FFFFFF"/>
                </a:highlight>
                <a:latin typeface="Montserrat"/>
                <a:ea typeface="Montserrat"/>
                <a:cs typeface="Montserrat"/>
                <a:sym typeface="Montserrat"/>
              </a:rPr>
              <a:t>Review Sentiment (VADER): </a:t>
            </a:r>
            <a:r>
              <a:rPr lang="en-GB" sz="2000">
                <a:solidFill>
                  <a:schemeClr val="lt1"/>
                </a:solidFill>
                <a:highlight>
                  <a:srgbClr val="FFFFFF"/>
                </a:highlight>
                <a:latin typeface="Montserrat"/>
                <a:ea typeface="Montserrat"/>
                <a:cs typeface="Montserrat"/>
                <a:sym typeface="Montserrat"/>
              </a:rPr>
              <a:t>VADER (Valence Aware Dictionary and sEntiment Reasoner) is a rule-based sentiment analysis tool that is specifically attuned to sentiments expressed in social media. VADER uses a combination of A sentiment lexicon is a list of lexical features (e.g., words) which are generally labeled according to their semantic orientation as either positive or negative. VADER not only tells about the Positivity and Negativity score but also tells us about how positive or negative a sentiment is.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dc3eb35f31_0_0"/>
          <p:cNvSpPr txBox="1"/>
          <p:nvPr>
            <p:ph type="ctrTitle"/>
          </p:nvPr>
        </p:nvSpPr>
        <p:spPr>
          <a:xfrm>
            <a:off x="119200" y="329525"/>
            <a:ext cx="8520600" cy="52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Content:</a:t>
            </a:r>
            <a:endParaRPr/>
          </a:p>
        </p:txBody>
      </p:sp>
      <p:sp>
        <p:nvSpPr>
          <p:cNvPr id="63" name="Google Shape;63;gdc3eb35f31_0_0"/>
          <p:cNvSpPr txBox="1"/>
          <p:nvPr>
            <p:ph idx="1" type="subTitle"/>
          </p:nvPr>
        </p:nvSpPr>
        <p:spPr>
          <a:xfrm>
            <a:off x="221250" y="811625"/>
            <a:ext cx="8520600" cy="312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Problem statement</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Inferences from visualization of features</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Feature engineering</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Building Classifier Models</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Comparing Different Models Performance</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Conclusion</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Improvement</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Challenges</a:t>
            </a:r>
            <a:endParaRPr/>
          </a:p>
        </p:txBody>
      </p:sp>
      <p:pic>
        <p:nvPicPr>
          <p:cNvPr id="64" name="Google Shape;64;gdc3eb35f31_0_0"/>
          <p:cNvPicPr preferRelativeResize="0"/>
          <p:nvPr/>
        </p:nvPicPr>
        <p:blipFill>
          <a:blip r:embed="rId3">
            <a:alphaModFix/>
          </a:blip>
          <a:stretch>
            <a:fillRect/>
          </a:stretch>
        </p:blipFill>
        <p:spPr>
          <a:xfrm>
            <a:off x="3807325" y="2742525"/>
            <a:ext cx="4359975" cy="2260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dc56bf9814_1_9"/>
          <p:cNvSpPr txBox="1"/>
          <p:nvPr>
            <p:ph type="ctrTitle"/>
          </p:nvPr>
        </p:nvSpPr>
        <p:spPr>
          <a:xfrm>
            <a:off x="8513" y="140675"/>
            <a:ext cx="8520600" cy="51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Review polarity vs recommend: </a:t>
            </a:r>
            <a:endParaRPr/>
          </a:p>
        </p:txBody>
      </p:sp>
      <p:sp>
        <p:nvSpPr>
          <p:cNvPr id="196" name="Google Shape;196;gdc56bf9814_1_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7" name="Google Shape;197;gdc56bf9814_1_9"/>
          <p:cNvPicPr preferRelativeResize="0"/>
          <p:nvPr/>
        </p:nvPicPr>
        <p:blipFill>
          <a:blip r:embed="rId3">
            <a:alphaModFix/>
          </a:blip>
          <a:stretch>
            <a:fillRect/>
          </a:stretch>
        </p:blipFill>
        <p:spPr>
          <a:xfrm>
            <a:off x="161000" y="906950"/>
            <a:ext cx="7684825" cy="2465900"/>
          </a:xfrm>
          <a:prstGeom prst="rect">
            <a:avLst/>
          </a:prstGeom>
          <a:noFill/>
          <a:ln>
            <a:noFill/>
          </a:ln>
        </p:spPr>
      </p:pic>
      <p:sp>
        <p:nvSpPr>
          <p:cNvPr id="198" name="Google Shape;198;gdc56bf9814_1_9"/>
          <p:cNvSpPr txBox="1"/>
          <p:nvPr/>
        </p:nvSpPr>
        <p:spPr>
          <a:xfrm>
            <a:off x="612000" y="3626725"/>
            <a:ext cx="8220300" cy="1354500"/>
          </a:xfrm>
          <a:prstGeom prst="rect">
            <a:avLst/>
          </a:prstGeom>
          <a:noFill/>
          <a:ln>
            <a:noFill/>
          </a:ln>
        </p:spPr>
        <p:txBody>
          <a:bodyPr anchorCtr="0" anchor="ctr" bIns="91425" lIns="91425" spcFirstLastPara="1" rIns="91425" wrap="square" tIns="91425">
            <a:spAutoFit/>
          </a:bodyPr>
          <a:lstStyle/>
          <a:p>
            <a:pPr indent="-406400" lvl="0" marL="457200" rtl="0" algn="l">
              <a:spcBef>
                <a:spcPts val="0"/>
              </a:spcBef>
              <a:spcAft>
                <a:spcPts val="0"/>
              </a:spcAft>
              <a:buClr>
                <a:schemeClr val="lt1"/>
              </a:buClr>
              <a:buSzPts val="2800"/>
              <a:buFont typeface="Montserrat"/>
              <a:buChar char="●"/>
            </a:pPr>
            <a:r>
              <a:rPr lang="en-GB" sz="2600">
                <a:solidFill>
                  <a:schemeClr val="lt1"/>
                </a:solidFill>
                <a:latin typeface="Montserrat"/>
                <a:ea typeface="Montserrat"/>
                <a:cs typeface="Montserrat"/>
                <a:sym typeface="Montserrat"/>
              </a:rPr>
              <a:t>T</a:t>
            </a:r>
            <a:r>
              <a:rPr lang="en-GB" sz="2400">
                <a:solidFill>
                  <a:schemeClr val="lt1"/>
                </a:solidFill>
                <a:latin typeface="Montserrat"/>
                <a:ea typeface="Montserrat"/>
                <a:cs typeface="Montserrat"/>
                <a:sym typeface="Montserrat"/>
              </a:rPr>
              <a:t>he histogram shows the </a:t>
            </a:r>
            <a:r>
              <a:rPr lang="en-GB" sz="2400">
                <a:solidFill>
                  <a:schemeClr val="lt1"/>
                </a:solidFill>
                <a:latin typeface="Montserrat"/>
                <a:ea typeface="Montserrat"/>
                <a:cs typeface="Montserrat"/>
                <a:sym typeface="Montserrat"/>
              </a:rPr>
              <a:t>correlation</a:t>
            </a:r>
            <a:r>
              <a:rPr lang="en-GB" sz="2400">
                <a:solidFill>
                  <a:schemeClr val="lt1"/>
                </a:solidFill>
                <a:latin typeface="Montserrat"/>
                <a:ea typeface="Montserrat"/>
                <a:cs typeface="Montserrat"/>
                <a:sym typeface="Montserrat"/>
              </a:rPr>
              <a:t> of the review polarity and the recommends for the dataset.</a:t>
            </a:r>
            <a:endParaRPr sz="1000"/>
          </a:p>
        </p:txBody>
      </p:sp>
      <p:sp>
        <p:nvSpPr>
          <p:cNvPr id="199" name="Google Shape;199;gdc56bf9814_1_9"/>
          <p:cNvSpPr txBox="1"/>
          <p:nvPr/>
        </p:nvSpPr>
        <p:spPr>
          <a:xfrm>
            <a:off x="3315150" y="3372850"/>
            <a:ext cx="35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Fig: Histogram polarity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dc3ad2bc04_0_13"/>
          <p:cNvSpPr txBox="1"/>
          <p:nvPr>
            <p:ph type="ctrTitle"/>
          </p:nvPr>
        </p:nvSpPr>
        <p:spPr>
          <a:xfrm>
            <a:off x="0" y="140650"/>
            <a:ext cx="8520600" cy="48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Handling Anomaly in Target  variable:</a:t>
            </a:r>
            <a:endParaRPr/>
          </a:p>
        </p:txBody>
      </p:sp>
      <p:sp>
        <p:nvSpPr>
          <p:cNvPr id="205" name="Google Shape;205;gdc3ad2bc04_0_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gdc3ad2bc04_0_13"/>
          <p:cNvSpPr txBox="1"/>
          <p:nvPr/>
        </p:nvSpPr>
        <p:spPr>
          <a:xfrm>
            <a:off x="2571725" y="3441350"/>
            <a:ext cx="282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Fig: Before anomaly treatment</a:t>
            </a:r>
            <a:endParaRPr sz="1000"/>
          </a:p>
        </p:txBody>
      </p:sp>
      <p:pic>
        <p:nvPicPr>
          <p:cNvPr id="207" name="Google Shape;207;gdc3ad2bc04_0_13"/>
          <p:cNvPicPr preferRelativeResize="0"/>
          <p:nvPr/>
        </p:nvPicPr>
        <p:blipFill>
          <a:blip r:embed="rId3">
            <a:alphaModFix/>
          </a:blip>
          <a:stretch>
            <a:fillRect/>
          </a:stretch>
        </p:blipFill>
        <p:spPr>
          <a:xfrm>
            <a:off x="541550" y="753450"/>
            <a:ext cx="6239425" cy="2618800"/>
          </a:xfrm>
          <a:prstGeom prst="rect">
            <a:avLst/>
          </a:prstGeom>
          <a:noFill/>
          <a:ln>
            <a:noFill/>
          </a:ln>
        </p:spPr>
      </p:pic>
      <p:sp>
        <p:nvSpPr>
          <p:cNvPr id="208" name="Google Shape;208;gdc3ad2bc04_0_13"/>
          <p:cNvSpPr txBox="1"/>
          <p:nvPr/>
        </p:nvSpPr>
        <p:spPr>
          <a:xfrm>
            <a:off x="541550" y="3849150"/>
            <a:ext cx="7817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Datapoint having overall rating 1.0 and 2.0 and still getting </a:t>
            </a:r>
            <a:r>
              <a:rPr lang="en-GB"/>
              <a:t>recommended</a:t>
            </a:r>
            <a:r>
              <a:rPr lang="en-GB"/>
              <a:t> as yes are considered Anomaly. </a:t>
            </a:r>
            <a:endParaRPr/>
          </a:p>
          <a:p>
            <a:pPr indent="-317500" lvl="0" marL="457200" rtl="0" algn="l">
              <a:spcBef>
                <a:spcPts val="0"/>
              </a:spcBef>
              <a:spcAft>
                <a:spcPts val="0"/>
              </a:spcAft>
              <a:buSzPts val="1400"/>
              <a:buChar char="●"/>
            </a:pPr>
            <a:r>
              <a:rPr lang="en-GB"/>
              <a:t>Similarly d</a:t>
            </a:r>
            <a:r>
              <a:rPr lang="en-GB"/>
              <a:t>atapoint having overall rating 9.0 and 10.0 and still getting recommended as No are considered Anomaly. </a:t>
            </a:r>
            <a:endParaRPr/>
          </a:p>
        </p:txBody>
      </p:sp>
      <p:pic>
        <p:nvPicPr>
          <p:cNvPr id="209" name="Google Shape;209;gdc3ad2bc04_0_13"/>
          <p:cNvPicPr preferRelativeResize="0"/>
          <p:nvPr/>
        </p:nvPicPr>
        <p:blipFill>
          <a:blip r:embed="rId4">
            <a:alphaModFix/>
          </a:blip>
          <a:stretch>
            <a:fillRect/>
          </a:stretch>
        </p:blipFill>
        <p:spPr>
          <a:xfrm>
            <a:off x="6911575" y="675550"/>
            <a:ext cx="1793600" cy="1242475"/>
          </a:xfrm>
          <a:prstGeom prst="rect">
            <a:avLst/>
          </a:prstGeom>
          <a:noFill/>
          <a:ln>
            <a:noFill/>
          </a:ln>
        </p:spPr>
      </p:pic>
      <p:pic>
        <p:nvPicPr>
          <p:cNvPr id="210" name="Google Shape;210;gdc3ad2bc04_0_13"/>
          <p:cNvPicPr preferRelativeResize="0"/>
          <p:nvPr/>
        </p:nvPicPr>
        <p:blipFill>
          <a:blip r:embed="rId5">
            <a:alphaModFix/>
          </a:blip>
          <a:stretch>
            <a:fillRect/>
          </a:stretch>
        </p:blipFill>
        <p:spPr>
          <a:xfrm>
            <a:off x="6911575" y="1966325"/>
            <a:ext cx="1793600" cy="144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c3eb35f31_0_85"/>
          <p:cNvSpPr txBox="1"/>
          <p:nvPr>
            <p:ph type="ctrTitle"/>
          </p:nvPr>
        </p:nvSpPr>
        <p:spPr>
          <a:xfrm>
            <a:off x="181100" y="173625"/>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2800">
              <a:latin typeface="Montserrat"/>
              <a:ea typeface="Montserrat"/>
              <a:cs typeface="Montserrat"/>
              <a:sym typeface="Montserrat"/>
            </a:endParaRPr>
          </a:p>
          <a:p>
            <a:pPr indent="0" lvl="0" marL="0" rtl="0" algn="l">
              <a:spcBef>
                <a:spcPts val="0"/>
              </a:spcBef>
              <a:spcAft>
                <a:spcPts val="0"/>
              </a:spcAft>
              <a:buNone/>
            </a:pPr>
            <a:r>
              <a:rPr b="1" lang="en-GB" sz="2800">
                <a:latin typeface="Montserrat"/>
                <a:ea typeface="Montserrat"/>
                <a:cs typeface="Montserrat"/>
                <a:sym typeface="Montserrat"/>
              </a:rPr>
              <a:t>Train Test Split:</a:t>
            </a:r>
            <a:endParaRPr b="1" sz="2800">
              <a:latin typeface="Montserrat"/>
              <a:ea typeface="Montserrat"/>
              <a:cs typeface="Montserrat"/>
              <a:sym typeface="Montserrat"/>
            </a:endParaRPr>
          </a:p>
        </p:txBody>
      </p:sp>
      <p:sp>
        <p:nvSpPr>
          <p:cNvPr id="216" name="Google Shape;216;gdc3eb35f31_0_85"/>
          <p:cNvSpPr txBox="1"/>
          <p:nvPr>
            <p:ph idx="1" type="subTitle"/>
          </p:nvPr>
        </p:nvSpPr>
        <p:spPr>
          <a:xfrm>
            <a:off x="462375" y="1061300"/>
            <a:ext cx="8520600" cy="36102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Montserrat"/>
              <a:buChar char="●"/>
            </a:pPr>
            <a:r>
              <a:rPr lang="en-GB" sz="2400">
                <a:solidFill>
                  <a:schemeClr val="lt1"/>
                </a:solidFill>
                <a:latin typeface="Montserrat"/>
                <a:ea typeface="Montserrat"/>
                <a:cs typeface="Montserrat"/>
                <a:sym typeface="Montserrat"/>
              </a:rPr>
              <a:t>Dataset size after cleaning and featurization (61183,97)</a:t>
            </a:r>
            <a:endParaRPr sz="2400">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Used 80% of data in training and 20% on test.</a:t>
            </a:r>
            <a:endParaRPr>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Train data set has shape-</a:t>
            </a:r>
            <a:r>
              <a:rPr lang="en-GB" sz="2400">
                <a:solidFill>
                  <a:schemeClr val="lt1"/>
                </a:solidFill>
                <a:highlight>
                  <a:srgbClr val="FFFFFF"/>
                </a:highlight>
                <a:latin typeface="Montserrat"/>
                <a:ea typeface="Montserrat"/>
                <a:cs typeface="Montserrat"/>
                <a:sym typeface="Montserrat"/>
              </a:rPr>
              <a:t>(48946, 97) and Test dataset has shape-(12237, 97)</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c3eb35f31_0_90"/>
          <p:cNvSpPr txBox="1"/>
          <p:nvPr>
            <p:ph type="ctrTitle"/>
          </p:nvPr>
        </p:nvSpPr>
        <p:spPr>
          <a:xfrm>
            <a:off x="0" y="261200"/>
            <a:ext cx="8520600" cy="36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Building Classifier Models:</a:t>
            </a:r>
            <a:endParaRPr b="1" sz="5600"/>
          </a:p>
        </p:txBody>
      </p:sp>
      <p:sp>
        <p:nvSpPr>
          <p:cNvPr id="222" name="Google Shape;222;gdc3eb35f31_0_90"/>
          <p:cNvSpPr txBox="1"/>
          <p:nvPr>
            <p:ph idx="1" type="subTitle"/>
          </p:nvPr>
        </p:nvSpPr>
        <p:spPr>
          <a:xfrm>
            <a:off x="542750" y="724325"/>
            <a:ext cx="8520600" cy="29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Montserrat"/>
                <a:ea typeface="Montserrat"/>
                <a:cs typeface="Montserrat"/>
                <a:sym typeface="Montserrat"/>
              </a:rPr>
              <a:t>Models used-</a:t>
            </a:r>
            <a:endParaRPr>
              <a:solidFill>
                <a:schemeClr val="lt1"/>
              </a:solidFill>
              <a:latin typeface="Montserrat"/>
              <a:ea typeface="Montserrat"/>
              <a:cs typeface="Montserrat"/>
              <a:sym typeface="Montserrat"/>
            </a:endParaRPr>
          </a:p>
          <a:p>
            <a:pPr indent="-381000" lvl="0" marL="457200" rtl="0" algn="l">
              <a:lnSpc>
                <a:spcPct val="115000"/>
              </a:lnSpc>
              <a:spcBef>
                <a:spcPts val="90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Logistic Regression</a:t>
            </a:r>
            <a:endParaRPr sz="2400">
              <a:solidFill>
                <a:schemeClr val="lt1"/>
              </a:solidFill>
              <a:highlight>
                <a:srgbClr val="FFFFFF"/>
              </a:highlight>
              <a:latin typeface="Montserrat"/>
              <a:ea typeface="Montserrat"/>
              <a:cs typeface="Montserrat"/>
              <a:sym typeface="Montserrat"/>
            </a:endParaRPr>
          </a:p>
          <a:p>
            <a:pPr indent="-381000" lvl="0" marL="457200" rtl="0" algn="l">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LinearSVC</a:t>
            </a:r>
            <a:endParaRPr sz="2400">
              <a:solidFill>
                <a:schemeClr val="lt1"/>
              </a:solidFill>
              <a:highlight>
                <a:srgbClr val="FFFFFE"/>
              </a:highlight>
              <a:latin typeface="Montserrat"/>
              <a:ea typeface="Montserrat"/>
              <a:cs typeface="Montserrat"/>
              <a:sym typeface="Montserrat"/>
            </a:endParaRPr>
          </a:p>
          <a:p>
            <a:pPr indent="-381000" lvl="0" marL="457200" rtl="0" algn="l">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MultinomialNB</a:t>
            </a:r>
            <a:endParaRPr sz="2400">
              <a:solidFill>
                <a:schemeClr val="lt1"/>
              </a:solidFill>
              <a:highlight>
                <a:srgbClr val="FFFFFF"/>
              </a:highlight>
              <a:latin typeface="Montserrat"/>
              <a:ea typeface="Montserrat"/>
              <a:cs typeface="Montserrat"/>
              <a:sym typeface="Montserrat"/>
            </a:endParaRPr>
          </a:p>
          <a:p>
            <a:pPr indent="-381000" lvl="0" marL="457200" rtl="0" algn="l">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DecisionTreeClassifier</a:t>
            </a:r>
            <a:endParaRPr sz="2400">
              <a:solidFill>
                <a:schemeClr val="lt1"/>
              </a:solidFill>
              <a:highlight>
                <a:srgbClr val="FFFFFF"/>
              </a:highlight>
              <a:latin typeface="Montserrat"/>
              <a:ea typeface="Montserrat"/>
              <a:cs typeface="Montserrat"/>
              <a:sym typeface="Montserrat"/>
            </a:endParaRPr>
          </a:p>
          <a:p>
            <a:pPr indent="-381000" lvl="0" marL="457200" rtl="0" algn="l">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Random Forest</a:t>
            </a:r>
            <a:endParaRPr sz="2400">
              <a:solidFill>
                <a:schemeClr val="lt1"/>
              </a:solidFill>
              <a:highlight>
                <a:srgbClr val="FFFFFF"/>
              </a:highlight>
              <a:latin typeface="Montserrat"/>
              <a:ea typeface="Montserrat"/>
              <a:cs typeface="Montserrat"/>
              <a:sym typeface="Montserrat"/>
            </a:endParaRPr>
          </a:p>
          <a:p>
            <a:pPr indent="-381000" lvl="0" marL="457200" rtl="0" algn="l">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GradientBoostingClassifier</a:t>
            </a:r>
            <a:endParaRPr sz="24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sz="2400">
              <a:solidFill>
                <a:schemeClr val="lt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dc3eb35f31_0_105"/>
          <p:cNvSpPr txBox="1"/>
          <p:nvPr>
            <p:ph type="ctrTitle"/>
          </p:nvPr>
        </p:nvSpPr>
        <p:spPr>
          <a:xfrm>
            <a:off x="-80350" y="0"/>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Different Classifier Models’ Performance:</a:t>
            </a:r>
            <a:endParaRPr b="1" sz="2800">
              <a:latin typeface="Montserrat"/>
              <a:ea typeface="Montserrat"/>
              <a:cs typeface="Montserrat"/>
              <a:sym typeface="Montserrat"/>
            </a:endParaRPr>
          </a:p>
        </p:txBody>
      </p:sp>
      <p:sp>
        <p:nvSpPr>
          <p:cNvPr id="228" name="Google Shape;228;gdc3eb35f31_0_10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29" name="Google Shape;229;gdc3eb35f31_0_105"/>
          <p:cNvPicPr preferRelativeResize="0"/>
          <p:nvPr/>
        </p:nvPicPr>
        <p:blipFill>
          <a:blip r:embed="rId3">
            <a:alphaModFix/>
          </a:blip>
          <a:stretch>
            <a:fillRect/>
          </a:stretch>
        </p:blipFill>
        <p:spPr>
          <a:xfrm>
            <a:off x="67825" y="909325"/>
            <a:ext cx="8993574" cy="2948300"/>
          </a:xfrm>
          <a:prstGeom prst="rect">
            <a:avLst/>
          </a:prstGeom>
          <a:noFill/>
          <a:ln>
            <a:noFill/>
          </a:ln>
        </p:spPr>
      </p:pic>
      <p:sp>
        <p:nvSpPr>
          <p:cNvPr id="230" name="Google Shape;230;gdc3eb35f31_0_105"/>
          <p:cNvSpPr txBox="1"/>
          <p:nvPr/>
        </p:nvSpPr>
        <p:spPr>
          <a:xfrm>
            <a:off x="311700" y="4146250"/>
            <a:ext cx="7431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GB">
                <a:solidFill>
                  <a:schemeClr val="lt1"/>
                </a:solidFill>
              </a:rPr>
              <a:t>Logistic Regression is the best performing model in term of accuracy as well as precision and recall value on test set</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dc3eb35f31_0_95"/>
          <p:cNvSpPr txBox="1"/>
          <p:nvPr>
            <p:ph type="ctrTitle"/>
          </p:nvPr>
        </p:nvSpPr>
        <p:spPr>
          <a:xfrm>
            <a:off x="311700" y="620000"/>
            <a:ext cx="8520600" cy="1455600"/>
          </a:xfrm>
          <a:prstGeom prst="rect">
            <a:avLst/>
          </a:prstGeom>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GB" sz="2800">
                <a:highlight>
                  <a:srgbClr val="FFFFFE"/>
                </a:highlight>
                <a:latin typeface="Montserrat"/>
                <a:ea typeface="Montserrat"/>
                <a:cs typeface="Montserrat"/>
                <a:sym typeface="Montserrat"/>
              </a:rPr>
              <a:t>Cross validation techniques used</a:t>
            </a:r>
            <a:endParaRPr b="1" sz="2800">
              <a:latin typeface="Montserrat"/>
              <a:ea typeface="Montserrat"/>
              <a:cs typeface="Montserrat"/>
              <a:sym typeface="Montserrat"/>
            </a:endParaRPr>
          </a:p>
          <a:p>
            <a:pPr indent="0" lvl="0" marL="0" rtl="0" algn="ctr">
              <a:spcBef>
                <a:spcPts val="0"/>
              </a:spcBef>
              <a:spcAft>
                <a:spcPts val="0"/>
              </a:spcAft>
              <a:buNone/>
            </a:pPr>
            <a:r>
              <a:t/>
            </a:r>
            <a:endParaRPr/>
          </a:p>
        </p:txBody>
      </p:sp>
      <p:sp>
        <p:nvSpPr>
          <p:cNvPr id="236" name="Google Shape;236;gdc3eb35f31_0_95"/>
          <p:cNvSpPr txBox="1"/>
          <p:nvPr>
            <p:ph idx="1" type="subTitle"/>
          </p:nvPr>
        </p:nvSpPr>
        <p:spPr>
          <a:xfrm>
            <a:off x="311700" y="1412650"/>
            <a:ext cx="8520600" cy="2214000"/>
          </a:xfrm>
          <a:prstGeom prst="rect">
            <a:avLst/>
          </a:prstGeom>
        </p:spPr>
        <p:txBody>
          <a:bodyPr anchorCtr="0" anchor="t" bIns="91425" lIns="91425" spcFirstLastPara="1" rIns="91425" wrap="square" tIns="91425">
            <a:noAutofit/>
          </a:bodyPr>
          <a:lstStyle/>
          <a:p>
            <a:pPr indent="-381000" lvl="0" marL="457200" rtl="0" algn="l">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Used K-Fold and </a:t>
            </a:r>
            <a:r>
              <a:rPr lang="en-GB" sz="2400">
                <a:solidFill>
                  <a:schemeClr val="lt1"/>
                </a:solidFill>
                <a:highlight>
                  <a:srgbClr val="FFFFFE"/>
                </a:highlight>
                <a:latin typeface="Montserrat"/>
                <a:ea typeface="Montserrat"/>
                <a:cs typeface="Montserrat"/>
                <a:sym typeface="Montserrat"/>
              </a:rPr>
              <a:t>RepeatedKFold techniques in LR model</a:t>
            </a:r>
            <a:endParaRPr sz="2400">
              <a:solidFill>
                <a:schemeClr val="lt1"/>
              </a:solidFill>
              <a:highlight>
                <a:srgbClr val="FFFFFE"/>
              </a:highlight>
              <a:latin typeface="Montserrat"/>
              <a:ea typeface="Montserrat"/>
              <a:cs typeface="Montserrat"/>
              <a:sym typeface="Montserrat"/>
            </a:endParaRPr>
          </a:p>
          <a:p>
            <a:pPr indent="-381000" lvl="0" marL="914400" rtl="0" algn="l">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Implemented K=10 fold  for </a:t>
            </a:r>
            <a:r>
              <a:rPr lang="en-GB" sz="2400">
                <a:solidFill>
                  <a:schemeClr val="lt1"/>
                </a:solidFill>
                <a:highlight>
                  <a:srgbClr val="FFFFFE"/>
                </a:highlight>
                <a:latin typeface="Montserrat"/>
                <a:ea typeface="Montserrat"/>
                <a:cs typeface="Montserrat"/>
                <a:sym typeface="Montserrat"/>
              </a:rPr>
              <a:t>KFold  and K=4 for RepeatedKFold</a:t>
            </a:r>
            <a:r>
              <a:rPr lang="en-GB" sz="2400">
                <a:solidFill>
                  <a:schemeClr val="lt1"/>
                </a:solidFill>
                <a:highlight>
                  <a:srgbClr val="FFFFFE"/>
                </a:highlight>
                <a:latin typeface="Montserrat"/>
                <a:ea typeface="Montserrat"/>
                <a:cs typeface="Montserrat"/>
                <a:sym typeface="Montserrat"/>
              </a:rPr>
              <a:t>.</a:t>
            </a:r>
            <a:endParaRPr sz="2400">
              <a:solidFill>
                <a:schemeClr val="lt1"/>
              </a:solidFill>
              <a:highlight>
                <a:srgbClr val="FFFFFE"/>
              </a:highlight>
              <a:latin typeface="Montserrat"/>
              <a:ea typeface="Montserrat"/>
              <a:cs typeface="Montserrat"/>
              <a:sym typeface="Montserrat"/>
            </a:endParaRPr>
          </a:p>
          <a:p>
            <a:pPr indent="-381000" lvl="0" marL="914400" rtl="0" algn="l">
              <a:lnSpc>
                <a:spcPct val="135714"/>
              </a:lnSpc>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Each fold gave an accuracy of above 95% above.</a:t>
            </a:r>
            <a:endParaRPr sz="24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2400">
              <a:solidFill>
                <a:schemeClr val="lt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lang="en-GB" sz="2400">
                <a:solidFill>
                  <a:schemeClr val="lt1"/>
                </a:solidFill>
                <a:highlight>
                  <a:srgbClr val="FFFFFE"/>
                </a:highlight>
                <a:latin typeface="Montserrat"/>
                <a:ea typeface="Montserrat"/>
                <a:cs typeface="Montserrat"/>
                <a:sym typeface="Montserrat"/>
              </a:rPr>
              <a:t>	</a:t>
            </a:r>
            <a:endParaRPr sz="24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2400">
              <a:solidFill>
                <a:schemeClr val="lt1"/>
              </a:solidFill>
              <a:highlight>
                <a:srgbClr val="FFFFFE"/>
              </a:highlight>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2400">
              <a:solidFill>
                <a:schemeClr val="lt1"/>
              </a:solidFill>
              <a:highlight>
                <a:srgbClr val="FFFFFE"/>
              </a:highlight>
              <a:latin typeface="Montserrat"/>
              <a:ea typeface="Montserrat"/>
              <a:cs typeface="Montserrat"/>
              <a:sym typeface="Montserrat"/>
            </a:endParaRPr>
          </a:p>
          <a:p>
            <a:pPr indent="0" lvl="0" marL="457200" rtl="0" algn="l">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dc3eb35f31_0_110"/>
          <p:cNvSpPr txBox="1"/>
          <p:nvPr>
            <p:ph type="ctrTitle"/>
          </p:nvPr>
        </p:nvSpPr>
        <p:spPr>
          <a:xfrm>
            <a:off x="311700" y="744575"/>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Model performance visualization using ROC-AUC curve</a:t>
            </a:r>
            <a:endParaRPr b="1" sz="2800">
              <a:latin typeface="Montserrat"/>
              <a:ea typeface="Montserrat"/>
              <a:cs typeface="Montserrat"/>
              <a:sym typeface="Montserrat"/>
            </a:endParaRPr>
          </a:p>
        </p:txBody>
      </p:sp>
      <p:sp>
        <p:nvSpPr>
          <p:cNvPr id="242" name="Google Shape;242;gdc3eb35f31_0_11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43" name="Google Shape;243;gdc3eb35f31_0_110"/>
          <p:cNvPicPr preferRelativeResize="0"/>
          <p:nvPr/>
        </p:nvPicPr>
        <p:blipFill>
          <a:blip r:embed="rId3">
            <a:alphaModFix/>
          </a:blip>
          <a:stretch>
            <a:fillRect/>
          </a:stretch>
        </p:blipFill>
        <p:spPr>
          <a:xfrm>
            <a:off x="869325" y="1756750"/>
            <a:ext cx="7208150" cy="2825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dc3eb35f31_0_125"/>
          <p:cNvSpPr txBox="1"/>
          <p:nvPr>
            <p:ph idx="1" type="subTitle"/>
          </p:nvPr>
        </p:nvSpPr>
        <p:spPr>
          <a:xfrm>
            <a:off x="311700" y="3893850"/>
            <a:ext cx="8520600" cy="11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Low value of threshold,higher the recall.</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pic>
        <p:nvPicPr>
          <p:cNvPr id="249" name="Google Shape;249;gdc3eb35f31_0_125"/>
          <p:cNvPicPr preferRelativeResize="0"/>
          <p:nvPr/>
        </p:nvPicPr>
        <p:blipFill>
          <a:blip r:embed="rId3">
            <a:alphaModFix/>
          </a:blip>
          <a:stretch>
            <a:fillRect/>
          </a:stretch>
        </p:blipFill>
        <p:spPr>
          <a:xfrm>
            <a:off x="840600" y="1403500"/>
            <a:ext cx="7768125" cy="2860350"/>
          </a:xfrm>
          <a:prstGeom prst="rect">
            <a:avLst/>
          </a:prstGeom>
          <a:noFill/>
          <a:ln>
            <a:noFill/>
          </a:ln>
        </p:spPr>
      </p:pic>
      <p:sp>
        <p:nvSpPr>
          <p:cNvPr id="250" name="Google Shape;250;gdc3eb35f31_0_125"/>
          <p:cNvSpPr txBox="1"/>
          <p:nvPr/>
        </p:nvSpPr>
        <p:spPr>
          <a:xfrm>
            <a:off x="840588" y="328875"/>
            <a:ext cx="734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a:solidFill>
                  <a:schemeClr val="dk1"/>
                </a:solidFill>
                <a:latin typeface="Montserrat"/>
                <a:ea typeface="Montserrat"/>
                <a:cs typeface="Montserrat"/>
                <a:sym typeface="Montserrat"/>
              </a:rPr>
              <a:t>Precision</a:t>
            </a:r>
            <a:r>
              <a:rPr b="1" lang="en-GB" sz="2800">
                <a:solidFill>
                  <a:schemeClr val="dk1"/>
                </a:solidFill>
                <a:latin typeface="Montserrat"/>
                <a:ea typeface="Montserrat"/>
                <a:cs typeface="Montserrat"/>
                <a:sym typeface="Montserrat"/>
              </a:rPr>
              <a:t> and recall for different </a:t>
            </a:r>
            <a:r>
              <a:rPr b="1" lang="en-GB" sz="2800">
                <a:solidFill>
                  <a:schemeClr val="dk1"/>
                </a:solidFill>
                <a:latin typeface="Montserrat"/>
                <a:ea typeface="Montserrat"/>
                <a:cs typeface="Montserrat"/>
                <a:sym typeface="Montserrat"/>
              </a:rPr>
              <a:t>threshold</a:t>
            </a:r>
            <a:r>
              <a:rPr b="1" lang="en-GB" sz="2800">
                <a:solidFill>
                  <a:schemeClr val="dk1"/>
                </a:solidFill>
                <a:latin typeface="Montserrat"/>
                <a:ea typeface="Montserrat"/>
                <a:cs typeface="Montserrat"/>
                <a:sym typeface="Montserrat"/>
              </a:rPr>
              <a:t> values</a:t>
            </a:r>
            <a:endParaRPr b="1" sz="28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c3eb35f31_0_115"/>
          <p:cNvSpPr txBox="1"/>
          <p:nvPr>
            <p:ph type="ctrTitle"/>
          </p:nvPr>
        </p:nvSpPr>
        <p:spPr>
          <a:xfrm>
            <a:off x="100725" y="74875"/>
            <a:ext cx="85206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Feature Importance</a:t>
            </a:r>
            <a:endParaRPr b="1" sz="2800">
              <a:latin typeface="Montserrat"/>
              <a:ea typeface="Montserrat"/>
              <a:cs typeface="Montserrat"/>
              <a:sym typeface="Montserrat"/>
            </a:endParaRPr>
          </a:p>
        </p:txBody>
      </p:sp>
      <p:sp>
        <p:nvSpPr>
          <p:cNvPr id="256" name="Google Shape;256;gdc3eb35f31_0_1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57" name="Google Shape;257;gdc3eb35f31_0_115"/>
          <p:cNvPicPr preferRelativeResize="0"/>
          <p:nvPr/>
        </p:nvPicPr>
        <p:blipFill>
          <a:blip r:embed="rId3">
            <a:alphaModFix/>
          </a:blip>
          <a:stretch>
            <a:fillRect/>
          </a:stretch>
        </p:blipFill>
        <p:spPr>
          <a:xfrm>
            <a:off x="527125" y="833100"/>
            <a:ext cx="8089750" cy="3477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dc3eb35f31_0_135"/>
          <p:cNvSpPr txBox="1"/>
          <p:nvPr>
            <p:ph type="ctrTitle"/>
          </p:nvPr>
        </p:nvSpPr>
        <p:spPr>
          <a:xfrm>
            <a:off x="311700" y="416550"/>
            <a:ext cx="8520600" cy="68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Conclusion</a:t>
            </a:r>
            <a:endParaRPr b="1" sz="2800"/>
          </a:p>
        </p:txBody>
      </p:sp>
      <p:sp>
        <p:nvSpPr>
          <p:cNvPr id="263" name="Google Shape;263;gdc3eb35f31_0_135"/>
          <p:cNvSpPr txBox="1"/>
          <p:nvPr>
            <p:ph idx="1" type="subTitle"/>
          </p:nvPr>
        </p:nvSpPr>
        <p:spPr>
          <a:xfrm>
            <a:off x="311700" y="1249650"/>
            <a:ext cx="8520600" cy="2377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We have built classifier models using 6 different types of classifiers and all these are able to give accuracy of more than 95%.</a:t>
            </a:r>
            <a:endParaRPr sz="2400">
              <a:solidFill>
                <a:schemeClr val="lt1"/>
              </a:solidFill>
              <a:highlight>
                <a:srgbClr val="FFFFFF"/>
              </a:highlight>
              <a:latin typeface="Montserrat"/>
              <a:ea typeface="Montserrat"/>
              <a:cs typeface="Montserrat"/>
              <a:sym typeface="Montserrat"/>
            </a:endParaRPr>
          </a:p>
          <a:p>
            <a:pPr indent="-381000" lvl="0" marL="457200" rtl="0" algn="l">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most important features are Overall rating and Value for money that contribute to a model's prediction.</a:t>
            </a:r>
            <a:endParaRPr sz="2400">
              <a:solidFill>
                <a:schemeClr val="lt1"/>
              </a:solidFill>
              <a:highlight>
                <a:srgbClr val="FFFFFF"/>
              </a:highlight>
              <a:latin typeface="Montserrat"/>
              <a:ea typeface="Montserrat"/>
              <a:cs typeface="Montserrat"/>
              <a:sym typeface="Montserrat"/>
            </a:endParaRPr>
          </a:p>
          <a:p>
            <a:pPr indent="-381000" lvl="0" marL="457200" rtl="0" algn="l">
              <a:lnSpc>
                <a:spcPct val="115000"/>
              </a:lnSpc>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classifier model developed will enable airlines ability to identify impact</a:t>
            </a:r>
            <a:r>
              <a:rPr lang="en-GB" sz="2400">
                <a:solidFill>
                  <a:schemeClr val="lt1"/>
                </a:solidFill>
                <a:highlight>
                  <a:srgbClr val="FFFFFF"/>
                </a:highlight>
                <a:latin typeface="Montserrat"/>
                <a:ea typeface="Montserrat"/>
                <a:cs typeface="Montserrat"/>
                <a:sym typeface="Montserrat"/>
              </a:rPr>
              <a:t>ful</a:t>
            </a:r>
            <a:r>
              <a:rPr lang="en-GB" sz="2400">
                <a:solidFill>
                  <a:schemeClr val="lt1"/>
                </a:solidFill>
                <a:highlight>
                  <a:srgbClr val="FFFFFF"/>
                </a:highlight>
                <a:latin typeface="Montserrat"/>
                <a:ea typeface="Montserrat"/>
                <a:cs typeface="Montserrat"/>
                <a:sym typeface="Montserrat"/>
              </a:rPr>
              <a:t> passengers who can help in bringing more revenue.</a:t>
            </a:r>
            <a:endParaRPr sz="24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dc3eb35f31_0_5"/>
          <p:cNvSpPr txBox="1"/>
          <p:nvPr>
            <p:ph type="ctrTitle"/>
          </p:nvPr>
        </p:nvSpPr>
        <p:spPr>
          <a:xfrm>
            <a:off x="311700" y="307875"/>
            <a:ext cx="8520600" cy="68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Problem Statement:</a:t>
            </a:r>
            <a:endParaRPr sz="2800"/>
          </a:p>
        </p:txBody>
      </p:sp>
      <p:sp>
        <p:nvSpPr>
          <p:cNvPr id="70" name="Google Shape;70;gdc3eb35f31_0_5"/>
          <p:cNvSpPr txBox="1"/>
          <p:nvPr>
            <p:ph idx="1" type="subTitle"/>
          </p:nvPr>
        </p:nvSpPr>
        <p:spPr>
          <a:xfrm>
            <a:off x="311700" y="1177275"/>
            <a:ext cx="8520600" cy="2449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Data is scraped in Spring 2019 from Skytrax website. </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Data includes airline reviews from 2006 to 2019 for popular airlines around the world with multiple choice and free text questions. </a:t>
            </a:r>
            <a:endParaRPr sz="2400">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F"/>
                </a:highlight>
                <a:latin typeface="Montserrat"/>
                <a:ea typeface="Montserrat"/>
                <a:cs typeface="Montserrat"/>
                <a:sym typeface="Montserrat"/>
              </a:rPr>
              <a:t>The main objective is to predict whether passengers will refer the airline to their friends.</a:t>
            </a:r>
            <a:endParaRPr sz="2400">
              <a:solidFill>
                <a:schemeClr val="lt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dc3eb35f31_0_140"/>
          <p:cNvSpPr txBox="1"/>
          <p:nvPr>
            <p:ph type="ctrTitle"/>
          </p:nvPr>
        </p:nvSpPr>
        <p:spPr>
          <a:xfrm>
            <a:off x="171050" y="322575"/>
            <a:ext cx="8520600" cy="52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Improvement</a:t>
            </a:r>
            <a:endParaRPr/>
          </a:p>
        </p:txBody>
      </p:sp>
      <p:sp>
        <p:nvSpPr>
          <p:cNvPr id="269" name="Google Shape;269;gdc3eb35f31_0_140"/>
          <p:cNvSpPr txBox="1"/>
          <p:nvPr>
            <p:ph idx="1" type="subTitle"/>
          </p:nvPr>
        </p:nvSpPr>
        <p:spPr>
          <a:xfrm>
            <a:off x="472425" y="1464750"/>
            <a:ext cx="8520600" cy="22140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Extra features such as flight delay time, pilot experience can be added to improve more accurate prediction.</a:t>
            </a:r>
            <a:endParaRPr sz="2600">
              <a:solidFill>
                <a:schemeClr val="lt1"/>
              </a:solidFill>
              <a:latin typeface="Montserrat"/>
              <a:ea typeface="Montserrat"/>
              <a:cs typeface="Montserrat"/>
              <a:sym typeface="Montserrat"/>
            </a:endParaRPr>
          </a:p>
          <a:p>
            <a:pPr indent="-393700" lvl="0" marL="457200" rtl="0" algn="l">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Increasing the data size.</a:t>
            </a:r>
            <a:endParaRPr sz="2600">
              <a:solidFill>
                <a:schemeClr val="lt1"/>
              </a:solidFill>
              <a:latin typeface="Montserrat"/>
              <a:ea typeface="Montserrat"/>
              <a:cs typeface="Montserrat"/>
              <a:sym typeface="Montserrat"/>
            </a:endParaRPr>
          </a:p>
          <a:p>
            <a:pPr indent="-393700" lvl="0" marL="457200" rtl="0" algn="l">
              <a:spcBef>
                <a:spcPts val="0"/>
              </a:spcBef>
              <a:spcAft>
                <a:spcPts val="0"/>
              </a:spcAft>
              <a:buClr>
                <a:schemeClr val="lt1"/>
              </a:buClr>
              <a:buSzPts val="2600"/>
              <a:buFont typeface="Montserrat"/>
              <a:buChar char="●"/>
            </a:pPr>
            <a:r>
              <a:rPr lang="en-GB" sz="2600">
                <a:solidFill>
                  <a:schemeClr val="lt1"/>
                </a:solidFill>
                <a:latin typeface="Montserrat"/>
                <a:ea typeface="Montserrat"/>
                <a:cs typeface="Montserrat"/>
                <a:sym typeface="Montserrat"/>
              </a:rPr>
              <a:t>Working on removing more anomaly from data.</a:t>
            </a:r>
            <a:endParaRPr sz="2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2400">
              <a:solidFill>
                <a:schemeClr val="lt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dc3ad2b76d_0_54"/>
          <p:cNvSpPr txBox="1"/>
          <p:nvPr>
            <p:ph type="ctrTitle"/>
          </p:nvPr>
        </p:nvSpPr>
        <p:spPr>
          <a:xfrm>
            <a:off x="80650" y="192050"/>
            <a:ext cx="8520600" cy="55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Challenges</a:t>
            </a:r>
            <a:endParaRPr b="1" sz="2800">
              <a:latin typeface="Montserrat"/>
              <a:ea typeface="Montserrat"/>
              <a:cs typeface="Montserrat"/>
              <a:sym typeface="Montserrat"/>
            </a:endParaRPr>
          </a:p>
        </p:txBody>
      </p:sp>
      <p:sp>
        <p:nvSpPr>
          <p:cNvPr id="275" name="Google Shape;275;gdc3ad2b76d_0_54"/>
          <p:cNvSpPr txBox="1"/>
          <p:nvPr>
            <p:ph idx="1" type="subTitle"/>
          </p:nvPr>
        </p:nvSpPr>
        <p:spPr>
          <a:xfrm>
            <a:off x="311700" y="1153325"/>
            <a:ext cx="8520600" cy="30090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Imputing target variable missing values.</a:t>
            </a:r>
            <a:endParaRPr>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Anomaly in the Dataset.</a:t>
            </a:r>
            <a:endParaRPr>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Limited data.</a:t>
            </a:r>
            <a:endParaRPr>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Chance of overfitting.</a:t>
            </a:r>
            <a:endParaRPr>
              <a:solidFill>
                <a:schemeClr val="lt1"/>
              </a:solidFill>
              <a:latin typeface="Montserrat"/>
              <a:ea typeface="Montserrat"/>
              <a:cs typeface="Montserrat"/>
              <a:sym typeface="Montserrat"/>
            </a:endParaRPr>
          </a:p>
          <a:p>
            <a:pPr indent="-406400" lvl="0" marL="457200" rtl="0" algn="l">
              <a:spcBef>
                <a:spcPts val="0"/>
              </a:spcBef>
              <a:spcAft>
                <a:spcPts val="0"/>
              </a:spcAft>
              <a:buClr>
                <a:schemeClr val="lt1"/>
              </a:buClr>
              <a:buSzPts val="2800"/>
              <a:buFont typeface="Montserrat"/>
              <a:buChar char="●"/>
            </a:pPr>
            <a:r>
              <a:rPr lang="en-GB">
                <a:solidFill>
                  <a:schemeClr val="lt1"/>
                </a:solidFill>
                <a:latin typeface="Montserrat"/>
                <a:ea typeface="Montserrat"/>
                <a:cs typeface="Montserrat"/>
                <a:sym typeface="Montserrat"/>
              </a:rPr>
              <a:t>Most of the engineered features was not much improving the model accuracy.</a:t>
            </a:r>
            <a:endParaRPr>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dc3ad2b76d_0_5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a:p>
        </p:txBody>
      </p:sp>
      <p:sp>
        <p:nvSpPr>
          <p:cNvPr id="281" name="Google Shape;281;gdc3ad2b76d_0_5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dc3eb35f31_0_10"/>
          <p:cNvSpPr txBox="1"/>
          <p:nvPr>
            <p:ph type="ctrTitle"/>
          </p:nvPr>
        </p:nvSpPr>
        <p:spPr>
          <a:xfrm>
            <a:off x="311700" y="163000"/>
            <a:ext cx="8520600" cy="72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Data Summary:</a:t>
            </a:r>
            <a:endParaRPr/>
          </a:p>
        </p:txBody>
      </p:sp>
      <p:sp>
        <p:nvSpPr>
          <p:cNvPr id="76" name="Google Shape;76;gdc3eb35f31_0_10"/>
          <p:cNvSpPr txBox="1"/>
          <p:nvPr>
            <p:ph idx="1" type="subTitle"/>
          </p:nvPr>
        </p:nvSpPr>
        <p:spPr>
          <a:xfrm>
            <a:off x="311700" y="887500"/>
            <a:ext cx="8699400" cy="41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SemiBold"/>
                <a:ea typeface="Montserrat SemiBold"/>
                <a:cs typeface="Montserrat SemiBold"/>
                <a:sym typeface="Montserrat SemiBold"/>
              </a:rPr>
              <a:t>Data set name</a:t>
            </a:r>
            <a:r>
              <a:rPr lang="en-GB" sz="2400">
                <a:solidFill>
                  <a:schemeClr val="lt1"/>
                </a:solidFill>
                <a:latin typeface="Montserrat"/>
                <a:ea typeface="Montserrat"/>
                <a:cs typeface="Montserrat"/>
                <a:sym typeface="Montserrat"/>
              </a:rPr>
              <a:t>-- </a:t>
            </a:r>
            <a:r>
              <a:rPr lang="en-GB" sz="2400">
                <a:solidFill>
                  <a:schemeClr val="lt1"/>
                </a:solidFill>
                <a:highlight>
                  <a:srgbClr val="F7F7F7"/>
                </a:highlight>
                <a:latin typeface="Montserrat"/>
                <a:ea typeface="Montserrat"/>
                <a:cs typeface="Montserrat"/>
                <a:sym typeface="Montserrat"/>
              </a:rPr>
              <a:t>data_airline_reviews.xlsx</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GB" sz="2400">
                <a:solidFill>
                  <a:schemeClr val="lt1"/>
                </a:solidFill>
                <a:latin typeface="Montserrat SemiBold"/>
                <a:ea typeface="Montserrat SemiBold"/>
                <a:cs typeface="Montserrat SemiBold"/>
                <a:sym typeface="Montserrat SemiBold"/>
              </a:rPr>
              <a:t>Shape</a:t>
            </a:r>
            <a:r>
              <a:rPr lang="en-GB" sz="2400">
                <a:solidFill>
                  <a:schemeClr val="lt1"/>
                </a:solidFill>
                <a:latin typeface="Montserrat"/>
                <a:ea typeface="Montserrat"/>
                <a:cs typeface="Montserrat"/>
                <a:sym typeface="Montserrat"/>
              </a:rPr>
              <a:t>-- (131895,17)</a:t>
            </a:r>
            <a:endParaRPr sz="2400">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sz="24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GB" sz="2400">
                <a:solidFill>
                  <a:schemeClr val="lt1"/>
                </a:solidFill>
                <a:latin typeface="Montserrat SemiBold"/>
                <a:ea typeface="Montserrat SemiBold"/>
                <a:cs typeface="Montserrat SemiBold"/>
                <a:sym typeface="Montserrat SemiBold"/>
              </a:rPr>
              <a:t>Columns-- </a:t>
            </a:r>
            <a:endParaRPr sz="240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GB" sz="2000">
                <a:solidFill>
                  <a:schemeClr val="lt1"/>
                </a:solidFill>
                <a:latin typeface="Montserrat"/>
                <a:ea typeface="Montserrat"/>
                <a:cs typeface="Montserrat"/>
                <a:sym typeface="Montserrat"/>
              </a:rPr>
              <a:t>[</a:t>
            </a:r>
            <a:r>
              <a:rPr lang="en-GB" sz="2000">
                <a:solidFill>
                  <a:schemeClr val="lt1"/>
                </a:solidFill>
                <a:highlight>
                  <a:srgbClr val="FFFFFF"/>
                </a:highlight>
                <a:latin typeface="Montserrat"/>
                <a:ea typeface="Montserrat"/>
                <a:cs typeface="Montserrat"/>
                <a:sym typeface="Montserrat"/>
              </a:rPr>
              <a:t>'airline', 'author', 'review_date', 'customer_review', 'aircraft', 'traveller_type', 'cabin', 'route', 'date_flown', </a:t>
            </a:r>
            <a:r>
              <a:rPr lang="en-GB" sz="2000">
                <a:solidFill>
                  <a:schemeClr val="lt1"/>
                </a:solidFill>
                <a:highlight>
                  <a:srgbClr val="FFFFFF"/>
                </a:highlight>
                <a:latin typeface="Montserrat"/>
                <a:ea typeface="Montserrat"/>
                <a:cs typeface="Montserrat"/>
                <a:sym typeface="Montserrat"/>
              </a:rPr>
              <a:t>'overall_score',</a:t>
            </a:r>
            <a:endParaRPr sz="20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GB" sz="2000">
                <a:solidFill>
                  <a:schemeClr val="lt1"/>
                </a:solidFill>
                <a:highlight>
                  <a:srgbClr val="FFFFFF"/>
                </a:highlight>
                <a:latin typeface="Montserrat"/>
                <a:ea typeface="Montserrat"/>
                <a:cs typeface="Montserrat"/>
                <a:sym typeface="Montserrat"/>
              </a:rPr>
              <a:t>'seat_comfort', 'cabin_service', 'food_bev', 'entertainment', </a:t>
            </a:r>
            <a:r>
              <a:rPr lang="en-GB" sz="2000">
                <a:solidFill>
                  <a:schemeClr val="lt1"/>
                </a:solidFill>
                <a:highlight>
                  <a:srgbClr val="FFFFFF"/>
                </a:highlight>
                <a:latin typeface="Montserrat"/>
                <a:ea typeface="Montserrat"/>
                <a:cs typeface="Montserrat"/>
                <a:sym typeface="Montserrat"/>
              </a:rPr>
              <a:t>'ground_service',</a:t>
            </a:r>
            <a:r>
              <a:rPr lang="en-GB" sz="2000">
                <a:solidFill>
                  <a:schemeClr val="lt1"/>
                </a:solidFill>
                <a:highlight>
                  <a:srgbClr val="FFFFFF"/>
                </a:highlight>
                <a:latin typeface="Montserrat"/>
                <a:ea typeface="Montserrat"/>
                <a:cs typeface="Montserrat"/>
                <a:sym typeface="Montserrat"/>
              </a:rPr>
              <a:t> 'value_for_money', </a:t>
            </a:r>
            <a:endParaRPr sz="20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GB" sz="2000">
                <a:solidFill>
                  <a:schemeClr val="lt1"/>
                </a:solidFill>
                <a:highlight>
                  <a:srgbClr val="FFFFFF"/>
                </a:highlight>
                <a:latin typeface="Montserrat"/>
                <a:ea typeface="Montserrat"/>
                <a:cs typeface="Montserrat"/>
                <a:sym typeface="Montserrat"/>
              </a:rPr>
              <a:t>'recommended'</a:t>
            </a:r>
            <a:r>
              <a:rPr lang="en-GB" sz="2000">
                <a:solidFill>
                  <a:schemeClr val="lt1"/>
                </a:solidFill>
                <a:latin typeface="Montserrat"/>
                <a:ea typeface="Montserrat"/>
                <a:cs typeface="Montserrat"/>
                <a:sym typeface="Montserrat"/>
              </a:rPr>
              <a:t>]</a:t>
            </a:r>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dc56bf9814_6_5"/>
          <p:cNvSpPr txBox="1"/>
          <p:nvPr>
            <p:ph type="ctrTitle"/>
          </p:nvPr>
        </p:nvSpPr>
        <p:spPr>
          <a:xfrm>
            <a:off x="90675" y="190875"/>
            <a:ext cx="8520600" cy="69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Understanding Data:</a:t>
            </a:r>
            <a:endParaRPr b="1" sz="2800">
              <a:latin typeface="Montserrat"/>
              <a:ea typeface="Montserrat"/>
              <a:cs typeface="Montserrat"/>
              <a:sym typeface="Montserrat"/>
            </a:endParaRPr>
          </a:p>
        </p:txBody>
      </p:sp>
      <p:pic>
        <p:nvPicPr>
          <p:cNvPr id="82" name="Google Shape;82;gdc56bf9814_6_5"/>
          <p:cNvPicPr preferRelativeResize="0"/>
          <p:nvPr/>
        </p:nvPicPr>
        <p:blipFill>
          <a:blip r:embed="rId3">
            <a:alphaModFix/>
          </a:blip>
          <a:stretch>
            <a:fillRect/>
          </a:stretch>
        </p:blipFill>
        <p:spPr>
          <a:xfrm>
            <a:off x="162450" y="888375"/>
            <a:ext cx="5433125" cy="3741075"/>
          </a:xfrm>
          <a:prstGeom prst="rect">
            <a:avLst/>
          </a:prstGeom>
          <a:noFill/>
          <a:ln>
            <a:noFill/>
          </a:ln>
        </p:spPr>
      </p:pic>
      <p:sp>
        <p:nvSpPr>
          <p:cNvPr id="83" name="Google Shape;83;gdc56bf9814_6_5"/>
          <p:cNvSpPr txBox="1"/>
          <p:nvPr/>
        </p:nvSpPr>
        <p:spPr>
          <a:xfrm>
            <a:off x="5900375" y="1620800"/>
            <a:ext cx="30000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latin typeface="Montserrat"/>
                <a:ea typeface="Montserrat"/>
                <a:cs typeface="Montserrat"/>
                <a:sym typeface="Montserrat"/>
              </a:rPr>
              <a:t>Person feedback left by confirmed customers of most of the world's major airlines make up the dataset.</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dc3eb35f31_0_15"/>
          <p:cNvSpPr txBox="1"/>
          <p:nvPr>
            <p:ph type="ctrTitle"/>
          </p:nvPr>
        </p:nvSpPr>
        <p:spPr>
          <a:xfrm>
            <a:off x="311700" y="90550"/>
            <a:ext cx="8520600" cy="76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Data Cleaning:</a:t>
            </a:r>
            <a:endParaRPr/>
          </a:p>
        </p:txBody>
      </p:sp>
      <p:sp>
        <p:nvSpPr>
          <p:cNvPr id="89" name="Google Shape;89;gdc3eb35f31_0_15"/>
          <p:cNvSpPr txBox="1"/>
          <p:nvPr>
            <p:ph idx="1" type="subTitle"/>
          </p:nvPr>
        </p:nvSpPr>
        <p:spPr>
          <a:xfrm>
            <a:off x="311700" y="778775"/>
            <a:ext cx="8520600" cy="94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NAN values in alternate rows</a:t>
            </a:r>
            <a:endParaRPr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Dropped </a:t>
            </a:r>
            <a:r>
              <a:rPr lang="en-GB" sz="1600">
                <a:solidFill>
                  <a:schemeClr val="lt1"/>
                </a:solidFill>
                <a:highlight>
                  <a:srgbClr val="FFFFFF"/>
                </a:highlight>
                <a:latin typeface="Montserrat"/>
                <a:ea typeface="Montserrat"/>
                <a:cs typeface="Montserrat"/>
                <a:sym typeface="Montserrat"/>
              </a:rPr>
              <a:t>70711 duplicate rows(53.61% of total rows)</a:t>
            </a:r>
            <a:endParaRPr sz="1600">
              <a:solidFill>
                <a:schemeClr val="lt1"/>
              </a:solidFill>
              <a:highlight>
                <a:srgbClr val="FFFFFF"/>
              </a:highlight>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highlight>
                  <a:srgbClr val="FFFFFF"/>
                </a:highlight>
                <a:latin typeface="Montserrat"/>
                <a:ea typeface="Montserrat"/>
                <a:cs typeface="Montserrat"/>
                <a:sym typeface="Montserrat"/>
              </a:rPr>
              <a:t>Left with rows 61183</a:t>
            </a:r>
            <a:endParaRPr sz="16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4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4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400">
              <a:solidFill>
                <a:schemeClr val="lt1"/>
              </a:solidFill>
              <a:highlight>
                <a:srgbClr val="FFFFFF"/>
              </a:highlight>
              <a:latin typeface="Montserrat"/>
              <a:ea typeface="Montserrat"/>
              <a:cs typeface="Montserrat"/>
              <a:sym typeface="Montserrat"/>
            </a:endParaRPr>
          </a:p>
        </p:txBody>
      </p:sp>
      <p:pic>
        <p:nvPicPr>
          <p:cNvPr id="90" name="Google Shape;90;gdc3eb35f31_0_15"/>
          <p:cNvPicPr preferRelativeResize="0"/>
          <p:nvPr/>
        </p:nvPicPr>
        <p:blipFill>
          <a:blip r:embed="rId3">
            <a:alphaModFix/>
          </a:blip>
          <a:stretch>
            <a:fillRect/>
          </a:stretch>
        </p:blipFill>
        <p:spPr>
          <a:xfrm>
            <a:off x="4572000" y="1765325"/>
            <a:ext cx="4260300" cy="2440125"/>
          </a:xfrm>
          <a:prstGeom prst="rect">
            <a:avLst/>
          </a:prstGeom>
          <a:noFill/>
          <a:ln>
            <a:noFill/>
          </a:ln>
        </p:spPr>
      </p:pic>
      <p:pic>
        <p:nvPicPr>
          <p:cNvPr id="91" name="Google Shape;91;gdc3eb35f31_0_15"/>
          <p:cNvPicPr preferRelativeResize="0"/>
          <p:nvPr/>
        </p:nvPicPr>
        <p:blipFill>
          <a:blip r:embed="rId4">
            <a:alphaModFix/>
          </a:blip>
          <a:stretch>
            <a:fillRect/>
          </a:stretch>
        </p:blipFill>
        <p:spPr>
          <a:xfrm>
            <a:off x="124450" y="1765325"/>
            <a:ext cx="4168325" cy="2400325"/>
          </a:xfrm>
          <a:prstGeom prst="rect">
            <a:avLst/>
          </a:prstGeom>
          <a:noFill/>
          <a:ln>
            <a:noFill/>
          </a:ln>
        </p:spPr>
      </p:pic>
      <p:sp>
        <p:nvSpPr>
          <p:cNvPr id="92" name="Google Shape;92;gdc3eb35f31_0_15"/>
          <p:cNvSpPr txBox="1"/>
          <p:nvPr/>
        </p:nvSpPr>
        <p:spPr>
          <a:xfrm>
            <a:off x="704075" y="4210500"/>
            <a:ext cx="3236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Fig: Before removing the alternative rows with all NaN values. </a:t>
            </a:r>
            <a:endParaRPr sz="800"/>
          </a:p>
        </p:txBody>
      </p:sp>
      <p:sp>
        <p:nvSpPr>
          <p:cNvPr id="93" name="Google Shape;93;gdc3eb35f31_0_15"/>
          <p:cNvSpPr txBox="1"/>
          <p:nvPr/>
        </p:nvSpPr>
        <p:spPr>
          <a:xfrm>
            <a:off x="5432800" y="42503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Fig: After </a:t>
            </a:r>
            <a:r>
              <a:rPr lang="en-GB" sz="800"/>
              <a:t>removing the alternative rows with all NaN values.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dc3eb35f31_0_65"/>
          <p:cNvSpPr txBox="1"/>
          <p:nvPr>
            <p:ph type="ctrTitle"/>
          </p:nvPr>
        </p:nvSpPr>
        <p:spPr>
          <a:xfrm>
            <a:off x="211225" y="894075"/>
            <a:ext cx="7544100" cy="633000"/>
          </a:xfrm>
          <a:prstGeom prst="rect">
            <a:avLst/>
          </a:prstGeom>
        </p:spPr>
        <p:txBody>
          <a:bodyPr anchorCtr="0" anchor="b" bIns="0" lIns="91425" spcFirstLastPara="1" rIns="91425" wrap="square" tIns="0">
            <a:noAutofit/>
          </a:bodyPr>
          <a:lstStyle/>
          <a:p>
            <a:pPr indent="0" lvl="0" marL="0" rtl="0" algn="l">
              <a:lnSpc>
                <a:spcPct val="115000"/>
              </a:lnSpc>
              <a:spcBef>
                <a:spcPts val="700"/>
              </a:spcBef>
              <a:spcAft>
                <a:spcPts val="0"/>
              </a:spcAft>
              <a:buNone/>
            </a:pPr>
            <a:r>
              <a:rPr b="1" lang="en-GB" sz="2800">
                <a:highlight>
                  <a:srgbClr val="FFFFFF"/>
                </a:highlight>
                <a:latin typeface="Montserrat"/>
                <a:ea typeface="Montserrat"/>
                <a:cs typeface="Montserrat"/>
                <a:sym typeface="Montserrat"/>
              </a:rPr>
              <a:t>Checking Imbalance in Target Column:</a:t>
            </a:r>
            <a:endParaRPr b="1" sz="2800">
              <a:highlight>
                <a:srgbClr val="FFFFFF"/>
              </a:highlight>
              <a:latin typeface="Montserrat"/>
              <a:ea typeface="Montserrat"/>
              <a:cs typeface="Montserrat"/>
              <a:sym typeface="Montserrat"/>
            </a:endParaRPr>
          </a:p>
          <a:p>
            <a:pPr indent="0" lvl="0" marL="0" rtl="0" algn="ctr">
              <a:spcBef>
                <a:spcPts val="700"/>
              </a:spcBef>
              <a:spcAft>
                <a:spcPts val="0"/>
              </a:spcAft>
              <a:buNone/>
            </a:pPr>
            <a:r>
              <a:t/>
            </a:r>
            <a:endParaRPr/>
          </a:p>
        </p:txBody>
      </p:sp>
      <p:sp>
        <p:nvSpPr>
          <p:cNvPr id="99" name="Google Shape;99;gdc3eb35f31_0_65"/>
          <p:cNvSpPr txBox="1"/>
          <p:nvPr>
            <p:ph idx="1" type="subTitle"/>
          </p:nvPr>
        </p:nvSpPr>
        <p:spPr>
          <a:xfrm>
            <a:off x="120550" y="4049675"/>
            <a:ext cx="8661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Montserrat"/>
                <a:ea typeface="Montserrat"/>
                <a:cs typeface="Montserrat"/>
                <a:sym typeface="Montserrat"/>
              </a:rPr>
              <a:t>Dataset given is not under the influence of imbalances</a:t>
            </a:r>
            <a:endParaRPr sz="2400">
              <a:solidFill>
                <a:schemeClr val="lt1"/>
              </a:solidFill>
              <a:latin typeface="Montserrat"/>
              <a:ea typeface="Montserrat"/>
              <a:cs typeface="Montserrat"/>
              <a:sym typeface="Montserrat"/>
            </a:endParaRPr>
          </a:p>
        </p:txBody>
      </p:sp>
      <p:pic>
        <p:nvPicPr>
          <p:cNvPr id="100" name="Google Shape;100;gdc3eb35f31_0_65"/>
          <p:cNvPicPr preferRelativeResize="0"/>
          <p:nvPr/>
        </p:nvPicPr>
        <p:blipFill>
          <a:blip r:embed="rId3">
            <a:alphaModFix/>
          </a:blip>
          <a:stretch>
            <a:fillRect/>
          </a:stretch>
        </p:blipFill>
        <p:spPr>
          <a:xfrm>
            <a:off x="1624050" y="940000"/>
            <a:ext cx="4574275" cy="289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dc3eb35f31_0_25"/>
          <p:cNvSpPr txBox="1"/>
          <p:nvPr>
            <p:ph type="ctrTitle"/>
          </p:nvPr>
        </p:nvSpPr>
        <p:spPr>
          <a:xfrm>
            <a:off x="311700" y="163000"/>
            <a:ext cx="85206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2800">
                <a:latin typeface="Montserrat"/>
                <a:ea typeface="Montserrat"/>
                <a:cs typeface="Montserrat"/>
                <a:sym typeface="Montserrat"/>
              </a:rPr>
              <a:t>Inferences from Visualization of Features:</a:t>
            </a:r>
            <a:endParaRPr b="1" sz="5600"/>
          </a:p>
        </p:txBody>
      </p:sp>
      <p:sp>
        <p:nvSpPr>
          <p:cNvPr id="106" name="Google Shape;106;gdc3eb35f31_0_25"/>
          <p:cNvSpPr txBox="1"/>
          <p:nvPr>
            <p:ph idx="1" type="subTitle"/>
          </p:nvPr>
        </p:nvSpPr>
        <p:spPr>
          <a:xfrm>
            <a:off x="311700" y="941800"/>
            <a:ext cx="8520600" cy="4201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Top 5 aircraft types and </a:t>
            </a:r>
            <a:r>
              <a:rPr lang="en-GB" sz="2400">
                <a:solidFill>
                  <a:schemeClr val="lt1"/>
                </a:solidFill>
                <a:latin typeface="Montserrat"/>
                <a:ea typeface="Montserrat"/>
                <a:cs typeface="Montserrat"/>
                <a:sym typeface="Montserrat"/>
              </a:rPr>
              <a:t>airlines</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Which season of a year people prefer to travel and what are the </a:t>
            </a:r>
            <a:r>
              <a:rPr lang="en-GB" sz="2400">
                <a:solidFill>
                  <a:schemeClr val="lt1"/>
                </a:solidFill>
                <a:latin typeface="Montserrat"/>
                <a:ea typeface="Montserrat"/>
                <a:cs typeface="Montserrat"/>
                <a:sym typeface="Montserrat"/>
              </a:rPr>
              <a:t>top 5 routes</a:t>
            </a:r>
            <a:r>
              <a:rPr lang="en-GB" sz="2400">
                <a:solidFill>
                  <a:schemeClr val="lt1"/>
                </a:solidFill>
                <a:highlight>
                  <a:srgbClr val="FFFFFE"/>
                </a:highlight>
                <a:latin typeface="Montserrat"/>
                <a:ea typeface="Montserrat"/>
                <a:cs typeface="Montserrat"/>
                <a:sym typeface="Montserrat"/>
              </a:rPr>
              <a:t>?</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highlight>
                  <a:srgbClr val="FFFFFE"/>
                </a:highlight>
                <a:latin typeface="Montserrat"/>
                <a:ea typeface="Montserrat"/>
                <a:cs typeface="Montserrat"/>
                <a:sym typeface="Montserrat"/>
              </a:rPr>
              <a:t>Do people travel in group and which cabin class, they prefer?</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How Overall rating relates to passenger Recommendation?</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Top words in passenger Reviews</a:t>
            </a:r>
            <a:endParaRPr sz="2400">
              <a:solidFill>
                <a:schemeClr val="lt1"/>
              </a:solidFill>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lang="en-GB" sz="2400">
                <a:solidFill>
                  <a:schemeClr val="lt1"/>
                </a:solidFill>
                <a:latin typeface="Montserrat"/>
                <a:ea typeface="Montserrat"/>
                <a:cs typeface="Montserrat"/>
                <a:sym typeface="Montserrat"/>
              </a:rPr>
              <a:t>Correlation among different rating types</a:t>
            </a:r>
            <a:endParaRPr sz="24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24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dc3eb35f31_0_20"/>
          <p:cNvSpPr txBox="1"/>
          <p:nvPr>
            <p:ph type="ctrTitle"/>
          </p:nvPr>
        </p:nvSpPr>
        <p:spPr>
          <a:xfrm>
            <a:off x="311700" y="217325"/>
            <a:ext cx="8520600" cy="1557600"/>
          </a:xfrm>
          <a:prstGeom prst="rect">
            <a:avLst/>
          </a:prstGeom>
        </p:spPr>
        <p:txBody>
          <a:bodyPr anchorCtr="0" anchor="b" bIns="91425" lIns="91425" spcFirstLastPara="1" rIns="91425" wrap="square" tIns="91425">
            <a:noAutofit/>
          </a:bodyPr>
          <a:lstStyle/>
          <a:p>
            <a:pPr indent="0" lvl="0" marL="0" rtl="0" algn="l">
              <a:lnSpc>
                <a:spcPct val="135714"/>
              </a:lnSpc>
              <a:spcBef>
                <a:spcPts val="0"/>
              </a:spcBef>
              <a:spcAft>
                <a:spcPts val="0"/>
              </a:spcAft>
              <a:buNone/>
            </a:pPr>
            <a:r>
              <a:rPr b="1" lang="en-GB" sz="2800">
                <a:highlight>
                  <a:srgbClr val="FFFFFE"/>
                </a:highlight>
                <a:latin typeface="Montserrat"/>
                <a:ea typeface="Montserrat"/>
                <a:cs typeface="Montserrat"/>
                <a:sym typeface="Montserrat"/>
              </a:rPr>
              <a:t>Top 5 aircraft types and airlines:</a:t>
            </a:r>
            <a:endParaRPr b="1" sz="2800">
              <a:highlight>
                <a:srgbClr val="FFFFFE"/>
              </a:highlight>
              <a:latin typeface="Montserrat"/>
              <a:ea typeface="Montserrat"/>
              <a:cs typeface="Montserrat"/>
              <a:sym typeface="Montserrat"/>
            </a:endParaRPr>
          </a:p>
          <a:p>
            <a:pPr indent="0" lvl="0" marL="0" rtl="0" algn="l">
              <a:spcBef>
                <a:spcPts val="0"/>
              </a:spcBef>
              <a:spcAft>
                <a:spcPts val="0"/>
              </a:spcAft>
              <a:buNone/>
            </a:pPr>
            <a:r>
              <a:t/>
            </a:r>
            <a:endParaRPr/>
          </a:p>
        </p:txBody>
      </p:sp>
      <p:sp>
        <p:nvSpPr>
          <p:cNvPr id="112" name="Google Shape;112;gdc3eb35f31_0_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3" name="Google Shape;113;gdc3eb35f31_0_20"/>
          <p:cNvPicPr preferRelativeResize="0"/>
          <p:nvPr/>
        </p:nvPicPr>
        <p:blipFill>
          <a:blip r:embed="rId3">
            <a:alphaModFix/>
          </a:blip>
          <a:stretch>
            <a:fillRect/>
          </a:stretch>
        </p:blipFill>
        <p:spPr>
          <a:xfrm>
            <a:off x="199225" y="1086650"/>
            <a:ext cx="3929650" cy="3278075"/>
          </a:xfrm>
          <a:prstGeom prst="rect">
            <a:avLst/>
          </a:prstGeom>
          <a:noFill/>
          <a:ln>
            <a:noFill/>
          </a:ln>
        </p:spPr>
      </p:pic>
      <p:pic>
        <p:nvPicPr>
          <p:cNvPr id="114" name="Google Shape;114;gdc3eb35f31_0_20"/>
          <p:cNvPicPr preferRelativeResize="0"/>
          <p:nvPr/>
        </p:nvPicPr>
        <p:blipFill>
          <a:blip r:embed="rId4">
            <a:alphaModFix/>
          </a:blip>
          <a:stretch>
            <a:fillRect/>
          </a:stretch>
        </p:blipFill>
        <p:spPr>
          <a:xfrm>
            <a:off x="4269500" y="1086650"/>
            <a:ext cx="4467750" cy="349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